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24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of Attendees</c:v>
                </c:pt>
              </c:strCache>
            </c:strRef>
          </c:tx>
          <c:dPt>
            <c:idx val="2"/>
            <c:bubble3D val="0"/>
            <c:explosion val="11"/>
          </c:dPt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Sheet1!$A$2:$A$4</c:f>
              <c:strCache>
                <c:ptCount val="3"/>
                <c:pt idx="0">
                  <c:v>24 or Younger</c:v>
                </c:pt>
                <c:pt idx="1">
                  <c:v>25 to 49</c:v>
                </c:pt>
                <c:pt idx="2">
                  <c:v>50 or Older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0.32</c:v>
                </c:pt>
                <c:pt idx="1">
                  <c:v>0.56999999999999995</c:v>
                </c:pt>
                <c:pt idx="2">
                  <c:v>0.11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solidFill>
          <a:schemeClr val="tx1">
            <a:lumMod val="75000"/>
            <a:lumOff val="25000"/>
          </a:schemeClr>
        </a:solidFill>
      </c:spPr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tx1">
        <a:lumMod val="75000"/>
        <a:lumOff val="25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autoTitleDeleted val="1"/>
    <c:plotArea>
      <c:layout/>
      <c:ofPieChart>
        <c:ofPieType val="bar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Event Statistics</c:v>
                </c:pt>
              </c:strCache>
            </c:strRef>
          </c:tx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Manufacturing</c:v>
                </c:pt>
                <c:pt idx="1">
                  <c:v>Sales/Marketing</c:v>
                </c:pt>
                <c:pt idx="2">
                  <c:v>Food Service</c:v>
                </c:pt>
                <c:pt idx="3">
                  <c:v>Technology</c:v>
                </c:pt>
                <c:pt idx="4">
                  <c:v>Trucking</c:v>
                </c:pt>
                <c:pt idx="5">
                  <c:v>Professional</c:v>
                </c:pt>
                <c:pt idx="6">
                  <c:v>Medical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</c:v>
                </c:pt>
                <c:pt idx="1">
                  <c:v>0.19</c:v>
                </c:pt>
                <c:pt idx="2">
                  <c:v>0.15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0.05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1">
        <a:lumMod val="20000"/>
        <a:lumOff val="80000"/>
      </a:scheme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Pt>
            <c:idx val="2"/>
            <c:bubble3D val="0"/>
            <c:explosion val="11"/>
          </c:dPt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Sheet1!$A$2:$A$3</c:f>
              <c:strCache>
                <c:ptCount val="2"/>
                <c:pt idx="0">
                  <c:v>Full-Time</c:v>
                </c:pt>
                <c:pt idx="1">
                  <c:v>Part-Time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0.77</c:v>
                </c:pt>
                <c:pt idx="1">
                  <c:v>0.23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solidFill>
          <a:schemeClr val="tx1">
            <a:lumMod val="75000"/>
            <a:lumOff val="25000"/>
          </a:schemeClr>
        </a:solidFill>
      </c:spPr>
    </c:plotArea>
    <c:legend>
      <c:legendPos val="t"/>
      <c:layout/>
      <c:overlay val="0"/>
    </c:legend>
    <c:plotVisOnly val="1"/>
    <c:dispBlanksAs val="gap"/>
    <c:showDLblsOverMax val="0"/>
  </c:chart>
  <c:spPr>
    <a:solidFill>
      <a:schemeClr val="tx1">
        <a:lumMod val="75000"/>
        <a:lumOff val="25000"/>
      </a:schemeClr>
    </a:solidFill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72A58-C5C4-41EE-A516-E5163CC36CF4}" type="datetime1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Fair Demographics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FA5C6-0737-4167-B0CF-EEFB4BF5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911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6DACB-F6E2-4CA6-A741-54BB15F2DC7D}" type="datetime1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Fair Demographics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878C-BD6B-4EFA-8AC7-80722313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866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16DACB-F6E2-4CA6-A741-54BB15F2DC7D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Fair Demographics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16DACB-F6E2-4CA6-A741-54BB15F2DC7D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Fair Demographics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716DACB-F6E2-4CA6-A741-54BB15F2DC7D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Fair Demographics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533400"/>
            <a:ext cx="5500468" cy="2868168"/>
          </a:xfrm>
        </p:spPr>
        <p:txBody>
          <a:bodyPr/>
          <a:lstStyle/>
          <a:p>
            <a:pPr algn="ctr"/>
            <a:r>
              <a:rPr lang="en-US" sz="4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Seattle-Tacoma</a:t>
            </a:r>
            <a:br>
              <a:rPr lang="en-US" sz="4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4800" b="0" cap="none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Job Fair</a:t>
            </a:r>
            <a:endParaRPr lang="en-US" sz="4800" b="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648200"/>
            <a:ext cx="6248400" cy="110124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Demographics</a:t>
            </a:r>
            <a:endParaRPr lang="en-US" sz="2800" dirty="0"/>
          </a:p>
        </p:txBody>
      </p:sp>
      <p:pic>
        <p:nvPicPr>
          <p:cNvPr id="5" name="Picture 2" descr="C:\Program Files (x86)\Microsoft Office\MEDIA\CAGCAT10\j0149481.wmf"/>
          <p:cNvPicPr>
            <a:picLocks noChangeAspect="1" noChangeArrowheads="1"/>
          </p:cNvPicPr>
          <p:nvPr/>
        </p:nvPicPr>
        <p:blipFill>
          <a:blip r:embed="rId3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299945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456714"/>
            <a:ext cx="2336473" cy="199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Importance to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73" y="1609416"/>
            <a:ext cx="72390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Brings employers and employees together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Helps the unemployed find jobs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Helps the underemployed find better jobs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Improves the financial health of our community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Companies attending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</a:rPr>
              <a:t>A few of the 50 companies attending are: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Birch Bros. Technologies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Pacific Rim Adjustors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Dykstra &amp; Herwig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Lakewood Marketing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Drake Consulting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MMM Advertising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Pro-Temps, Inc.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2457450" cy="144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Age of Attendees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667171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Attendees currently unemployed 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254092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203033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1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pulent">
    <a:majorFont>
      <a:latin typeface="Trebuchet MS"/>
      <a:ea typeface=""/>
      <a:cs typeface=""/>
      <a:font script="Jpan" typeface="HG丸ｺﾞｼｯｸM-PRO"/>
      <a:font script="Hang" typeface="HY그래픽M"/>
      <a:font script="Hans" typeface="黑体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Trebuchet MS"/>
      <a:ea typeface=""/>
      <a:cs typeface=""/>
      <a:font script="Jpan" typeface="HG丸ｺﾞｼｯｸM-PRO"/>
      <a:font script="Hang" typeface="HY그래픽M"/>
      <a:font script="Hans" typeface="华文新魏"/>
      <a:font script="Hant" typeface="微軟正黑體"/>
      <a:font script="Arab" typeface="Tahoma"/>
      <a:font script="Hebr" typeface="Gisha"/>
      <a:font script="Thai" typeface="Iris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pulent">
    <a:fillStyleLst>
      <a:solidFill>
        <a:schemeClr val="phClr"/>
      </a:solidFill>
      <a:gradFill rotWithShape="1">
        <a:gsLst>
          <a:gs pos="0">
            <a:schemeClr val="phClr">
              <a:tint val="15000"/>
              <a:satMod val="250000"/>
            </a:schemeClr>
          </a:gs>
          <a:gs pos="49000">
            <a:schemeClr val="phClr">
              <a:tint val="50000"/>
              <a:satMod val="200000"/>
            </a:schemeClr>
          </a:gs>
          <a:gs pos="49100">
            <a:schemeClr val="phClr">
              <a:tint val="64000"/>
              <a:satMod val="160000"/>
            </a:schemeClr>
          </a:gs>
          <a:gs pos="92000">
            <a:schemeClr val="phClr">
              <a:tint val="50000"/>
              <a:satMod val="200000"/>
            </a:schemeClr>
          </a:gs>
          <a:gs pos="100000">
            <a:schemeClr val="phClr">
              <a:tint val="43000"/>
              <a:satMod val="190000"/>
            </a:schemeClr>
          </a:gs>
        </a:gsLst>
        <a:lin ang="5400000" scaled="1"/>
      </a:gradFill>
      <a:gradFill rotWithShape="1">
        <a:gsLst>
          <a:gs pos="0">
            <a:schemeClr val="phClr">
              <a:tint val="74000"/>
            </a:schemeClr>
          </a:gs>
          <a:gs pos="49000">
            <a:schemeClr val="phClr">
              <a:tint val="96000"/>
              <a:shade val="84000"/>
              <a:satMod val="110000"/>
            </a:schemeClr>
          </a:gs>
          <a:gs pos="49100">
            <a:schemeClr val="phClr">
              <a:shade val="55000"/>
              <a:satMod val="150000"/>
            </a:schemeClr>
          </a:gs>
          <a:gs pos="92000">
            <a:schemeClr val="phClr">
              <a:tint val="98000"/>
              <a:shade val="90000"/>
              <a:satMod val="128000"/>
            </a:schemeClr>
          </a:gs>
          <a:gs pos="100000">
            <a:schemeClr val="phClr">
              <a:tint val="90000"/>
              <a:shade val="97000"/>
              <a:satMod val="128000"/>
            </a:schemeClr>
          </a:gs>
        </a:gsLst>
        <a:lin ang="5400000" scaled="1"/>
      </a:gradFill>
    </a:fillStyleLst>
    <a:lnStyleLst>
      <a:ln w="11430" cap="flat" cmpd="sng" algn="ctr">
        <a:solidFill>
          <a:schemeClr val="phClr"/>
        </a:solidFill>
        <a:prstDash val="solid"/>
      </a:ln>
      <a:ln w="40000" cap="flat" cmpd="sng" algn="ctr">
        <a:solidFill>
          <a:schemeClr val="phClr"/>
        </a:solidFill>
        <a:prstDash val="solid"/>
      </a:ln>
      <a:ln w="318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50800" dist="25000" dir="5400000" rotWithShape="0">
            <a:schemeClr val="phClr">
              <a:shade val="30000"/>
              <a:satMod val="150000"/>
              <a:alpha val="38000"/>
            </a:schemeClr>
          </a:outerShdw>
        </a:effectLst>
      </a:effectStyle>
      <a:effectStyle>
        <a:effectLst>
          <a:outerShdw blurRad="39000" dist="25400" dir="5400000" rotWithShape="0">
            <a:schemeClr val="phClr">
              <a:shade val="33000"/>
              <a:alpha val="83000"/>
            </a:schemeClr>
          </a:outerShdw>
        </a:effectLst>
      </a:effectStyle>
      <a:effectStyle>
        <a:effectLst>
          <a:outerShdw blurRad="39000" dist="25400" dir="5400000" rotWithShape="0">
            <a:schemeClr val="phClr">
              <a:shade val="33000"/>
              <a:alpha val="83000"/>
            </a:scheme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500000"/>
          </a:lightRig>
        </a:scene3d>
        <a:sp3d extrusionH="127000" prstMaterial="powder">
          <a:bevelT w="50800" h="635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78000"/>
              <a:satMod val="220000"/>
            </a:schemeClr>
          </a:gs>
          <a:gs pos="100000">
            <a:schemeClr val="phClr">
              <a:shade val="35000"/>
              <a:satMod val="155000"/>
            </a:schemeClr>
          </a:gs>
        </a:gsLst>
        <a:path path="circle">
          <a:fillToRect l="50000" t="50000" r="50000" b="50000"/>
        </a:path>
      </a:gradFill>
      <a:blipFill>
        <a:blip xmlns:r="http://schemas.openxmlformats.org/officeDocument/2006/relationships" r:embed="rId1">
          <a:duotone>
            <a:schemeClr val="phClr">
              <a:shade val="60000"/>
              <a:satMod val="180000"/>
            </a:schemeClr>
            <a:schemeClr val="phClr">
              <a:tint val="500"/>
              <a:satMod val="150000"/>
            </a:schemeClr>
          </a:duotone>
        </a:blip>
        <a:tile tx="0" ty="0" sx="50000" sy="5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77</Words>
  <Application>Microsoft Office PowerPoint</Application>
  <PresentationFormat>On-screen Show (4:3)</PresentationFormat>
  <Paragraphs>27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Opulent</vt:lpstr>
      <vt:lpstr>Seattle-Tacoma Job Fair</vt:lpstr>
      <vt:lpstr>Importance to community</vt:lpstr>
      <vt:lpstr>Companies attending</vt:lpstr>
      <vt:lpstr>Age of Attendees </vt:lpstr>
      <vt:lpstr>Attendees currently unemployed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Demographics of Pennsylvania Community Colleges</dc:title>
  <dc:creator>GO! Series</dc:creator>
  <cp:lastModifiedBy>Soumya</cp:lastModifiedBy>
  <cp:revision>25</cp:revision>
  <dcterms:created xsi:type="dcterms:W3CDTF">2010-02-24T23:38:56Z</dcterms:created>
  <dcterms:modified xsi:type="dcterms:W3CDTF">2013-05-29T16:52:36Z</dcterms:modified>
</cp:coreProperties>
</file>