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65" r:id="rId4"/>
    <p:sldId id="260" r:id="rId5"/>
    <p:sldId id="266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38B1855-1B75-4FBE-930C-398BA8C253C6}" styleName="Themed Style 12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69012ECD-51FC-41F1-AA8D-1B2483CD663E}" styleName="Light Style 9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accent1"/>
        </a:fillRef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Athletics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1588</c:v>
                </c:pt>
                <c:pt idx="1">
                  <c:v>3422</c:v>
                </c:pt>
                <c:pt idx="2">
                  <c:v>1987</c:v>
                </c:pt>
                <c:pt idx="3">
                  <c:v>1889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Leisure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1263</c:v>
                </c:pt>
                <c:pt idx="1">
                  <c:v>1058</c:v>
                </c:pt>
                <c:pt idx="2">
                  <c:v>852</c:v>
                </c:pt>
                <c:pt idx="3">
                  <c:v>1674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1639</c:v>
                </c:pt>
                <c:pt idx="1">
                  <c:v>1782</c:v>
                </c:pt>
                <c:pt idx="2">
                  <c:v>1293</c:v>
                </c:pt>
                <c:pt idx="3">
                  <c:v>1453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030848"/>
        <c:axId val="197121152"/>
      </c:barChart>
      <c:catAx>
        <c:axId val="116030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97121152"/>
        <c:crosses val="autoZero"/>
        <c:auto val="1"/>
        <c:lblAlgn val="ctr"/>
        <c:lblOffset val="100"/>
        <c:noMultiLvlLbl val="0"/>
      </c:catAx>
      <c:valAx>
        <c:axId val="19712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030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Youth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4586</c:v>
                </c:pt>
                <c:pt idx="1">
                  <c:v>5422</c:v>
                </c:pt>
                <c:pt idx="2">
                  <c:v>7565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1534</c:v>
                </c:pt>
                <c:pt idx="1">
                  <c:v>2699</c:v>
                </c:pt>
                <c:pt idx="2">
                  <c:v>3572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2661</c:v>
                </c:pt>
                <c:pt idx="1">
                  <c:v>3542</c:v>
                </c:pt>
                <c:pt idx="2">
                  <c:v>4183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288576"/>
        <c:axId val="97291264"/>
      </c:lineChart>
      <c:catAx>
        <c:axId val="9728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291264"/>
        <c:crosses val="autoZero"/>
        <c:auto val="1"/>
        <c:lblAlgn val="ctr"/>
        <c:lblOffset val="100"/>
        <c:noMultiLvlLbl val="0"/>
      </c:catAx>
      <c:valAx>
        <c:axId val="97291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288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5B3A3E2-68FB-48FC-A898-7A61E4D922ED}" type="datetimeFigureOut">
              <a:rPr lang="en-US" sz="1000" smtClean="0"/>
              <a:pPr/>
              <a:t>5/19/2013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r>
              <a:rPr lang="en-US" sz="1000" smtClean="0"/>
              <a:t>Recreation Enrollment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DE700C9-A3B5-4856-B7BC-D3D531B86B7D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0806925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965054-8F27-460D-9D33-C92B1FE45FD0}" type="datetimeFigureOut">
              <a:rPr lang="en-US" smtClean="0"/>
              <a:pPr/>
              <a:t>5/19/2013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r>
              <a:rPr lang="en-US" smtClean="0"/>
              <a:t>Recreation Enrollment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8E0C8D8-F0D3-4E6A-A46D-5EAD5A190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0556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Recreation Enrollment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42E2D3D-2412-4346-BAE7-9BB28D899F4F}" type="datetime1">
              <a:rPr lang="en-US" smtClean="0"/>
              <a:t>5/19/2013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2112336"/>
            <a:ext cx="7772400" cy="147002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fld id="{75251C3C-98C1-4439-A4C5-028F14C20B61}" type="datetime2">
              <a:rPr lang="en-US" smtClean="0"/>
              <a:pPr/>
              <a:t>Sunday, May 19, 2013</a:t>
            </a:fld>
            <a:endParaRPr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B7703-C1AA-469C-AB81-49F35C4B26EF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F47-7EF7-4918-A9F4-FF1E8195503D}" type="datetime2">
              <a:rPr lang="en-US" smtClean="0"/>
              <a:pPr/>
              <a:t>Sunday, May 19,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360487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F347-2AF0-4BAF-BB68-1C82EBAEB2AB}" type="datetime2">
              <a:rPr lang="en-US" smtClean="0"/>
              <a:pPr/>
              <a:t>Sunday, May 19,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8ACE-B9BB-4DD0-AB9E-173C995C451F}" type="datetime2">
              <a:rPr lang="en-US" smtClean="0"/>
              <a:pPr/>
              <a:t>Sunday, May 19,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32120"/>
            <a:ext cx="4040188" cy="6400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5532438"/>
            <a:ext cx="4041775" cy="639762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59130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130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9A4-B011-4601-B927-7FB5A234298D}" type="datetime2">
              <a:rPr lang="en-US" smtClean="0"/>
              <a:pPr/>
              <a:t>Sunday, May 19,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b="1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10C-A860-427E-8033-85E4B9C2DD18}" type="datetime2">
              <a:rPr lang="en-US" smtClean="0"/>
              <a:pPr/>
              <a:t>Sunday, May 19,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B1E9-13BE-430C-BFD3-C043F9CCBD9E}" type="datetime2">
              <a:rPr lang="en-US" smtClean="0"/>
              <a:pPr/>
              <a:t>Sunday, May 19,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152" y="5334000"/>
            <a:ext cx="3749040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8DEA3D-78B2-466E-9042-4FC150859706}" type="datetime2">
              <a:rPr lang="en-US" smtClean="0"/>
              <a:pPr/>
              <a:t>Sunday, May 19,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502920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C623ECF-ACED-411D-BE4F-23D2749E7F3E}" type="datetime2">
              <a:rPr lang="en-US" smtClean="0"/>
              <a:pPr/>
              <a:t>Sunday, May 19, 2013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1F10B-05A0-479C-99F2-FFB630DCE25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65A151-4745-4F20-BF09-653BA97AA696}" type="datetime2">
              <a:rPr lang="en-US" smtClean="0"/>
              <a:pPr/>
              <a:t>Sunday, May 19, 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5D2B7703-C1AA-469C-AB81-49F35C4B26EF}" type="slidenum">
              <a:rPr lang="en-US" sz="1000" b="0" smtClean="0">
                <a:solidFill>
                  <a:schemeClr val="tx1"/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latinLnBrk="0">
        <a:spcBef>
          <a:spcPct val="0"/>
        </a:spcBef>
        <a:buNone/>
        <a:defRPr sz="4800" b="1" kern="1200">
          <a:solidFill>
            <a:schemeClr val="tx2"/>
          </a:solidFill>
          <a:effectLst>
            <a:outerShdw blurRad="38100" dist="381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74320" algn="l" rtl="0" latinLnBrk="0">
        <a:spcBef>
          <a:spcPts val="0"/>
        </a:spcBef>
        <a:buClr>
          <a:schemeClr val="accent1"/>
        </a:buClr>
        <a:buSzPct val="75000"/>
        <a:buFont typeface="Wingdings 3"/>
        <a:buChar char="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latinLnBrk="0">
        <a:spcBef>
          <a:spcPct val="20000"/>
        </a:spcBef>
        <a:buClr>
          <a:schemeClr val="accent1"/>
        </a:buClr>
        <a:buFont typeface="Verdana"/>
        <a:buChar char="◦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latinLnBrk="0">
        <a:spcBef>
          <a:spcPct val="20000"/>
        </a:spcBef>
        <a:buClr>
          <a:schemeClr val="accent2"/>
        </a:buClr>
        <a:buSzPct val="100000"/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latinLnBrk="0">
        <a:spcBef>
          <a:spcPct val="20000"/>
        </a:spcBef>
        <a:buClr>
          <a:schemeClr val="accent2"/>
        </a:buClr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latinLnBrk="0">
        <a:spcBef>
          <a:spcPct val="20000"/>
        </a:spcBef>
        <a:buClr>
          <a:schemeClr val="accent2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6017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City of Golden Grove Parks and Recreation Department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685800" y="3582988"/>
            <a:ext cx="7772400" cy="1200150"/>
          </a:xfrm>
        </p:spPr>
        <p:txBody>
          <a:bodyPr/>
          <a:lstStyle/>
          <a:p>
            <a:pPr algn="ctr">
              <a:buFontTx/>
            </a:pPr>
            <a:r>
              <a:rPr lang="en-US" dirty="0" smtClean="0"/>
              <a:t>Enrollment Analysis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Recreation Program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21299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668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Athletics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Leisure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Arts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Largest Enrollments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sports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development classes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 and dance classes</a:t>
                      </a:r>
                      <a:endParaRPr lang="en-US" dirty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Enrollment Capacity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Enrolled at 85% 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Enrolled at 70% 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Enrolled</a:t>
                      </a:r>
                      <a:r>
                        <a:rPr lang="en-US" baseline="0" dirty="0" smtClean="0"/>
                        <a:t> at 77% capacity</a:t>
                      </a:r>
                      <a:endParaRPr lang="en-US" dirty="0" smtClean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 Market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Older adults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Young adults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755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body" sz="half" idx="2"/>
          </p:nvPr>
        </p:nvSpPr>
        <p:spPr>
          <a:xfrm>
            <a:off x="1828800" y="5371568"/>
            <a:ext cx="6475232" cy="148643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largest enrollment numbers in Golden Grove recreation programs continue to be in the athletic area, particularly in the youth soccer program.   </a:t>
            </a:r>
            <a:endParaRPr lang="en-US" sz="2000" dirty="0"/>
          </a:p>
        </p:txBody>
      </p:sp>
      <p:pic>
        <p:nvPicPr>
          <p:cNvPr id="1029" name="Picture 5" descr="C:\Users\Alicia\AppData\Local\Microsoft\Windows\Temporary Internet Files\Content.IE5\IHELVONS\MPj04331560000[1]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2116" b="12116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Youth Athletic Programs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Enrollment Comparison by Category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7868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26817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Three-Year Enrollment Analysis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2653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2561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dirty="0" smtClean="0">
                <a:ln w="50800"/>
                <a:solidFill>
                  <a:schemeClr val="tx1"/>
                </a:solidFill>
                <a:effectLst/>
              </a:rPr>
              <a:t>Recreation program enrollments are expected to increase </a:t>
            </a:r>
            <a:endParaRPr lang="en-US" sz="4000" dirty="0">
              <a:ln w="50800"/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 the population of Golden Grove grows, additional recreation programs will be needed to meet rising demand, particularly in the youth athletic area.</a:t>
            </a:r>
            <a:endParaRPr lang="en-US" sz="20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38000"/>
                <a:satMod val="135000"/>
              </a:schemeClr>
            </a:gs>
            <a:gs pos="50000">
              <a:schemeClr val="phClr">
                <a:shade val="69000"/>
                <a:satMod val="135000"/>
              </a:schemeClr>
            </a:gs>
            <a:gs pos="100000">
              <a:schemeClr val="phClr">
                <a:shade val="98000"/>
                <a:satMod val="130000"/>
              </a:schemeClr>
            </a:gs>
          </a:gsLst>
          <a:lin ang="16200000" scaled="0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brightRoom" dir="t">
              <a:rot lat="0" lon="0" rev="7000000"/>
            </a:lightRig>
          </a:scene3d>
          <a:sp3d contourW="1000" prstMaterial="flat">
            <a:bevelT w="10200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50000"/>
                <a:satMod val="110000"/>
              </a:schemeClr>
              <a:schemeClr val="phClr">
                <a:tint val="83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2009-10-30T02:49:50Z</outs:dateTime>
      <outs:isPinned>true</outs:isPinned>
    </outs:relatedDate>
    <outs:relatedDate>
      <outs:type>2</outs:type>
      <outs:displayName>Created</outs:displayName>
      <outs:dateTime>2006-08-07T19:05:06Z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GO! Series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Alicia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119BE36-C89A-4637-87B7-B54843FE8A16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591</TotalTime>
  <Words>121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City of Golden Grove Parks and Recreation Department</vt:lpstr>
      <vt:lpstr>Recreation Program Summary</vt:lpstr>
      <vt:lpstr>Youth Athletic Programs </vt:lpstr>
      <vt:lpstr>Enrollment Comparison by Category</vt:lpstr>
      <vt:lpstr>Three-Year Enrollment Analysis</vt:lpstr>
      <vt:lpstr>Recreation program enrollments are expected to increase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Golden Grove Parks and Recreation Department</dc:title>
  <dc:creator>GO! Series</dc:creator>
  <cp:lastModifiedBy>Soumya</cp:lastModifiedBy>
  <cp:revision>37</cp:revision>
  <dcterms:created xsi:type="dcterms:W3CDTF">2006-08-07T19:05:06Z</dcterms:created>
  <dcterms:modified xsi:type="dcterms:W3CDTF">2013-05-20T00:06:24Z</dcterms:modified>
</cp:coreProperties>
</file>