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2"/>
  </p:sldMasterIdLst>
  <p:notesMasterIdLst>
    <p:notesMasterId r:id="rId9"/>
  </p:notesMasterIdLst>
  <p:handoutMasterIdLst>
    <p:handoutMasterId r:id="rId10"/>
  </p:handoutMasterIdLst>
  <p:sldIdLst>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8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4555F0-AE8F-430F-B576-566AB94BB6D3}" type="datetimeFigureOut">
              <a:rPr lang="en-US" smtClean="0"/>
              <a:t>5/17/2013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Safety</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18BE1F-18B3-4655-8C4A-6BBD89CA09FA}" type="slidenum">
              <a:rPr lang="en-US" smtClean="0"/>
              <a:t>‹#›</a:t>
            </a:fld>
            <a:endParaRPr lang="en-US"/>
          </a:p>
        </p:txBody>
      </p:sp>
    </p:spTree>
    <p:extLst>
      <p:ext uri="{BB962C8B-B14F-4D97-AF65-F5344CB8AC3E}">
        <p14:creationId xmlns:p14="http://schemas.microsoft.com/office/powerpoint/2010/main" val="409017982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728F4D-42A9-41F1-A39C-7A5D3C8C0436}" type="datetimeFigureOut">
              <a:rPr lang="en-US" smtClean="0"/>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Safety</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40C17A-31F5-4AB1-9C0C-CD9576D0DBEA}" type="slidenum">
              <a:rPr lang="en-US" smtClean="0"/>
              <a:t>‹#›</a:t>
            </a:fld>
            <a:endParaRPr lang="en-US"/>
          </a:p>
        </p:txBody>
      </p:sp>
    </p:spTree>
    <p:extLst>
      <p:ext uri="{BB962C8B-B14F-4D97-AF65-F5344CB8AC3E}">
        <p14:creationId xmlns:p14="http://schemas.microsoft.com/office/powerpoint/2010/main" val="1480388392"/>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40C17A-31F5-4AB1-9C0C-CD9576D0DBEA}" type="slidenum">
              <a:rPr lang="en-US" smtClean="0"/>
              <a:t>5</a:t>
            </a:fld>
            <a:endParaRPr lang="en-US"/>
          </a:p>
        </p:txBody>
      </p:sp>
      <p:sp>
        <p:nvSpPr>
          <p:cNvPr id="5" name="Date Placeholder 4"/>
          <p:cNvSpPr>
            <a:spLocks noGrp="1"/>
          </p:cNvSpPr>
          <p:nvPr>
            <p:ph type="dt" idx="11"/>
          </p:nvPr>
        </p:nvSpPr>
        <p:spPr/>
        <p:txBody>
          <a:bodyPr/>
          <a:lstStyle/>
          <a:p>
            <a:fld id="{EE9C4183-4E60-4837-B4B1-6206A1437BA5}" type="datetime1">
              <a:rPr lang="en-US" smtClean="0"/>
              <a:t>5/17/2013</a:t>
            </a:fld>
            <a:endParaRPr lang="en-US"/>
          </a:p>
        </p:txBody>
      </p:sp>
      <p:sp>
        <p:nvSpPr>
          <p:cNvPr id="6" name="Footer Placeholder 5"/>
          <p:cNvSpPr>
            <a:spLocks noGrp="1"/>
          </p:cNvSpPr>
          <p:nvPr>
            <p:ph type="ftr" sz="quarter" idx="12"/>
          </p:nvPr>
        </p:nvSpPr>
        <p:spPr/>
        <p:txBody>
          <a:bodyPr/>
          <a:lstStyle/>
          <a:p>
            <a:r>
              <a:rPr lang="en-US" smtClean="0"/>
              <a:t>Safety</a:t>
            </a:r>
            <a:endParaRPr lang="en-US"/>
          </a:p>
        </p:txBody>
      </p:sp>
    </p:spTree>
    <p:extLst>
      <p:ext uri="{BB962C8B-B14F-4D97-AF65-F5344CB8AC3E}">
        <p14:creationId xmlns:p14="http://schemas.microsoft.com/office/powerpoint/2010/main" val="239220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1F985C7-BAFD-4CDC-9CB0-271E98EBD1CD}" type="datetime1">
              <a:rPr lang="en-US" smtClean="0"/>
              <a:t>5/17/2013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CDEB82FB-3FA5-4F85-93FC-C9FA2921125E}"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D063F4-5C93-4BBF-8E5E-E07C7AAC5AB7}" type="datetime1">
              <a:rPr lang="en-US" smtClean="0"/>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B82FB-3FA5-4F85-93FC-C9FA2921125E}"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2B2F0C-B0C2-412B-B72B-AE266DBDD395}" type="datetime1">
              <a:rPr lang="en-US" smtClean="0"/>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B82FB-3FA5-4F85-93FC-C9FA2921125E}"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0A4E16D-30BE-413C-95AD-67D69DCAF9E7}" type="datetime1">
              <a:rPr lang="en-US" smtClean="0"/>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EB82FB-3FA5-4F85-93FC-C9FA2921125E}"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C5CEE14-4097-4888-BEE0-4A2CEB498B63}" type="datetime1">
              <a:rPr lang="en-US" smtClean="0"/>
              <a:t>5/17/2013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CDEB82FB-3FA5-4F85-93FC-C9FA2921125E}"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484501B-38A5-4B3C-9838-AF4089839C7D}" type="datetime1">
              <a:rPr lang="en-US" smtClean="0"/>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B82FB-3FA5-4F85-93FC-C9FA2921125E}"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2AF7086-E952-4A5C-A945-8AEB297356A9}" type="datetime1">
              <a:rPr lang="en-US" smtClean="0"/>
              <a:t>5/17/2013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EB82FB-3FA5-4F85-93FC-C9FA2921125E}"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829774-78A4-4BDB-BB74-36B9F919D974}" type="datetime1">
              <a:rPr lang="en-US" smtClean="0"/>
              <a:t>5/17/2013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EB82FB-3FA5-4F85-93FC-C9FA2921125E}"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FE48A-212F-49D2-B0DB-2E0165BC55DE}" type="datetime1">
              <a:rPr lang="en-US" smtClean="0"/>
              <a:t>5/17/2013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EB82FB-3FA5-4F85-93FC-C9FA2921125E}"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698481-DCC7-4212-8E07-DA7EA27E82A8}" type="datetime1">
              <a:rPr lang="en-US" smtClean="0"/>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B82FB-3FA5-4F85-93FC-C9FA2921125E}"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1DF78C-0CB1-49D1-80A2-BA79579C0D4C}" type="datetime1">
              <a:rPr lang="en-US" smtClean="0"/>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EB82FB-3FA5-4F85-93FC-C9FA2921125E}"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7C5B64E-8982-4BE6-9F85-E48CE48E40B1}" type="datetime1">
              <a:rPr lang="en-US" smtClean="0"/>
              <a:t>5/17/2013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DEB82FB-3FA5-4F85-93FC-C9FA2921125E}"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Fascination Entertainment Group</a:t>
            </a:r>
            <a:endParaRPr lang="en-US" dirty="0"/>
          </a:p>
        </p:txBody>
      </p:sp>
      <p:sp>
        <p:nvSpPr>
          <p:cNvPr id="3" name="Subtitle 2"/>
          <p:cNvSpPr>
            <a:spLocks noGrp="1"/>
          </p:cNvSpPr>
          <p:nvPr>
            <p:ph type="subTitle" idx="1"/>
          </p:nvPr>
        </p:nvSpPr>
        <p:spPr/>
        <p:txBody>
          <a:bodyPr>
            <a:normAutofit/>
          </a:bodyPr>
          <a:lstStyle/>
          <a:p>
            <a:r>
              <a:rPr lang="en-US" sz="2800" dirty="0" smtClean="0"/>
              <a:t>Employee Safety Training</a:t>
            </a:r>
            <a:endParaRPr lang="en-US" sz="2800" dirty="0"/>
          </a:p>
        </p:txBody>
      </p:sp>
      <p:pic>
        <p:nvPicPr>
          <p:cNvPr id="2050" name="Picture 2" descr="C:\Users\Soumya\AppData\Local\Microsoft\Windows\Temporary Internet Files\Content.IE5\E5I9VFVN\MP900427757[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385762"/>
            <a:ext cx="4808108" cy="3200400"/>
          </a:xfrm>
          <a:prstGeom prst="ellipse">
            <a:avLst/>
          </a:prstGeom>
          <a:noFill/>
          <a:effectLst>
            <a:softEdge rad="635000"/>
          </a:effectLst>
          <a:extLst>
            <a:ext uri="{909E8E84-426E-40DD-AFC4-6F175D3DCCD1}">
              <a14:hiddenFill xmlns:a14="http://schemas.microsoft.com/office/drawing/2010/main">
                <a:solidFill>
                  <a:srgbClr val="FFFFFF"/>
                </a:solidFill>
              </a14:hiddenFill>
            </a:ext>
          </a:extLst>
        </p:spPr>
      </p:pic>
    </p:spTree>
  </p:cSld>
  <p:clrMapOvr>
    <a:overrideClrMapping bg1="dk1" tx1="lt1" bg2="dk2" tx2="lt2" accent1="accent1" accent2="accent2" accent3="accent3" accent4="accent4" accent5="accent5" accent6="accent6" hlink="hlink" folHlink="folHlink"/>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Top Priority</a:t>
            </a:r>
            <a:endParaRPr lang="en-US" dirty="0"/>
          </a:p>
        </p:txBody>
      </p:sp>
      <p:sp>
        <p:nvSpPr>
          <p:cNvPr id="3" name="Content Placeholder 2"/>
          <p:cNvSpPr>
            <a:spLocks noGrp="1"/>
          </p:cNvSpPr>
          <p:nvPr>
            <p:ph sz="quarter" idx="1"/>
          </p:nvPr>
        </p:nvSpPr>
        <p:spPr>
          <a:xfrm>
            <a:off x="457200" y="1386840"/>
            <a:ext cx="8229600" cy="4785360"/>
          </a:xfrm>
          <a:solidFill>
            <a:schemeClr val="tx2"/>
          </a:solidFill>
          <a:ln w="38100">
            <a:solidFill>
              <a:schemeClr val="tx1"/>
            </a:solidFill>
          </a:ln>
          <a:scene3d>
            <a:camera prst="orthographicFront"/>
            <a:lightRig rig="threePt" dir="t"/>
          </a:scene3d>
          <a:sp3d>
            <a:bevelT w="114300" prst="artDeco"/>
          </a:sp3d>
        </p:spPr>
        <p:txBody>
          <a:bodyPr>
            <a:normAutofit/>
          </a:bodyPr>
          <a:lstStyle/>
          <a:p>
            <a:pPr marL="0" indent="0" algn="ctr">
              <a:lnSpc>
                <a:spcPct val="150000"/>
              </a:lnSpc>
              <a:buNone/>
            </a:pPr>
            <a:r>
              <a:rPr lang="en-US" sz="3000" b="1" i="1" dirty="0" smtClean="0"/>
              <a:t>At Fascination Entertainment Group, guest and employee safety is our top priority. Staff must report all accidents, no matter how minor, so that trained safety and security personnel can properly document and officially report any and all incidents. </a:t>
            </a: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Spring Season</a:t>
            </a:r>
            <a:endParaRPr lang="en-US" dirty="0"/>
          </a:p>
        </p:txBody>
      </p:sp>
      <p:sp>
        <p:nvSpPr>
          <p:cNvPr id="3" name="Content Placeholder 2"/>
          <p:cNvSpPr>
            <a:spLocks noGrp="1"/>
          </p:cNvSpPr>
          <p:nvPr>
            <p:ph sz="quarter" idx="1"/>
          </p:nvPr>
        </p:nvSpPr>
        <p:spPr/>
        <p:txBody>
          <a:bodyPr/>
          <a:lstStyle/>
          <a:p>
            <a:r>
              <a:rPr lang="en-US" dirty="0" smtClean="0"/>
              <a:t>Implementation of new safety guidelines</a:t>
            </a:r>
          </a:p>
          <a:p>
            <a:r>
              <a:rPr lang="en-US" dirty="0" smtClean="0"/>
              <a:t>Installation of new signage throughout the parks</a:t>
            </a:r>
          </a:p>
          <a:p>
            <a:pPr lvl="1">
              <a:buClr>
                <a:schemeClr val="accent2">
                  <a:lumMod val="75000"/>
                </a:schemeClr>
              </a:buClr>
              <a:buFont typeface="Wingdings" pitchFamily="2" charset="2"/>
              <a:buChar char="v"/>
            </a:pPr>
            <a:r>
              <a:rPr lang="en-US" dirty="0" smtClean="0"/>
              <a:t>Ride entrances</a:t>
            </a:r>
          </a:p>
          <a:p>
            <a:pPr lvl="1">
              <a:buClr>
                <a:schemeClr val="accent2">
                  <a:lumMod val="75000"/>
                </a:schemeClr>
              </a:buClr>
              <a:buFont typeface="Wingdings" pitchFamily="2" charset="2"/>
              <a:buChar char="v"/>
            </a:pPr>
            <a:r>
              <a:rPr lang="en-US" dirty="0" smtClean="0"/>
              <a:t>Visitor center</a:t>
            </a:r>
          </a:p>
          <a:p>
            <a:pPr lvl="1">
              <a:buClr>
                <a:schemeClr val="accent2">
                  <a:lumMod val="75000"/>
                </a:schemeClr>
              </a:buClr>
              <a:buFont typeface="Wingdings" pitchFamily="2" charset="2"/>
              <a:buChar char="v"/>
            </a:pPr>
            <a:r>
              <a:rPr lang="en-US" dirty="0" smtClean="0"/>
              <a:t>Rest areas</a:t>
            </a:r>
          </a:p>
          <a:p>
            <a:r>
              <a:rPr lang="en-US" dirty="0" smtClean="0"/>
              <a:t>Completion of staff training in new safety guidelines and basic first aid training</a:t>
            </a:r>
            <a:endParaRPr lang="en-US"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Injury Prevention—Protect Yourself</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Stay well hydrated</a:t>
            </a:r>
          </a:p>
          <a:p>
            <a:pPr marL="514350" indent="-514350">
              <a:buFont typeface="+mj-lt"/>
              <a:buAutoNum type="arabicPeriod"/>
            </a:pPr>
            <a:r>
              <a:rPr lang="en-US" dirty="0" smtClean="0"/>
              <a:t>Choose water over soft drinks or juices</a:t>
            </a:r>
          </a:p>
          <a:p>
            <a:pPr marL="514350" indent="-514350">
              <a:buFont typeface="+mj-lt"/>
              <a:buAutoNum type="arabicPeriod"/>
            </a:pPr>
            <a:r>
              <a:rPr lang="en-US" dirty="0" smtClean="0"/>
              <a:t>Drink whenever you are thirsty</a:t>
            </a:r>
          </a:p>
          <a:p>
            <a:pPr marL="514350" indent="-514350">
              <a:buFont typeface="+mj-lt"/>
              <a:buAutoNum type="arabicPeriod"/>
            </a:pPr>
            <a:r>
              <a:rPr lang="en-US" dirty="0" smtClean="0"/>
              <a:t>Apply sunscreen throughout the day</a:t>
            </a:r>
          </a:p>
          <a:p>
            <a:pPr marL="514350" indent="-514350">
              <a:buFont typeface="+mj-lt"/>
              <a:buAutoNum type="arabicPeriod"/>
            </a:pPr>
            <a:r>
              <a:rPr lang="en-US" dirty="0" smtClean="0"/>
              <a:t>Wear your uniform hat or visor</a:t>
            </a:r>
          </a:p>
          <a:p>
            <a:pPr marL="514350" indent="-514350">
              <a:buFont typeface="+mj-lt"/>
              <a:buAutoNum type="arabicPeriod"/>
            </a:pPr>
            <a:r>
              <a:rPr lang="en-US" dirty="0" smtClean="0"/>
              <a:t>Wear comfortable, supportive shoes</a:t>
            </a:r>
          </a:p>
        </p:txBody>
      </p:sp>
      <p:pic>
        <p:nvPicPr>
          <p:cNvPr id="1026" name="Picture 2" descr="C:\Users\Soumya\AppData\Local\Microsoft\Windows\Temporary Internet Files\Content.IE5\A8IENW23\MP900401208[1].jpg"/>
          <p:cNvPicPr>
            <a:picLocks noGrp="1" noChangeAspect="1" noChangeArrowheads="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bwMode="auto">
          <a:xfrm>
            <a:off x="5400882" y="2118792"/>
            <a:ext cx="2504661" cy="3131591"/>
          </a:xfrm>
          <a:prstGeom prst="rect">
            <a:avLst/>
          </a:prstGeom>
          <a:noFill/>
          <a:effectLst>
            <a:glow rad="101600">
              <a:schemeClr val="accent2">
                <a:satMod val="175000"/>
                <a:alpha val="40000"/>
              </a:schemeClr>
            </a:glow>
          </a:effectLst>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Injury </a:t>
            </a:r>
            <a:r>
              <a:rPr lang="en-US" smtClean="0"/>
              <a:t>Prevention—Protect Guests</a:t>
            </a:r>
            <a:endParaRPr lang="en-US" dirty="0"/>
          </a:p>
        </p:txBody>
      </p:sp>
      <p:sp>
        <p:nvSpPr>
          <p:cNvPr id="3" name="Content Placeholder 2"/>
          <p:cNvSpPr>
            <a:spLocks noGrp="1"/>
          </p:cNvSpPr>
          <p:nvPr>
            <p:ph sz="quarter" idx="1"/>
          </p:nvPr>
        </p:nvSpPr>
        <p:spPr/>
        <p:txBody>
          <a:bodyPr/>
          <a:lstStyle/>
          <a:p>
            <a:r>
              <a:rPr lang="en-US" dirty="0" smtClean="0"/>
              <a:t>Complete scheduled equipment checks</a:t>
            </a:r>
          </a:p>
          <a:p>
            <a:r>
              <a:rPr lang="en-US" dirty="0" smtClean="0"/>
              <a:t>Enforce boarding restrictions for all rides</a:t>
            </a:r>
          </a:p>
          <a:p>
            <a:r>
              <a:rPr lang="en-US" dirty="0" smtClean="0"/>
              <a:t>Verify height requirements for young children</a:t>
            </a:r>
          </a:p>
          <a:p>
            <a:r>
              <a:rPr lang="en-US" dirty="0" smtClean="0"/>
              <a:t>Check every seatbelt and harness</a:t>
            </a:r>
          </a:p>
          <a:p>
            <a:r>
              <a:rPr lang="en-US" dirty="0" smtClean="0"/>
              <a:t>Assist guests to understand regulations </a:t>
            </a:r>
          </a:p>
          <a:p>
            <a:r>
              <a:rPr lang="en-US" dirty="0" smtClean="0"/>
              <a:t>Refer questions to your supervisor</a:t>
            </a:r>
            <a:endParaRPr lang="en-US" dirty="0"/>
          </a:p>
        </p:txBody>
      </p:sp>
      <p:sp>
        <p:nvSpPr>
          <p:cNvPr id="6" name="TextBox 5"/>
          <p:cNvSpPr txBox="1"/>
          <p:nvPr/>
        </p:nvSpPr>
        <p:spPr>
          <a:xfrm>
            <a:off x="457200" y="4798368"/>
            <a:ext cx="3657600"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smtClean="0"/>
              <a:t>If Safety is Questionable</a:t>
            </a:r>
            <a:endParaRPr lang="en-US" sz="2400" dirty="0"/>
          </a:p>
        </p:txBody>
      </p:sp>
      <p:sp>
        <p:nvSpPr>
          <p:cNvPr id="7" name="Right Arrow 6"/>
          <p:cNvSpPr/>
          <p:nvPr/>
        </p:nvSpPr>
        <p:spPr>
          <a:xfrm>
            <a:off x="4648200" y="4800600"/>
            <a:ext cx="1828800" cy="4572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Octagon 7"/>
          <p:cNvSpPr/>
          <p:nvPr/>
        </p:nvSpPr>
        <p:spPr>
          <a:xfrm>
            <a:off x="7010400" y="4114800"/>
            <a:ext cx="1828800" cy="1828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smtClean="0">
                <a:solidFill>
                  <a:schemeClr val="accent2">
                    <a:lumMod val="60000"/>
                    <a:lumOff val="40000"/>
                  </a:schemeClr>
                </a:solidFill>
              </a:rPr>
              <a:t>At Fascination </a:t>
            </a:r>
            <a:br>
              <a:rPr lang="en-US" sz="3600" smtClean="0">
                <a:solidFill>
                  <a:schemeClr val="accent2">
                    <a:lumMod val="60000"/>
                    <a:lumOff val="40000"/>
                  </a:schemeClr>
                </a:solidFill>
              </a:rPr>
            </a:br>
            <a:r>
              <a:rPr lang="en-US" sz="3600" smtClean="0">
                <a:solidFill>
                  <a:schemeClr val="accent2">
                    <a:lumMod val="60000"/>
                    <a:lumOff val="40000"/>
                  </a:schemeClr>
                </a:solidFill>
              </a:rPr>
              <a:t>Entertainment Group</a:t>
            </a:r>
            <a:endParaRPr lang="en-US" sz="3600" dirty="0">
              <a:solidFill>
                <a:schemeClr val="accent2">
                  <a:lumMod val="60000"/>
                  <a:lumOff val="40000"/>
                </a:schemeClr>
              </a:solidFill>
            </a:endParaRPr>
          </a:p>
        </p:txBody>
      </p:sp>
      <p:sp>
        <p:nvSpPr>
          <p:cNvPr id="3" name="Text Placeholder 2"/>
          <p:cNvSpPr>
            <a:spLocks noGrp="1"/>
          </p:cNvSpPr>
          <p:nvPr>
            <p:ph type="body" idx="1"/>
          </p:nvPr>
        </p:nvSpPr>
        <p:spPr/>
        <p:txBody>
          <a:bodyPr>
            <a:normAutofit/>
          </a:bodyPr>
          <a:lstStyle/>
          <a:p>
            <a:r>
              <a:rPr lang="en-US" sz="4400" smtClean="0"/>
              <a:t>Safety is Our Top Priority</a:t>
            </a:r>
            <a:endParaRPr lang="en-US" sz="4400" dirty="0"/>
          </a:p>
        </p:txBody>
      </p:sp>
      <p:pic>
        <p:nvPicPr>
          <p:cNvPr id="3074" name="Picture 2" descr="C:\Users\Soumya\AppData\Local\Microsoft\Windows\Temporary Internet Files\Content.IE5\7SLBPNCM\MP900407194[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8" y="0"/>
            <a:ext cx="3429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oumya\AppData\Local\Microsoft\Windows\Temporary Internet Files\Content.IE5\7SLBPNCM\MP900407194[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1458" y="0"/>
            <a:ext cx="3429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oumya\AppData\Local\Microsoft\Windows\Temporary Internet Files\Content.IE5\7SLBPNCM\MP900407194[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22123"/>
            <a:ext cx="34290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2009-02-28T23:54:30Z</outs:dateTime>
      <outs:isPinned>true</outs:isPinned>
    </outs:relatedDate>
    <outs:relatedDate>
      <outs:type>2</outs:type>
      <outs:displayName>Created</outs:displayName>
      <outs:dateTime>2009-01-16T19:25:40Z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Go! Series</outs:displayName>
          <outs:accountName/>
        </outs:relatedPerson>
      </outs:people>
      <outs:source>0</outs:source>
      <outs:isPinned>true</outs:isPinned>
    </outs:relatedPeopleItem>
    <outs:relatedPeopleItem>
      <outs:category>Last modified by</outs:category>
      <outs:people>
        <outs:relatedPerson>
          <outs:displayName>Corporate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44A88F3-ED83-4EBC-AC17-E1484958A0A4}">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Origin</Template>
  <TotalTime>90</TotalTime>
  <Words>167</Words>
  <Application>Microsoft Office PowerPoint</Application>
  <PresentationFormat>On-screen Show (4:3)</PresentationFormat>
  <Paragraphs>31</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Origin</vt:lpstr>
      <vt:lpstr>Fascination Entertainment Group</vt:lpstr>
      <vt:lpstr>Our Top Priority</vt:lpstr>
      <vt:lpstr>Spring Season</vt:lpstr>
      <vt:lpstr>Injury Prevention—Protect Yourself</vt:lpstr>
      <vt:lpstr>Injury Prevention—Protect Guests</vt:lpstr>
      <vt:lpstr>At Fascination  Entertainment Group</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Fascination Entertainment Group</dc:title>
  <dc:creator>GO! Series</dc:creator>
  <cp:lastModifiedBy>Soumya</cp:lastModifiedBy>
  <cp:revision>41</cp:revision>
  <dcterms:created xsi:type="dcterms:W3CDTF">2009-01-16T19:25:40Z</dcterms:created>
  <dcterms:modified xsi:type="dcterms:W3CDTF">2013-05-17T14:54:32Z</dcterms:modified>
</cp:coreProperties>
</file>