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6" autoAdjust="0"/>
    <p:restoredTop sz="94575" autoAdjust="0"/>
  </p:normalViewPr>
  <p:slideViewPr>
    <p:cSldViewPr snapToObjects="1">
      <p:cViewPr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37" d="100"/>
          <a:sy n="37" d="100"/>
        </p:scale>
        <p:origin x="-810" y="-90"/>
      </p:cViewPr>
      <p:guideLst>
        <p:guide orient="horz" pos="2160"/>
        <p:guide pos="288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6BB7A582-A987-4DD2-90ED-343C4AD9E4E6}" type="datetimeFigureOut">
              <a:rPr lang="en-US" smtClean="0"/>
              <a:pPr/>
              <a:t>12/6/2006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15EAD76-EDFA-42A3-A249-132A70A22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C063-5241-4FAF-8FC7-B6FCF59490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CE71-7540-4C2F-AA94-3F78A2BE26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00D0-A1DF-45B9-A2B8-BB6F594644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964-60CC-48DB-9F89-684D449BC6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5E01-2A5B-48C4-8241-05178931E8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9A3B-8995-4362-A8A1-07B8190495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EFAC-D089-429D-9472-12880E3695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50BF-9FCB-4A17-924B-9F8287D98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9EAE-569C-48DA-8EA1-9AE220D3DE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98BD-7A75-4965-8E98-2E08A3C4D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l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>
                    <a:alpha val="10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>
                    <a:alpha val="10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>
                    <a:alpha val="100000"/>
                  </a:schemeClr>
                </a:solidFill>
                <a:latin typeface="+mn-lt"/>
              </a:defRPr>
            </a:lvl1pPr>
          </a:lstStyle>
          <a:p>
            <a:fld id="{7575EE21-1A5C-4B9C-AAA1-035B4D36E2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1pPr>
      <a:lvl2pPr algn="ctr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Times New Roman"/>
        </a:defRPr>
      </a:lvl2pPr>
      <a:lvl3pPr algn="ctr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Times New Roman"/>
        </a:defRPr>
      </a:lvl3pPr>
      <a:lvl4pPr algn="ctr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Times New Roman"/>
        </a:defRPr>
      </a:lvl4pPr>
      <a:lvl5pPr algn="ctr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Times New Roman"/>
        </a:defRPr>
      </a:lvl5pPr>
      <a:lvl6pPr marL="457200" algn="ctr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Times New Roman"/>
        </a:defRPr>
      </a:lvl6pPr>
      <a:lvl7pPr marL="914400" algn="ctr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Times New Roman"/>
        </a:defRPr>
      </a:lvl7pPr>
      <a:lvl8pPr marL="1371600" algn="ctr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Times New Roman"/>
        </a:defRPr>
      </a:lvl8pPr>
      <a:lvl9pPr marL="1828800" algn="ctr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Times New Roman"/>
        </a:defRPr>
      </a:lvl9pPr>
    </p:titleStyle>
    <p:bodyStyle>
      <a:lvl1pPr marL="342900" indent="-342900" algn="l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>
              <a:alpha val="100000"/>
            </a:schemeClr>
          </a:solidFill>
          <a:latin typeface="+mn-lt"/>
        </a:defRPr>
      </a:lvl2pPr>
      <a:lvl3pPr marL="1143000" indent="-228600" algn="l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>
              <a:alpha val="100000"/>
            </a:schemeClr>
          </a:solidFill>
          <a:latin typeface="+mn-lt"/>
        </a:defRPr>
      </a:lvl3pPr>
      <a:lvl4pPr marL="1600200" indent="-228600" algn="l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>
              <a:alpha val="100000"/>
            </a:schemeClr>
          </a:solidFill>
          <a:latin typeface="+mn-lt"/>
        </a:defRPr>
      </a:lvl4pPr>
      <a:lvl5pPr marL="2057400" indent="-228600" algn="l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>
              <a:alpha val="100000"/>
            </a:schemeClr>
          </a:solidFill>
          <a:latin typeface="+mn-lt"/>
        </a:defRPr>
      </a:lvl5pPr>
      <a:lvl6pPr marL="2514600" indent="-228600" algn="l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err="1" smtClean="0"/>
              <a:t>LearnSource</a:t>
            </a:r>
            <a:r>
              <a:rPr lang="en-US" dirty="0" smtClean="0"/>
              <a:t> </a:t>
            </a:r>
            <a:r>
              <a:rPr lang="en-US" dirty="0" smtClean="0"/>
              <a:t>Ltd.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alpha val="100000"/>
                  </a:schemeClr>
                </a:solidFill>
              </a:rPr>
              <a:t>Product Review Meeting</a:t>
            </a:r>
            <a:endParaRPr lang="en-US" dirty="0">
              <a:solidFill>
                <a:schemeClr val="tx1">
                  <a:alpha val="10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alpha val="100000"/>
                  </a:schemeClr>
                </a:solidFill>
              </a:rPr>
              <a:t>Andrews </a:t>
            </a:r>
            <a:r>
              <a:rPr lang="en-US" dirty="0">
                <a:solidFill>
                  <a:schemeClr val="tx1">
                    <a:alpha val="100000"/>
                  </a:schemeClr>
                </a:solidFill>
              </a:rPr>
              <a:t>Conference Center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Morning Session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8:30 am Coffee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9:00 am Introduction</a:t>
            </a:r>
          </a:p>
          <a:p>
            <a:pPr>
              <a:lnSpc>
                <a:spcPct val="90000"/>
              </a:lnSpc>
            </a:pPr>
            <a:r>
              <a:rPr lang="en-US" dirty="0"/>
              <a:t>9:30 am </a:t>
            </a:r>
            <a:r>
              <a:rPr lang="en-US" dirty="0" smtClean="0"/>
              <a:t>Year in review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Revenue and profits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Best sellers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Solid backlist titles</a:t>
            </a:r>
          </a:p>
          <a:p>
            <a:pPr>
              <a:lnSpc>
                <a:spcPct val="90000"/>
              </a:lnSpc>
            </a:pPr>
            <a:r>
              <a:rPr lang="en-US" dirty="0"/>
              <a:t>10:00 Revisions</a:t>
            </a:r>
          </a:p>
          <a:p>
            <a:pPr>
              <a:lnSpc>
                <a:spcPct val="90000"/>
              </a:lnSpc>
            </a:pPr>
            <a:r>
              <a:rPr lang="en-US" dirty="0"/>
              <a:t>12:00 Lunch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Afternoon Session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1:00 Title List</a:t>
            </a:r>
          </a:p>
          <a:p>
            <a:pPr lvl="1"/>
            <a:r>
              <a:rPr lang="en-US"/>
              <a:t>Competitive Analysis</a:t>
            </a:r>
          </a:p>
          <a:p>
            <a:pPr lvl="2"/>
            <a:r>
              <a:rPr lang="en-US"/>
              <a:t>French, Spanish, Japanese core products</a:t>
            </a:r>
          </a:p>
          <a:p>
            <a:pPr lvl="2"/>
            <a:r>
              <a:rPr lang="en-US"/>
              <a:t>New electronic ancillaries</a:t>
            </a:r>
          </a:p>
          <a:p>
            <a:pPr lvl="1"/>
            <a:r>
              <a:rPr lang="en-US"/>
              <a:t>Acquisition candidates</a:t>
            </a:r>
          </a:p>
          <a:p>
            <a:pPr lvl="2"/>
            <a:r>
              <a:rPr lang="en-US"/>
              <a:t>Unsolicited submissions from professors</a:t>
            </a:r>
          </a:p>
          <a:p>
            <a:pPr lvl="2"/>
            <a:r>
              <a:rPr lang="en-US"/>
              <a:t>New titles now under contract</a:t>
            </a:r>
          </a:p>
          <a:p>
            <a:pPr lvl="2"/>
            <a:r>
              <a:rPr lang="en-US"/>
              <a:t>Rounding out the list</a:t>
            </a:r>
          </a:p>
          <a:p>
            <a:r>
              <a:rPr lang="en-US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Revisions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Revised language programs</a:t>
            </a:r>
            <a:endParaRPr lang="en-US" dirty="0"/>
          </a:p>
          <a:p>
            <a:pPr lvl="1"/>
            <a:r>
              <a:rPr lang="en-US" dirty="0" smtClean="0"/>
              <a:t>Spanish; levels 2 &amp; 3 </a:t>
            </a:r>
            <a:r>
              <a:rPr lang="en-US" dirty="0"/>
              <a:t>(local </a:t>
            </a:r>
            <a:r>
              <a:rPr lang="en-US" dirty="0" smtClean="0"/>
              <a:t>editions only) </a:t>
            </a:r>
            <a:endParaRPr lang="en-US" dirty="0"/>
          </a:p>
          <a:p>
            <a:pPr lvl="1"/>
            <a:r>
              <a:rPr lang="en-US" dirty="0" smtClean="0"/>
              <a:t>Arabic; level 3</a:t>
            </a:r>
            <a:endParaRPr lang="en-US" dirty="0"/>
          </a:p>
          <a:p>
            <a:pPr lvl="1"/>
            <a:r>
              <a:rPr lang="en-US" dirty="0" smtClean="0"/>
              <a:t>German; level 2</a:t>
            </a:r>
          </a:p>
          <a:p>
            <a:r>
              <a:rPr lang="en-US" dirty="0" smtClean="0"/>
              <a:t>Revised systems</a:t>
            </a:r>
          </a:p>
          <a:p>
            <a:pPr lvl="1"/>
            <a:r>
              <a:rPr lang="en-US" dirty="0" smtClean="0"/>
              <a:t>Computer access systems</a:t>
            </a:r>
          </a:p>
          <a:p>
            <a:pPr lvl="1"/>
            <a:r>
              <a:rPr lang="en-US" dirty="0" smtClean="0"/>
              <a:t>Internet </a:t>
            </a:r>
            <a:r>
              <a:rPr lang="en-US" dirty="0" err="1" smtClean="0"/>
              <a:t>LiveCast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Analysis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00424"/>
          </a:xfrm>
        </p:spPr>
        <p:txBody>
          <a:bodyPr>
            <a:noAutofit/>
          </a:bodyPr>
          <a:lstStyle/>
          <a:p>
            <a:r>
              <a:rPr lang="en-US" dirty="0"/>
              <a:t>Competitive </a:t>
            </a:r>
            <a:r>
              <a:rPr lang="en-US" dirty="0" smtClean="0"/>
              <a:t>analysis</a:t>
            </a:r>
            <a:endParaRPr lang="en-US" dirty="0"/>
          </a:p>
          <a:p>
            <a:pPr lvl="1"/>
            <a:r>
              <a:rPr lang="en-US" dirty="0" smtClean="0"/>
              <a:t>Core languages</a:t>
            </a:r>
          </a:p>
          <a:p>
            <a:pPr lvl="2"/>
            <a:r>
              <a:rPr lang="en-US" dirty="0" smtClean="0"/>
              <a:t>English and Spanish</a:t>
            </a:r>
            <a:endParaRPr lang="en-US" dirty="0"/>
          </a:p>
          <a:p>
            <a:pPr lvl="1"/>
            <a:r>
              <a:rPr lang="en-US" dirty="0" smtClean="0"/>
              <a:t>Competition </a:t>
            </a:r>
            <a:endParaRPr lang="en-US" dirty="0"/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/>
              <a:t> </a:t>
            </a:r>
            <a:r>
              <a:rPr lang="en-US" dirty="0" smtClean="0"/>
              <a:t>party reviews</a:t>
            </a:r>
          </a:p>
          <a:p>
            <a:pPr lvl="1"/>
            <a:r>
              <a:rPr lang="en-US" dirty="0" smtClean="0"/>
              <a:t>Program statistics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Improvements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1"/>
            <a:ext cx="7772400" cy="3309963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electronic ancillaries</a:t>
            </a:r>
            <a:endParaRPr lang="en-US"/>
          </a:p>
          <a:p>
            <a:r>
              <a:rPr lang="en-US" dirty="0"/>
              <a:t>Rich audio tracks</a:t>
            </a:r>
          </a:p>
          <a:p>
            <a:r>
              <a:rPr lang="en-US" dirty="0"/>
              <a:t>Improved video displays</a:t>
            </a:r>
          </a:p>
          <a:p>
            <a:r>
              <a:rPr lang="en-US" dirty="0"/>
              <a:t>More interactivity options</a:t>
            </a:r>
          </a:p>
          <a:p>
            <a:r>
              <a:rPr lang="en-US" dirty="0"/>
              <a:t>Traditional </a:t>
            </a:r>
            <a:r>
              <a:rPr lang="en-US" dirty="0" smtClean="0"/>
              <a:t>sellers initiatives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Titles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On-line Titles</a:t>
            </a:r>
            <a:endParaRPr lang="en-US" dirty="0"/>
          </a:p>
          <a:p>
            <a:pPr lvl="1"/>
            <a:r>
              <a:rPr lang="en-US" dirty="0" smtClean="0"/>
              <a:t>French; level 4</a:t>
            </a:r>
            <a:endParaRPr lang="en-US" dirty="0"/>
          </a:p>
          <a:p>
            <a:pPr lvl="1"/>
            <a:r>
              <a:rPr lang="en-US" dirty="0" smtClean="0"/>
              <a:t>Vietnamese; level 3</a:t>
            </a:r>
          </a:p>
          <a:p>
            <a:r>
              <a:rPr lang="en-US" dirty="0" smtClean="0"/>
              <a:t>CD-ROM Titles</a:t>
            </a:r>
          </a:p>
          <a:p>
            <a:pPr lvl="1"/>
            <a:r>
              <a:rPr lang="en-US" dirty="0" smtClean="0"/>
              <a:t>Hindi; level 3</a:t>
            </a:r>
          </a:p>
          <a:p>
            <a:pPr lvl="1"/>
            <a:r>
              <a:rPr lang="en-US" dirty="0" smtClean="0"/>
              <a:t>Punjabi; level 2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t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1" lang="en-US" sz="2400" b="0" i="0" u="none" strike="noStrike" baseline="0">
            <a:solidFill>
              <a:schemeClr val="tx1">
                <a:alpha val="100000"/>
              </a:schemeClr>
            </a:solidFill>
            <a:effectLst/>
            <a:latin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t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1" lang="en-US" sz="2400" b="0" i="0" u="none" strike="noStrike" baseline="0">
            <a:solidFill>
              <a:schemeClr val="tx1">
                <a:alpha val="100000"/>
              </a:schemeClr>
            </a:solidFill>
            <a:effectLst/>
            <a:latin typeface="Times New Roman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152</Words>
  <Application>Microsoft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LearnSource Ltd.</vt:lpstr>
      <vt:lpstr>Morning Session</vt:lpstr>
      <vt:lpstr>Afternoon Session</vt:lpstr>
      <vt:lpstr>Product Revisions</vt:lpstr>
      <vt:lpstr>Product Analysis</vt:lpstr>
      <vt:lpstr>Product Improvements</vt:lpstr>
      <vt:lpstr>New Titles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Detroit Language Systems</dc:title>
  <dc:creator>David Beskeen</dc:creator>
  <cp:lastModifiedBy>Your Name</cp:lastModifiedBy>
  <cp:revision>31</cp:revision>
  <dcterms:created xsi:type="dcterms:W3CDTF">1996-09-02T17:35:29Z</dcterms:created>
  <dcterms:modified xsi:type="dcterms:W3CDTF">2006-12-06T23:04:04Z</dcterms:modified>
</cp:coreProperties>
</file>