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9" autoAdjust="0"/>
    <p:restoredTop sz="94660" autoAdjust="0"/>
  </p:normalViewPr>
  <p:slideViewPr>
    <p:cSldViewPr>
      <p:cViewPr varScale="1">
        <p:scale>
          <a:sx n="78" d="100"/>
          <a:sy n="78" d="100"/>
        </p:scale>
        <p:origin x="-2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1372CF70-BFB2-4986-8D19-1A6F82E079B4}" type="datetimeFigureOut">
              <a:rPr lang="en-US" smtClean="0"/>
              <a:pPr/>
              <a:t>12/6/2006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2250ABC6-2763-4D57-871E-1180DDF360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A0311-C38C-42D0-86CF-988AB789ED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BA198-BA64-411A-B929-FB457703A7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22F21-C8C7-40AB-A176-8380A04F7A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3C7EE-F0FF-4495-BF80-6374F1F950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3D75A-18F2-4BD9-A2F8-C7F0EFFA4B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C213B-9F8F-4394-AE67-B539C1A7BC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3BDD-9B03-45CE-BFD0-D807AB8DB0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E1729-B8F1-4126-B2A0-2ADF589690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A99-2777-4091-A137-45E35A440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DB9E5-88FE-43D0-AF9A-8553624FF7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9AF7E-DF1F-4CF0-A886-967F273C48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ctr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l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ct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alpha val="10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r" fontAlgn="base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>
                    <a:alpha val="100000"/>
                  </a:schemeClr>
                </a:solidFill>
                <a:latin typeface="+mn-lt"/>
              </a:defRPr>
            </a:lvl1pPr>
          </a:lstStyle>
          <a:p>
            <a:fld id="{B2C09AF8-1FAA-4BC1-8849-84BF90AB8DC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+mj-lt"/>
          <a:ea typeface="+mj-ea"/>
          <a:cs typeface="+mj-cs"/>
        </a:defRPr>
      </a:lvl1pPr>
      <a:lvl2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2pPr>
      <a:lvl3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3pPr>
      <a:lvl4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4pPr>
      <a:lvl5pPr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5pPr>
      <a:lvl6pPr marL="4572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6pPr>
      <a:lvl7pPr marL="9144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7pPr>
      <a:lvl8pPr marL="13716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8pPr>
      <a:lvl9pPr marL="1828800" algn="ctr" fontAlgn="base">
        <a:spcBef>
          <a:spcPct val="0"/>
        </a:spcBef>
        <a:spcAft>
          <a:spcPct val="0"/>
        </a:spcAft>
        <a:defRPr sz="4400">
          <a:solidFill>
            <a:schemeClr val="tx2">
              <a:alpha val="100000"/>
            </a:schemeClr>
          </a:solidFill>
          <a:latin typeface="Times New Roman"/>
        </a:defRPr>
      </a:lvl9pPr>
    </p:titleStyle>
    <p:bodyStyle>
      <a:lvl1pPr marL="342900" indent="-342900" algn="l" fontAlgn="base">
        <a:spcBef>
          <a:spcPct val="20000"/>
        </a:spcBef>
        <a:spcAft>
          <a:spcPct val="0"/>
        </a:spcAft>
        <a:buChar char="•"/>
        <a:defRPr sz="3200">
          <a:solidFill>
            <a:schemeClr val="tx1">
              <a:alpha val="100000"/>
            </a:schemeClr>
          </a:solidFill>
          <a:latin typeface="+mn-lt"/>
          <a:ea typeface="+mn-ea"/>
          <a:cs typeface="+mn-cs"/>
        </a:defRPr>
      </a:lvl1pPr>
      <a:lvl2pPr marL="742950" indent="-285750" algn="l" fontAlgn="base">
        <a:spcBef>
          <a:spcPct val="20000"/>
        </a:spcBef>
        <a:spcAft>
          <a:spcPct val="0"/>
        </a:spcAft>
        <a:buChar char="–"/>
        <a:defRPr sz="2800">
          <a:solidFill>
            <a:schemeClr val="tx1">
              <a:alpha val="100000"/>
            </a:schemeClr>
          </a:solidFill>
          <a:latin typeface="+mn-lt"/>
        </a:defRPr>
      </a:lvl2pPr>
      <a:lvl3pPr marL="1143000" indent="-228600" algn="l" fontAlgn="base"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alpha val="100000"/>
            </a:schemeClr>
          </a:solidFill>
          <a:latin typeface="+mn-lt"/>
        </a:defRPr>
      </a:lvl3pPr>
      <a:lvl4pPr marL="1600200" indent="-228600" algn="l" fontAlgn="base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alpha val="100000"/>
            </a:schemeClr>
          </a:solidFill>
          <a:latin typeface="+mn-lt"/>
        </a:defRPr>
      </a:lvl4pPr>
      <a:lvl5pPr marL="20574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5pPr>
      <a:lvl6pPr marL="25146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6pPr>
      <a:lvl7pPr marL="29718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7pPr>
      <a:lvl8pPr marL="34290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8pPr>
      <a:lvl9pPr marL="3886200" indent="-228600" algn="l" fontAlgn="base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alpha val="100000"/>
            </a:schemeClr>
          </a:solidFill>
          <a:latin typeface="+mn-lt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dirty="0"/>
              <a:t>Investment </a:t>
            </a:r>
            <a:r>
              <a:rPr lang="en-US" dirty="0" smtClean="0"/>
              <a:t>Funds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alpha val="100000"/>
                  </a:schemeClr>
                </a:solidFill>
              </a:rPr>
              <a:t>Casey Investments</a:t>
            </a:r>
            <a:endParaRPr lang="en-US" dirty="0">
              <a:solidFill>
                <a:schemeClr val="tx1">
                  <a:alpha val="10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alpha val="100000"/>
                  </a:schemeClr>
                </a:solidFill>
              </a:rPr>
              <a:t>Your Personal Investment Managers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Personal Approach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The balance between stability, income, and growth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Right </a:t>
            </a:r>
            <a:r>
              <a:rPr lang="en-US" dirty="0" smtClean="0"/>
              <a:t>Approach for </a:t>
            </a:r>
            <a:r>
              <a:rPr lang="en-US" dirty="0"/>
              <a:t>You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273450"/>
          </a:xfrm>
        </p:spPr>
        <p:txBody>
          <a:bodyPr/>
          <a:lstStyle/>
          <a:p>
            <a:r>
              <a:rPr lang="en-US" dirty="0"/>
              <a:t>Let’s determine</a:t>
            </a:r>
          </a:p>
          <a:p>
            <a:pPr lvl="1"/>
            <a:r>
              <a:rPr lang="en-US" dirty="0"/>
              <a:t>Who you are</a:t>
            </a:r>
          </a:p>
          <a:p>
            <a:pPr lvl="1"/>
            <a:r>
              <a:rPr lang="en-US" dirty="0"/>
              <a:t>What you currently have</a:t>
            </a:r>
          </a:p>
          <a:p>
            <a:pPr lvl="1"/>
            <a:r>
              <a:rPr lang="en-US" dirty="0"/>
              <a:t>What your objectives are</a:t>
            </a:r>
          </a:p>
          <a:p>
            <a:pPr lvl="1"/>
            <a:r>
              <a:rPr lang="en-US" dirty="0"/>
              <a:t>What you need</a:t>
            </a:r>
          </a:p>
          <a:p>
            <a:pPr lvl="1"/>
            <a:r>
              <a:rPr lang="en-US" dirty="0"/>
              <a:t>How to meet your needs</a:t>
            </a:r>
          </a:p>
        </p:txBody>
      </p:sp>
      <p:sp>
        <p:nvSpPr>
          <p:cNvPr id="4" name="Right Arrow Callout 3"/>
          <p:cNvSpPr/>
          <p:nvPr/>
        </p:nvSpPr>
        <p:spPr>
          <a:xfrm>
            <a:off x="2892402" y="5254650"/>
            <a:ext cx="1314468" cy="1022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Invest</a:t>
            </a:r>
            <a:endParaRPr lang="en-US" dirty="0"/>
          </a:p>
        </p:txBody>
      </p:sp>
      <p:sp>
        <p:nvSpPr>
          <p:cNvPr id="5" name="Right Arrow Callout 4"/>
          <p:cNvSpPr/>
          <p:nvPr/>
        </p:nvSpPr>
        <p:spPr>
          <a:xfrm>
            <a:off x="993726" y="5108598"/>
            <a:ext cx="1314468" cy="1022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6" name="Right Arrow Callout 5"/>
          <p:cNvSpPr/>
          <p:nvPr/>
        </p:nvSpPr>
        <p:spPr>
          <a:xfrm>
            <a:off x="4645026" y="5072085"/>
            <a:ext cx="1314468" cy="1022364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Grow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6762780" y="5108598"/>
            <a:ext cx="1095390" cy="1095390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 w="38100" cap="flat" cmpd="sng" algn="ctr">
            <a:solidFill>
              <a:schemeClr val="tx1"/>
            </a:solidFill>
            <a:prstDash val="solid"/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Question of Funds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3733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What are my </a:t>
            </a:r>
            <a:r>
              <a:rPr lang="en-US" sz="2800" dirty="0" err="1" smtClean="0"/>
              <a:t>invetment</a:t>
            </a:r>
            <a:r>
              <a:rPr lang="en-US" sz="2800" dirty="0" smtClean="0"/>
              <a:t> </a:t>
            </a:r>
            <a:r>
              <a:rPr lang="en-US" sz="2800" dirty="0"/>
              <a:t>objectives?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dirty="0"/>
              <a:t>How stable is my investment?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How much income might this investment provide?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growth potential does the investment offer?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Fund for Everyone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Money Market Funds</a:t>
            </a:r>
            <a:endParaRPr lang="en-US"/>
          </a:p>
          <a:p>
            <a:r>
              <a:rPr lang="en-US" dirty="0"/>
              <a:t>Short-Term Bond Funds</a:t>
            </a:r>
          </a:p>
          <a:p>
            <a:r>
              <a:rPr lang="en-US" dirty="0"/>
              <a:t>Intermediate-term Bond Funds</a:t>
            </a:r>
          </a:p>
          <a:p>
            <a:r>
              <a:rPr lang="en-US" dirty="0"/>
              <a:t>Long-term Bond Funds</a:t>
            </a:r>
          </a:p>
          <a:p>
            <a:r>
              <a:rPr lang="en-US" dirty="0"/>
              <a:t>Growth Funds</a:t>
            </a:r>
          </a:p>
          <a:p>
            <a:r>
              <a:rPr lang="en-US" dirty="0"/>
              <a:t>Growth and Income Funds</a:t>
            </a:r>
          </a:p>
          <a:p>
            <a:r>
              <a:rPr lang="en-US" dirty="0"/>
              <a:t>Global Growth Funds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Investment Return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Products and Service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Products</a:t>
            </a:r>
          </a:p>
          <a:p>
            <a:pPr lvl="1"/>
            <a:r>
              <a:rPr lang="en-US"/>
              <a:t>Stocks, bonds, and mutual funds</a:t>
            </a:r>
          </a:p>
          <a:p>
            <a:r>
              <a:rPr lang="en-US"/>
              <a:t>Services</a:t>
            </a:r>
          </a:p>
          <a:p>
            <a:pPr lvl="1"/>
            <a:r>
              <a:rPr lang="en-US"/>
              <a:t>Complete financial and tax planning</a:t>
            </a:r>
          </a:p>
          <a:p>
            <a:pPr lvl="1"/>
            <a:r>
              <a:rPr lang="en-US"/>
              <a:t>Estate planning</a:t>
            </a:r>
          </a:p>
          <a:p>
            <a:pPr lvl="1"/>
            <a:r>
              <a:rPr lang="en-US"/>
              <a:t>Check writing</a:t>
            </a:r>
          </a:p>
          <a:p>
            <a:pPr lvl="1"/>
            <a:r>
              <a:rPr lang="en-US"/>
              <a:t>Electronic Fund Transfer (EFT)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137</Words>
  <Application>Microsoft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Default Design</vt:lpstr>
      <vt:lpstr>Investment Funds</vt:lpstr>
      <vt:lpstr>A Personal Approach</vt:lpstr>
      <vt:lpstr>The Right Approach for You</vt:lpstr>
      <vt:lpstr>A Question of Funds</vt:lpstr>
      <vt:lpstr>A Fund for Everyone</vt:lpstr>
      <vt:lpstr>Average Investment Return</vt:lpstr>
      <vt:lpstr>Products and Service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Beskeen</dc:creator>
  <cp:lastModifiedBy>Your Name</cp:lastModifiedBy>
  <cp:revision>18</cp:revision>
  <dcterms:created xsi:type="dcterms:W3CDTF">1999-05-22T20:09:16Z</dcterms:created>
  <dcterms:modified xsi:type="dcterms:W3CDTF">2006-12-06T22:25:55Z</dcterms:modified>
</cp:coreProperties>
</file>