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Override PartName="/ppt/diagrams/quickStyle1.xml" ContentType="application/vnd.openxmlformats-officedocument.drawingml.diagramStyle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xlsx" ContentType="application/vnd.openxmlformats-officedocument.spreadsheetml.sheet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charts/chart1.xml" ContentType="application/vnd.openxmlformats-officedocument.drawingml.char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3" r:id="rId1"/>
  </p:sldMasterIdLst>
  <p:notesMasterIdLst>
    <p:notesMasterId r:id="rId12"/>
  </p:notesMasterIdLst>
  <p:handoutMasterIdLst>
    <p:handoutMasterId r:id="rId13"/>
  </p:handoutMasterIdLst>
  <p:sldIdLst>
    <p:sldId id="256" r:id="rId2"/>
    <p:sldId id="257" r:id="rId3"/>
    <p:sldId id="258" r:id="rId4"/>
    <p:sldId id="260" r:id="rId5"/>
    <p:sldId id="261" r:id="rId6"/>
    <p:sldId id="264" r:id="rId7"/>
    <p:sldId id="263" r:id="rId8"/>
    <p:sldId id="262" r:id="rId9"/>
    <p:sldId id="265" r:id="rId10"/>
    <p:sldId id="266" r:id="rId1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clrMru>
    <a:srgbClr val="009999"/>
    <a:srgbClr val="0066FF"/>
    <a:srgbClr val="FF3300"/>
    <a:srgbClr val="008000"/>
    <a:srgbClr val="00CC00"/>
    <a:srgbClr val="000000"/>
    <a:srgbClr val="008080"/>
    <a:srgbClr val="00CC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128" autoAdjust="0"/>
    <p:restoredTop sz="94640" autoAdjust="0"/>
  </p:normalViewPr>
  <p:slideViewPr>
    <p:cSldViewPr>
      <p:cViewPr varScale="1">
        <p:scale>
          <a:sx n="74" d="100"/>
          <a:sy n="74" d="100"/>
        </p:scale>
        <p:origin x="-414" y="-96"/>
      </p:cViewPr>
      <p:guideLst>
        <p:guide orient="horz" pos="2160"/>
        <p:guide pos="3456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70" y="-96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title>
      <c:tx>
        <c:rich>
          <a:bodyPr/>
          <a:lstStyle/>
          <a:p>
            <a:pPr>
              <a:defRPr sz="2198" b="1" i="0" u="none" strike="noStrike" baseline="0">
                <a:solidFill>
                  <a:srgbClr val="000000"/>
                </a:solidFill>
                <a:uLnTx/>
                <a:uFillTx/>
                <a:latin typeface="Garamond"/>
                <a:ea typeface="Garamond"/>
                <a:cs typeface="Garamond"/>
              </a:defRPr>
            </a:pPr>
            <a:r>
              <a:rPr lang="en-US" dirty="0"/>
              <a:t>eMedia Projected Revenue</a:t>
            </a:r>
          </a:p>
        </c:rich>
      </c:tx>
      <c:layout>
        <c:manualLayout>
          <c:xMode val="edge"/>
          <c:yMode val="edge"/>
          <c:x val="0.30093676814988429"/>
          <c:y val="1.9313304721030065E-2"/>
        </c:manualLayout>
      </c:layout>
      <c:spPr>
        <a:noFill/>
        <a:ln w="25380">
          <a:noFill/>
        </a:ln>
      </c:spPr>
    </c:title>
    <c:view3D>
      <c:hPercent val="40"/>
      <c:depthPercent val="100"/>
      <c:rAngAx val="1"/>
    </c:view3D>
    <c:floor>
      <c:spPr>
        <a:solidFill>
          <a:srgbClr val="C0C0C0"/>
        </a:solidFill>
        <a:ln w="3175">
          <a:solidFill>
            <a:srgbClr val="000000"/>
          </a:solidFill>
          <a:prstDash val="solid"/>
        </a:ln>
      </c:spPr>
    </c:floor>
    <c:sideWall>
      <c:spPr>
        <a:noFill/>
        <a:ln w="12700">
          <a:solidFill>
            <a:srgbClr val="000000"/>
          </a:solidFill>
          <a:prstDash val="solid"/>
        </a:ln>
      </c:spPr>
    </c:sideWall>
    <c:backWall>
      <c:spPr>
        <a:noFill/>
        <a:ln w="12700">
          <a:solidFill>
            <a:srgbClr val="000000"/>
          </a:solidFill>
          <a:prstDash val="solid"/>
        </a:ln>
      </c:spPr>
    </c:backWall>
    <c:plotArea>
      <c:layout>
        <c:manualLayout>
          <c:layoutTarget val="inner"/>
          <c:xMode val="edge"/>
          <c:yMode val="edge"/>
          <c:x val="0.17096018735363031"/>
          <c:y val="0.18884120171673868"/>
          <c:w val="0.81733021077283352"/>
          <c:h val="0.58583690987124226"/>
        </c:manualLayout>
      </c:layout>
      <c:bar3D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1st Qtr</c:v>
                </c:pt>
              </c:strCache>
            </c:strRef>
          </c:tx>
          <c:spPr>
            <a:solidFill>
              <a:srgbClr val="808080"/>
            </a:solidFill>
            <a:ln w="12690">
              <a:solidFill>
                <a:srgbClr val="000000"/>
              </a:solidFill>
              <a:prstDash val="solid"/>
            </a:ln>
          </c:spPr>
          <c:cat>
            <c:strRef>
              <c:f>Sheet1!$A$2:$A$3</c:f>
              <c:strCache>
                <c:ptCount val="2"/>
                <c:pt idx="0">
                  <c:v>Media</c:v>
                </c:pt>
                <c:pt idx="1">
                  <c:v>Publish</c:v>
                </c:pt>
              </c:strCache>
            </c:strRef>
          </c:cat>
          <c:val>
            <c:numRef>
              <c:f>Sheet1!$B$2:$B$3</c:f>
              <c:numCache>
                <c:formatCode>#,##0</c:formatCode>
                <c:ptCount val="2"/>
                <c:pt idx="0">
                  <c:v>17000</c:v>
                </c:pt>
                <c:pt idx="1">
                  <c:v>14500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2nd Qtr</c:v>
                </c:pt>
              </c:strCache>
            </c:strRef>
          </c:tx>
          <c:spPr>
            <a:solidFill>
              <a:srgbClr val="999933"/>
            </a:solidFill>
            <a:ln w="12690">
              <a:solidFill>
                <a:srgbClr val="000000"/>
              </a:solidFill>
              <a:prstDash val="solid"/>
            </a:ln>
          </c:spPr>
          <c:cat>
            <c:strRef>
              <c:f>Sheet1!$A$2:$A$3</c:f>
              <c:strCache>
                <c:ptCount val="2"/>
                <c:pt idx="0">
                  <c:v>Media</c:v>
                </c:pt>
                <c:pt idx="1">
                  <c:v>Publish</c:v>
                </c:pt>
              </c:strCache>
            </c:strRef>
          </c:cat>
          <c:val>
            <c:numRef>
              <c:f>Sheet1!$C$2:$C$3</c:f>
              <c:numCache>
                <c:formatCode>#,##0</c:formatCode>
                <c:ptCount val="2"/>
                <c:pt idx="0">
                  <c:v>13500</c:v>
                </c:pt>
                <c:pt idx="1">
                  <c:v>11000</c:v>
                </c:pt>
              </c:numCache>
            </c:numRef>
          </c:val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3rd Qtr</c:v>
                </c:pt>
              </c:strCache>
            </c:strRef>
          </c:tx>
          <c:spPr>
            <a:solidFill>
              <a:srgbClr val="4C6D80"/>
            </a:solidFill>
            <a:ln w="12690">
              <a:solidFill>
                <a:srgbClr val="000000"/>
              </a:solidFill>
              <a:prstDash val="solid"/>
            </a:ln>
          </c:spPr>
          <c:cat>
            <c:strRef>
              <c:f>Sheet1!$A$2:$A$3</c:f>
              <c:strCache>
                <c:ptCount val="2"/>
                <c:pt idx="0">
                  <c:v>Media</c:v>
                </c:pt>
                <c:pt idx="1">
                  <c:v>Publish</c:v>
                </c:pt>
              </c:strCache>
            </c:strRef>
          </c:cat>
          <c:val>
            <c:numRef>
              <c:f>Sheet1!$D$2:$D$3</c:f>
              <c:numCache>
                <c:formatCode>#,##0</c:formatCode>
                <c:ptCount val="2"/>
                <c:pt idx="0">
                  <c:v>16000</c:v>
                </c:pt>
                <c:pt idx="1">
                  <c:v>15000</c:v>
                </c:pt>
              </c:numCache>
            </c:numRef>
          </c:val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4th Qtr</c:v>
                </c:pt>
              </c:strCache>
            </c:strRef>
          </c:tx>
          <c:spPr>
            <a:solidFill>
              <a:srgbClr val="B2B2B2"/>
            </a:solidFill>
            <a:ln w="12690">
              <a:solidFill>
                <a:srgbClr val="000000"/>
              </a:solidFill>
              <a:prstDash val="solid"/>
            </a:ln>
          </c:spPr>
          <c:cat>
            <c:strRef>
              <c:f>Sheet1!$A$2:$A$3</c:f>
              <c:strCache>
                <c:ptCount val="2"/>
                <c:pt idx="0">
                  <c:v>Media</c:v>
                </c:pt>
                <c:pt idx="1">
                  <c:v>Publish</c:v>
                </c:pt>
              </c:strCache>
            </c:strRef>
          </c:cat>
          <c:val>
            <c:numRef>
              <c:f>Sheet1!$E$2:$E$3</c:f>
              <c:numCache>
                <c:formatCode>#,##0</c:formatCode>
                <c:ptCount val="2"/>
                <c:pt idx="0">
                  <c:v>19500</c:v>
                </c:pt>
                <c:pt idx="1">
                  <c:v>17500</c:v>
                </c:pt>
              </c:numCache>
            </c:numRef>
          </c:val>
        </c:ser>
        <c:gapDepth val="0"/>
        <c:shape val="box"/>
        <c:axId val="70563712"/>
        <c:axId val="70751744"/>
        <c:axId val="0"/>
      </c:bar3DChart>
      <c:catAx>
        <c:axId val="70563712"/>
        <c:scaling>
          <c:orientation val="minMax"/>
        </c:scaling>
        <c:axPos val="b"/>
        <c:numFmt formatCode="General" sourceLinked="1"/>
        <c:tickLblPos val="low"/>
        <c:spPr>
          <a:ln w="3173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998" b="1" i="0" u="none" strike="noStrike" baseline="0">
                <a:solidFill>
                  <a:srgbClr val="000000"/>
                </a:solidFill>
                <a:uLnTx/>
                <a:uFillTx/>
                <a:latin typeface="Garamond"/>
                <a:ea typeface="Garamond"/>
                <a:cs typeface="Garamond"/>
              </a:defRPr>
            </a:pPr>
            <a:endParaRPr lang="en-US"/>
          </a:p>
        </c:txPr>
        <c:crossAx val="70751744"/>
        <c:crosses val="autoZero"/>
        <c:auto val="1"/>
        <c:lblAlgn val="ctr"/>
        <c:lblOffset val="100"/>
        <c:tickLblSkip val="1"/>
        <c:tickMarkSkip val="1"/>
      </c:catAx>
      <c:valAx>
        <c:axId val="70751744"/>
        <c:scaling>
          <c:orientation val="minMax"/>
        </c:scaling>
        <c:axPos val="l"/>
        <c:majorGridlines>
          <c:spPr>
            <a:ln w="3173">
              <a:solidFill>
                <a:srgbClr val="000000"/>
              </a:solidFill>
              <a:prstDash val="solid"/>
            </a:ln>
          </c:spPr>
        </c:majorGridlines>
        <c:title>
          <c:tx>
            <c:rich>
              <a:bodyPr/>
              <a:lstStyle/>
              <a:p>
                <a:pPr>
                  <a:defRPr sz="1799" b="1" i="0" u="none" strike="noStrike" baseline="0">
                    <a:solidFill>
                      <a:srgbClr val="000000"/>
                    </a:solidFill>
                    <a:uLnTx/>
                    <a:uFillTx/>
                    <a:latin typeface="Garamond"/>
                    <a:ea typeface="Garamond"/>
                    <a:cs typeface="Garamond"/>
                  </a:defRPr>
                </a:pPr>
                <a:r>
                  <a:rPr lang="en-US"/>
                  <a:t>Revenue</a:t>
                </a:r>
              </a:p>
            </c:rich>
          </c:tx>
          <c:layout>
            <c:manualLayout>
              <c:xMode val="edge"/>
              <c:yMode val="edge"/>
              <c:x val="3.6299765807962618E-2"/>
              <c:y val="0.39914163090128757"/>
            </c:manualLayout>
          </c:layout>
          <c:spPr>
            <a:noFill/>
            <a:ln w="25380">
              <a:noFill/>
            </a:ln>
          </c:spPr>
        </c:title>
        <c:numFmt formatCode="\$#,##0_);[Red]\(\$#,##0\)" sourceLinked="0"/>
        <c:tickLblPos val="nextTo"/>
        <c:spPr>
          <a:ln w="3173">
            <a:solidFill>
              <a:srgbClr val="000000"/>
            </a:solidFill>
            <a:prstDash val="solid"/>
          </a:ln>
        </c:spPr>
        <c:txPr>
          <a:bodyPr rot="0" vert="horz"/>
          <a:lstStyle/>
          <a:p>
            <a:pPr>
              <a:defRPr sz="1799" b="1" i="0" u="none" strike="noStrike" baseline="0">
                <a:solidFill>
                  <a:srgbClr val="000000"/>
                </a:solidFill>
                <a:uLnTx/>
                <a:uFillTx/>
                <a:latin typeface="Garamond"/>
                <a:ea typeface="Garamond"/>
                <a:cs typeface="Garamond"/>
              </a:defRPr>
            </a:pPr>
            <a:endParaRPr lang="en-US"/>
          </a:p>
        </c:txPr>
        <c:crossAx val="70563712"/>
        <c:crosses val="autoZero"/>
        <c:crossBetween val="between"/>
      </c:valAx>
      <c:spPr>
        <a:noFill/>
        <a:ln w="25380">
          <a:noFill/>
        </a:ln>
      </c:spPr>
    </c:plotArea>
    <c:legend>
      <c:legendPos val="b"/>
      <c:layout>
        <c:manualLayout>
          <c:xMode val="edge"/>
          <c:yMode val="edge"/>
          <c:x val="0.24941451990632368"/>
          <c:y val="0.91416309012875541"/>
          <c:w val="0.50351288056205856"/>
          <c:h val="8.1545064377682885E-2"/>
        </c:manualLayout>
      </c:layout>
      <c:spPr>
        <a:noFill/>
        <a:ln w="3173">
          <a:solidFill>
            <a:srgbClr val="000000"/>
          </a:solidFill>
          <a:prstDash val="solid"/>
        </a:ln>
      </c:spPr>
      <c:txPr>
        <a:bodyPr/>
        <a:lstStyle/>
        <a:p>
          <a:pPr>
            <a:defRPr sz="1654" b="1" i="0" u="none" strike="noStrike" baseline="0">
              <a:solidFill>
                <a:srgbClr val="000000"/>
              </a:solidFill>
              <a:uLnTx/>
              <a:uFillTx/>
              <a:latin typeface="Garamond"/>
              <a:ea typeface="Garamond"/>
              <a:cs typeface="Garamond"/>
            </a:defRPr>
          </a:pPr>
          <a:endParaRPr lang="en-US"/>
        </a:p>
      </c:txPr>
    </c:legend>
    <c:plotVisOnly val="1"/>
    <c:dispBlanksAs val="gap"/>
  </c:chart>
  <c:spPr>
    <a:noFill/>
    <a:ln>
      <a:noFill/>
    </a:ln>
  </c:spPr>
  <c:txPr>
    <a:bodyPr/>
    <a:lstStyle/>
    <a:p>
      <a:pPr>
        <a:defRPr sz="1799" b="1" i="0" u="none" strike="noStrike" baseline="0">
          <a:solidFill>
            <a:srgbClr val="000000"/>
          </a:solidFill>
          <a:uLnTx/>
          <a:uFillTx/>
          <a:latin typeface="Garamond"/>
          <a:ea typeface="Garamond"/>
          <a:cs typeface="Garamond"/>
        </a:defRPr>
      </a:pPr>
      <a:endParaRPr lang="en-US"/>
    </a:p>
  </c:txPr>
  <c:externalData r:id="rId1"/>
</c:chartSpac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6CBD11-DA7F-4341-9B9A-B006D10FE6FA}" type="doc">
      <dgm:prSet loTypeId="urn:microsoft.com/office/officeart/2005/8/layout/list1" loCatId="list" qsTypeId="urn:microsoft.com/office/officeart/2005/8/quickstyle/simple5#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B258119F-8A4F-4AB8-B1B1-6A1148592577}">
      <dgm:prSet/>
      <dgm:spPr/>
      <dgm:t>
        <a:bodyPr/>
        <a:lstStyle/>
        <a:p>
          <a:pPr rtl="0"/>
          <a:r>
            <a:rPr lang="en-US" dirty="0" smtClean="0"/>
            <a:t>Our Partners</a:t>
          </a:r>
          <a:endParaRPr lang="en-US" dirty="0"/>
        </a:p>
      </dgm:t>
    </dgm:pt>
    <dgm:pt modelId="{6B6A0072-DDFA-4386-BAB0-B11C86CBD6CE}" type="parTrans" cxnId="{D8DCD631-26EB-4D7F-ADBD-37D12A86F767}">
      <dgm:prSet/>
      <dgm:spPr/>
      <dgm:t>
        <a:bodyPr/>
        <a:lstStyle/>
        <a:p>
          <a:endParaRPr lang="en-US"/>
        </a:p>
      </dgm:t>
    </dgm:pt>
    <dgm:pt modelId="{CC3CC913-EB68-40DE-B128-92823FFA7D0B}" type="sibTrans" cxnId="{D8DCD631-26EB-4D7F-ADBD-37D12A86F767}">
      <dgm:prSet/>
      <dgm:spPr/>
      <dgm:t>
        <a:bodyPr/>
        <a:lstStyle/>
        <a:p>
          <a:endParaRPr lang="en-US"/>
        </a:p>
      </dgm:t>
    </dgm:pt>
    <dgm:pt modelId="{0FC34C1F-B32E-451B-97D0-C928D0E29A99}">
      <dgm:prSet/>
      <dgm:spPr/>
      <dgm:t>
        <a:bodyPr/>
        <a:lstStyle/>
        <a:p>
          <a:pPr rtl="0"/>
          <a:r>
            <a:rPr lang="en-US" dirty="0" smtClean="0"/>
            <a:t>The eMedia unit</a:t>
          </a:r>
          <a:endParaRPr lang="en-US" dirty="0"/>
        </a:p>
      </dgm:t>
    </dgm:pt>
    <dgm:pt modelId="{6FC68F6C-F5D9-4ECF-97E2-231857257D65}" type="parTrans" cxnId="{3068E643-A212-45F9-90AB-DD30E8D02418}">
      <dgm:prSet/>
      <dgm:spPr/>
      <dgm:t>
        <a:bodyPr/>
        <a:lstStyle/>
        <a:p>
          <a:endParaRPr lang="en-US"/>
        </a:p>
      </dgm:t>
    </dgm:pt>
    <dgm:pt modelId="{951213EB-921E-4E89-B752-2A73A809B74D}" type="sibTrans" cxnId="{3068E643-A212-45F9-90AB-DD30E8D02418}">
      <dgm:prSet/>
      <dgm:spPr/>
      <dgm:t>
        <a:bodyPr/>
        <a:lstStyle/>
        <a:p>
          <a:endParaRPr lang="en-US"/>
        </a:p>
      </dgm:t>
    </dgm:pt>
    <dgm:pt modelId="{F10B8AF0-CE7C-4E12-B01B-6CDDA2E62913}">
      <dgm:prSet/>
      <dgm:spPr/>
      <dgm:t>
        <a:bodyPr/>
        <a:lstStyle/>
        <a:p>
          <a:pPr rtl="0"/>
          <a:r>
            <a:rPr lang="en-US" dirty="0" smtClean="0"/>
            <a:t>QST </a:t>
          </a:r>
          <a:r>
            <a:rPr lang="en-US" dirty="0" err="1" smtClean="0"/>
            <a:t>MediaCom</a:t>
          </a:r>
          <a:endParaRPr lang="en-US" dirty="0"/>
        </a:p>
      </dgm:t>
    </dgm:pt>
    <dgm:pt modelId="{59B69159-2E32-4F62-B9E8-F998D4108139}" type="parTrans" cxnId="{D06E782B-1198-4298-9981-67A1B0BB2AB8}">
      <dgm:prSet/>
      <dgm:spPr/>
      <dgm:t>
        <a:bodyPr/>
        <a:lstStyle/>
        <a:p>
          <a:endParaRPr lang="en-US"/>
        </a:p>
      </dgm:t>
    </dgm:pt>
    <dgm:pt modelId="{0A431398-330E-4693-9F9D-A48BEFED6E26}" type="sibTrans" cxnId="{D06E782B-1198-4298-9981-67A1B0BB2AB8}">
      <dgm:prSet/>
      <dgm:spPr/>
      <dgm:t>
        <a:bodyPr/>
        <a:lstStyle/>
        <a:p>
          <a:endParaRPr lang="en-US"/>
        </a:p>
      </dgm:t>
    </dgm:pt>
    <dgm:pt modelId="{EC4BA5F7-7E09-45F9-AAF7-52BA4A69BD59}" type="pres">
      <dgm:prSet presAssocID="{E06CBD11-DA7F-4341-9B9A-B006D10FE6FA}" presName="linear" presStyleCnt="0">
        <dgm:presLayoutVars>
          <dgm:dir/>
          <dgm:animLvl val="lvl"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8B1A0FF9-ABCE-43CE-846D-0E558494B643}" type="pres">
      <dgm:prSet presAssocID="{F10B8AF0-CE7C-4E12-B01B-6CDDA2E62913}" presName="parentLin" presStyleCnt="0"/>
      <dgm:spPr/>
    </dgm:pt>
    <dgm:pt modelId="{5B933FAC-FA63-4278-B3E5-1C0E6D89CAAB}" type="pres">
      <dgm:prSet presAssocID="{F10B8AF0-CE7C-4E12-B01B-6CDDA2E62913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7B577B66-E5C6-41F6-8A15-C64F9FAED28D}" type="pres">
      <dgm:prSet presAssocID="{F10B8AF0-CE7C-4E12-B01B-6CDDA2E62913}" presName="parentText" presStyleLbl="node1" presStyleIdx="0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3394F66B-B63A-4033-8A5E-5C6A0668297B}" type="pres">
      <dgm:prSet presAssocID="{F10B8AF0-CE7C-4E12-B01B-6CDDA2E62913}" presName="negativeSpace" presStyleCnt="0"/>
      <dgm:spPr/>
    </dgm:pt>
    <dgm:pt modelId="{83BFA5F3-197B-48F6-86B2-459F68088928}" type="pres">
      <dgm:prSet presAssocID="{F10B8AF0-CE7C-4E12-B01B-6CDDA2E62913}" presName="childText" presStyleLbl="conFgAcc1" presStyleIdx="0" presStyleCnt="3">
        <dgm:presLayoutVars>
          <dgm:bulletEnabled val="1"/>
        </dgm:presLayoutVars>
      </dgm:prSet>
      <dgm:spPr/>
    </dgm:pt>
    <dgm:pt modelId="{B42BC098-0563-4BAB-B077-9D3FCFCE7BC2}" type="pres">
      <dgm:prSet presAssocID="{0A431398-330E-4693-9F9D-A48BEFED6E26}" presName="spaceBetweenRectangles" presStyleCnt="0"/>
      <dgm:spPr/>
    </dgm:pt>
    <dgm:pt modelId="{2D8AA04B-2FE9-4C01-B575-D9AC23731247}" type="pres">
      <dgm:prSet presAssocID="{B258119F-8A4F-4AB8-B1B1-6A1148592577}" presName="parentLin" presStyleCnt="0"/>
      <dgm:spPr/>
    </dgm:pt>
    <dgm:pt modelId="{4D5D85BF-DBCB-4D47-A87A-E307DC6D01FD}" type="pres">
      <dgm:prSet presAssocID="{B258119F-8A4F-4AB8-B1B1-6A1148592577}" presName="parentLeftMargin" presStyleLbl="node1" presStyleIdx="0" presStyleCnt="3"/>
      <dgm:spPr/>
      <dgm:t>
        <a:bodyPr/>
        <a:lstStyle/>
        <a:p>
          <a:endParaRPr lang="en-US"/>
        </a:p>
      </dgm:t>
    </dgm:pt>
    <dgm:pt modelId="{EC704961-CAD3-4DAB-870D-C4EABC0A5FA4}" type="pres">
      <dgm:prSet presAssocID="{B258119F-8A4F-4AB8-B1B1-6A1148592577}" presName="parentText" presStyleLbl="node1" presStyleIdx="1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D0D6B2BB-3A47-48AF-8A37-68D101D46B5E}" type="pres">
      <dgm:prSet presAssocID="{B258119F-8A4F-4AB8-B1B1-6A1148592577}" presName="negativeSpace" presStyleCnt="0"/>
      <dgm:spPr/>
    </dgm:pt>
    <dgm:pt modelId="{7B33AED0-3E88-4CF6-8F98-98F0109BB674}" type="pres">
      <dgm:prSet presAssocID="{B258119F-8A4F-4AB8-B1B1-6A1148592577}" presName="childText" presStyleLbl="conFgAcc1" presStyleIdx="1" presStyleCnt="3">
        <dgm:presLayoutVars>
          <dgm:bulletEnabled val="1"/>
        </dgm:presLayoutVars>
      </dgm:prSet>
      <dgm:spPr/>
    </dgm:pt>
    <dgm:pt modelId="{313F11A1-8544-4F57-870B-EB00AD4D1553}" type="pres">
      <dgm:prSet presAssocID="{CC3CC913-EB68-40DE-B128-92823FFA7D0B}" presName="spaceBetweenRectangles" presStyleCnt="0"/>
      <dgm:spPr/>
    </dgm:pt>
    <dgm:pt modelId="{2847CDCB-67CD-4564-8E22-3485A4E40974}" type="pres">
      <dgm:prSet presAssocID="{0FC34C1F-B32E-451B-97D0-C928D0E29A99}" presName="parentLin" presStyleCnt="0"/>
      <dgm:spPr/>
    </dgm:pt>
    <dgm:pt modelId="{CF5931C4-6413-479B-8DC4-7F7221C71139}" type="pres">
      <dgm:prSet presAssocID="{0FC34C1F-B32E-451B-97D0-C928D0E29A99}" presName="parentLeftMargin" presStyleLbl="node1" presStyleIdx="1" presStyleCnt="3"/>
      <dgm:spPr/>
      <dgm:t>
        <a:bodyPr/>
        <a:lstStyle/>
        <a:p>
          <a:endParaRPr lang="en-US"/>
        </a:p>
      </dgm:t>
    </dgm:pt>
    <dgm:pt modelId="{D651E236-A486-4BC9-B7EB-35F0E77CE91C}" type="pres">
      <dgm:prSet presAssocID="{0FC34C1F-B32E-451B-97D0-C928D0E29A99}" presName="parentText" presStyleLbl="node1" presStyleIdx="2" presStyleCnt="3">
        <dgm:presLayoutVars>
          <dgm:chMax val="0"/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F83203A1-87B5-468B-81B9-3C6680A21A25}" type="pres">
      <dgm:prSet presAssocID="{0FC34C1F-B32E-451B-97D0-C928D0E29A99}" presName="negativeSpace" presStyleCnt="0"/>
      <dgm:spPr/>
    </dgm:pt>
    <dgm:pt modelId="{F63E1874-5430-4933-94D2-07988B1BAB49}" type="pres">
      <dgm:prSet presAssocID="{0FC34C1F-B32E-451B-97D0-C928D0E29A99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582ECE41-1E17-4EBE-8E9C-DD6B5BD96A2C}" type="presOf" srcId="{B258119F-8A4F-4AB8-B1B1-6A1148592577}" destId="{4D5D85BF-DBCB-4D47-A87A-E307DC6D01FD}" srcOrd="0" destOrd="0" presId="urn:microsoft.com/office/officeart/2005/8/layout/list1"/>
    <dgm:cxn modelId="{AC348102-C88B-4408-8E14-18E126D88CB3}" type="presOf" srcId="{0FC34C1F-B32E-451B-97D0-C928D0E29A99}" destId="{D651E236-A486-4BC9-B7EB-35F0E77CE91C}" srcOrd="1" destOrd="0" presId="urn:microsoft.com/office/officeart/2005/8/layout/list1"/>
    <dgm:cxn modelId="{8D580A17-9306-4A29-9975-AE0B1F8C2FCB}" type="presOf" srcId="{0FC34C1F-B32E-451B-97D0-C928D0E29A99}" destId="{CF5931C4-6413-479B-8DC4-7F7221C71139}" srcOrd="0" destOrd="0" presId="urn:microsoft.com/office/officeart/2005/8/layout/list1"/>
    <dgm:cxn modelId="{CC659D88-F415-4998-A863-94F7457B9178}" type="presOf" srcId="{F10B8AF0-CE7C-4E12-B01B-6CDDA2E62913}" destId="{7B577B66-E5C6-41F6-8A15-C64F9FAED28D}" srcOrd="1" destOrd="0" presId="urn:microsoft.com/office/officeart/2005/8/layout/list1"/>
    <dgm:cxn modelId="{6F48D744-478C-4EDA-9CBB-A99550E1B72C}" type="presOf" srcId="{F10B8AF0-CE7C-4E12-B01B-6CDDA2E62913}" destId="{5B933FAC-FA63-4278-B3E5-1C0E6D89CAAB}" srcOrd="0" destOrd="0" presId="urn:microsoft.com/office/officeart/2005/8/layout/list1"/>
    <dgm:cxn modelId="{300CDB73-AD97-44C9-8576-934D83D61025}" type="presOf" srcId="{E06CBD11-DA7F-4341-9B9A-B006D10FE6FA}" destId="{EC4BA5F7-7E09-45F9-AAF7-52BA4A69BD59}" srcOrd="0" destOrd="0" presId="urn:microsoft.com/office/officeart/2005/8/layout/list1"/>
    <dgm:cxn modelId="{698F3288-EDC4-4BD0-9C91-DD9DD1C2CAC7}" type="presOf" srcId="{B258119F-8A4F-4AB8-B1B1-6A1148592577}" destId="{EC704961-CAD3-4DAB-870D-C4EABC0A5FA4}" srcOrd="1" destOrd="0" presId="urn:microsoft.com/office/officeart/2005/8/layout/list1"/>
    <dgm:cxn modelId="{D8DCD631-26EB-4D7F-ADBD-37D12A86F767}" srcId="{E06CBD11-DA7F-4341-9B9A-B006D10FE6FA}" destId="{B258119F-8A4F-4AB8-B1B1-6A1148592577}" srcOrd="1" destOrd="0" parTransId="{6B6A0072-DDFA-4386-BAB0-B11C86CBD6CE}" sibTransId="{CC3CC913-EB68-40DE-B128-92823FFA7D0B}"/>
    <dgm:cxn modelId="{D06E782B-1198-4298-9981-67A1B0BB2AB8}" srcId="{E06CBD11-DA7F-4341-9B9A-B006D10FE6FA}" destId="{F10B8AF0-CE7C-4E12-B01B-6CDDA2E62913}" srcOrd="0" destOrd="0" parTransId="{59B69159-2E32-4F62-B9E8-F998D4108139}" sibTransId="{0A431398-330E-4693-9F9D-A48BEFED6E26}"/>
    <dgm:cxn modelId="{3068E643-A212-45F9-90AB-DD30E8D02418}" srcId="{E06CBD11-DA7F-4341-9B9A-B006D10FE6FA}" destId="{0FC34C1F-B32E-451B-97D0-C928D0E29A99}" srcOrd="2" destOrd="0" parTransId="{6FC68F6C-F5D9-4ECF-97E2-231857257D65}" sibTransId="{951213EB-921E-4E89-B752-2A73A809B74D}"/>
    <dgm:cxn modelId="{754A1F41-E7B3-46C5-A458-53EB61EB6999}" type="presParOf" srcId="{EC4BA5F7-7E09-45F9-AAF7-52BA4A69BD59}" destId="{8B1A0FF9-ABCE-43CE-846D-0E558494B643}" srcOrd="0" destOrd="0" presId="urn:microsoft.com/office/officeart/2005/8/layout/list1"/>
    <dgm:cxn modelId="{5E929FBD-B887-43DF-A502-69FA1D4650EB}" type="presParOf" srcId="{8B1A0FF9-ABCE-43CE-846D-0E558494B643}" destId="{5B933FAC-FA63-4278-B3E5-1C0E6D89CAAB}" srcOrd="0" destOrd="0" presId="urn:microsoft.com/office/officeart/2005/8/layout/list1"/>
    <dgm:cxn modelId="{5E356FF4-BFFD-4722-8687-43CFDBE9CC32}" type="presParOf" srcId="{8B1A0FF9-ABCE-43CE-846D-0E558494B643}" destId="{7B577B66-E5C6-41F6-8A15-C64F9FAED28D}" srcOrd="1" destOrd="0" presId="urn:microsoft.com/office/officeart/2005/8/layout/list1"/>
    <dgm:cxn modelId="{92BA5AA0-340C-4308-A7AD-90403A803B42}" type="presParOf" srcId="{EC4BA5F7-7E09-45F9-AAF7-52BA4A69BD59}" destId="{3394F66B-B63A-4033-8A5E-5C6A0668297B}" srcOrd="1" destOrd="0" presId="urn:microsoft.com/office/officeart/2005/8/layout/list1"/>
    <dgm:cxn modelId="{08425015-166D-480D-9EDA-29415DBFEB0C}" type="presParOf" srcId="{EC4BA5F7-7E09-45F9-AAF7-52BA4A69BD59}" destId="{83BFA5F3-197B-48F6-86B2-459F68088928}" srcOrd="2" destOrd="0" presId="urn:microsoft.com/office/officeart/2005/8/layout/list1"/>
    <dgm:cxn modelId="{8EC5749B-76B0-4A22-89EC-8F7335EA5C13}" type="presParOf" srcId="{EC4BA5F7-7E09-45F9-AAF7-52BA4A69BD59}" destId="{B42BC098-0563-4BAB-B077-9D3FCFCE7BC2}" srcOrd="3" destOrd="0" presId="urn:microsoft.com/office/officeart/2005/8/layout/list1"/>
    <dgm:cxn modelId="{28B625B9-76AC-45B9-ADDB-A8CBEF568449}" type="presParOf" srcId="{EC4BA5F7-7E09-45F9-AAF7-52BA4A69BD59}" destId="{2D8AA04B-2FE9-4C01-B575-D9AC23731247}" srcOrd="4" destOrd="0" presId="urn:microsoft.com/office/officeart/2005/8/layout/list1"/>
    <dgm:cxn modelId="{22E533DC-1ADC-47A7-B88C-3A34FC35C7C5}" type="presParOf" srcId="{2D8AA04B-2FE9-4C01-B575-D9AC23731247}" destId="{4D5D85BF-DBCB-4D47-A87A-E307DC6D01FD}" srcOrd="0" destOrd="0" presId="urn:microsoft.com/office/officeart/2005/8/layout/list1"/>
    <dgm:cxn modelId="{03C4CF63-977D-48B8-A05C-67C90C271A8A}" type="presParOf" srcId="{2D8AA04B-2FE9-4C01-B575-D9AC23731247}" destId="{EC704961-CAD3-4DAB-870D-C4EABC0A5FA4}" srcOrd="1" destOrd="0" presId="urn:microsoft.com/office/officeart/2005/8/layout/list1"/>
    <dgm:cxn modelId="{04A37216-7C50-4140-BA14-0883B157B58B}" type="presParOf" srcId="{EC4BA5F7-7E09-45F9-AAF7-52BA4A69BD59}" destId="{D0D6B2BB-3A47-48AF-8A37-68D101D46B5E}" srcOrd="5" destOrd="0" presId="urn:microsoft.com/office/officeart/2005/8/layout/list1"/>
    <dgm:cxn modelId="{A3E346CF-41B8-4174-AA6B-A6CCF39F8922}" type="presParOf" srcId="{EC4BA5F7-7E09-45F9-AAF7-52BA4A69BD59}" destId="{7B33AED0-3E88-4CF6-8F98-98F0109BB674}" srcOrd="6" destOrd="0" presId="urn:microsoft.com/office/officeart/2005/8/layout/list1"/>
    <dgm:cxn modelId="{F2E19FAD-D136-4EDF-8A4B-5319660ECD94}" type="presParOf" srcId="{EC4BA5F7-7E09-45F9-AAF7-52BA4A69BD59}" destId="{313F11A1-8544-4F57-870B-EB00AD4D1553}" srcOrd="7" destOrd="0" presId="urn:microsoft.com/office/officeart/2005/8/layout/list1"/>
    <dgm:cxn modelId="{9D970303-8480-4BEB-9F8C-9330B2ABDF47}" type="presParOf" srcId="{EC4BA5F7-7E09-45F9-AAF7-52BA4A69BD59}" destId="{2847CDCB-67CD-4564-8E22-3485A4E40974}" srcOrd="8" destOrd="0" presId="urn:microsoft.com/office/officeart/2005/8/layout/list1"/>
    <dgm:cxn modelId="{04CF9CF0-682A-403C-B22B-DD4B1E1AD7F0}" type="presParOf" srcId="{2847CDCB-67CD-4564-8E22-3485A4E40974}" destId="{CF5931C4-6413-479B-8DC4-7F7221C71139}" srcOrd="0" destOrd="0" presId="urn:microsoft.com/office/officeart/2005/8/layout/list1"/>
    <dgm:cxn modelId="{C4D572B7-BB54-4DD6-9922-725FAA62A1AA}" type="presParOf" srcId="{2847CDCB-67CD-4564-8E22-3485A4E40974}" destId="{D651E236-A486-4BC9-B7EB-35F0E77CE91C}" srcOrd="1" destOrd="0" presId="urn:microsoft.com/office/officeart/2005/8/layout/list1"/>
    <dgm:cxn modelId="{EC3EA15B-5A5C-4EDD-8BB7-C2CDE2CDDC1D}" type="presParOf" srcId="{EC4BA5F7-7E09-45F9-AAF7-52BA4A69BD59}" destId="{F83203A1-87B5-468B-81B9-3C6680A21A25}" srcOrd="9" destOrd="0" presId="urn:microsoft.com/office/officeart/2005/8/layout/list1"/>
    <dgm:cxn modelId="{CA7D4F46-5C13-4ACB-AF37-6D25958D8804}" type="presParOf" srcId="{EC4BA5F7-7E09-45F9-AAF7-52BA4A69BD59}" destId="{F63E1874-5430-4933-94D2-07988B1BAB49}" srcOrd="10" destOrd="0" presId="urn:microsoft.com/office/officeart/2005/8/layout/list1"/>
  </dgm:cxnLst>
  <dgm:bg/>
  <dgm:whole/>
</dgm:dataModel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5#1">
  <dgm:title val="Simple 5"/>
  <dgm:desc val="Simple 5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7066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81610B7-1CCC-4A12-822F-E3A32C0724C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112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12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12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r>
              <a:rPr lang="en-US"/>
              <a:t>Your Name</a:t>
            </a:r>
          </a:p>
        </p:txBody>
      </p:sp>
      <p:sp>
        <p:nvSpPr>
          <p:cNvPr id="112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FDCB04DF-D6E1-4551-A819-CBA45DC0DF09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Your Name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396D03D-4214-45F1-BA7F-CA87E0BA80C4}" type="slidenum">
              <a:rPr lang="en-US"/>
              <a:pPr/>
              <a:t>1</a:t>
            </a:fld>
            <a:endParaRPr lang="en-US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Your Name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26868BA-D178-46DC-A90A-587135FE6877}" type="slidenum">
              <a:rPr lang="en-US"/>
              <a:pPr/>
              <a:t>2</a:t>
            </a:fld>
            <a:endParaRPr lang="en-US"/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460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Check</a:t>
            </a:r>
            <a:r>
              <a:rPr lang="en-US" baseline="0" dirty="0" smtClean="0"/>
              <a:t> with Ray about graphic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mtClean="0"/>
              <a:t>Your Name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FDCB04DF-D6E1-4551-A819-CBA45DC0DF0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en-US"/>
              <a:t>Your Name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8172015-BA2A-48CB-9EBD-EF34FF304120}" type="slidenum">
              <a:rPr lang="en-US"/>
              <a:pPr/>
              <a:t>7</a:t>
            </a:fld>
            <a:endParaRPr lang="en-US"/>
          </a:p>
        </p:txBody>
      </p:sp>
      <p:sp>
        <p:nvSpPr>
          <p:cNvPr id="65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B9FA2D-097F-4ACC-B09D-54BC53BDB656}" type="datetime4">
              <a:rPr lang="en-US" smtClean="0"/>
              <a:pPr/>
              <a:t>December 13, 2006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0EE9F4D-0B59-43FD-BEFE-67DD3E80BB53}" type="slidenum">
              <a:rPr lang="en-US" altLang="en-US" smtClean="0"/>
              <a:pPr/>
              <a:t>‹#›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/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A615-D109-43E3-A69A-12226DAB82B4}" type="datetime4">
              <a:rPr lang="en-US" smtClean="0"/>
              <a:pPr/>
              <a:t>December 13, 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3B5D2B-F892-4870-BDAF-6E2382482E72}" type="slidenum">
              <a:rPr lang="en-US" altLang="en-US" smtClean="0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5D3B5D2B-F892-4870-BDAF-6E2382482E72}" type="slidenum">
              <a:rPr lang="en-US" altLang="en-US" smtClean="0"/>
              <a:pPr/>
              <a:t>‹#›</a:t>
            </a:fld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A615-D109-43E3-A69A-12226DAB82B4}" type="datetime4">
              <a:rPr lang="en-US" smtClean="0"/>
              <a:pPr/>
              <a:t>December 13, 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lang="en-US" dirty="0" smtClean="0"/>
              <a:t>Click to add title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A6425-8E14-41F3-B24B-79B403F8D49F}" type="datetime4">
              <a:rPr lang="en-US" smtClean="0"/>
              <a:pPr/>
              <a:t>December 13, 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597209F-3740-49D8-838D-A1D6D54D8555}" type="slidenum">
              <a:rPr lang="en-US" altLang="en-US" smtClean="0"/>
              <a:pPr/>
              <a:t>‹#›</a:t>
            </a:fld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3A615-D109-43E3-A69A-12226DAB82B4}" type="datetime4">
              <a:rPr lang="en-US" smtClean="0"/>
              <a:pPr/>
              <a:t>December 13, 2006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5D3B5D2B-F892-4870-BDAF-6E2382482E72}" type="slidenum">
              <a:rPr lang="en-US" altLang="en-US" smtClean="0"/>
              <a:pPr/>
              <a:t>‹#›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1148A133-94C6-4D88-9C2A-52D82A869695}" type="datetime4">
              <a:rPr lang="en-US" smtClean="0"/>
              <a:pPr/>
              <a:t>December 13, 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A69B27-AC49-4CF5-AF7C-30CFB181EBB2}" type="slidenum">
              <a:rPr lang="en-US" altLang="en-US" smtClean="0"/>
              <a:pPr/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5CE59D-9DCC-4B8F-950F-FDD66FCA2E8A}" type="datetime4">
              <a:rPr lang="en-US" smtClean="0"/>
              <a:pPr/>
              <a:t>December 13, 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 algn="ctr"/>
            <a:fld id="{421466C0-E27F-4657-9CB4-29796FEEC633}" type="slidenum">
              <a:rPr lang="en-US" altLang="en-US" smtClean="0"/>
              <a:pPr algn="ctr"/>
              <a:t>‹#›</a:t>
            </a:fld>
            <a:endParaRPr lang="en-US" dirty="0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1F4145-4F6B-4104-A48F-F638108EB9A8}" type="datetime4">
              <a:rPr lang="en-US" smtClean="0"/>
              <a:pPr/>
              <a:t>December 13, 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6729D918-35A2-40B3-BDFF-BBA2D4CB4338}" type="slidenum">
              <a:rPr lang="en-US" alt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CB8E99-7491-45B8-B88A-098E739C85FF}" type="datetime4">
              <a:rPr lang="en-US" smtClean="0"/>
              <a:pPr/>
              <a:t>December 13, 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2A34821-D7D4-4B1F-BECA-8DA872CA3A8F}" type="slidenum">
              <a:rPr lang="en-US" altLang="en-US" smtClean="0"/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66F1C975-7D9A-426D-BADE-B7296E13AB8F}" type="slidenum">
              <a:rPr lang="en-US" altLang="en-US" smtClean="0"/>
              <a:pPr/>
              <a:t>‹#›</a:t>
            </a:fld>
            <a:endParaRPr lang="en-US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FC2B8-1DC0-40EC-B524-DC08B334C5E5}" type="datetime4">
              <a:rPr lang="en-US" smtClean="0"/>
              <a:pPr/>
              <a:t>December 13, 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C730E86-4172-4B44-8323-E8DB271E0333}" type="slidenum">
              <a:rPr lang="en-US" altLang="en-US" smtClean="0"/>
              <a:pPr/>
              <a:t>‹#›</a:t>
            </a:fld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335A8907-1583-4ADE-90EC-1B9825A38275}" type="datetime4">
              <a:rPr lang="en-US" smtClean="0"/>
              <a:pPr/>
              <a:t>December 13, 2006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>
              <a:defRPr sz="1400">
                <a:solidFill>
                  <a:srgbClr val="FFFFFF"/>
                </a:solidFill>
              </a:defRPr>
            </a:lvl1pPr>
          </a:lstStyle>
          <a:p>
            <a:pPr algn="r"/>
            <a:fld id="{61C3A615-D109-43E3-A69A-12226DAB82B4}" type="datetime4">
              <a:rPr lang="en-US" smtClean="0"/>
              <a:pPr algn="r"/>
              <a:t>December 13, 2006</a:t>
            </a:fld>
            <a:endParaRPr lang="en-US" sz="1400" dirty="0">
              <a:solidFill>
                <a:srgbClr val="FFFFFF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>
              <a:defRPr sz="1200">
                <a:solidFill>
                  <a:srgbClr val="FFFFFF"/>
                </a:solidFill>
              </a:defRPr>
            </a:lvl1pPr>
          </a:lstStyle>
          <a:p>
            <a:pPr algn="l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>
              <a:defRPr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ctr"/>
            <a:fld id="{5D3B5D2B-F892-4870-BDAF-6E2382482E72}" type="slidenum">
              <a:rPr lang="en-US" altLang="en-US" smtClean="0"/>
              <a:pPr algn="ctr"/>
              <a:t>‹#›</a:t>
            </a:fld>
            <a:endParaRPr lang="en-US" sz="1600" dirty="0">
              <a:solidFill>
                <a:schemeClr val="accent3">
                  <a:shade val="75000"/>
                </a:schemeClr>
              </a:solidFill>
            </a:endParaRPr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hf hdr="0" ftr="0" dt="0"/>
  <p:txStyles>
    <p:titleStyle>
      <a:lvl1pPr algn="ctr" rtl="0" latinLnBrk="0">
        <a:spcBef>
          <a:spcPct val="0"/>
        </a:spcBef>
        <a:buNone/>
        <a:defRPr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latinLnBrk="0">
        <a:spcBef>
          <a:spcPct val="20000"/>
        </a:spcBef>
        <a:buClr>
          <a:schemeClr val="accent1"/>
        </a:buClr>
        <a:buSzPct val="85000"/>
        <a:buFont typeface="Wingdings 2"/>
        <a:buChar char=""/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latinLnBrk="0">
        <a:spcBef>
          <a:spcPct val="20000"/>
        </a:spcBef>
        <a:buClr>
          <a:schemeClr val="accent2"/>
        </a:buClr>
        <a:buSzPct val="70000"/>
        <a:buFont typeface="Wingdings"/>
        <a:buChar char=""/>
        <a:defRPr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latinLnBrk="0">
        <a:spcBef>
          <a:spcPct val="20000"/>
        </a:spcBef>
        <a:buClr>
          <a:schemeClr val="accent3"/>
        </a:buClr>
        <a:buSzPct val="75000"/>
        <a:buFont typeface="Wingdings 2"/>
        <a:buChar char="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latinLnBrk="0">
        <a:spcBef>
          <a:spcPct val="20000"/>
        </a:spcBef>
        <a:buClr>
          <a:schemeClr val="accent4"/>
        </a:buClr>
        <a:buSzPct val="70000"/>
        <a:buFont typeface="Wingdings"/>
        <a:buChar char=""/>
        <a:defRPr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latinLnBrk="0">
        <a:spcBef>
          <a:spcPct val="20000"/>
        </a:spcBef>
        <a:buClr>
          <a:schemeClr val="accent5"/>
        </a:buClr>
        <a:buFontTx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latinLnBrk="0">
        <a:spcBef>
          <a:spcPct val="20000"/>
        </a:spcBef>
        <a:buClr>
          <a:schemeClr val="accent6"/>
        </a:buClr>
        <a:buSzPct val="80000"/>
        <a:buFont typeface="Wingdings 2"/>
        <a:buChar char="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latinLnBrk="0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latinLnBrk="0">
        <a:spcBef>
          <a:spcPct val="20000"/>
        </a:spcBef>
        <a:buClr>
          <a:schemeClr val="accent4">
            <a:shade val="75000"/>
          </a:schemeClr>
        </a:buClr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latinLnBrk="0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en-US" dirty="0"/>
              <a:t>"All Media...All the Time"</a:t>
            </a:r>
          </a:p>
        </p:txBody>
      </p:sp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smtClean="0"/>
              <a:t>eMedia</a:t>
            </a:r>
            <a:endParaRPr lang="en-US" dirty="0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New Product Service Proposal</a:t>
            </a:r>
          </a:p>
          <a:p>
            <a:endParaRPr lang="en-US" dirty="0" smtClean="0"/>
          </a:p>
          <a:p>
            <a:r>
              <a:rPr lang="en-US" dirty="0" smtClean="0"/>
              <a:t>Director of Internet Services</a:t>
            </a:r>
          </a:p>
          <a:p>
            <a:r>
              <a:rPr lang="en-US" dirty="0" smtClean="0"/>
              <a:t>QST </a:t>
            </a:r>
            <a:r>
              <a:rPr lang="en-US" dirty="0" err="1" smtClean="0"/>
              <a:t>MediaCom</a:t>
            </a:r>
            <a:endParaRPr 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F03316-76E2-4F9D-8FCD-B45248D4D93F}" type="slidenum">
              <a:rPr lang="en-US" altLang="en-US"/>
              <a:pPr/>
              <a:t>10</a:t>
            </a:fld>
            <a:endParaRPr lang="en-US"/>
          </a:p>
        </p:txBody>
      </p:sp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THANK YOU!</a:t>
            </a:r>
          </a:p>
        </p:txBody>
      </p:sp>
      <p:graphicFrame>
        <p:nvGraphicFramePr>
          <p:cNvPr id="5" name="Diagram 4"/>
          <p:cNvGraphicFramePr/>
          <p:nvPr/>
        </p:nvGraphicFramePr>
        <p:xfrm>
          <a:off x="1066800" y="2057400"/>
          <a:ext cx="7086600" cy="3733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04077B-88F0-4C2E-B11D-81DBD031FC33}" type="slidenum">
              <a:rPr lang="en-US" altLang="en-US" smtClean="0"/>
              <a:pPr/>
              <a:t>2</a:t>
            </a:fld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Product Definition</a:t>
            </a:r>
            <a:endParaRPr lang="en-US" dirty="0"/>
          </a:p>
        </p:txBody>
      </p:sp>
      <p:sp>
        <p:nvSpPr>
          <p:cNvPr id="4101" name="Rectangle 5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Internet Media provider</a:t>
            </a:r>
          </a:p>
          <a:p>
            <a:pPr lvl="1"/>
            <a:r>
              <a:rPr lang="en-US" dirty="0" smtClean="0"/>
              <a:t>Music and videos</a:t>
            </a:r>
          </a:p>
          <a:p>
            <a:pPr lvl="1"/>
            <a:r>
              <a:rPr lang="en-US" dirty="0" smtClean="0"/>
              <a:t>Articles and trade papers</a:t>
            </a:r>
          </a:p>
          <a:p>
            <a:pPr lvl="1"/>
            <a:r>
              <a:rPr lang="en-US" dirty="0" smtClean="0"/>
              <a:t>Historical papers archive</a:t>
            </a:r>
            <a:endParaRPr lang="en-US" sz="2200" dirty="0"/>
          </a:p>
        </p:txBody>
      </p:sp>
      <p:sp>
        <p:nvSpPr>
          <p:cNvPr id="4102" name="Rectangle 6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Publishing service</a:t>
            </a:r>
          </a:p>
          <a:p>
            <a:pPr lvl="1"/>
            <a:r>
              <a:rPr lang="en-US" smtClean="0"/>
              <a:t>Papers</a:t>
            </a:r>
          </a:p>
          <a:p>
            <a:pPr lvl="1"/>
            <a:r>
              <a:rPr lang="en-US" smtClean="0"/>
              <a:t>Articles</a:t>
            </a:r>
          </a:p>
          <a:p>
            <a:pPr lvl="1"/>
            <a:r>
              <a:rPr lang="en-US" smtClean="0"/>
              <a:t>Books</a:t>
            </a:r>
          </a:p>
          <a:p>
            <a:pPr lvl="1"/>
            <a:r>
              <a:rPr lang="en-US" smtClean="0"/>
              <a:t>Games and more…</a:t>
            </a:r>
            <a:endParaRPr lang="en-US" sz="2200" dirty="0"/>
          </a:p>
        </p:txBody>
      </p:sp>
      <p:pic>
        <p:nvPicPr>
          <p:cNvPr id="2053" name="Picture 5" descr="C:\Documents and Settings\Owner\Local Settings\Temporary Internet Files\Content.IE5\G16ZOHMV\MPj03155220000[1].jp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43000" y="3657600"/>
            <a:ext cx="2819400" cy="1978719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C84C8-49A6-49D0-A20C-B6195BF6A2D2}" type="slidenum">
              <a:rPr lang="en-US" altLang="en-US"/>
              <a:pPr/>
              <a:t>3</a:t>
            </a:fld>
            <a:endParaRPr lang="en-US"/>
          </a:p>
        </p:txBody>
      </p:sp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Competition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The big picture</a:t>
            </a:r>
          </a:p>
          <a:p>
            <a:pPr lvl="1"/>
            <a:r>
              <a:rPr lang="en-US" dirty="0"/>
              <a:t>Bookstores</a:t>
            </a:r>
          </a:p>
          <a:p>
            <a:pPr lvl="1"/>
            <a:r>
              <a:rPr lang="en-US" dirty="0"/>
              <a:t>E-sites</a:t>
            </a:r>
          </a:p>
          <a:p>
            <a:pPr lvl="1"/>
            <a:r>
              <a:rPr lang="en-US" dirty="0"/>
              <a:t>Media services</a:t>
            </a:r>
          </a:p>
          <a:p>
            <a:r>
              <a:rPr lang="en-US" dirty="0"/>
              <a:t>Performance ratings</a:t>
            </a:r>
          </a:p>
          <a:p>
            <a:pPr lvl="1"/>
            <a:r>
              <a:rPr lang="en-US" dirty="0"/>
              <a:t>Position</a:t>
            </a:r>
          </a:p>
          <a:p>
            <a:pPr lvl="1"/>
            <a:r>
              <a:rPr lang="en-US" dirty="0"/>
              <a:t>Stability</a:t>
            </a:r>
          </a:p>
        </p:txBody>
      </p:sp>
      <p:grpSp>
        <p:nvGrpSpPr>
          <p:cNvPr id="6162" name="Group 18"/>
          <p:cNvGrpSpPr>
            <a:grpSpLocks/>
          </p:cNvGrpSpPr>
          <p:nvPr/>
        </p:nvGrpSpPr>
        <p:grpSpPr bwMode="auto">
          <a:xfrm>
            <a:off x="5510213" y="1981200"/>
            <a:ext cx="3024187" cy="3022600"/>
            <a:chOff x="3471" y="1248"/>
            <a:chExt cx="1905" cy="1904"/>
          </a:xfrm>
        </p:grpSpPr>
        <p:sp>
          <p:nvSpPr>
            <p:cNvPr id="6149" name="Oval 5"/>
            <p:cNvSpPr>
              <a:spLocks noChangeAspect="1" noChangeArrowheads="1"/>
            </p:cNvSpPr>
            <p:nvPr/>
          </p:nvSpPr>
          <p:spPr bwMode="auto">
            <a:xfrm>
              <a:off x="4106" y="1920"/>
              <a:ext cx="406" cy="407"/>
            </a:xfrm>
            <a:prstGeom prst="ellipse">
              <a:avLst/>
            </a:prstGeom>
            <a:solidFill>
              <a:schemeClr val="accent1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non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sz="2000"/>
                <a:t>E</a:t>
              </a:r>
              <a:endParaRPr kumimoji="1" lang="en-US" sz="1000"/>
            </a:p>
          </p:txBody>
        </p:sp>
        <p:sp>
          <p:nvSpPr>
            <p:cNvPr id="6150" name="Oval 6"/>
            <p:cNvSpPr>
              <a:spLocks noChangeAspect="1" noChangeArrowheads="1"/>
            </p:cNvSpPr>
            <p:nvPr/>
          </p:nvSpPr>
          <p:spPr bwMode="auto">
            <a:xfrm>
              <a:off x="4752" y="1392"/>
              <a:ext cx="304" cy="305"/>
            </a:xfrm>
            <a:prstGeom prst="ellipse">
              <a:avLst/>
            </a:prstGeom>
            <a:solidFill>
              <a:schemeClr val="accent5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non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sz="2000" dirty="0"/>
                <a:t>B</a:t>
              </a:r>
            </a:p>
          </p:txBody>
        </p:sp>
        <p:sp>
          <p:nvSpPr>
            <p:cNvPr id="6152" name="Oval 8"/>
            <p:cNvSpPr>
              <a:spLocks noChangeAspect="1" noChangeArrowheads="1"/>
            </p:cNvSpPr>
            <p:nvPr/>
          </p:nvSpPr>
          <p:spPr bwMode="auto">
            <a:xfrm>
              <a:off x="3936" y="2544"/>
              <a:ext cx="342" cy="341"/>
            </a:xfrm>
            <a:prstGeom prst="ellipse">
              <a:avLst/>
            </a:prstGeom>
            <a:solidFill>
              <a:schemeClr val="accent6"/>
            </a:solidFill>
            <a:ln w="9525">
              <a:noFill/>
              <a:round/>
              <a:headEnd/>
              <a:tailEnd/>
            </a:ln>
            <a:effectLst/>
          </p:spPr>
          <p:txBody>
            <a:bodyPr vert="horz" wrap="none" lIns="0" tIns="0" rIns="0" bIns="0" numCol="1" anchor="ctr" anchorCtr="1" compatLnSpc="1">
              <a:prstTxWarp prst="textNoShape">
                <a:avLst/>
              </a:prstTxWarp>
            </a:bodyPr>
            <a:lstStyle/>
            <a:p>
              <a:pPr algn="ctr" eaLnBrk="0" hangingPunct="0"/>
              <a:r>
                <a:rPr kumimoji="1" lang="en-US" sz="2000" dirty="0"/>
                <a:t>M</a:t>
              </a:r>
            </a:p>
          </p:txBody>
        </p:sp>
        <p:sp>
          <p:nvSpPr>
            <p:cNvPr id="6153" name="Freeform 9"/>
            <p:cNvSpPr>
              <a:spLocks noChangeAspect="1"/>
            </p:cNvSpPr>
            <p:nvPr/>
          </p:nvSpPr>
          <p:spPr bwMode="auto">
            <a:xfrm>
              <a:off x="3471" y="1248"/>
              <a:ext cx="1905" cy="1904"/>
            </a:xfrm>
            <a:custGeom>
              <a:avLst/>
              <a:gdLst/>
              <a:ahLst/>
              <a:cxnLst>
                <a:cxn ang="0">
                  <a:pos x="0" y="0"/>
                </a:cxn>
                <a:cxn ang="0">
                  <a:pos x="0" y="2976"/>
                </a:cxn>
                <a:cxn ang="0">
                  <a:pos x="2976" y="2976"/>
                </a:cxn>
              </a:cxnLst>
              <a:rect l="0" t="0" r="r" b="b"/>
              <a:pathLst>
                <a:path w="2976" h="2976">
                  <a:moveTo>
                    <a:pt x="0" y="0"/>
                  </a:moveTo>
                  <a:lnTo>
                    <a:pt x="0" y="2976"/>
                  </a:lnTo>
                  <a:lnTo>
                    <a:pt x="2976" y="2976"/>
                  </a:lnTo>
                </a:path>
              </a:pathLst>
            </a:custGeom>
            <a:noFill/>
            <a:ln w="1905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</p:spPr>
          <p:txBody>
            <a:bodyPr vert="horz" wrap="none" lIns="91440" tIns="137160" rIns="91440" bIns="45720" numCol="1" anchor="ctr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grpSp>
        <p:nvGrpSpPr>
          <p:cNvPr id="6165" name="Group 21"/>
          <p:cNvGrpSpPr>
            <a:grpSpLocks/>
          </p:cNvGrpSpPr>
          <p:nvPr/>
        </p:nvGrpSpPr>
        <p:grpSpPr bwMode="auto">
          <a:xfrm>
            <a:off x="4841876" y="2971802"/>
            <a:ext cx="2701925" cy="2701925"/>
            <a:chOff x="3050" y="1872"/>
            <a:chExt cx="1702" cy="1702"/>
          </a:xfrm>
        </p:grpSpPr>
        <p:sp>
          <p:nvSpPr>
            <p:cNvPr id="6159" name="AutoShape 15"/>
            <p:cNvSpPr>
              <a:spLocks noChangeArrowheads="1"/>
            </p:cNvSpPr>
            <p:nvPr/>
          </p:nvSpPr>
          <p:spPr bwMode="auto">
            <a:xfrm>
              <a:off x="3504" y="3168"/>
              <a:ext cx="1248" cy="406"/>
            </a:xfrm>
            <a:prstGeom prst="rightArrow">
              <a:avLst>
                <a:gd name="adj1" fmla="val 50000"/>
                <a:gd name="adj2" fmla="val 76847"/>
              </a:avLst>
            </a:prstGeom>
            <a:solidFill>
              <a:schemeClr val="accent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Performance</a:t>
              </a:r>
            </a:p>
          </p:txBody>
        </p:sp>
        <p:sp>
          <p:nvSpPr>
            <p:cNvPr id="6161" name="AutoShape 17"/>
            <p:cNvSpPr>
              <a:spLocks noChangeArrowheads="1"/>
            </p:cNvSpPr>
            <p:nvPr/>
          </p:nvSpPr>
          <p:spPr bwMode="auto">
            <a:xfrm rot="16200000">
              <a:off x="2629" y="2293"/>
              <a:ext cx="1248" cy="406"/>
            </a:xfrm>
            <a:prstGeom prst="rightArrow">
              <a:avLst>
                <a:gd name="adj1" fmla="val 50000"/>
                <a:gd name="adj2" fmla="val 76847"/>
              </a:avLst>
            </a:prstGeom>
            <a:solidFill>
              <a:schemeClr val="accent2"/>
            </a:solidFill>
            <a:ln w="9525">
              <a:solidFill>
                <a:schemeClr val="tx2"/>
              </a:solidFill>
              <a:miter lim="800000"/>
              <a:headEnd/>
              <a:tailEnd/>
            </a:ln>
            <a:effectLst/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/>
                <a:t>Price</a:t>
              </a:r>
            </a:p>
          </p:txBody>
        </p:sp>
      </p:grpSp>
      <p:sp>
        <p:nvSpPr>
          <p:cNvPr id="13" name="Oval 5"/>
          <p:cNvSpPr>
            <a:spLocks noChangeAspect="1" noChangeArrowheads="1"/>
          </p:cNvSpPr>
          <p:nvPr/>
        </p:nvSpPr>
        <p:spPr bwMode="auto">
          <a:xfrm>
            <a:off x="9296400" y="1905000"/>
            <a:ext cx="644525" cy="646113"/>
          </a:xfrm>
          <a:prstGeom prst="ellipse">
            <a:avLst/>
          </a:prstGeom>
          <a:solidFill>
            <a:schemeClr val="accent1"/>
          </a:solidFill>
          <a:ln w="9525">
            <a:noFill/>
            <a:round/>
            <a:headEnd/>
            <a:tailEnd/>
          </a:ln>
          <a:effectLst/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kumimoji="1" lang="en-US" sz="2000"/>
              <a:t>E</a:t>
            </a:r>
            <a:endParaRPr kumimoji="1" lang="en-US" sz="1000"/>
          </a:p>
        </p:txBody>
      </p:sp>
      <p:sp>
        <p:nvSpPr>
          <p:cNvPr id="15" name="Oval 6"/>
          <p:cNvSpPr>
            <a:spLocks noChangeAspect="1" noChangeArrowheads="1"/>
          </p:cNvSpPr>
          <p:nvPr/>
        </p:nvSpPr>
        <p:spPr bwMode="auto">
          <a:xfrm>
            <a:off x="9372600" y="2895600"/>
            <a:ext cx="482600" cy="484188"/>
          </a:xfrm>
          <a:prstGeom prst="ellipse">
            <a:avLst/>
          </a:prstGeom>
          <a:solidFill>
            <a:schemeClr val="accent5"/>
          </a:solidFill>
          <a:ln w="9525">
            <a:noFill/>
            <a:round/>
            <a:headEnd/>
            <a:tailEnd/>
          </a:ln>
          <a:effectLst/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kumimoji="1" lang="en-US" sz="2000" dirty="0"/>
              <a:t>B</a:t>
            </a:r>
          </a:p>
        </p:txBody>
      </p:sp>
      <p:sp>
        <p:nvSpPr>
          <p:cNvPr id="16" name="Oval 8"/>
          <p:cNvSpPr>
            <a:spLocks noChangeAspect="1" noChangeArrowheads="1"/>
          </p:cNvSpPr>
          <p:nvPr/>
        </p:nvSpPr>
        <p:spPr bwMode="auto">
          <a:xfrm>
            <a:off x="9296400" y="3810000"/>
            <a:ext cx="542925" cy="541338"/>
          </a:xfrm>
          <a:prstGeom prst="ellipse">
            <a:avLst/>
          </a:prstGeom>
          <a:solidFill>
            <a:schemeClr val="accent6"/>
          </a:solidFill>
          <a:ln w="9525">
            <a:noFill/>
            <a:round/>
            <a:headEnd/>
            <a:tailEnd/>
          </a:ln>
          <a:effectLst/>
        </p:spPr>
        <p:txBody>
          <a:bodyPr vert="horz" wrap="none" lIns="0" tIns="0" rIns="0" bIns="0" numCol="1" anchor="ctr" anchorCtr="1" compatLnSpc="1">
            <a:prstTxWarp prst="textNoShape">
              <a:avLst/>
            </a:prstTxWarp>
          </a:bodyPr>
          <a:lstStyle/>
          <a:p>
            <a:pPr algn="ctr" eaLnBrk="0" hangingPunct="0"/>
            <a:r>
              <a:rPr kumimoji="1" lang="en-US" sz="2000" dirty="0"/>
              <a:t>M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012320-3318-47F0-90E3-C9C71BDBF2E1}" type="slidenum">
              <a:rPr lang="en-US" altLang="en-US"/>
              <a:pPr/>
              <a:t>4</a:t>
            </a:fld>
            <a:endParaRPr lang="en-US"/>
          </a:p>
        </p:txBody>
      </p:sp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noFill/>
          <a:ln/>
        </p:spPr>
        <p:txBody>
          <a:bodyPr lIns="92075" tIns="46038" rIns="92075" bIns="46038" anchor="b"/>
          <a:lstStyle/>
          <a:p>
            <a:r>
              <a:rPr lang="en-US" dirty="0"/>
              <a:t>Market Summary</a:t>
            </a:r>
          </a:p>
        </p:txBody>
      </p:sp>
      <p:sp>
        <p:nvSpPr>
          <p:cNvPr id="48132" name="Freeform 4"/>
          <p:cNvSpPr>
            <a:spLocks noChangeAspect="1"/>
          </p:cNvSpPr>
          <p:nvPr/>
        </p:nvSpPr>
        <p:spPr bwMode="auto">
          <a:xfrm>
            <a:off x="2462215" y="3544890"/>
            <a:ext cx="4810125" cy="2157412"/>
          </a:xfrm>
          <a:custGeom>
            <a:avLst/>
            <a:gdLst/>
            <a:ahLst/>
            <a:cxnLst>
              <a:cxn ang="0">
                <a:pos x="0" y="0"/>
              </a:cxn>
              <a:cxn ang="0">
                <a:pos x="0" y="2016"/>
              </a:cxn>
              <a:cxn ang="0">
                <a:pos x="3984" y="2016"/>
              </a:cxn>
            </a:cxnLst>
            <a:rect l="0" t="0" r="r" b="b"/>
            <a:pathLst>
              <a:path w="3984" h="2016">
                <a:moveTo>
                  <a:pt x="0" y="0"/>
                </a:moveTo>
                <a:lnTo>
                  <a:pt x="0" y="2016"/>
                </a:lnTo>
                <a:lnTo>
                  <a:pt x="3984" y="2016"/>
                </a:lnTo>
              </a:path>
            </a:pathLst>
          </a:custGeom>
          <a:noFill/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8" name="Text Box 10"/>
          <p:cNvSpPr txBox="1">
            <a:spLocks noChangeArrowheads="1"/>
          </p:cNvSpPr>
          <p:nvPr/>
        </p:nvSpPr>
        <p:spPr bwMode="auto">
          <a:xfrm>
            <a:off x="2493965" y="4495801"/>
            <a:ext cx="1452385" cy="3077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kumimoji="1" lang="en-US" sz="1400" b="1"/>
              <a:t>Early Adopters</a:t>
            </a:r>
          </a:p>
        </p:txBody>
      </p:sp>
      <p:sp>
        <p:nvSpPr>
          <p:cNvPr id="48139" name="Text Box 11"/>
          <p:cNvSpPr txBox="1">
            <a:spLocks noChangeArrowheads="1"/>
          </p:cNvSpPr>
          <p:nvPr/>
        </p:nvSpPr>
        <p:spPr bwMode="auto">
          <a:xfrm>
            <a:off x="4184650" y="3429001"/>
            <a:ext cx="1460400" cy="3077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kumimoji="1" lang="en-US" sz="1400" b="1"/>
              <a:t>Mass Adopters</a:t>
            </a:r>
          </a:p>
        </p:txBody>
      </p:sp>
      <p:sp>
        <p:nvSpPr>
          <p:cNvPr id="48140" name="Text Box 12"/>
          <p:cNvSpPr txBox="1">
            <a:spLocks noChangeArrowheads="1"/>
          </p:cNvSpPr>
          <p:nvPr/>
        </p:nvSpPr>
        <p:spPr bwMode="auto">
          <a:xfrm>
            <a:off x="6092826" y="4495801"/>
            <a:ext cx="1380250" cy="3077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kumimoji="1" lang="en-US" sz="1400" b="1"/>
              <a:t>Late Adopters</a:t>
            </a:r>
          </a:p>
        </p:txBody>
      </p:sp>
      <p:sp>
        <p:nvSpPr>
          <p:cNvPr id="48141" name="Text Box 13"/>
          <p:cNvSpPr txBox="1">
            <a:spLocks noChangeArrowheads="1"/>
          </p:cNvSpPr>
          <p:nvPr/>
        </p:nvSpPr>
        <p:spPr bwMode="auto">
          <a:xfrm>
            <a:off x="4594225" y="5748340"/>
            <a:ext cx="580608" cy="307777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kumimoji="1" lang="en-US" sz="1400" i="1"/>
              <a:t>Time</a:t>
            </a:r>
          </a:p>
        </p:txBody>
      </p:sp>
      <p:sp>
        <p:nvSpPr>
          <p:cNvPr id="48142" name="Text Box 14"/>
          <p:cNvSpPr txBox="1">
            <a:spLocks noChangeArrowheads="1"/>
          </p:cNvSpPr>
          <p:nvPr/>
        </p:nvSpPr>
        <p:spPr bwMode="auto">
          <a:xfrm>
            <a:off x="1508127" y="4187825"/>
            <a:ext cx="1010212" cy="738664"/>
          </a:xfrm>
          <a:prstGeom prst="rect">
            <a:avLst/>
          </a:prstGeom>
          <a:noFill/>
          <a:ln w="12700" cap="sq">
            <a:noFill/>
            <a:miter lim="800000"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kumimoji="1" lang="en-US" sz="1400" i="1"/>
              <a:t>Number</a:t>
            </a:r>
            <a:br>
              <a:rPr kumimoji="1" lang="en-US" sz="1400" i="1"/>
            </a:br>
            <a:r>
              <a:rPr kumimoji="1" lang="en-US" sz="1400" i="1"/>
              <a:t>of</a:t>
            </a:r>
            <a:br>
              <a:rPr kumimoji="1" lang="en-US" sz="1400" i="1"/>
            </a:br>
            <a:r>
              <a:rPr kumimoji="1" lang="en-US" sz="1400" i="1"/>
              <a:t>customers</a:t>
            </a:r>
          </a:p>
        </p:txBody>
      </p:sp>
      <p:sp>
        <p:nvSpPr>
          <p:cNvPr id="48133" name="Freeform 5"/>
          <p:cNvSpPr>
            <a:spLocks noChangeAspect="1"/>
          </p:cNvSpPr>
          <p:nvPr/>
        </p:nvSpPr>
        <p:spPr bwMode="auto">
          <a:xfrm>
            <a:off x="2859088" y="5043488"/>
            <a:ext cx="939800" cy="552450"/>
          </a:xfrm>
          <a:custGeom>
            <a:avLst/>
            <a:gdLst/>
            <a:ahLst/>
            <a:cxnLst>
              <a:cxn ang="0">
                <a:pos x="0" y="300"/>
              </a:cxn>
              <a:cxn ang="0">
                <a:pos x="0" y="480"/>
              </a:cxn>
              <a:cxn ang="0">
                <a:pos x="816" y="480"/>
              </a:cxn>
              <a:cxn ang="0">
                <a:pos x="816" y="0"/>
              </a:cxn>
              <a:cxn ang="0">
                <a:pos x="738" y="51"/>
              </a:cxn>
              <a:cxn ang="0">
                <a:pos x="645" y="102"/>
              </a:cxn>
              <a:cxn ang="0">
                <a:pos x="573" y="129"/>
              </a:cxn>
              <a:cxn ang="0">
                <a:pos x="456" y="165"/>
              </a:cxn>
              <a:cxn ang="0">
                <a:pos x="339" y="201"/>
              </a:cxn>
              <a:cxn ang="0">
                <a:pos x="207" y="243"/>
              </a:cxn>
              <a:cxn ang="0">
                <a:pos x="81" y="279"/>
              </a:cxn>
              <a:cxn ang="0">
                <a:pos x="0" y="300"/>
              </a:cxn>
            </a:cxnLst>
            <a:rect l="0" t="0" r="r" b="b"/>
            <a:pathLst>
              <a:path w="816" h="480">
                <a:moveTo>
                  <a:pt x="0" y="300"/>
                </a:moveTo>
                <a:lnTo>
                  <a:pt x="0" y="480"/>
                </a:lnTo>
                <a:lnTo>
                  <a:pt x="816" y="480"/>
                </a:lnTo>
                <a:lnTo>
                  <a:pt x="816" y="0"/>
                </a:lnTo>
                <a:lnTo>
                  <a:pt x="738" y="51"/>
                </a:lnTo>
                <a:lnTo>
                  <a:pt x="645" y="102"/>
                </a:lnTo>
                <a:lnTo>
                  <a:pt x="573" y="129"/>
                </a:lnTo>
                <a:lnTo>
                  <a:pt x="456" y="165"/>
                </a:lnTo>
                <a:lnTo>
                  <a:pt x="339" y="201"/>
                </a:lnTo>
                <a:lnTo>
                  <a:pt x="207" y="243"/>
                </a:lnTo>
                <a:lnTo>
                  <a:pt x="81" y="279"/>
                </a:lnTo>
                <a:lnTo>
                  <a:pt x="0" y="300"/>
                </a:lnTo>
                <a:close/>
              </a:path>
            </a:pathLst>
          </a:custGeom>
          <a:solidFill>
            <a:schemeClr val="bg2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4" name="Freeform 6"/>
          <p:cNvSpPr>
            <a:spLocks noChangeAspect="1"/>
          </p:cNvSpPr>
          <p:nvPr/>
        </p:nvSpPr>
        <p:spPr bwMode="auto">
          <a:xfrm>
            <a:off x="3863976" y="3962400"/>
            <a:ext cx="1000125" cy="1633538"/>
          </a:xfrm>
          <a:custGeom>
            <a:avLst/>
            <a:gdLst/>
            <a:ahLst/>
            <a:cxnLst>
              <a:cxn ang="0">
                <a:pos x="867" y="0"/>
              </a:cxn>
              <a:cxn ang="0">
                <a:pos x="866" y="1418"/>
              </a:cxn>
              <a:cxn ang="0">
                <a:pos x="0" y="1416"/>
              </a:cxn>
              <a:cxn ang="0">
                <a:pos x="0" y="882"/>
              </a:cxn>
              <a:cxn ang="0">
                <a:pos x="84" y="804"/>
              </a:cxn>
              <a:cxn ang="0">
                <a:pos x="156" y="735"/>
              </a:cxn>
              <a:cxn ang="0">
                <a:pos x="222" y="657"/>
              </a:cxn>
              <a:cxn ang="0">
                <a:pos x="297" y="558"/>
              </a:cxn>
              <a:cxn ang="0">
                <a:pos x="381" y="453"/>
              </a:cxn>
              <a:cxn ang="0">
                <a:pos x="486" y="318"/>
              </a:cxn>
              <a:cxn ang="0">
                <a:pos x="543" y="240"/>
              </a:cxn>
              <a:cxn ang="0">
                <a:pos x="630" y="129"/>
              </a:cxn>
              <a:cxn ang="0">
                <a:pos x="687" y="72"/>
              </a:cxn>
              <a:cxn ang="0">
                <a:pos x="753" y="27"/>
              </a:cxn>
              <a:cxn ang="0">
                <a:pos x="801" y="16"/>
              </a:cxn>
              <a:cxn ang="0">
                <a:pos x="867" y="0"/>
              </a:cxn>
            </a:cxnLst>
            <a:rect l="0" t="0" r="r" b="b"/>
            <a:pathLst>
              <a:path w="867" h="1418">
                <a:moveTo>
                  <a:pt x="867" y="0"/>
                </a:moveTo>
                <a:lnTo>
                  <a:pt x="866" y="1418"/>
                </a:lnTo>
                <a:lnTo>
                  <a:pt x="0" y="1416"/>
                </a:lnTo>
                <a:lnTo>
                  <a:pt x="0" y="882"/>
                </a:lnTo>
                <a:lnTo>
                  <a:pt x="84" y="804"/>
                </a:lnTo>
                <a:lnTo>
                  <a:pt x="156" y="735"/>
                </a:lnTo>
                <a:lnTo>
                  <a:pt x="222" y="657"/>
                </a:lnTo>
                <a:lnTo>
                  <a:pt x="297" y="558"/>
                </a:lnTo>
                <a:lnTo>
                  <a:pt x="381" y="453"/>
                </a:lnTo>
                <a:lnTo>
                  <a:pt x="486" y="318"/>
                </a:lnTo>
                <a:lnTo>
                  <a:pt x="543" y="240"/>
                </a:lnTo>
                <a:lnTo>
                  <a:pt x="630" y="129"/>
                </a:lnTo>
                <a:lnTo>
                  <a:pt x="687" y="72"/>
                </a:lnTo>
                <a:lnTo>
                  <a:pt x="753" y="27"/>
                </a:lnTo>
                <a:lnTo>
                  <a:pt x="801" y="16"/>
                </a:lnTo>
                <a:lnTo>
                  <a:pt x="867" y="0"/>
                </a:lnTo>
                <a:close/>
              </a:path>
            </a:pathLst>
          </a:custGeom>
          <a:solidFill>
            <a:schemeClr val="accent2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5" name="Freeform 7"/>
          <p:cNvSpPr>
            <a:spLocks noChangeAspect="1"/>
          </p:cNvSpPr>
          <p:nvPr/>
        </p:nvSpPr>
        <p:spPr bwMode="auto">
          <a:xfrm>
            <a:off x="2482851" y="5422902"/>
            <a:ext cx="311151" cy="173038"/>
          </a:xfrm>
          <a:custGeom>
            <a:avLst/>
            <a:gdLst/>
            <a:ahLst/>
            <a:cxnLst>
              <a:cxn ang="0">
                <a:pos x="0" y="123"/>
              </a:cxn>
              <a:cxn ang="0">
                <a:pos x="0" y="174"/>
              </a:cxn>
              <a:cxn ang="0">
                <a:pos x="366" y="174"/>
              </a:cxn>
              <a:cxn ang="0">
                <a:pos x="366" y="0"/>
              </a:cxn>
              <a:cxn ang="0">
                <a:pos x="320" y="18"/>
              </a:cxn>
              <a:cxn ang="0">
                <a:pos x="267" y="39"/>
              </a:cxn>
              <a:cxn ang="0">
                <a:pos x="198" y="61"/>
              </a:cxn>
              <a:cxn ang="0">
                <a:pos x="132" y="86"/>
              </a:cxn>
              <a:cxn ang="0">
                <a:pos x="74" y="106"/>
              </a:cxn>
              <a:cxn ang="0">
                <a:pos x="0" y="123"/>
              </a:cxn>
            </a:cxnLst>
            <a:rect l="0" t="0" r="r" b="b"/>
            <a:pathLst>
              <a:path w="366" h="174">
                <a:moveTo>
                  <a:pt x="0" y="123"/>
                </a:moveTo>
                <a:lnTo>
                  <a:pt x="0" y="174"/>
                </a:lnTo>
                <a:lnTo>
                  <a:pt x="366" y="174"/>
                </a:lnTo>
                <a:lnTo>
                  <a:pt x="366" y="0"/>
                </a:lnTo>
                <a:lnTo>
                  <a:pt x="320" y="18"/>
                </a:lnTo>
                <a:lnTo>
                  <a:pt x="267" y="39"/>
                </a:lnTo>
                <a:lnTo>
                  <a:pt x="198" y="61"/>
                </a:lnTo>
                <a:lnTo>
                  <a:pt x="132" y="86"/>
                </a:lnTo>
                <a:lnTo>
                  <a:pt x="74" y="106"/>
                </a:lnTo>
                <a:lnTo>
                  <a:pt x="0" y="123"/>
                </a:lnTo>
                <a:close/>
              </a:path>
            </a:pathLst>
          </a:custGeom>
          <a:solidFill>
            <a:schemeClr val="bg1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6" name="Freeform 8"/>
          <p:cNvSpPr>
            <a:spLocks noChangeAspect="1"/>
          </p:cNvSpPr>
          <p:nvPr/>
        </p:nvSpPr>
        <p:spPr bwMode="auto">
          <a:xfrm flipH="1">
            <a:off x="5994400" y="5043488"/>
            <a:ext cx="939800" cy="552450"/>
          </a:xfrm>
          <a:custGeom>
            <a:avLst/>
            <a:gdLst/>
            <a:ahLst/>
            <a:cxnLst>
              <a:cxn ang="0">
                <a:pos x="0" y="300"/>
              </a:cxn>
              <a:cxn ang="0">
                <a:pos x="0" y="480"/>
              </a:cxn>
              <a:cxn ang="0">
                <a:pos x="816" y="480"/>
              </a:cxn>
              <a:cxn ang="0">
                <a:pos x="816" y="0"/>
              </a:cxn>
              <a:cxn ang="0">
                <a:pos x="738" y="51"/>
              </a:cxn>
              <a:cxn ang="0">
                <a:pos x="645" y="102"/>
              </a:cxn>
              <a:cxn ang="0">
                <a:pos x="573" y="129"/>
              </a:cxn>
              <a:cxn ang="0">
                <a:pos x="456" y="165"/>
              </a:cxn>
              <a:cxn ang="0">
                <a:pos x="339" y="201"/>
              </a:cxn>
              <a:cxn ang="0">
                <a:pos x="207" y="243"/>
              </a:cxn>
              <a:cxn ang="0">
                <a:pos x="81" y="279"/>
              </a:cxn>
              <a:cxn ang="0">
                <a:pos x="0" y="300"/>
              </a:cxn>
            </a:cxnLst>
            <a:rect l="0" t="0" r="r" b="b"/>
            <a:pathLst>
              <a:path w="816" h="480">
                <a:moveTo>
                  <a:pt x="0" y="300"/>
                </a:moveTo>
                <a:lnTo>
                  <a:pt x="0" y="480"/>
                </a:lnTo>
                <a:lnTo>
                  <a:pt x="816" y="480"/>
                </a:lnTo>
                <a:lnTo>
                  <a:pt x="816" y="0"/>
                </a:lnTo>
                <a:lnTo>
                  <a:pt x="738" y="51"/>
                </a:lnTo>
                <a:lnTo>
                  <a:pt x="645" y="102"/>
                </a:lnTo>
                <a:lnTo>
                  <a:pt x="573" y="129"/>
                </a:lnTo>
                <a:lnTo>
                  <a:pt x="456" y="165"/>
                </a:lnTo>
                <a:lnTo>
                  <a:pt x="339" y="201"/>
                </a:lnTo>
                <a:lnTo>
                  <a:pt x="207" y="243"/>
                </a:lnTo>
                <a:lnTo>
                  <a:pt x="81" y="279"/>
                </a:lnTo>
                <a:lnTo>
                  <a:pt x="0" y="300"/>
                </a:lnTo>
                <a:close/>
              </a:path>
            </a:pathLst>
          </a:custGeom>
          <a:solidFill>
            <a:schemeClr val="tx2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4" name="Freeform 16"/>
          <p:cNvSpPr>
            <a:spLocks noChangeAspect="1"/>
          </p:cNvSpPr>
          <p:nvPr/>
        </p:nvSpPr>
        <p:spPr bwMode="auto">
          <a:xfrm flipH="1">
            <a:off x="4929190" y="3962400"/>
            <a:ext cx="998537" cy="1633538"/>
          </a:xfrm>
          <a:custGeom>
            <a:avLst/>
            <a:gdLst/>
            <a:ahLst/>
            <a:cxnLst>
              <a:cxn ang="0">
                <a:pos x="867" y="0"/>
              </a:cxn>
              <a:cxn ang="0">
                <a:pos x="866" y="1418"/>
              </a:cxn>
              <a:cxn ang="0">
                <a:pos x="0" y="1416"/>
              </a:cxn>
              <a:cxn ang="0">
                <a:pos x="0" y="882"/>
              </a:cxn>
              <a:cxn ang="0">
                <a:pos x="84" y="804"/>
              </a:cxn>
              <a:cxn ang="0">
                <a:pos x="156" y="735"/>
              </a:cxn>
              <a:cxn ang="0">
                <a:pos x="222" y="657"/>
              </a:cxn>
              <a:cxn ang="0">
                <a:pos x="297" y="558"/>
              </a:cxn>
              <a:cxn ang="0">
                <a:pos x="381" y="453"/>
              </a:cxn>
              <a:cxn ang="0">
                <a:pos x="486" y="318"/>
              </a:cxn>
              <a:cxn ang="0">
                <a:pos x="543" y="240"/>
              </a:cxn>
              <a:cxn ang="0">
                <a:pos x="630" y="129"/>
              </a:cxn>
              <a:cxn ang="0">
                <a:pos x="687" y="72"/>
              </a:cxn>
              <a:cxn ang="0">
                <a:pos x="753" y="27"/>
              </a:cxn>
              <a:cxn ang="0">
                <a:pos x="801" y="16"/>
              </a:cxn>
              <a:cxn ang="0">
                <a:pos x="867" y="0"/>
              </a:cxn>
            </a:cxnLst>
            <a:rect l="0" t="0" r="r" b="b"/>
            <a:pathLst>
              <a:path w="867" h="1418">
                <a:moveTo>
                  <a:pt x="867" y="0"/>
                </a:moveTo>
                <a:lnTo>
                  <a:pt x="866" y="1418"/>
                </a:lnTo>
                <a:lnTo>
                  <a:pt x="0" y="1416"/>
                </a:lnTo>
                <a:lnTo>
                  <a:pt x="0" y="882"/>
                </a:lnTo>
                <a:lnTo>
                  <a:pt x="84" y="804"/>
                </a:lnTo>
                <a:lnTo>
                  <a:pt x="156" y="735"/>
                </a:lnTo>
                <a:lnTo>
                  <a:pt x="222" y="657"/>
                </a:lnTo>
                <a:lnTo>
                  <a:pt x="297" y="558"/>
                </a:lnTo>
                <a:lnTo>
                  <a:pt x="381" y="453"/>
                </a:lnTo>
                <a:lnTo>
                  <a:pt x="486" y="318"/>
                </a:lnTo>
                <a:lnTo>
                  <a:pt x="543" y="240"/>
                </a:lnTo>
                <a:lnTo>
                  <a:pt x="630" y="129"/>
                </a:lnTo>
                <a:lnTo>
                  <a:pt x="687" y="72"/>
                </a:lnTo>
                <a:lnTo>
                  <a:pt x="753" y="27"/>
                </a:lnTo>
                <a:lnTo>
                  <a:pt x="801" y="16"/>
                </a:lnTo>
                <a:lnTo>
                  <a:pt x="867" y="0"/>
                </a:lnTo>
                <a:close/>
              </a:path>
            </a:pathLst>
          </a:custGeom>
          <a:solidFill>
            <a:schemeClr val="accent1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46" name="Text Box 18"/>
          <p:cNvSpPr txBox="1">
            <a:spLocks noChangeArrowheads="1"/>
          </p:cNvSpPr>
          <p:nvPr/>
        </p:nvSpPr>
        <p:spPr bwMode="auto">
          <a:xfrm>
            <a:off x="2743200" y="2133602"/>
            <a:ext cx="4191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2400" i="1" dirty="0">
                <a:solidFill>
                  <a:srgbClr val="009999"/>
                </a:solidFill>
                <a:latin typeface="Times New Roman" pitchFamily="18" charset="0"/>
              </a:rPr>
              <a:t>Changes in market share, costs, pricing, and competition</a:t>
            </a:r>
          </a:p>
        </p:txBody>
      </p:sp>
      <p:sp>
        <p:nvSpPr>
          <p:cNvPr id="17" name="Freeform 7"/>
          <p:cNvSpPr>
            <a:spLocks noChangeAspect="1"/>
          </p:cNvSpPr>
          <p:nvPr/>
        </p:nvSpPr>
        <p:spPr bwMode="auto">
          <a:xfrm flipH="1">
            <a:off x="7004051" y="5410200"/>
            <a:ext cx="311151" cy="173038"/>
          </a:xfrm>
          <a:custGeom>
            <a:avLst/>
            <a:gdLst/>
            <a:ahLst/>
            <a:cxnLst>
              <a:cxn ang="0">
                <a:pos x="0" y="123"/>
              </a:cxn>
              <a:cxn ang="0">
                <a:pos x="0" y="174"/>
              </a:cxn>
              <a:cxn ang="0">
                <a:pos x="366" y="174"/>
              </a:cxn>
              <a:cxn ang="0">
                <a:pos x="366" y="0"/>
              </a:cxn>
              <a:cxn ang="0">
                <a:pos x="320" y="18"/>
              </a:cxn>
              <a:cxn ang="0">
                <a:pos x="267" y="39"/>
              </a:cxn>
              <a:cxn ang="0">
                <a:pos x="198" y="61"/>
              </a:cxn>
              <a:cxn ang="0">
                <a:pos x="132" y="86"/>
              </a:cxn>
              <a:cxn ang="0">
                <a:pos x="74" y="106"/>
              </a:cxn>
              <a:cxn ang="0">
                <a:pos x="0" y="123"/>
              </a:cxn>
            </a:cxnLst>
            <a:rect l="0" t="0" r="r" b="b"/>
            <a:pathLst>
              <a:path w="366" h="174">
                <a:moveTo>
                  <a:pt x="0" y="123"/>
                </a:moveTo>
                <a:lnTo>
                  <a:pt x="0" y="174"/>
                </a:lnTo>
                <a:lnTo>
                  <a:pt x="366" y="174"/>
                </a:lnTo>
                <a:lnTo>
                  <a:pt x="366" y="0"/>
                </a:lnTo>
                <a:lnTo>
                  <a:pt x="320" y="18"/>
                </a:lnTo>
                <a:lnTo>
                  <a:pt x="267" y="39"/>
                </a:lnTo>
                <a:lnTo>
                  <a:pt x="198" y="61"/>
                </a:lnTo>
                <a:lnTo>
                  <a:pt x="132" y="86"/>
                </a:lnTo>
                <a:lnTo>
                  <a:pt x="74" y="106"/>
                </a:lnTo>
                <a:lnTo>
                  <a:pt x="0" y="123"/>
                </a:lnTo>
                <a:close/>
              </a:path>
            </a:pathLst>
          </a:custGeom>
          <a:solidFill>
            <a:schemeClr val="accent5"/>
          </a:solidFill>
          <a:ln w="12700" cap="sq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1307D-5431-4DAC-B7F5-1AA35B53B739}" type="slidenum">
              <a:rPr lang="en-US" altLang="en-US"/>
              <a:pPr/>
              <a:t>5</a:t>
            </a:fld>
            <a:endParaRPr lang="en-US"/>
          </a:p>
        </p:txBody>
      </p:sp>
      <p:sp>
        <p:nvSpPr>
          <p:cNvPr id="522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Packaging &amp; Fulfillment</a:t>
            </a:r>
          </a:p>
        </p:txBody>
      </p:sp>
      <p:sp>
        <p:nvSpPr>
          <p:cNvPr id="5222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Product Positioning</a:t>
            </a:r>
          </a:p>
          <a:p>
            <a:pPr lvl="1"/>
            <a:r>
              <a:rPr lang="en-US" dirty="0"/>
              <a:t>Pricing</a:t>
            </a:r>
          </a:p>
          <a:p>
            <a:pPr lvl="1"/>
            <a:r>
              <a:rPr lang="en-US" dirty="0"/>
              <a:t>Look</a:t>
            </a:r>
          </a:p>
          <a:p>
            <a:pPr lvl="1"/>
            <a:r>
              <a:rPr lang="en-US" dirty="0"/>
              <a:t>Fulfillment issues</a:t>
            </a:r>
          </a:p>
          <a:p>
            <a:r>
              <a:rPr lang="en-US" dirty="0"/>
              <a:t>COGs</a:t>
            </a:r>
          </a:p>
          <a:p>
            <a:pPr lvl="1"/>
            <a:r>
              <a:rPr lang="en-US" dirty="0"/>
              <a:t>Cost of goods vs. materials</a:t>
            </a:r>
          </a:p>
        </p:txBody>
      </p:sp>
      <p:sp>
        <p:nvSpPr>
          <p:cNvPr id="5" name="Flowchart: Multidocument 4"/>
          <p:cNvSpPr/>
          <p:nvPr/>
        </p:nvSpPr>
        <p:spPr>
          <a:xfrm>
            <a:off x="6324600" y="3657600"/>
            <a:ext cx="1490949" cy="10668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COG</a:t>
            </a:r>
            <a:endParaRPr lang="en-US" dirty="0"/>
          </a:p>
        </p:txBody>
      </p:sp>
      <p:sp>
        <p:nvSpPr>
          <p:cNvPr id="7" name="Flowchart: Multidocument 6"/>
          <p:cNvSpPr/>
          <p:nvPr/>
        </p:nvSpPr>
        <p:spPr>
          <a:xfrm>
            <a:off x="6281451" y="1600200"/>
            <a:ext cx="1490949" cy="1066800"/>
          </a:xfrm>
          <a:prstGeom prst="flowChartMulti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Pricing</a:t>
            </a:r>
            <a:endParaRPr lang="en-US" dirty="0"/>
          </a:p>
        </p:txBody>
      </p:sp>
      <p:cxnSp>
        <p:nvCxnSpPr>
          <p:cNvPr id="13" name="Elbow Connector 12"/>
          <p:cNvCxnSpPr>
            <a:stCxn id="7" idx="2"/>
            <a:endCxn id="5" idx="0"/>
          </p:cNvCxnSpPr>
          <p:nvPr/>
        </p:nvCxnSpPr>
        <p:spPr>
          <a:xfrm rot="5400000" flipV="1">
            <a:off x="6532447" y="3017401"/>
            <a:ext cx="1031000" cy="249397"/>
          </a:xfrm>
          <a:prstGeom prst="bentConnector3">
            <a:avLst>
              <a:gd name="adj1" fmla="val 50000"/>
            </a:avLst>
          </a:prstGeom>
          <a:ln>
            <a:headEnd type="arrow"/>
            <a:tailEnd type="arrow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79A26E-E6D5-4C7B-B7FF-79478F34651C}" type="slidenum">
              <a:rPr lang="en-US" altLang="en-US"/>
              <a:pPr/>
              <a:t>6</a:t>
            </a:fld>
            <a:endParaRPr lang="en-US" dirty="0"/>
          </a:p>
        </p:txBody>
      </p:sp>
      <p:sp>
        <p:nvSpPr>
          <p:cNvPr id="573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Distribution</a:t>
            </a:r>
          </a:p>
        </p:txBody>
      </p:sp>
      <p:sp>
        <p:nvSpPr>
          <p:cNvPr id="5734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Distribution plan and strategy</a:t>
            </a:r>
          </a:p>
          <a:p>
            <a:r>
              <a:rPr lang="en-US" dirty="0"/>
              <a:t>Distribution channels</a:t>
            </a:r>
          </a:p>
          <a:p>
            <a:pPr marL="742950" lvl="1" indent="-285750"/>
            <a:r>
              <a:rPr lang="en-US" dirty="0"/>
              <a:t>National</a:t>
            </a:r>
          </a:p>
          <a:p>
            <a:pPr marL="742950" lvl="1" indent="-285750"/>
            <a:r>
              <a:rPr lang="en-US" dirty="0"/>
              <a:t>International</a:t>
            </a:r>
          </a:p>
          <a:p>
            <a:r>
              <a:rPr lang="en-US" dirty="0"/>
              <a:t>Distribution operations</a:t>
            </a:r>
          </a:p>
          <a:p>
            <a:pPr marL="742950" lvl="1" indent="-285750"/>
            <a:r>
              <a:rPr lang="en-US" dirty="0"/>
              <a:t>eMedia unit responsibilities</a:t>
            </a:r>
          </a:p>
          <a:p>
            <a:pPr marL="742950" lvl="1" indent="-285750"/>
            <a:r>
              <a:rPr lang="en-US" dirty="0"/>
              <a:t>Schedules</a:t>
            </a:r>
          </a:p>
        </p:txBody>
      </p:sp>
      <p:pic>
        <p:nvPicPr>
          <p:cNvPr id="1032" name="Picture 8" descr="C:\Documents and Settings\Owner\Local Settings\Temporary Internet Files\Content.IE5\Q1SJ6ZSZ\MCBD19619_0000[1].wmf"/>
          <p:cNvPicPr>
            <a:picLocks noGrp="1" noChangeAspect="1" noChangeArrowheads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 bwMode="auto">
          <a:xfrm>
            <a:off x="5486400" y="2438400"/>
            <a:ext cx="2548914" cy="2392896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7AE70E-E1E2-42FE-88BA-B8CA49FEF300}" type="slidenum">
              <a:rPr lang="en-US" altLang="en-US"/>
              <a:pPr/>
              <a:t>7</a:t>
            </a:fld>
            <a:endParaRPr lang="en-US"/>
          </a:p>
        </p:txBody>
      </p:sp>
      <p:sp>
        <p:nvSpPr>
          <p:cNvPr id="563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Pricing Plans</a:t>
            </a:r>
          </a:p>
        </p:txBody>
      </p:sp>
      <p:graphicFrame>
        <p:nvGraphicFramePr>
          <p:cNvPr id="56394" name="Group 74"/>
          <p:cNvGraphicFramePr>
            <a:graphicFrameLocks noGrp="1"/>
          </p:cNvGraphicFramePr>
          <p:nvPr>
            <p:ph idx="4294967295"/>
          </p:nvPr>
        </p:nvGraphicFramePr>
        <p:xfrm>
          <a:off x="457200" y="1888491"/>
          <a:ext cx="8229600" cy="3978909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132630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Basic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Standard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solidFill>
                            <a:schemeClr val="bg1"/>
                          </a:solidFill>
                          <a:effectLst/>
                          <a:latin typeface="Arial" charset="0"/>
                        </a:rPr>
                        <a:t>Premium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/>
                    </a:solidFill>
                  </a:tcPr>
                </a:tc>
              </a:tr>
              <a:tr h="13263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Pay each occurrence</a:t>
                      </a:r>
                    </a:p>
                  </a:txBody>
                  <a:tcPr marL="2286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Maximum 12 downloads per month</a:t>
                      </a:r>
                    </a:p>
                  </a:txBody>
                  <a:tcPr marL="228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Unlimited downloads per month</a:t>
                      </a:r>
                    </a:p>
                  </a:txBody>
                  <a:tcPr marL="228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  <a:tr h="132630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Price range: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$1.99 to $7.99</a:t>
                      </a:r>
                    </a:p>
                  </a:txBody>
                  <a:tcPr marL="2286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$11.95</a:t>
                      </a:r>
                    </a:p>
                  </a:txBody>
                  <a:tcPr marL="228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600" b="0" i="0" u="none" strike="noStrike" cap="none" normalizeH="0" baseline="0" dirty="0" smtClean="0">
                          <a:solidFill>
                            <a:schemeClr val="tx1"/>
                          </a:solidFill>
                          <a:effectLst/>
                          <a:latin typeface="Arial" charset="0"/>
                        </a:rPr>
                        <a:t>$19.95</a:t>
                      </a:r>
                    </a:p>
                  </a:txBody>
                  <a:tcPr marL="2286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1572A5-2FA9-4C1D-8698-6C0567E10ED1}" type="slidenum">
              <a:rPr lang="en-US" altLang="en-US"/>
              <a:pPr/>
              <a:t>8</a:t>
            </a:fld>
            <a:endParaRPr lang="en-US"/>
          </a:p>
        </p:txBody>
      </p:sp>
      <p:sp>
        <p:nvSpPr>
          <p:cNvPr id="532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Promotion &amp; Marketing</a:t>
            </a:r>
          </a:p>
        </p:txBody>
      </p:sp>
      <p:sp>
        <p:nvSpPr>
          <p:cNvPr id="5325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Launch plan</a:t>
            </a:r>
          </a:p>
          <a:p>
            <a:pPr lvl="1"/>
            <a:r>
              <a:rPr lang="en-US" dirty="0"/>
              <a:t>Product announcement</a:t>
            </a:r>
          </a:p>
          <a:p>
            <a:r>
              <a:rPr lang="en-US" dirty="0"/>
              <a:t>Marketing</a:t>
            </a:r>
          </a:p>
          <a:p>
            <a:pPr lvl="1"/>
            <a:r>
              <a:rPr lang="en-US" dirty="0"/>
              <a:t>Karen Santos</a:t>
            </a:r>
          </a:p>
          <a:p>
            <a:r>
              <a:rPr lang="en-US" dirty="0"/>
              <a:t>Promotions</a:t>
            </a:r>
          </a:p>
          <a:p>
            <a:pPr lvl="1"/>
            <a:r>
              <a:rPr lang="en-US" dirty="0"/>
              <a:t>Internet/Direct mail</a:t>
            </a:r>
          </a:p>
          <a:p>
            <a:pPr lvl="1"/>
            <a:r>
              <a:rPr lang="en-US" dirty="0"/>
              <a:t>Stores</a:t>
            </a:r>
          </a:p>
        </p:txBody>
      </p:sp>
      <p:pic>
        <p:nvPicPr>
          <p:cNvPr id="53255" name="Picture 7" descr="ansb4urm[1]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867400" y="2209802"/>
            <a:ext cx="2274888" cy="2498725"/>
          </a:xfrm>
          <a:prstGeom prst="rect">
            <a:avLst/>
          </a:prstGeom>
          <a:noFill/>
          <a:ln w="76200">
            <a:solidFill>
              <a:srgbClr val="000000"/>
            </a:solidFill>
            <a:miter lim="800000"/>
            <a:headEnd/>
            <a:tailEnd/>
          </a:ln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0F5B83-77FF-47C2-90D9-946AF600744C}" type="slidenum">
              <a:rPr lang="en-US" altLang="en-US"/>
              <a:pPr/>
              <a:t>9</a:t>
            </a:fld>
            <a:endParaRPr lang="en-US"/>
          </a:p>
        </p:txBody>
      </p:sp>
      <p:sp>
        <p:nvSpPr>
          <p:cNvPr id="583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Sales Outlook</a:t>
            </a:r>
          </a:p>
        </p:txBody>
      </p:sp>
      <p:graphicFrame>
        <p:nvGraphicFramePr>
          <p:cNvPr id="5" name="Object 7"/>
          <p:cNvGraphicFramePr>
            <a:graphicFrameLocks noGrp="1" noChangeAspect="1"/>
          </p:cNvGraphicFramePr>
          <p:nvPr>
            <p:ph sz="quarter" idx="1"/>
          </p:nvPr>
        </p:nvGraphicFramePr>
        <p:xfrm>
          <a:off x="609600" y="1752600"/>
          <a:ext cx="7937289" cy="4267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14209</TotalTime>
  <Words>202</Words>
  <Application>Microsoft PowerPoint</Application>
  <PresentationFormat>On-screen Show (4:3)</PresentationFormat>
  <Paragraphs>100</Paragraphs>
  <Slides>10</Slides>
  <Notes>4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Civic</vt:lpstr>
      <vt:lpstr>eMedia</vt:lpstr>
      <vt:lpstr>Product Definition</vt:lpstr>
      <vt:lpstr>Competition</vt:lpstr>
      <vt:lpstr>Market Summary</vt:lpstr>
      <vt:lpstr>Packaging &amp; Fulfillment</vt:lpstr>
      <vt:lpstr>Distribution</vt:lpstr>
      <vt:lpstr>Pricing Plans</vt:lpstr>
      <vt:lpstr>Promotion &amp; Marketing</vt:lpstr>
      <vt:lpstr>Sales Outlook</vt:lpstr>
      <vt:lpstr>THANK YOU!</vt:lpstr>
    </vt:vector>
  </TitlesOfParts>
  <Company>Beskeen Publishing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eMedia</dc:title>
  <dc:creator/>
  <cp:lastModifiedBy>Your Name</cp:lastModifiedBy>
  <cp:revision>133</cp:revision>
  <dcterms:created xsi:type="dcterms:W3CDTF">2006-03-24T20:41:32Z</dcterms:created>
  <dcterms:modified xsi:type="dcterms:W3CDTF">2006-12-13T20:04:45Z</dcterms:modified>
</cp:coreProperties>
</file>