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handoutMasterIdLst>
    <p:handoutMasterId r:id="rId10"/>
  </p:handout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David Beskeen" initials="DWB" lastIdx="1" clrIdx="0"/>
  <p:cmAuthor id="1" name="User 1" initials="U1" lastIdx="1" clrIdx="1"/>
  <p:cmAuthor id="2" name="Your Name" initials="YN" lastIdx="2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srgbClr val="FF0000"/>
    </p:penClr>
  </p:showPr>
  <p:clrMru>
    <a:srgbClr val="00FFFF"/>
    <a:srgbClr val="00FF00"/>
    <a:srgbClr val="CCFFCC"/>
    <a:srgbClr val="6600CC"/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47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7.xml"/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265" b="1" i="0" u="none" strike="noStrike" baseline="0">
                <a:solidFill>
                  <a:srgbClr val="000000"/>
                </a:solidFill>
                <a:uLnTx/>
                <a:uFillTx/>
                <a:latin typeface="Arial"/>
                <a:ea typeface="Arial"/>
                <a:cs typeface="Arial"/>
              </a:defRPr>
            </a:pPr>
            <a:r>
              <a:rPr lang="en-US"/>
              <a:t>Gen I vs. Gen II</a:t>
            </a:r>
          </a:p>
        </c:rich>
      </c:tx>
      <c:layout>
        <c:manualLayout>
          <c:xMode val="edge"/>
          <c:yMode val="edge"/>
          <c:x val="0.36476426799007511"/>
          <c:y val="1.8957345971563982E-2"/>
        </c:manualLayout>
      </c:layout>
      <c:spPr>
        <a:noFill/>
        <a:ln w="26145">
          <a:noFill/>
        </a:ln>
      </c:spPr>
    </c:title>
    <c:view3D>
      <c:hPercent val="49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noFill/>
        <a:ln w="12700">
          <a:solidFill>
            <a:srgbClr val="000000"/>
          </a:solidFill>
          <a:prstDash val="solid"/>
        </a:ln>
      </c:spPr>
    </c:sideWall>
    <c:backWall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3151364764267989"/>
          <c:y val="0.20142180094786741"/>
          <c:w val="0.72084367245657766"/>
          <c:h val="0.6635071090047393"/>
        </c:manualLayout>
      </c:layout>
      <c:bar3D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Gen I</c:v>
                </c:pt>
              </c:strCache>
            </c:strRef>
          </c:tx>
          <c:spPr>
            <a:solidFill>
              <a:srgbClr val="CC99FF"/>
            </a:solidFill>
            <a:ln w="13072">
              <a:solidFill>
                <a:srgbClr val="000000"/>
              </a:solidFill>
              <a:prstDash val="solid"/>
            </a:ln>
          </c:spPr>
          <c:cat>
            <c:strRef>
              <c:f>Sheet1!$B$1:$D$1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Sheet1!$B$2:$D$2</c:f>
              <c:numCache>
                <c:formatCode>General</c:formatCode>
                <c:ptCount val="3"/>
                <c:pt idx="0">
                  <c:v>35</c:v>
                </c:pt>
                <c:pt idx="1">
                  <c:v>49</c:v>
                </c:pt>
                <c:pt idx="2">
                  <c:v>65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Gen II</c:v>
                </c:pt>
              </c:strCache>
            </c:strRef>
          </c:tx>
          <c:spPr>
            <a:solidFill>
              <a:srgbClr val="99CCFF"/>
            </a:solidFill>
            <a:ln w="13072">
              <a:solidFill>
                <a:srgbClr val="000000"/>
              </a:solidFill>
              <a:prstDash val="solid"/>
            </a:ln>
          </c:spPr>
          <c:cat>
            <c:strRef>
              <c:f>Sheet1!$B$1:$D$1</c:f>
              <c:strCache>
                <c:ptCount val="3"/>
                <c:pt idx="0">
                  <c:v>1st Year</c:v>
                </c:pt>
                <c:pt idx="1">
                  <c:v>2nd Year</c:v>
                </c:pt>
                <c:pt idx="2">
                  <c:v>3rd Year</c:v>
                </c:pt>
              </c:strCache>
            </c:strRef>
          </c:cat>
          <c:val>
            <c:numRef>
              <c:f>Sheet1!$B$3:$D$3</c:f>
              <c:numCache>
                <c:formatCode>General</c:formatCode>
                <c:ptCount val="3"/>
                <c:pt idx="0">
                  <c:v>58</c:v>
                </c:pt>
                <c:pt idx="1">
                  <c:v>95</c:v>
                </c:pt>
                <c:pt idx="2">
                  <c:v>120</c:v>
                </c:pt>
              </c:numCache>
            </c:numRef>
          </c:val>
        </c:ser>
        <c:gapDepth val="0"/>
        <c:shape val="box"/>
        <c:axId val="52465664"/>
        <c:axId val="52468352"/>
        <c:axId val="0"/>
      </c:bar3DChart>
      <c:catAx>
        <c:axId val="52465664"/>
        <c:scaling>
          <c:orientation val="minMax"/>
        </c:scaling>
        <c:axPos val="b"/>
        <c:numFmt formatCode="General" sourceLinked="1"/>
        <c:tickLblPos val="low"/>
        <c:spPr>
          <a:ln w="32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53" b="1" i="0" u="none" strike="noStrike" baseline="0">
                <a:solidFill>
                  <a:srgbClr val="000000"/>
                </a:solidFill>
                <a:uLnTx/>
                <a:uFillTx/>
                <a:latin typeface="Arial"/>
                <a:ea typeface="Arial"/>
                <a:cs typeface="Arial"/>
              </a:defRPr>
            </a:pPr>
            <a:endParaRPr lang="en-US"/>
          </a:p>
        </c:txPr>
        <c:crossAx val="52468352"/>
        <c:crosses val="autoZero"/>
        <c:auto val="1"/>
        <c:lblAlgn val="ctr"/>
        <c:lblOffset val="100"/>
        <c:tickLblSkip val="1"/>
        <c:tickMarkSkip val="1"/>
      </c:catAx>
      <c:valAx>
        <c:axId val="52468352"/>
        <c:scaling>
          <c:orientation val="minMax"/>
        </c:scaling>
        <c:axPos val="l"/>
        <c:majorGridlines>
          <c:spPr>
            <a:ln w="3268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53" b="1" i="0" u="none" strike="noStrike" baseline="0">
                    <a:solidFill>
                      <a:srgbClr val="000000"/>
                    </a:solidFill>
                    <a:uLnTx/>
                    <a:uFillTx/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Units</a:t>
                </a:r>
              </a:p>
            </c:rich>
          </c:tx>
          <c:layout>
            <c:manualLayout>
              <c:xMode val="edge"/>
              <c:yMode val="edge"/>
              <c:x val="2.8535980148883391E-2"/>
              <c:y val="0.46682464454976347"/>
            </c:manualLayout>
          </c:layout>
          <c:spPr>
            <a:noFill/>
            <a:ln w="26145">
              <a:noFill/>
            </a:ln>
          </c:spPr>
        </c:title>
        <c:numFmt formatCode="General" sourceLinked="1"/>
        <c:tickLblPos val="nextTo"/>
        <c:spPr>
          <a:ln w="32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53" b="1" i="0" u="none" strike="noStrike" baseline="0">
                <a:solidFill>
                  <a:srgbClr val="000000"/>
                </a:solidFill>
                <a:uLnTx/>
                <a:uFillTx/>
                <a:latin typeface="Arial"/>
                <a:ea typeface="Arial"/>
                <a:cs typeface="Arial"/>
              </a:defRPr>
            </a:pPr>
            <a:endParaRPr lang="en-US"/>
          </a:p>
        </c:txPr>
        <c:crossAx val="52465664"/>
        <c:crosses val="autoZero"/>
        <c:crossBetween val="between"/>
      </c:valAx>
      <c:spPr>
        <a:noFill/>
        <a:ln w="26145">
          <a:noFill/>
        </a:ln>
      </c:spPr>
    </c:plotArea>
    <c:legend>
      <c:legendPos val="r"/>
      <c:layout>
        <c:manualLayout>
          <c:xMode val="edge"/>
          <c:yMode val="edge"/>
          <c:x val="0.86724565756823979"/>
          <c:y val="0.5"/>
          <c:w val="0.12903225806451613"/>
          <c:h val="0.16824644549763082"/>
        </c:manualLayout>
      </c:layout>
      <c:spPr>
        <a:noFill/>
        <a:ln w="3268">
          <a:solidFill>
            <a:srgbClr val="000000"/>
          </a:solidFill>
          <a:prstDash val="solid"/>
        </a:ln>
      </c:spPr>
      <c:txPr>
        <a:bodyPr/>
        <a:lstStyle/>
        <a:p>
          <a:pPr>
            <a:defRPr sz="1704" b="1" i="0" u="none" strike="noStrike" baseline="0">
              <a:solidFill>
                <a:srgbClr val="000000"/>
              </a:solidFill>
              <a:uLnTx/>
              <a:uFillTx/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853" b="1" i="0" u="none" strike="noStrike" baseline="0">
          <a:solidFill>
            <a:srgbClr val="000000"/>
          </a:solidFill>
          <a:uLnTx/>
          <a:uFillTx/>
          <a:latin typeface="Arial"/>
          <a:ea typeface="Arial"/>
          <a:cs typeface="Arial"/>
        </a:defRPr>
      </a:pPr>
      <a:endParaRPr lang="en-US"/>
    </a:p>
  </c:txPr>
  <c:externalData r:id="rId1"/>
</c:chartSpac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1-01-26T10:37:35.593" idx="2">
    <p:pos x="2638" y="1186"/>
    <p:text>Sherry look this over for accuracy.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02CF10-BE10-46A0-9DBD-80CEB392A5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02CF10-BE10-46A0-9DBD-80CEB392A5B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2CF10-BE10-46A0-9DBD-80CEB392A5B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2CF10-BE10-46A0-9DBD-80CEB392A5B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 a graphic</a:t>
            </a:r>
            <a:r>
              <a:rPr lang="en-US" baseline="0" dirty="0" smtClean="0"/>
              <a:t> on this slide?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Appropriate information here?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2CF10-BE10-46A0-9DBD-80CEB392A5B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Finalize timeline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2CF10-BE10-46A0-9DBD-80CEB392A5B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02CF10-BE10-46A0-9DBD-80CEB392A5B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Double check data before final draft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02CF10-BE10-46A0-9DBD-80CEB392A5B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D152B-2F21-4582-B67A-766E86489D29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BECB2-C3C0-40FF-A189-7287E6CEC352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4B794-2294-4E3B-B8C2-FCF8D34E2FBF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3CDCE4-CCE5-4CBC-94AB-DB4A0AF3D761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40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9243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76400"/>
            <a:ext cx="39243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65E08-D435-4C3D-B793-37DCC78D48AD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4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A373E-41DF-4894-8195-650905816C8F}" type="slidenum">
              <a:rPr lang="en-US" alt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7AC6C-4CD9-4606-8E1D-026D6F6E44B1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0895F-A5A5-4FB5-A8CC-0DF89D124E23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E880C-5259-481E-AB53-DC164BE1FE53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2229-87CF-4795-89DD-7C062CCE442D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2CFAA-3B45-440E-8710-507EE87A60A8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A932C-A8C5-4ACD-94EB-78B616A596A9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743EC-648E-41E7-8382-E7C86EC61C73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EFC04-24C6-4828-AFA1-5EB63268B296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B7587-8909-4D9C-9B91-9168D413BDF7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5" Type="http://schemas.openxmlformats.org/officeDocument/2006/relationships/comments" Target="../comments/comment1.x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FarNorth</a:t>
            </a:r>
            <a:r>
              <a:rPr lang="en-US" dirty="0" smtClean="0"/>
              <a:t> Sports, </a:t>
            </a:r>
            <a:r>
              <a:rPr lang="en-US" dirty="0"/>
              <a:t>Inc.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Q4 </a:t>
            </a:r>
            <a:r>
              <a:rPr lang="en-US" dirty="0"/>
              <a:t>Technology Report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6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Technologies Update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Ultra-</a:t>
            </a:r>
            <a:r>
              <a:rPr lang="en-US" dirty="0" err="1"/>
              <a:t>lite</a:t>
            </a:r>
            <a:r>
              <a:rPr lang="en-US" dirty="0"/>
              <a:t> Sports Apparel technology</a:t>
            </a:r>
          </a:p>
          <a:p>
            <a:pPr lvl="1"/>
            <a:r>
              <a:rPr lang="en-US" dirty="0" err="1"/>
              <a:t>Speedwear</a:t>
            </a:r>
            <a:r>
              <a:rPr lang="en-US" dirty="0"/>
              <a:t> product for swimmers and cyclists</a:t>
            </a:r>
          </a:p>
          <a:p>
            <a:pPr lvl="1"/>
            <a:r>
              <a:rPr lang="en-US" dirty="0"/>
              <a:t>Design reduces drag</a:t>
            </a:r>
          </a:p>
          <a:p>
            <a:r>
              <a:rPr lang="en-US" dirty="0"/>
              <a:t>Generation II Snowboard </a:t>
            </a:r>
          </a:p>
          <a:p>
            <a:pPr lvl="1"/>
            <a:r>
              <a:rPr lang="en-US" dirty="0"/>
              <a:t>Flexi-design snowboard</a:t>
            </a:r>
          </a:p>
          <a:p>
            <a:pPr lvl="1"/>
            <a:r>
              <a:rPr lang="en-US" dirty="0" smtClean="0"/>
              <a:t>Technical </a:t>
            </a:r>
            <a:r>
              <a:rPr lang="en-US" dirty="0"/>
              <a:t>composition (classified)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Ultra-</a:t>
            </a:r>
            <a:r>
              <a:rPr lang="en-US" dirty="0" err="1"/>
              <a:t>lite</a:t>
            </a:r>
            <a:r>
              <a:rPr lang="en-US" dirty="0"/>
              <a:t> Sports Apparel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600" dirty="0"/>
              <a:t>Technology progress</a:t>
            </a:r>
          </a:p>
          <a:p>
            <a:pPr lvl="1"/>
            <a:r>
              <a:rPr lang="en-US" sz="2200" dirty="0"/>
              <a:t>Chemical testing completed (P1)</a:t>
            </a:r>
          </a:p>
          <a:p>
            <a:pPr lvl="1"/>
            <a:r>
              <a:rPr lang="en-US" sz="2200" dirty="0"/>
              <a:t>Initial error summaries available for review</a:t>
            </a:r>
          </a:p>
          <a:p>
            <a:pPr lvl="1"/>
            <a:r>
              <a:rPr lang="en-US" sz="2200" dirty="0"/>
              <a:t>Endurance testing under way (F2)</a:t>
            </a:r>
          </a:p>
        </p:txBody>
      </p:sp>
      <p:pic>
        <p:nvPicPr>
          <p:cNvPr id="3099" name="Picture 27" descr="C:\Documents and Settings\Owner\Local Settings\Temporary Internet Files\Content.IE5\KPSZOJKV\MCj0363110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1799" y="2078019"/>
            <a:ext cx="3140118" cy="1970377"/>
          </a:xfrm>
          <a:prstGeom prst="rect">
            <a:avLst/>
          </a:prstGeom>
          <a:noFill/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Ultra-</a:t>
            </a:r>
            <a:r>
              <a:rPr lang="en-US" dirty="0" err="1"/>
              <a:t>lite</a:t>
            </a:r>
            <a:r>
              <a:rPr lang="en-US" dirty="0"/>
              <a:t> Status</a:t>
            </a:r>
          </a:p>
        </p:txBody>
      </p:sp>
      <p:graphicFrame>
        <p:nvGraphicFramePr>
          <p:cNvPr id="5462" name="Group 342"/>
          <p:cNvGraphicFramePr>
            <a:graphicFrameLocks noGrp="1"/>
          </p:cNvGraphicFramePr>
          <p:nvPr>
            <p:ph idx="1"/>
          </p:nvPr>
        </p:nvGraphicFramePr>
        <p:xfrm>
          <a:off x="609600" y="2133600"/>
          <a:ext cx="8001000" cy="2438400"/>
        </p:xfrm>
        <a:graphic>
          <a:graphicData uri="http://schemas.openxmlformats.org/drawingml/2006/table">
            <a:tbl>
              <a:tblPr/>
              <a:tblGrid>
                <a:gridCol w="2000250"/>
                <a:gridCol w="2000250"/>
                <a:gridCol w="2000250"/>
                <a:gridCol w="2000250"/>
              </a:tblGrid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Testing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Production Model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Standards Verification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1" i="0" u="none" strike="noStrike" cap="none" normalizeH="0" baseline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Arial" charset="0"/>
                        </a:rPr>
                        <a:t>G2 Report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1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 weeks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 weeks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Within next 30 days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Completed and filed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089116" y="7116813"/>
            <a:ext cx="4089456" cy="182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31" descr="00065229"/>
          <p:cNvPicPr>
            <a:picLocks noChangeAspect="1" noChangeArrowheads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 bwMode="auto">
          <a:xfrm>
            <a:off x="3440097" y="1165194"/>
            <a:ext cx="5486400" cy="472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Generation II Snowboard </a:t>
            </a:r>
            <a:br>
              <a:rPr lang="en-US" dirty="0"/>
            </a:br>
            <a:endParaRPr lang="en-US" dirty="0"/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Technology progress</a:t>
            </a:r>
          </a:p>
          <a:p>
            <a:pPr lvl="1"/>
            <a:r>
              <a:rPr lang="en-US" dirty="0"/>
              <a:t>Testing phase (P3) in </a:t>
            </a:r>
            <a:r>
              <a:rPr lang="en-US" dirty="0" err="1" smtClean="0"/>
              <a:t>progres</a:t>
            </a:r>
            <a:r>
              <a:rPr lang="en-US" dirty="0" smtClean="0"/>
              <a:t> </a:t>
            </a:r>
            <a:endParaRPr lang="en-US" dirty="0"/>
          </a:p>
          <a:p>
            <a:pPr lvl="2"/>
            <a:r>
              <a:rPr lang="en-US" dirty="0"/>
              <a:t>Binding tests A-1 through A-4 </a:t>
            </a:r>
            <a:r>
              <a:rPr lang="en-US" dirty="0" smtClean="0"/>
              <a:t>completed</a:t>
            </a:r>
            <a:endParaRPr lang="en-US" dirty="0"/>
          </a:p>
          <a:p>
            <a:pPr lvl="2"/>
            <a:r>
              <a:rPr lang="en-US" dirty="0"/>
              <a:t>Board tests A-1 and A-2 in progress</a:t>
            </a:r>
          </a:p>
          <a:p>
            <a:pPr lvl="2"/>
            <a:r>
              <a:rPr lang="en-US" dirty="0"/>
              <a:t>Latch release redesign in progress</a:t>
            </a:r>
          </a:p>
          <a:p>
            <a:pPr lvl="1"/>
            <a:r>
              <a:rPr lang="en-US" dirty="0"/>
              <a:t>Product market review in progress</a:t>
            </a:r>
          </a:p>
          <a:p>
            <a:pPr lvl="2"/>
            <a:r>
              <a:rPr lang="en-US" dirty="0"/>
              <a:t>30 day reports due at end of month</a:t>
            </a:r>
          </a:p>
          <a:p>
            <a:pPr lvl="1"/>
            <a:r>
              <a:rPr lang="en-US" dirty="0"/>
              <a:t>Development review cycle in progress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Snowboard Projected Comps</a:t>
            </a:r>
          </a:p>
        </p:txBody>
      </p:sp>
      <p:graphicFrame>
        <p:nvGraphicFramePr>
          <p:cNvPr id="4" name="Object 0"/>
          <p:cNvGraphicFramePr>
            <a:graphicFrameLocks noGrp="1" noChangeAspect="1"/>
          </p:cNvGraphicFramePr>
          <p:nvPr>
            <p:ph type="chart" idx="1"/>
          </p:nvPr>
        </p:nvGraphicFramePr>
        <p:xfrm>
          <a:off x="685800" y="1768475"/>
          <a:ext cx="8001000" cy="423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9267" name="Rectangle 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Development</a:t>
            </a:r>
          </a:p>
          <a:p>
            <a:r>
              <a:rPr lang="en-US"/>
              <a:t>Testing</a:t>
            </a:r>
          </a:p>
          <a:p>
            <a:r>
              <a:rPr lang="en-US"/>
              <a:t>Marketing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7.4|4.4|4.4|3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2236963</TotalTime>
  <Words>165</Words>
  <Application>Microsoft PowerPoint</Application>
  <PresentationFormat>On-screen Show (4:3)</PresentationFormat>
  <Paragraphs>49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FarNorth Sports, Inc.</vt:lpstr>
      <vt:lpstr>New Technologies Update</vt:lpstr>
      <vt:lpstr>Ultra-lite Sports Apparel</vt:lpstr>
      <vt:lpstr>Ultra-lite Status</vt:lpstr>
      <vt:lpstr>Generation II Snowboard  </vt:lpstr>
      <vt:lpstr>Snowboard Projected Comps</vt:lpstr>
      <vt:lpstr>Questions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Tech Report Q4</dc:subject>
  <dc:creator>Your Name</dc:creator>
  <cp:lastModifiedBy>Your Name</cp:lastModifiedBy>
  <cp:revision>51</cp:revision>
  <dcterms:created xsi:type="dcterms:W3CDTF">1999-05-22T22:57:26Z</dcterms:created>
  <dcterms:modified xsi:type="dcterms:W3CDTF">2006-12-13T20:07:58Z</dcterms:modified>
</cp:coreProperties>
</file>