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2" autoAdjust="0"/>
    <p:restoredTop sz="94690" autoAdjust="0"/>
  </p:normalViewPr>
  <p:slideViewPr>
    <p:cSldViewPr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8"/>
    </p:cViewPr>
  </p:sorter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79111C2-A9BC-416F-B68F-8C7A10BDE7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79111C2-A9BC-416F-B68F-8C7A10BDE71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9111C2-A9BC-416F-B68F-8C7A10BDE71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9111C2-A9BC-416F-B68F-8C7A10BDE71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9111C2-A9BC-416F-B68F-8C7A10BDE71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9111C2-A9BC-416F-B68F-8C7A10BDE71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8A00D-3579-487D-9CE4-821CAA22B0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ransition>
    <p:checker/>
  </p:transition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12950"/>
            <a:ext cx="7772400" cy="1671641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r>
              <a:rPr lang="en-US" smtClean="0"/>
              <a:t>Small Business </a:t>
            </a:r>
            <a:r>
              <a:rPr lang="en-US" dirty="0" smtClean="0"/>
              <a:t>Investment </a:t>
            </a:r>
            <a:r>
              <a:rPr lang="en-US" dirty="0"/>
              <a:t>Presentation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 lIns="92075" tIns="46038" rIns="92075" bIns="46038"/>
          <a:lstStyle/>
          <a:p>
            <a:r>
              <a:rPr lang="en-US" dirty="0" smtClean="0"/>
              <a:t>JB &amp; Associates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JB Advisors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Independently owned and managed</a:t>
            </a:r>
          </a:p>
          <a:p>
            <a:r>
              <a:rPr lang="en-US" dirty="0" smtClean="0"/>
              <a:t>25 years of investment experience</a:t>
            </a:r>
          </a:p>
          <a:p>
            <a:r>
              <a:rPr lang="en-US" dirty="0" smtClean="0"/>
              <a:t>Relationship-driven client service</a:t>
            </a:r>
          </a:p>
          <a:p>
            <a:r>
              <a:rPr lang="en-US" dirty="0" smtClean="0"/>
              <a:t>Quantitative investment process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250" autoRev="1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8" dur="250" autoRev="1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9" dur="250" autoRev="1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108866" cy="4525963"/>
          </a:xfrm>
        </p:spPr>
        <p:txBody>
          <a:bodyPr/>
          <a:lstStyle/>
          <a:p>
            <a:r>
              <a:rPr lang="en-US" dirty="0" smtClean="0"/>
              <a:t>Investment Process and Characteristics</a:t>
            </a:r>
          </a:p>
          <a:p>
            <a:r>
              <a:rPr lang="en-US" dirty="0" smtClean="0"/>
              <a:t>Investment Review</a:t>
            </a:r>
          </a:p>
          <a:p>
            <a:pPr lvl="1"/>
            <a:r>
              <a:rPr lang="en-US" dirty="0" smtClean="0"/>
              <a:t>Evaluate Financial Status</a:t>
            </a:r>
          </a:p>
          <a:p>
            <a:pPr lvl="1"/>
            <a:r>
              <a:rPr lang="en-US" dirty="0" smtClean="0"/>
              <a:t>Formulate Guidelines</a:t>
            </a:r>
          </a:p>
          <a:p>
            <a:r>
              <a:rPr lang="en-US" dirty="0" smtClean="0"/>
              <a:t>Investment Strategy</a:t>
            </a:r>
          </a:p>
          <a:p>
            <a:pPr lvl="1"/>
            <a:r>
              <a:rPr lang="en-US" dirty="0" smtClean="0"/>
              <a:t>Select Investments</a:t>
            </a:r>
          </a:p>
          <a:p>
            <a:pPr lvl="1"/>
            <a:r>
              <a:rPr lang="en-US" dirty="0" smtClean="0"/>
              <a:t>Review &amp; Report Status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 rot="16200000">
            <a:off x="6682449" y="5356884"/>
            <a:ext cx="942261" cy="1044050"/>
          </a:xfrm>
          <a:prstGeom prst="homePlate">
            <a:avLst>
              <a:gd name="adj" fmla="val 33333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82550" tIns="41275" rIns="82550" bIns="41275" numCol="1" anchor="ctr" anchorCtr="0" compatLnSpc="1">
            <a:prstTxWarp prst="textNoShape">
              <a:avLst/>
            </a:prstTxWarp>
          </a:bodyPr>
          <a:lstStyle/>
          <a:p>
            <a:pPr algn="ctr" defTabSz="739775"/>
            <a:r>
              <a:rPr kumimoji="1" lang="en-US" sz="2200">
                <a:solidFill>
                  <a:srgbClr val="000000"/>
                </a:solidFill>
              </a:rPr>
              <a:t>Maturity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rot="10800000">
            <a:off x="7872997" y="4129824"/>
            <a:ext cx="1044050" cy="942263"/>
          </a:xfrm>
          <a:prstGeom prst="homePlate">
            <a:avLst>
              <a:gd name="adj" fmla="val 33333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82550" tIns="41275" rIns="82550" bIns="41275" numCol="1" anchor="ctr" anchorCtr="0" compatLnSpc="1">
            <a:prstTxWarp prst="textNoShape">
              <a:avLst/>
            </a:prstTxWarp>
          </a:bodyPr>
          <a:lstStyle/>
          <a:p>
            <a:pPr algn="ctr" defTabSz="739775"/>
            <a:r>
              <a:rPr kumimoji="1" lang="en-US" sz="2200">
                <a:solidFill>
                  <a:srgbClr val="000000"/>
                </a:solidFill>
              </a:rPr>
              <a:t>Quality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 rot="10800000" flipH="1">
            <a:off x="5317087" y="4020285"/>
            <a:ext cx="1044050" cy="942263"/>
          </a:xfrm>
          <a:prstGeom prst="homePlate">
            <a:avLst>
              <a:gd name="adj" fmla="val 33333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82550" tIns="41275" rIns="82550" bIns="41275" numCol="1" anchor="ctr" anchorCtr="0" compatLnSpc="1">
            <a:prstTxWarp prst="textNoShape">
              <a:avLst/>
            </a:prstTxWarp>
          </a:bodyPr>
          <a:lstStyle/>
          <a:p>
            <a:pPr algn="ctr" defTabSz="739775"/>
            <a:r>
              <a:rPr kumimoji="1" lang="en-US" sz="2200">
                <a:solidFill>
                  <a:srgbClr val="000000"/>
                </a:solidFill>
              </a:rPr>
              <a:t>Sector</a:t>
            </a:r>
            <a:endParaRPr kumimoji="1" lang="en-US" sz="2400">
              <a:solidFill>
                <a:srgbClr val="000000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 rot="16200000">
            <a:off x="6533172" y="4121139"/>
            <a:ext cx="1130380" cy="1001699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lIns="82550" tIns="41275" rIns="82550" bIns="41275" numCol="1" anchor="ctr" anchorCtr="0" compatLnSpc="1">
            <a:prstTxWarp prst="textNoShape">
              <a:avLst/>
            </a:prstTxWarp>
          </a:bodyPr>
          <a:lstStyle/>
          <a:p>
            <a:pPr algn="ctr" defTabSz="739775"/>
            <a:r>
              <a:rPr kumimoji="1" lang="en-US" sz="2200">
                <a:solidFill>
                  <a:srgbClr val="000000"/>
                </a:solidFill>
              </a:rPr>
              <a:t>Buy/Sell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16200000" flipH="1">
            <a:off x="6576782" y="2833615"/>
            <a:ext cx="839800" cy="1168411"/>
          </a:xfrm>
          <a:prstGeom prst="homePlate">
            <a:avLst>
              <a:gd name="adj" fmla="val 33333"/>
            </a:avLst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 cap="sq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eaVert" wrap="none" lIns="82550" tIns="41275" rIns="82550" bIns="41275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200" dirty="0">
                <a:solidFill>
                  <a:srgbClr val="000000"/>
                </a:solidFill>
              </a:rPr>
              <a:t>Allocation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Strategy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Investment</a:t>
            </a:r>
          </a:p>
          <a:p>
            <a:pPr lvl="1"/>
            <a:r>
              <a:rPr lang="en-US" dirty="0" smtClean="0"/>
              <a:t>Evaluate</a:t>
            </a:r>
          </a:p>
          <a:p>
            <a:pPr lvl="1"/>
            <a:r>
              <a:rPr lang="en-US" dirty="0" smtClean="0"/>
              <a:t>Formulate</a:t>
            </a:r>
          </a:p>
          <a:p>
            <a:pPr lvl="1"/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Status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Current Financial Status</a:t>
            </a:r>
          </a:p>
          <a:p>
            <a:pPr lvl="1"/>
            <a:r>
              <a:rPr lang="en-US" dirty="0" smtClean="0"/>
              <a:t>Review expectations</a:t>
            </a:r>
          </a:p>
          <a:p>
            <a:pPr lvl="1"/>
            <a:r>
              <a:rPr lang="en-US" dirty="0" smtClean="0"/>
              <a:t>Establish objectives</a:t>
            </a:r>
          </a:p>
          <a:p>
            <a:r>
              <a:rPr lang="en-US" dirty="0" smtClean="0"/>
              <a:t>Formulate Guidelines</a:t>
            </a:r>
          </a:p>
          <a:p>
            <a:pPr lvl="1"/>
            <a:r>
              <a:rPr lang="en-US" dirty="0" smtClean="0"/>
              <a:t>Establish asset allocation</a:t>
            </a:r>
          </a:p>
          <a:p>
            <a:r>
              <a:rPr lang="en-US" dirty="0" smtClean="0"/>
              <a:t>Select Markets</a:t>
            </a:r>
          </a:p>
          <a:p>
            <a:pPr lvl="1"/>
            <a:r>
              <a:rPr lang="en-US" dirty="0" smtClean="0"/>
              <a:t>Risk</a:t>
            </a:r>
          </a:p>
          <a:p>
            <a:pPr lvl="1"/>
            <a:r>
              <a:rPr lang="en-US" dirty="0" smtClean="0"/>
              <a:t>Stability and Growth</a:t>
            </a:r>
            <a:endParaRPr lang="en-US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7" name="Picture 11" descr="BS00294_[1]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3442" y="2698740"/>
            <a:ext cx="2358841" cy="1516158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IRAs</a:t>
            </a:r>
            <a:endParaRPr 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10351" name="Group 111"/>
          <p:cNvGraphicFramePr>
            <a:graphicFrameLocks noGrp="1"/>
          </p:cNvGraphicFramePr>
          <p:nvPr>
            <p:ph type="tbl" idx="4294967295"/>
          </p:nvPr>
        </p:nvGraphicFramePr>
        <p:xfrm>
          <a:off x="226953" y="1484305"/>
          <a:ext cx="8716962" cy="4627022"/>
        </p:xfrm>
        <a:graphic>
          <a:graphicData uri="http://schemas.openxmlformats.org/drawingml/2006/table">
            <a:tbl>
              <a:tblPr/>
              <a:tblGrid>
                <a:gridCol w="939800"/>
                <a:gridCol w="2089150"/>
                <a:gridCol w="2132012"/>
                <a:gridCol w="1981200"/>
                <a:gridCol w="1574800"/>
              </a:tblGrid>
              <a:tr h="11731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Eligibility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Annual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Contributions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Distributions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Taxes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976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Roth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IRA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Anyone</a:t>
                      </a:r>
                      <a:b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Single: $95k</a:t>
                      </a:r>
                      <a:b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Married:$150k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Maximum</a:t>
                      </a:r>
                      <a:b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Single: $4k</a:t>
                      </a:r>
                      <a:b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Married: $8k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 age req. after 59 ½ Lump sum or installments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No tax after 59 ½ </a:t>
                      </a:r>
                      <a:br>
                        <a:rPr kumimoji="0" lang="en-US" sz="24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Penalty before </a:t>
                      </a:r>
                      <a:br>
                        <a:rPr kumimoji="0" lang="en-US" sz="24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59 ½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604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IRA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Anyone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Lesser of $4k</a:t>
                      </a:r>
                      <a:b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or 100% of</a:t>
                      </a:r>
                      <a:b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earned income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70 ½ age req.</a:t>
                      </a:r>
                      <a:b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Lump sum or installments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tax applies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Pension Plans</a:t>
            </a:r>
            <a:endParaRPr lang="en-US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aphicFrame>
        <p:nvGraphicFramePr>
          <p:cNvPr id="5" name="Group 44"/>
          <p:cNvGraphicFramePr>
            <a:graphicFrameLocks noGrp="1"/>
          </p:cNvGraphicFramePr>
          <p:nvPr>
            <p:ph idx="1"/>
          </p:nvPr>
        </p:nvGraphicFramePr>
        <p:xfrm>
          <a:off x="226953" y="1600200"/>
          <a:ext cx="8617067" cy="4774375"/>
        </p:xfrm>
        <a:graphic>
          <a:graphicData uri="http://schemas.openxmlformats.org/drawingml/2006/table">
            <a:tbl>
              <a:tblPr/>
              <a:tblGrid>
                <a:gridCol w="1060184"/>
                <a:gridCol w="2028891"/>
                <a:gridCol w="2072997"/>
                <a:gridCol w="1978250"/>
                <a:gridCol w="1476745"/>
              </a:tblGrid>
              <a:tr h="1592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1" i="0" u="none" strike="noStrike" cap="none" normalizeH="0" baseline="0" dirty="0" smtClean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</a:endParaRPr>
                    </a:p>
                  </a:txBody>
                  <a:tcPr marL="89863" marR="8986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Eligibility</a:t>
                      </a:r>
                    </a:p>
                  </a:txBody>
                  <a:tcPr marL="89863" marR="898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Annual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Contributions</a:t>
                      </a:r>
                    </a:p>
                  </a:txBody>
                  <a:tcPr marL="89863" marR="898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Contribution Type</a:t>
                      </a:r>
                    </a:p>
                  </a:txBody>
                  <a:tcPr marL="89863" marR="898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Taxes</a:t>
                      </a:r>
                    </a:p>
                  </a:txBody>
                  <a:tcPr marL="89863" marR="8986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Keogh</a:t>
                      </a:r>
                    </a:p>
                  </a:txBody>
                  <a:tcPr marL="89863" marR="8986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Self employed Sole proprietors</a:t>
                      </a:r>
                    </a:p>
                  </a:txBody>
                  <a:tcPr marL="89863" marR="89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Maximum:</a:t>
                      </a:r>
                      <a:b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$40k or 25% of employee compensation</a:t>
                      </a:r>
                    </a:p>
                  </a:txBody>
                  <a:tcPr marL="89863" marR="89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By employer 2 part plan Pre-tax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L="89863" marR="89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tax applies</a:t>
                      </a:r>
                    </a:p>
                  </a:txBody>
                  <a:tcPr marL="89863" marR="89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2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SEP-</a:t>
                      </a:r>
                      <a:br>
                        <a:rPr kumimoji="0" lang="en-US" sz="2400" b="1" i="0" u="none" strike="noStrike" cap="none" normalizeH="0" baseline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</a:br>
                      <a:r>
                        <a:rPr kumimoji="0" lang="en-US" sz="2400" b="1" i="0" u="none" strike="noStrike" cap="none" normalizeH="0" baseline="0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 pitchFamily="18" charset="0"/>
                        </a:rPr>
                        <a:t>IRA</a:t>
                      </a:r>
                    </a:p>
                  </a:txBody>
                  <a:tcPr marL="89863" marR="8986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Regular employees</a:t>
                      </a:r>
                    </a:p>
                  </a:txBody>
                  <a:tcPr marL="89863" marR="89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Maximum:</a:t>
                      </a:r>
                      <a:b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</a:b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40k or 25% of employee compensation</a:t>
                      </a:r>
                    </a:p>
                  </a:txBody>
                  <a:tcPr marL="89863" marR="89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By employer Pre-tax</a:t>
                      </a:r>
                    </a:p>
                  </a:txBody>
                  <a:tcPr marL="89863" marR="89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Income tax applies</a:t>
                      </a:r>
                    </a:p>
                  </a:txBody>
                  <a:tcPr marL="89863" marR="89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8A00D-3579-487D-9CE4-821CAA22B03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</TotalTime>
  <Words>164</Words>
  <Application>Microsoft PowerPoint</Application>
  <PresentationFormat>On-screen Show (4:3)</PresentationFormat>
  <Paragraphs>79</Paragraphs>
  <Slides>7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Small Business Investment Presentation</vt:lpstr>
      <vt:lpstr>JB Advisors</vt:lpstr>
      <vt:lpstr>Overview</vt:lpstr>
      <vt:lpstr>Basic Strategy</vt:lpstr>
      <vt:lpstr>Review Status</vt:lpstr>
      <vt:lpstr>The IRAs</vt:lpstr>
      <vt:lpstr>Other Pension Plans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Presentation</dc:title>
  <dc:creator>David Beskeen</dc:creator>
  <cp:lastModifiedBy>Your Name</cp:lastModifiedBy>
  <cp:revision>33</cp:revision>
  <dcterms:created xsi:type="dcterms:W3CDTF">1999-05-23T00:39:01Z</dcterms:created>
  <dcterms:modified xsi:type="dcterms:W3CDTF">2006-12-13T20:08:42Z</dcterms:modified>
</cp:coreProperties>
</file>