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Default Extension="xlsx" ContentType="application/vnd.openxmlformats-officedocument.spreadsheetml.sheet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67" r:id="rId4"/>
    <p:sldId id="272" r:id="rId5"/>
    <p:sldId id="269" r:id="rId6"/>
    <p:sldId id="270" r:id="rId7"/>
    <p:sldId id="268" r:id="rId8"/>
  </p:sldIdLst>
  <p:sldSz cx="9144000" cy="6858000" type="screen4x3"/>
  <p:notesSz cx="6858000" cy="9144000"/>
  <p:custShowLst>
    <p:custShow name="Trade Show" id="0">
      <p:sldLst>
        <p:sld r:id="rId2"/>
        <p:sld r:id="rId4"/>
        <p:sld r:id="rId3"/>
        <p:sld r:id="rId5"/>
        <p:sld r:id="rId6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chemeClr val="tx1"/>
    </p:penClr>
  </p:showPr>
  <p:clrMru>
    <a:srgbClr val="FF3300"/>
    <a:srgbClr val="114FFB"/>
    <a:srgbClr val="919191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40" autoAdjust="0"/>
  </p:normalViewPr>
  <p:slideViewPr>
    <p:cSldViewPr snapToGrid="0"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2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Domestic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120</c:v>
                </c:pt>
                <c:pt idx="1">
                  <c:v>171</c:v>
                </c:pt>
                <c:pt idx="2">
                  <c:v>190</c:v>
                </c:pt>
                <c:pt idx="3">
                  <c:v>167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International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73</c:v>
                </c:pt>
                <c:pt idx="1">
                  <c:v>84</c:v>
                </c:pt>
                <c:pt idx="2">
                  <c:v>92</c:v>
                </c:pt>
                <c:pt idx="3">
                  <c:v>86</c:v>
                </c:pt>
              </c:numCache>
            </c:numRef>
          </c:val>
        </c:ser>
        <c:axId val="52267264"/>
        <c:axId val="52466048"/>
      </c:barChart>
      <c:catAx>
        <c:axId val="52267264"/>
        <c:scaling>
          <c:orientation val="minMax"/>
        </c:scaling>
        <c:axPos val="b"/>
        <c:tickLblPos val="nextTo"/>
        <c:crossAx val="52466048"/>
        <c:crosses val="autoZero"/>
        <c:auto val="1"/>
        <c:lblAlgn val="ctr"/>
        <c:lblOffset val="100"/>
      </c:catAx>
      <c:valAx>
        <c:axId val="52466048"/>
        <c:scaling>
          <c:orientation val="minMax"/>
        </c:scaling>
        <c:axPos val="l"/>
        <c:majorGridlines/>
        <c:numFmt formatCode="General" sourceLinked="1"/>
        <c:tickLblPos val="nextTo"/>
        <c:crossAx val="52267264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/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1888" y="692150"/>
            <a:ext cx="4556125" cy="341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endParaRPr lang="en-US" sz="1800" dirty="0" smtClean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Pacific means peaceful; named by Magellan in 1520.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Largest and deepest of the world’s oceans.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Covers more than one-third of the earth’s surface.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Contains more than 30,000 islands.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100000" t="150000" r="100000" b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13F4E21-3A89-452D-8658-B85234958D3D}" type="datetime2">
              <a:rPr lang="en-US" smtClean="0"/>
              <a:pPr/>
              <a:t>Wednesday, December 13, 2006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0A8371A-24BB-4103-ADB5-2BF56771D621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lang="en-US" dirty="0" smtClean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4EEC4A74-34FE-44BE-8A74-86B62000FEA9}" type="datetime2">
              <a:rPr lang="en-US" smtClean="0"/>
              <a:pPr/>
              <a:t>Wednesday, December 13, 2006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0021D-7E2E-4ECD-B4F0-1CE4F8DB91C2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 advClick="0" advTm="10000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8DC6D03-37DA-495D-888A-D00607C62114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DAC3D69-55A3-4407-8866-44D2B6F960DB}" type="datetime2">
              <a:rPr lang="en-US" smtClean="0"/>
              <a:pPr/>
              <a:t>Wednesday, December 13, 2006</a:t>
            </a:fld>
            <a:endParaRPr lang="en-US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85877A0-FBA0-402C-A2C3-E429A7D11021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EA7353E-BDD2-4B4C-8FBE-AB3E6B153016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177DCB4-E8D8-41F4-ABC4-D3B8409795ED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529C3F58-5102-4D82-950B-9D51A36BC13F}" type="datetime2">
              <a:rPr lang="en-US" smtClean="0"/>
              <a:pPr/>
              <a:t>Wednesday, December 13, 2006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non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2" spcCol="27432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0E3A6B8-FD49-4805-9B9D-A17758FC54F7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DC19E76-62AB-4228-934E-8BD1CC3A7B02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4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100000" t="150000" r="100000" b="3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>
              <a:defRPr sz="1000">
                <a:solidFill>
                  <a:schemeClr val="tx2"/>
                </a:solidFill>
              </a:defRPr>
            </a:lvl1pPr>
            <a:extLst/>
          </a:lstStyle>
          <a:p>
            <a:fld id="{19641A93-F21E-4293-B06D-11594AB4BF30}" type="datetime2">
              <a:rPr lang="en-US" smtClean="0"/>
              <a:pPr/>
              <a:t>Wednesday, December 13, 2006</a:t>
            </a:fld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>
              <a:defRPr sz="10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000" dirty="0">
              <a:solidFill>
                <a:schemeClr val="tx2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100">
                <a:solidFill>
                  <a:schemeClr val="tx2"/>
                </a:solidFill>
              </a:defRPr>
            </a:lvl1pPr>
            <a:extLst/>
          </a:lstStyle>
          <a:p>
            <a:pPr algn="r"/>
            <a:fld id="{BC410EEA-824F-4D46-AFE7-60426C8C06B0}" type="slidenum">
              <a:rPr lang="en-US" smtClean="0"/>
              <a:pPr algn="r"/>
              <a:t>‹#›</a:t>
            </a:fld>
            <a:endParaRPr lang="en-US" sz="1100" dirty="0">
              <a:solidFill>
                <a:schemeClr val="tx2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ransition spd="med"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latinLnBrk="0">
        <a:spcBef>
          <a:spcPct val="0"/>
        </a:spcBef>
        <a:buNone/>
        <a:defRPr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latinLnBrk="0">
        <a:spcBef>
          <a:spcPts val="600"/>
        </a:spcBef>
        <a:buClr>
          <a:schemeClr val="tx2"/>
        </a:buClr>
        <a:buSzPct val="73000"/>
        <a:buFont typeface="Wingdings 2"/>
        <a:buChar char=""/>
        <a:defRPr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latinLnBrk="0">
        <a:spcBef>
          <a:spcPts val="500"/>
        </a:spcBef>
        <a:buClr>
          <a:schemeClr val="accent4"/>
        </a:buClr>
        <a:buSzPct val="80000"/>
        <a:buFont typeface="Wingdings 2"/>
        <a:buChar char=""/>
        <a:defRPr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latinLnBrk="0">
        <a:spcBef>
          <a:spcPts val="400"/>
        </a:spcBef>
        <a:buClr>
          <a:schemeClr val="accent4"/>
        </a:buClr>
        <a:buSzPct val="60000"/>
        <a:buFont typeface="Wingdings"/>
        <a:buChar char="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latinLnBrk="0">
        <a:spcBef>
          <a:spcPct val="20000"/>
        </a:spcBef>
        <a:buClr>
          <a:schemeClr val="accent4"/>
        </a:buClr>
        <a:buSzPct val="80000"/>
        <a:buFont typeface="Wingdings 2"/>
        <a:buChar char=""/>
        <a:defRPr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latinLnBrk="0">
        <a:spcBef>
          <a:spcPts val="400"/>
        </a:spcBef>
        <a:buClr>
          <a:schemeClr val="accent4"/>
        </a:buClr>
        <a:buSzPct val="70000"/>
        <a:buFont typeface="Wingdings"/>
        <a:buChar char="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latinLnBrk="0">
        <a:spcBef>
          <a:spcPts val="400"/>
        </a:spcBef>
        <a:buClr>
          <a:schemeClr val="accent4"/>
        </a:buClr>
        <a:buSzPct val="80000"/>
        <a:buFont typeface="Wingdings 2"/>
        <a:buChar char=""/>
        <a:defRPr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latinLnBrk="0">
        <a:spcBef>
          <a:spcPct val="20000"/>
        </a:spcBef>
        <a:buClr>
          <a:schemeClr val="accent4"/>
        </a:buClr>
        <a:buSzPct val="80000"/>
        <a:buFont typeface="Wingdings 2"/>
        <a:buChar char="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latinLnBrk="0">
        <a:spcBef>
          <a:spcPts val="300"/>
        </a:spcBef>
        <a:buClr>
          <a:schemeClr val="accent4"/>
        </a:buClr>
        <a:buSzPct val="100000"/>
        <a:buChar char="•"/>
        <a:defRPr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latinLnBrk="0">
        <a:spcBef>
          <a:spcPct val="20000"/>
        </a:spcBef>
        <a:buClr>
          <a:schemeClr val="accent4"/>
        </a:buClr>
        <a:buSzPct val="100000"/>
        <a:buFont typeface="Wingdings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Island Travel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637959" y="4307954"/>
            <a:ext cx="6377255" cy="547381"/>
          </a:xfrm>
        </p:spPr>
        <p:txBody>
          <a:bodyPr>
            <a:normAutofit fontScale="92500"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Journey to the </a:t>
            </a:r>
            <a:r>
              <a:rPr lang="en-US" sz="3200" dirty="0">
                <a:solidFill>
                  <a:srgbClr val="FFFF00"/>
                </a:solidFill>
              </a:rPr>
              <a:t>South Pacific </a:t>
            </a:r>
            <a:r>
              <a:rPr lang="en-US" sz="3200" dirty="0" smtClean="0">
                <a:solidFill>
                  <a:srgbClr val="FFFF00"/>
                </a:solidFill>
              </a:rPr>
              <a:t>Islands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Best Tours</a:t>
            </a:r>
            <a:endParaRPr 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Palau Islands</a:t>
            </a:r>
          </a:p>
          <a:p>
            <a:r>
              <a:rPr lang="en-US" dirty="0" smtClean="0"/>
              <a:t>Solomon Islands</a:t>
            </a:r>
          </a:p>
          <a:p>
            <a:r>
              <a:rPr lang="en-US" dirty="0" smtClean="0"/>
              <a:t>Samoa Islands</a:t>
            </a:r>
          </a:p>
          <a:p>
            <a:r>
              <a:rPr lang="en-US" dirty="0" smtClean="0"/>
              <a:t>Society Islands</a:t>
            </a:r>
          </a:p>
          <a:p>
            <a:r>
              <a:rPr lang="en-US" dirty="0" smtClean="0"/>
              <a:t>Indonesia</a:t>
            </a:r>
          </a:p>
          <a:p>
            <a:r>
              <a:rPr lang="en-US" dirty="0" smtClean="0"/>
              <a:t>Philippines</a:t>
            </a:r>
            <a:endParaRPr lang="en-US" sz="2800" dirty="0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1893418" y="5688281"/>
            <a:ext cx="5125568" cy="40075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/>
                </a:solidFill>
                <a:latin typeface="Arial"/>
              </a:rPr>
              <a:t>Over 100 different 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islands to </a:t>
            </a:r>
            <a:r>
              <a:rPr lang="en-US" sz="2000" dirty="0">
                <a:solidFill>
                  <a:schemeClr val="tx2"/>
                </a:solidFill>
                <a:latin typeface="Arial"/>
              </a:rPr>
              <a:t>choose </a:t>
            </a:r>
            <a:r>
              <a:rPr lang="en-US" sz="2000" dirty="0" smtClean="0">
                <a:solidFill>
                  <a:schemeClr val="tx2"/>
                </a:solidFill>
                <a:latin typeface="Arial"/>
              </a:rPr>
              <a:t>from!</a:t>
            </a:r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50" autoRev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6" dur="250" autoRev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50" autoRev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3" dur="250" autoRev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50" autoRev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0" dur="250" autoRev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250" autoRev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4" dur="250" autoRev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50" autoRev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1" dur="250" autoRev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/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South Pacific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Beaches</a:t>
            </a:r>
          </a:p>
          <a:p>
            <a:r>
              <a:rPr lang="en-US" dirty="0" smtClean="0"/>
              <a:t>Surfing</a:t>
            </a:r>
          </a:p>
          <a:p>
            <a:r>
              <a:rPr lang="en-US" dirty="0" smtClean="0"/>
              <a:t>Scuba</a:t>
            </a:r>
          </a:p>
          <a:p>
            <a:r>
              <a:rPr lang="en-US" dirty="0" smtClean="0"/>
              <a:t>Fishing</a:t>
            </a:r>
          </a:p>
          <a:p>
            <a:r>
              <a:rPr lang="en-US" dirty="0" smtClean="0"/>
              <a:t>Culture</a:t>
            </a:r>
          </a:p>
          <a:p>
            <a:r>
              <a:rPr lang="en-US" dirty="0" smtClean="0"/>
              <a:t>Cuisine</a:t>
            </a:r>
            <a:endParaRPr lang="en-US" sz="3600" dirty="0"/>
          </a:p>
        </p:txBody>
      </p:sp>
      <p:pic>
        <p:nvPicPr>
          <p:cNvPr id="5" name="Picture 4" descr="PPT C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74" y="2563762"/>
            <a:ext cx="32512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50" autoRev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6" dur="250" autoRev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50" autoRev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3" dur="250" autoRev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50" autoRev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0" dur="250" autoRev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250" autoRev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4" dur="250" autoRev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50" autoRev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1" dur="250" autoRev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  <p:bldP spid="81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World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International tours</a:t>
            </a:r>
          </a:p>
          <a:p>
            <a:pPr lvl="1"/>
            <a:r>
              <a:rPr lang="en-US" dirty="0" smtClean="0"/>
              <a:t>Philippines</a:t>
            </a:r>
          </a:p>
          <a:p>
            <a:pPr lvl="1"/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New Zealand</a:t>
            </a:r>
          </a:p>
          <a:p>
            <a:pPr lvl="1"/>
            <a:r>
              <a:rPr lang="en-US" dirty="0" smtClean="0"/>
              <a:t>Australia </a:t>
            </a:r>
          </a:p>
          <a:p>
            <a:r>
              <a:rPr lang="en-US" dirty="0" smtClean="0"/>
              <a:t>5-day tours from $999</a:t>
            </a:r>
            <a:endParaRPr lang="en-US" sz="2800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50" autoRev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6" dur="250" autoRev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0" dur="250" autoRev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1" dur="250" autoRev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" dur="250" autoRev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6" dur="250" autoRev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250" autoRev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50" autoRev="1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0" dur="250" autoRev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1" dur="250" autoRev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250" autoRev="1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5" dur="250" autoRev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6" dur="250" autoRev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7" dur="250" autoRev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2" dur="250" autoRev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3" dur="250" autoRev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Departing Cities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Los Angeles</a:t>
            </a:r>
          </a:p>
          <a:p>
            <a:r>
              <a:rPr lang="en-US" dirty="0" smtClean="0"/>
              <a:t>San Francisco</a:t>
            </a:r>
          </a:p>
          <a:p>
            <a:r>
              <a:rPr lang="en-US" dirty="0" smtClean="0"/>
              <a:t>Seattle</a:t>
            </a:r>
          </a:p>
          <a:p>
            <a:r>
              <a:rPr lang="en-US" dirty="0" smtClean="0"/>
              <a:t>Denver</a:t>
            </a:r>
          </a:p>
          <a:p>
            <a:r>
              <a:rPr lang="en-US" dirty="0" smtClean="0"/>
              <a:t>Chicago</a:t>
            </a:r>
          </a:p>
          <a:p>
            <a:r>
              <a:rPr lang="en-US" dirty="0" smtClean="0"/>
              <a:t>New York</a:t>
            </a:r>
          </a:p>
          <a:p>
            <a:r>
              <a:rPr lang="en-US" dirty="0" smtClean="0"/>
              <a:t>Miami</a:t>
            </a:r>
          </a:p>
          <a:p>
            <a:r>
              <a:rPr lang="en-US" dirty="0" smtClean="0"/>
              <a:t>*Other US cities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Toronto</a:t>
            </a:r>
          </a:p>
          <a:p>
            <a:r>
              <a:rPr lang="en-US" smtClean="0"/>
              <a:t>Montreal</a:t>
            </a:r>
          </a:p>
          <a:p>
            <a:r>
              <a:rPr lang="en-US" smtClean="0"/>
              <a:t>Vancouver</a:t>
            </a:r>
          </a:p>
          <a:p>
            <a:r>
              <a:rPr lang="en-US" smtClean="0"/>
              <a:t>Ottawa</a:t>
            </a:r>
          </a:p>
          <a:p>
            <a:r>
              <a:rPr lang="en-US" smtClean="0"/>
              <a:t>Winnipeg</a:t>
            </a:r>
          </a:p>
          <a:p>
            <a:r>
              <a:rPr lang="en-US" smtClean="0"/>
              <a:t>Edmonton</a:t>
            </a:r>
          </a:p>
          <a:p>
            <a:r>
              <a:rPr lang="en-US" smtClean="0"/>
              <a:t>*Other Canadian cities</a:t>
            </a:r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4803821" y="6290480"/>
            <a:ext cx="2949262" cy="36997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latin typeface="Arial"/>
              </a:rPr>
              <a:t>*Add-on </a:t>
            </a: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airfares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applicable</a:t>
            </a:r>
            <a:endParaRPr lang="en-US" dirty="0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5" dur="250" autoRev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6" dur="250" autoRev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" dur="250" autoRev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50" autoRev="1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2" dur="250" autoRev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3" dur="250" autoRev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4" dur="250" autoRev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50" autoRev="1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250" autoRev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0" dur="250" autoRev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1" dur="250" autoRev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50" autoRev="1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36" dur="250" autoRev="1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37" dur="250" autoRev="1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" dur="250" autoRev="1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hold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3" dur="250" autoRev="1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4" dur="250" autoRev="1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5" dur="250" autoRev="1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50" autoRev="1" fill="hold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0" dur="250" autoRev="1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1" dur="250" autoRev="1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250" autoRev="1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250" autoRev="1" fill="hold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7" dur="250" autoRev="1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8" dur="250" autoRev="1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9" dur="250" autoRev="1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50" autoRev="1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" dur="250" autoRev="1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65" dur="250" autoRev="1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hold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7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9" dur="250" autoRev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0" dur="250" autoRev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1" dur="250" autoRev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50" autoRev="1" fill="hold"/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6" dur="250" autoRev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77" dur="250" autoRev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250" autoRev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50" autoRev="1" fill="hold"/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3" dur="250" autoRev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84" dur="250" autoRev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5" dur="250" autoRev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50" autoRev="1" fill="hold"/>
                                        <p:tgtEl>
                                          <p:spTgt spid="1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0" dur="250" autoRev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1" dur="250" autoRev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hold"/>
                                        <p:tgtEl>
                                          <p:spTgt spid="1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97" dur="250" autoRev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98" dur="250" autoRev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9" dur="250" autoRev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50" autoRev="1" fill="hold"/>
                                        <p:tgtEl>
                                          <p:spTgt spid="1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4" dur="250" autoRev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05" dur="250" autoRev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6" dur="250" autoRev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50" autoRev="1" fill="hold"/>
                                        <p:tgtEl>
                                          <p:spTgt spid="11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1" dur="250" autoRev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112" dur="250" autoRev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3" dur="250" autoRev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250" autoRev="1" fill="hold"/>
                                        <p:tgtEl>
                                          <p:spTgt spid="11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7" grpId="0" build="p"/>
      <p:bldP spid="11268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Tours’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4846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custDataLst>
      <p:tags r:id="rId1"/>
    </p:custData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 dirty="0"/>
              <a:t>Tour List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idx="1"/>
          </p:nvPr>
        </p:nvGraphicFramePr>
        <p:xfrm>
          <a:off x="186743" y="2321302"/>
          <a:ext cx="7914068" cy="33840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8517"/>
                <a:gridCol w="1978517"/>
                <a:gridCol w="1978517"/>
                <a:gridCol w="1978517"/>
              </a:tblGrid>
              <a:tr h="670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1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2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3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4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5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7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10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15 nights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3 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5 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7 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9 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2 Meals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$1,700/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$1,900/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$2,200/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$2,600/ 1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$2,500/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$2,600/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$2,900/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$3,400/ 2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</p:spTree>
  </p:cSld>
  <p:clrMapOvr>
    <a:masterClrMapping/>
  </p:clrMapOvr>
  <p:transition spd="med" advClick="0" advTm="10000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7B2F6B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100000" t="10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1028</TotalTime>
  <Pages>15</Pages>
  <Words>189</Words>
  <Application>Microsoft PowerPoint 4.0</Application>
  <PresentationFormat>On-screen Show (4:3)</PresentationFormat>
  <Paragraphs>78</Paragraphs>
  <Slides>7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  <vt:variant>
        <vt:lpstr>Custom Shows</vt:lpstr>
      </vt:variant>
      <vt:variant>
        <vt:i4>1</vt:i4>
      </vt:variant>
    </vt:vector>
  </HeadingPairs>
  <TitlesOfParts>
    <vt:vector size="9" baseType="lpstr">
      <vt:lpstr>Opulent</vt:lpstr>
      <vt:lpstr>Island Travel </vt:lpstr>
      <vt:lpstr>Our Best Tours</vt:lpstr>
      <vt:lpstr>The South Pacific</vt:lpstr>
      <vt:lpstr>See the World</vt:lpstr>
      <vt:lpstr>Departing Cities</vt:lpstr>
      <vt:lpstr>Pacific Tours’ Performance</vt:lpstr>
      <vt:lpstr>Tour List</vt:lpstr>
      <vt:lpstr>Trade Show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 Tours  Presents</dc:title>
  <dc:subject/>
  <dc:creator/>
  <cp:keywords/>
  <dc:description/>
  <cp:lastModifiedBy>Your Name</cp:lastModifiedBy>
  <cp:revision>67</cp:revision>
  <cp:lastPrinted>1995-11-10T07:10:06Z</cp:lastPrinted>
  <dcterms:created xsi:type="dcterms:W3CDTF">1994-12-01T14:47:10Z</dcterms:created>
  <dcterms:modified xsi:type="dcterms:W3CDTF">2006-12-13T20:11:17Z</dcterms:modified>
</cp:coreProperties>
</file>