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ba1082a6f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ba1082a6f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ba1082a6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ba1082a6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a1082a6f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a1082a6f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a1082a6f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a1082a6f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a1082a6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a1082a6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a1082a6f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a1082a6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a1082a6f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a1082a6f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a1082a6f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a1082a6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a1082a6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a1082a6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nlinelibrary.wiley.com/doi/epdf/10.1111/acel.1325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03850"/>
            <a:ext cx="8520600" cy="4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</a:rPr>
              <a:t>Using Data Mining to Generate Highly Predictive Aging Clocks</a:t>
            </a:r>
            <a:endParaRPr sz="4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– by Soumyendra </a:t>
            </a:r>
            <a:r>
              <a:rPr lang="en" sz="3700">
                <a:solidFill>
                  <a:schemeClr val="dk1"/>
                </a:solidFill>
              </a:rPr>
              <a:t>Shrivastava</a:t>
            </a:r>
            <a:endParaRPr sz="37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016670121</a:t>
            </a:r>
            <a:endParaRPr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311700" y="487550"/>
            <a:ext cx="8520600" cy="43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References</a:t>
            </a:r>
            <a:r>
              <a:rPr b="1" lang="en">
                <a:solidFill>
                  <a:schemeClr val="dk1"/>
                </a:solidFill>
              </a:rPr>
              <a:t> →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6">
                <a:solidFill>
                  <a:schemeClr val="dk1"/>
                </a:solidFill>
              </a:rPr>
              <a:t>[1] Lehallier, B., Shokhirev, M.N., Wyss-Coray, T. and Johnson, A.A. (2020), Data mining of human plasma proteins generates a multitude of highly predictive aging clocks that reflect different aspects of aging. Aging Cell, 19: e13256. https://doi.org/10.1111/acel.13256</a:t>
            </a:r>
            <a:endParaRPr sz="100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6">
                <a:solidFill>
                  <a:schemeClr val="dk1"/>
                </a:solidFill>
              </a:rPr>
              <a:t>[2] Acosta-Herrera, M., Kerick, M., Gonzalez-Serna, D., Myositis Genetics, C., Scleroderma Genetics, C., Wijmenga, C., &amp; Martin, J. (2019). Genome-wide meta-analysis reveals shared new loci in systemic seropositiverheumatic diseases. Annals of the Rheumatic Diseases, 78(3), 311–319.https://doi.org/10.1136/annrh eumdi s-2018–214127</a:t>
            </a:r>
            <a:endParaRPr sz="100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6">
                <a:solidFill>
                  <a:schemeClr val="dk1"/>
                </a:solidFill>
              </a:rPr>
              <a:t>[3] Alliance of Genome Resources, C., Agapite, J., Albou, L.-P., Aleksander, S., Argasinska, J., Arnaboldi, V., Attrill, H., Bello, S. M., Blake, J. A., Blodgett, O., Bradford, Y. M., Bult, C. J., Cain, S., Calvi, B. R., Carbon, S., Chan, J., Chen, W. J., Cherry, J. M., Cho, J., … Yook, K. (2020). Alliance of Genome Resources Portal: Unified model organ -ism research platform. Nucleic Acids Research, 48(D1), D650-D658.https://doi.org/10.1093/nar/gkz813</a:t>
            </a:r>
            <a:endParaRPr sz="100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6">
                <a:solidFill>
                  <a:schemeClr val="dk1"/>
                </a:solidFill>
              </a:rPr>
              <a:t>[4] Bae, J. H., Hong, M., Jeong, H. J., Kim, H., Lee, S. J., Ryu, D., &amp; Kang, J. S. (2020). Satellite cell-specific ablation of Cdon impairs integrin acti -vation, FGF signalling, and muscle regeneration. Journal of Cachexia, Sarcopenia and Muscle, 11(4), 1089–1103. https://doi.org/10.1002/jcsm.12563</a:t>
            </a:r>
            <a:r>
              <a:rPr lang="en" sz="1006">
                <a:solidFill>
                  <a:schemeClr val="dk1"/>
                </a:solidFill>
              </a:rPr>
              <a:t> </a:t>
            </a:r>
            <a:endParaRPr sz="1006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319825"/>
            <a:ext cx="8520600" cy="4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Introduction →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This article is based on the discoveries showcased in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Data mining of human plasma proteins generates a multitude of highly predictive aging clocks that reflect different aspects of aging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Discovery of an ultra-predictive aging clock composed of 491 protein inputs.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Important discovery to predicting and delaying human aging.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11700" y="295850"/>
            <a:ext cx="8520600" cy="45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Aging Clock →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Used to estimate a person’s age based on physical appearance, health status, cognitive abilities, and emotional well-being.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Used to reflect different aspects of aging, such as physical, mental, and emotional changes. 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Used in fields such as medicine, psychology, and law enforcement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11700" y="271900"/>
            <a:ext cx="8520600" cy="46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Analysing aging proteins in a Large Proteomics dataset →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02" y="1294050"/>
            <a:ext cx="5788650" cy="38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7028475" y="1437975"/>
            <a:ext cx="9024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</a:rPr>
              <a:t>Figure:</a:t>
            </a:r>
            <a:endParaRPr b="1"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The six proteins that exhibited the most significant change in plasma expression level with age were CGA.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FSHB (a), SOST (b), GDF15 ©, MLN (d), RET (e), and PTN (f)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311700" y="319825"/>
            <a:ext cx="8520600" cy="4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Using Machine Learning for analysis of different Clocks →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901" y="931650"/>
            <a:ext cx="5631999" cy="41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7116300" y="3834000"/>
            <a:ext cx="1374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</a:rPr>
              <a:t>Figure:</a:t>
            </a:r>
            <a:endParaRPr b="1"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The top 30 enrichment results as -log10 values (fdr)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311700" y="319825"/>
            <a:ext cx="8520600" cy="4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Using Machine Learning for analysis of different Clocks →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700" y="926825"/>
            <a:ext cx="6183826" cy="42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750850" y="1733475"/>
            <a:ext cx="125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</a:rPr>
              <a:t>Figure:</a:t>
            </a:r>
            <a:endParaRPr b="1"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Pearson correlation and Median absolute error → </a:t>
            </a:r>
            <a:endParaRPr sz="1200"/>
          </a:p>
        </p:txBody>
      </p:sp>
      <p:sp>
        <p:nvSpPr>
          <p:cNvPr id="86" name="Google Shape;86;p18"/>
          <p:cNvSpPr txBox="1"/>
          <p:nvPr/>
        </p:nvSpPr>
        <p:spPr>
          <a:xfrm>
            <a:off x="774800" y="3075275"/>
            <a:ext cx="107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Before finalizing Training Model →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311700" y="319825"/>
            <a:ext cx="8520600" cy="4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Using Machine Learning for analysis of different Clocks →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100" y="910850"/>
            <a:ext cx="6172226" cy="42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1134225" y="3075275"/>
            <a:ext cx="1054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Figure: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Pearson correlation and Median absolute error → </a:t>
            </a:r>
            <a:endParaRPr sz="1200"/>
          </a:p>
        </p:txBody>
      </p:sp>
      <p:sp>
        <p:nvSpPr>
          <p:cNvPr id="94" name="Google Shape;94;p19"/>
          <p:cNvSpPr txBox="1"/>
          <p:nvPr/>
        </p:nvSpPr>
        <p:spPr>
          <a:xfrm>
            <a:off x="1122225" y="1701525"/>
            <a:ext cx="107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After</a:t>
            </a:r>
            <a:r>
              <a:rPr lang="en" sz="1200"/>
              <a:t> finalizing Training Model →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311700" y="319825"/>
            <a:ext cx="8520600" cy="4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Experimental</a:t>
            </a:r>
            <a:r>
              <a:rPr b="1" lang="en">
                <a:solidFill>
                  <a:srgbClr val="000000"/>
                </a:solidFill>
              </a:rPr>
              <a:t> Procedures followed →</a:t>
            </a:r>
            <a:endParaRPr b="1">
              <a:solidFill>
                <a:srgbClr val="000000"/>
              </a:solidFill>
            </a:endParaRPr>
          </a:p>
          <a:p>
            <a:pPr indent="-323850" lvl="0" marL="749300" rtl="0" algn="l">
              <a:lnSpc>
                <a:spcPct val="190909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Statistical measurements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Database and literature search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Overrepresentation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analysis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Proteomic aging clock generation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Validation of the ultra-sensitive proteomic clock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311700" y="367750"/>
            <a:ext cx="8520600" cy="4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Conclusion →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50" y="1420101"/>
            <a:ext cx="7067350" cy="312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7811175" y="1517850"/>
            <a:ext cx="1094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of predicted age vs. chronological age for the most predictive aging clock identified.</a:t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950500" y="1501875"/>
            <a:ext cx="471300" cy="17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4513275" y="1558450"/>
            <a:ext cx="386400" cy="17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