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Proxima Nova"/>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Sanjana Rajesh Kothar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roximaNova-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ProximaNova-italic.fntdata"/><Relationship Id="rId25" Type="http://schemas.openxmlformats.org/officeDocument/2006/relationships/font" Target="fonts/ProximaNova-bold.fntdata"/><Relationship Id="rId27" Type="http://schemas.openxmlformats.org/officeDocument/2006/relationships/font" Target="fonts/ProximaNov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2-16T22:33:40.877">
    <p:pos x="6000" y="0"/>
    <p:text>@soumyendra.shrivastava@sjsu.edu
_Assigned to Soumyendra Shrivastava_</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bb98e6b3c3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bb98e6b3c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bb98e6b3c3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bb98e6b3c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be580e453e_0_1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be580e453e_0_1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bb98e6b3c3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bb98e6b3c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be580e453e_0_1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be580e453e_0_1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bbc0b13e14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bbc0b13e1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bbc0b13e14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bbc0b13e1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bb98e6b3c3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bb98e6b3c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bb98e6b3c3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bb98e6b3c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be580e453e_0_10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be580e453e_0_1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bb98e6b3c3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bb98e6b3c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bb98e6b3c3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bb98e6b3c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be580e453e_0_1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be580e453e_0_1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comments" Target="../comments/comment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RecipeWiz</a:t>
            </a:r>
            <a:endParaRPr/>
          </a:p>
          <a:p>
            <a:pPr indent="0" lvl="0" marL="0" rtl="0" algn="ctr">
              <a:spcBef>
                <a:spcPts val="0"/>
              </a:spcBef>
              <a:spcAft>
                <a:spcPts val="0"/>
              </a:spcAft>
              <a:buNone/>
            </a:pPr>
            <a:r>
              <a:rPr lang="en" sz="1833"/>
              <a:t>Recipes Recommendation System </a:t>
            </a:r>
            <a:endParaRPr sz="1833"/>
          </a:p>
          <a:p>
            <a:pPr indent="0" lvl="0" marL="0" rtl="0" algn="ctr">
              <a:spcBef>
                <a:spcPts val="0"/>
              </a:spcBef>
              <a:spcAft>
                <a:spcPts val="0"/>
              </a:spcAft>
              <a:buNone/>
            </a:pPr>
            <a:r>
              <a:t/>
            </a:r>
            <a:endParaRPr sz="1833"/>
          </a:p>
        </p:txBody>
      </p:sp>
      <p:sp>
        <p:nvSpPr>
          <p:cNvPr id="60" name="Google Shape;60;p13"/>
          <p:cNvSpPr txBox="1"/>
          <p:nvPr>
            <p:ph idx="1" type="subTitle"/>
          </p:nvPr>
        </p:nvSpPr>
        <p:spPr>
          <a:xfrm>
            <a:off x="510450" y="3182346"/>
            <a:ext cx="8123100" cy="1689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sz="1700"/>
              <a:t>CMPE 256, Fall 2022</a:t>
            </a:r>
            <a:endParaRPr sz="1700"/>
          </a:p>
          <a:p>
            <a:pPr indent="0" lvl="0" marL="0" rtl="0" algn="ctr">
              <a:spcBef>
                <a:spcPts val="0"/>
              </a:spcBef>
              <a:spcAft>
                <a:spcPts val="0"/>
              </a:spcAft>
              <a:buNone/>
            </a:pPr>
            <a:r>
              <a:t/>
            </a:r>
            <a:endParaRPr sz="1700"/>
          </a:p>
          <a:p>
            <a:pPr indent="0" lvl="0" marL="0" rtl="0" algn="ctr">
              <a:spcBef>
                <a:spcPts val="0"/>
              </a:spcBef>
              <a:spcAft>
                <a:spcPts val="0"/>
              </a:spcAft>
              <a:buNone/>
            </a:pPr>
            <a:r>
              <a:rPr lang="en" sz="1700"/>
              <a:t>Presented by,</a:t>
            </a:r>
            <a:endParaRPr sz="1700"/>
          </a:p>
          <a:p>
            <a:pPr indent="0" lvl="0" marL="0" rtl="0" algn="ctr">
              <a:spcBef>
                <a:spcPts val="0"/>
              </a:spcBef>
              <a:spcAft>
                <a:spcPts val="0"/>
              </a:spcAft>
              <a:buNone/>
            </a:pPr>
            <a:r>
              <a:rPr lang="en" sz="1700"/>
              <a:t>Team OdeToCode</a:t>
            </a:r>
            <a:endParaRPr sz="1700"/>
          </a:p>
          <a:p>
            <a:pPr indent="0" lvl="0" marL="0" rtl="0" algn="ctr">
              <a:spcBef>
                <a:spcPts val="0"/>
              </a:spcBef>
              <a:spcAft>
                <a:spcPts val="0"/>
              </a:spcAft>
              <a:buNone/>
            </a:pPr>
            <a:r>
              <a:t/>
            </a:r>
            <a:endParaRPr sz="1700"/>
          </a:p>
          <a:p>
            <a:pPr indent="0" lvl="0" marL="0" rtl="0" algn="ctr">
              <a:spcBef>
                <a:spcPts val="0"/>
              </a:spcBef>
              <a:spcAft>
                <a:spcPts val="0"/>
              </a:spcAft>
              <a:buNone/>
            </a:pPr>
            <a:r>
              <a:rPr lang="en" sz="1700"/>
              <a:t>Sanjana Kothari</a:t>
            </a:r>
            <a:endParaRPr sz="1700"/>
          </a:p>
          <a:p>
            <a:pPr indent="0" lvl="0" marL="0" rtl="0" algn="ctr">
              <a:spcBef>
                <a:spcPts val="0"/>
              </a:spcBef>
              <a:spcAft>
                <a:spcPts val="0"/>
              </a:spcAft>
              <a:buNone/>
            </a:pPr>
            <a:r>
              <a:rPr lang="en" sz="1700"/>
              <a:t>Soumyendra Shrivastava</a:t>
            </a:r>
            <a:endParaRPr sz="1700"/>
          </a:p>
          <a:p>
            <a:pPr indent="0" lvl="0" marL="0" rtl="0" algn="ctr">
              <a:spcBef>
                <a:spcPts val="0"/>
              </a:spcBef>
              <a:spcAft>
                <a:spcPts val="0"/>
              </a:spcAft>
              <a:buNone/>
            </a:pPr>
            <a:r>
              <a:rPr lang="en" sz="1700"/>
              <a:t>Chirudeep Gorle</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Algorithms</a:t>
            </a:r>
            <a:endParaRPr/>
          </a:p>
        </p:txBody>
      </p:sp>
      <p:sp>
        <p:nvSpPr>
          <p:cNvPr id="114" name="Google Shape;114;p22"/>
          <p:cNvSpPr txBox="1"/>
          <p:nvPr>
            <p:ph idx="1" type="body"/>
          </p:nvPr>
        </p:nvSpPr>
        <p:spPr>
          <a:xfrm>
            <a:off x="311700" y="1152475"/>
            <a:ext cx="4104000" cy="3771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300">
                <a:solidFill>
                  <a:srgbClr val="000000"/>
                </a:solidFill>
                <a:latin typeface="Times New Roman"/>
                <a:ea typeface="Times New Roman"/>
                <a:cs typeface="Times New Roman"/>
                <a:sym typeface="Times New Roman"/>
              </a:rPr>
              <a:t>Sent2Vec :</a:t>
            </a:r>
            <a:r>
              <a:rPr lang="en" sz="1300">
                <a:solidFill>
                  <a:srgbClr val="000000"/>
                </a:solidFill>
                <a:latin typeface="Times New Roman"/>
                <a:ea typeface="Times New Roman"/>
                <a:cs typeface="Times New Roman"/>
                <a:sym typeface="Times New Roman"/>
              </a:rPr>
              <a:t> The recipe steps of preparation are embedded using Sent2Vec. The searched recipe’s steps are matched with the recipes that follow a similar method of preparation, using cosine similarity measure.</a:t>
            </a:r>
            <a:endParaRPr sz="13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sz="13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rgbClr val="FF0000"/>
                </a:solidFill>
                <a:highlight>
                  <a:srgbClr val="FFFFFF"/>
                </a:highlight>
              </a:rPr>
              <a:t>Test recipe name - ‘lemon sugar cookies’</a:t>
            </a:r>
            <a:endParaRPr sz="1200">
              <a:solidFill>
                <a:srgbClr val="FF0000"/>
              </a:solidFill>
              <a:highlight>
                <a:srgbClr val="FFFFFF"/>
              </a:highlight>
            </a:endParaRPr>
          </a:p>
          <a:p>
            <a:pPr indent="0" lvl="0" marL="0" rtl="0" algn="just">
              <a:spcBef>
                <a:spcPts val="0"/>
              </a:spcBef>
              <a:spcAft>
                <a:spcPts val="0"/>
              </a:spcAft>
              <a:buNone/>
            </a:pPr>
            <a:r>
              <a:t/>
            </a:r>
            <a:endParaRPr sz="1200">
              <a:solidFill>
                <a:srgbClr val="000000"/>
              </a:solidFill>
            </a:endParaRPr>
          </a:p>
          <a:p>
            <a:pPr indent="0" lvl="0" marL="0" rtl="0" algn="just">
              <a:spcBef>
                <a:spcPts val="0"/>
              </a:spcBef>
              <a:spcAft>
                <a:spcPts val="0"/>
              </a:spcAft>
              <a:buNone/>
            </a:pPr>
            <a:r>
              <a:t/>
            </a:r>
            <a:endParaRPr sz="1200">
              <a:solidFill>
                <a:srgbClr val="000000"/>
              </a:solidFill>
            </a:endParaRPr>
          </a:p>
          <a:p>
            <a:pPr indent="0" lvl="0" marL="0" rtl="0" algn="just">
              <a:spcBef>
                <a:spcPts val="0"/>
              </a:spcBef>
              <a:spcAft>
                <a:spcPts val="0"/>
              </a:spcAft>
              <a:buNone/>
            </a:pPr>
            <a:r>
              <a:t/>
            </a:r>
            <a:endParaRPr sz="1200">
              <a:solidFill>
                <a:srgbClr val="000000"/>
              </a:solidFill>
            </a:endParaRPr>
          </a:p>
          <a:p>
            <a:pPr indent="0" lvl="0" marL="0" rtl="0" algn="just">
              <a:spcBef>
                <a:spcPts val="0"/>
              </a:spcBef>
              <a:spcAft>
                <a:spcPts val="0"/>
              </a:spcAft>
              <a:buNone/>
            </a:pPr>
            <a:r>
              <a:t/>
            </a:r>
            <a:endParaRPr sz="1200"/>
          </a:p>
        </p:txBody>
      </p:sp>
      <p:sp>
        <p:nvSpPr>
          <p:cNvPr id="115" name="Google Shape;115;p22"/>
          <p:cNvSpPr txBox="1"/>
          <p:nvPr>
            <p:ph idx="1" type="body"/>
          </p:nvPr>
        </p:nvSpPr>
        <p:spPr>
          <a:xfrm>
            <a:off x="4728300" y="1152475"/>
            <a:ext cx="4104000" cy="3839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300">
                <a:solidFill>
                  <a:srgbClr val="000000"/>
                </a:solidFill>
                <a:latin typeface="Times New Roman"/>
                <a:ea typeface="Times New Roman"/>
                <a:cs typeface="Times New Roman"/>
                <a:sym typeface="Times New Roman"/>
              </a:rPr>
              <a:t>Word2Vec : </a:t>
            </a:r>
            <a:r>
              <a:rPr lang="en" sz="1300">
                <a:solidFill>
                  <a:srgbClr val="000000"/>
                </a:solidFill>
                <a:latin typeface="Times New Roman"/>
                <a:ea typeface="Times New Roman"/>
                <a:cs typeface="Times New Roman"/>
                <a:sym typeface="Times New Roman"/>
              </a:rPr>
              <a:t>The embeddings of ingredients and steps of the searched recipe are compared to the embeddings of other recipes using cosine similarity.</a:t>
            </a:r>
            <a:endParaRPr sz="13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sz="13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chemeClr val="accent5"/>
                </a:solidFill>
                <a:highlight>
                  <a:srgbClr val="FFFFFF"/>
                </a:highlight>
              </a:rPr>
              <a:t>Test ingredients - ‘tomato pasta vegetables’</a:t>
            </a:r>
            <a:endParaRPr sz="1200">
              <a:solidFill>
                <a:schemeClr val="accent5"/>
              </a:solidFill>
              <a:highlight>
                <a:srgbClr val="FFFFFF"/>
              </a:highlight>
            </a:endParaRPr>
          </a:p>
          <a:p>
            <a:pPr indent="0" lvl="0" marL="0" rtl="0" algn="just">
              <a:spcBef>
                <a:spcPts val="0"/>
              </a:spcBef>
              <a:spcAft>
                <a:spcPts val="0"/>
              </a:spcAft>
              <a:buNone/>
            </a:pPr>
            <a:r>
              <a:t/>
            </a:r>
            <a:endParaRPr sz="1200">
              <a:solidFill>
                <a:srgbClr val="000000"/>
              </a:solidFill>
            </a:endParaRPr>
          </a:p>
          <a:p>
            <a:pPr indent="0" lvl="0" marL="0" rtl="0" algn="just">
              <a:spcBef>
                <a:spcPts val="0"/>
              </a:spcBef>
              <a:spcAft>
                <a:spcPts val="0"/>
              </a:spcAft>
              <a:buNone/>
            </a:pPr>
            <a:r>
              <a:t/>
            </a:r>
            <a:endParaRPr sz="1200">
              <a:solidFill>
                <a:srgbClr val="000000"/>
              </a:solidFill>
            </a:endParaRPr>
          </a:p>
          <a:p>
            <a:pPr indent="0" lvl="0" marL="0" rtl="0" algn="just">
              <a:spcBef>
                <a:spcPts val="0"/>
              </a:spcBef>
              <a:spcAft>
                <a:spcPts val="0"/>
              </a:spcAft>
              <a:buNone/>
            </a:pPr>
            <a:r>
              <a:t/>
            </a:r>
            <a:endParaRPr sz="1200">
              <a:solidFill>
                <a:srgbClr val="000000"/>
              </a:solidFill>
            </a:endParaRPr>
          </a:p>
          <a:p>
            <a:pPr indent="0" lvl="0" marL="0" rtl="0" algn="just">
              <a:spcBef>
                <a:spcPts val="0"/>
              </a:spcBef>
              <a:spcAft>
                <a:spcPts val="0"/>
              </a:spcAft>
              <a:buNone/>
            </a:pPr>
            <a:r>
              <a:t/>
            </a:r>
            <a:endParaRPr sz="1200"/>
          </a:p>
        </p:txBody>
      </p:sp>
      <p:pic>
        <p:nvPicPr>
          <p:cNvPr id="116" name="Google Shape;116;p22"/>
          <p:cNvPicPr preferRelativeResize="0"/>
          <p:nvPr/>
        </p:nvPicPr>
        <p:blipFill>
          <a:blip r:embed="rId3">
            <a:alphaModFix/>
          </a:blip>
          <a:stretch>
            <a:fillRect/>
          </a:stretch>
        </p:blipFill>
        <p:spPr>
          <a:xfrm>
            <a:off x="481350" y="2738063"/>
            <a:ext cx="3600450" cy="1653925"/>
          </a:xfrm>
          <a:prstGeom prst="rect">
            <a:avLst/>
          </a:prstGeom>
          <a:noFill/>
          <a:ln>
            <a:noFill/>
          </a:ln>
        </p:spPr>
      </p:pic>
      <p:pic>
        <p:nvPicPr>
          <p:cNvPr id="117" name="Google Shape;117;p22"/>
          <p:cNvPicPr preferRelativeResize="0"/>
          <p:nvPr/>
        </p:nvPicPr>
        <p:blipFill>
          <a:blip r:embed="rId4">
            <a:alphaModFix/>
          </a:blip>
          <a:stretch>
            <a:fillRect/>
          </a:stretch>
        </p:blipFill>
        <p:spPr>
          <a:xfrm>
            <a:off x="5493000" y="2571750"/>
            <a:ext cx="2178550" cy="2231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Algorithms</a:t>
            </a:r>
            <a:endParaRPr/>
          </a:p>
        </p:txBody>
      </p:sp>
      <p:sp>
        <p:nvSpPr>
          <p:cNvPr id="123" name="Google Shape;123;p23"/>
          <p:cNvSpPr txBox="1"/>
          <p:nvPr>
            <p:ph idx="1" type="body"/>
          </p:nvPr>
        </p:nvSpPr>
        <p:spPr>
          <a:xfrm>
            <a:off x="311700" y="1152475"/>
            <a:ext cx="5560500" cy="3771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300">
                <a:solidFill>
                  <a:srgbClr val="000000"/>
                </a:solidFill>
                <a:latin typeface="Times New Roman"/>
                <a:ea typeface="Times New Roman"/>
                <a:cs typeface="Times New Roman"/>
                <a:sym typeface="Times New Roman"/>
              </a:rPr>
              <a:t>FAISS Approximate Nearest Neighbor: </a:t>
            </a:r>
            <a:r>
              <a:rPr lang="en" sz="1300">
                <a:solidFill>
                  <a:srgbClr val="000000"/>
                </a:solidFill>
                <a:latin typeface="Times New Roman"/>
                <a:ea typeface="Times New Roman"/>
                <a:cs typeface="Times New Roman"/>
                <a:sym typeface="Times New Roman"/>
              </a:rPr>
              <a:t>IVFPQ index, i.e. Inverted File Product Quantization, is used to create an indexing of the text column containing the ingredients, type of recipe, type of meal, cuisine, healthiness, recipe tags, and the encoded query is searched in the index. Finally, the recipes with the highest cosine similarity score are returned as recommendations.</a:t>
            </a:r>
            <a:endParaRPr sz="13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sz="13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rgbClr val="FF0000"/>
                </a:solidFill>
                <a:highlight>
                  <a:srgbClr val="FFFFFF"/>
                </a:highlight>
              </a:rPr>
              <a:t>Test query - ‘american orange cake with frosting’</a:t>
            </a:r>
            <a:endParaRPr sz="1200">
              <a:solidFill>
                <a:srgbClr val="FF0000"/>
              </a:solidFill>
              <a:highlight>
                <a:srgbClr val="FFFFFF"/>
              </a:highlight>
            </a:endParaRPr>
          </a:p>
          <a:p>
            <a:pPr indent="0" lvl="0" marL="0" rtl="0" algn="just">
              <a:spcBef>
                <a:spcPts val="0"/>
              </a:spcBef>
              <a:spcAft>
                <a:spcPts val="0"/>
              </a:spcAft>
              <a:buNone/>
            </a:pPr>
            <a:r>
              <a:t/>
            </a:r>
            <a:endParaRPr sz="1200">
              <a:solidFill>
                <a:srgbClr val="000000"/>
              </a:solidFill>
            </a:endParaRPr>
          </a:p>
          <a:p>
            <a:pPr indent="0" lvl="0" marL="0" rtl="0" algn="just">
              <a:spcBef>
                <a:spcPts val="0"/>
              </a:spcBef>
              <a:spcAft>
                <a:spcPts val="0"/>
              </a:spcAft>
              <a:buNone/>
            </a:pPr>
            <a:r>
              <a:t/>
            </a:r>
            <a:endParaRPr sz="1200">
              <a:solidFill>
                <a:srgbClr val="000000"/>
              </a:solidFill>
            </a:endParaRPr>
          </a:p>
          <a:p>
            <a:pPr indent="0" lvl="0" marL="0" rtl="0" algn="just">
              <a:spcBef>
                <a:spcPts val="0"/>
              </a:spcBef>
              <a:spcAft>
                <a:spcPts val="0"/>
              </a:spcAft>
              <a:buNone/>
            </a:pPr>
            <a:r>
              <a:t/>
            </a:r>
            <a:endParaRPr sz="1200">
              <a:solidFill>
                <a:srgbClr val="000000"/>
              </a:solidFill>
            </a:endParaRPr>
          </a:p>
          <a:p>
            <a:pPr indent="0" lvl="0" marL="0" rtl="0" algn="just">
              <a:spcBef>
                <a:spcPts val="0"/>
              </a:spcBef>
              <a:spcAft>
                <a:spcPts val="0"/>
              </a:spcAft>
              <a:buNone/>
            </a:pPr>
            <a:r>
              <a:t/>
            </a:r>
            <a:endParaRPr sz="1200"/>
          </a:p>
        </p:txBody>
      </p:sp>
      <p:pic>
        <p:nvPicPr>
          <p:cNvPr id="124" name="Google Shape;124;p23"/>
          <p:cNvPicPr preferRelativeResize="0"/>
          <p:nvPr/>
        </p:nvPicPr>
        <p:blipFill>
          <a:blip r:embed="rId3">
            <a:alphaModFix/>
          </a:blip>
          <a:stretch>
            <a:fillRect/>
          </a:stretch>
        </p:blipFill>
        <p:spPr>
          <a:xfrm>
            <a:off x="371700" y="3102925"/>
            <a:ext cx="5248275" cy="1381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Metrics</a:t>
            </a:r>
            <a:endParaRPr/>
          </a:p>
        </p:txBody>
      </p:sp>
      <p:sp>
        <p:nvSpPr>
          <p:cNvPr id="130" name="Google Shape;130;p2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t/>
            </a:r>
            <a:endParaRPr sz="13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sz="13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a:p>
          <a:p>
            <a:pPr indent="0" lvl="0" marL="0" rtl="0" algn="l">
              <a:spcBef>
                <a:spcPts val="0"/>
              </a:spcBef>
              <a:spcAft>
                <a:spcPts val="1200"/>
              </a:spcAft>
              <a:buNone/>
            </a:pPr>
            <a:r>
              <a:t/>
            </a:r>
            <a:endParaRPr/>
          </a:p>
        </p:txBody>
      </p:sp>
      <p:sp>
        <p:nvSpPr>
          <p:cNvPr id="131" name="Google Shape;131;p24"/>
          <p:cNvSpPr txBox="1"/>
          <p:nvPr>
            <p:ph idx="2" type="body"/>
          </p:nvPr>
        </p:nvSpPr>
        <p:spPr>
          <a:xfrm>
            <a:off x="426550" y="1222250"/>
            <a:ext cx="8145900" cy="371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Cosine Similarity</a:t>
            </a:r>
            <a:r>
              <a:rPr lang="en"/>
              <a:t> measure is used to find the top 20 related recipes to the searched recipe.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a:t>Pearson correlation coefficient </a:t>
            </a:r>
            <a:r>
              <a:rPr lang="en">
                <a:solidFill>
                  <a:srgbClr val="202124"/>
                </a:solidFill>
                <a:highlight>
                  <a:srgbClr val="FFFFFF"/>
                </a:highlight>
              </a:rPr>
              <a:t>measures the statistical relationship between two continuous variables, in our case, the nutrition values.</a:t>
            </a:r>
            <a:endParaRPr/>
          </a:p>
        </p:txBody>
      </p:sp>
      <p:pic>
        <p:nvPicPr>
          <p:cNvPr id="132" name="Google Shape;132;p24"/>
          <p:cNvPicPr preferRelativeResize="0"/>
          <p:nvPr/>
        </p:nvPicPr>
        <p:blipFill>
          <a:blip r:embed="rId3">
            <a:alphaModFix/>
          </a:blip>
          <a:stretch>
            <a:fillRect/>
          </a:stretch>
        </p:blipFill>
        <p:spPr>
          <a:xfrm>
            <a:off x="2869725" y="1680400"/>
            <a:ext cx="3259550" cy="1162050"/>
          </a:xfrm>
          <a:prstGeom prst="rect">
            <a:avLst/>
          </a:prstGeom>
          <a:noFill/>
          <a:ln>
            <a:noFill/>
          </a:ln>
        </p:spPr>
      </p:pic>
      <p:pic>
        <p:nvPicPr>
          <p:cNvPr id="133" name="Google Shape;133;p24"/>
          <p:cNvPicPr preferRelativeResize="0"/>
          <p:nvPr/>
        </p:nvPicPr>
        <p:blipFill>
          <a:blip r:embed="rId4">
            <a:alphaModFix/>
          </a:blip>
          <a:stretch>
            <a:fillRect/>
          </a:stretch>
        </p:blipFill>
        <p:spPr>
          <a:xfrm>
            <a:off x="3746900" y="3904949"/>
            <a:ext cx="2024575" cy="712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169450" y="2057400"/>
            <a:ext cx="87819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640"/>
              <a:t>RecipeWiz web application</a:t>
            </a:r>
            <a:endParaRPr sz="364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Landing Page of RecipeWiz</a:t>
            </a:r>
            <a:endParaRPr/>
          </a:p>
        </p:txBody>
      </p:sp>
      <p:pic>
        <p:nvPicPr>
          <p:cNvPr id="144" name="Google Shape;144;p26"/>
          <p:cNvPicPr preferRelativeResize="0"/>
          <p:nvPr/>
        </p:nvPicPr>
        <p:blipFill>
          <a:blip r:embed="rId4">
            <a:alphaModFix/>
          </a:blip>
          <a:stretch>
            <a:fillRect/>
          </a:stretch>
        </p:blipFill>
        <p:spPr>
          <a:xfrm>
            <a:off x="1587800" y="1178100"/>
            <a:ext cx="6113562" cy="38209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Recipe Details</a:t>
            </a:r>
            <a:endParaRPr/>
          </a:p>
        </p:txBody>
      </p:sp>
      <p:pic>
        <p:nvPicPr>
          <p:cNvPr id="150" name="Google Shape;150;p27"/>
          <p:cNvPicPr preferRelativeResize="0"/>
          <p:nvPr/>
        </p:nvPicPr>
        <p:blipFill>
          <a:blip r:embed="rId3">
            <a:alphaModFix/>
          </a:blip>
          <a:stretch>
            <a:fillRect/>
          </a:stretch>
        </p:blipFill>
        <p:spPr>
          <a:xfrm>
            <a:off x="1515225" y="1114300"/>
            <a:ext cx="6113562" cy="38209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Recipe Details</a:t>
            </a:r>
            <a:endParaRPr/>
          </a:p>
        </p:txBody>
      </p:sp>
      <p:pic>
        <p:nvPicPr>
          <p:cNvPr id="156" name="Google Shape;156;p28"/>
          <p:cNvPicPr preferRelativeResize="0"/>
          <p:nvPr/>
        </p:nvPicPr>
        <p:blipFill>
          <a:blip r:embed="rId3">
            <a:alphaModFix/>
          </a:blip>
          <a:stretch>
            <a:fillRect/>
          </a:stretch>
        </p:blipFill>
        <p:spPr>
          <a:xfrm>
            <a:off x="1651575" y="1146200"/>
            <a:ext cx="6113562" cy="38209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169450" y="2057400"/>
            <a:ext cx="8781900" cy="77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640"/>
              <a:t>Thank you!</a:t>
            </a:r>
            <a:endParaRPr sz="364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RecipeWiz?</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lnSpc>
                <a:spcPct val="150000"/>
              </a:lnSpc>
              <a:spcBef>
                <a:spcPts val="0"/>
              </a:spcBef>
              <a:spcAft>
                <a:spcPts val="0"/>
              </a:spcAft>
              <a:buNone/>
            </a:pPr>
            <a:r>
              <a:rPr lang="en" sz="1400"/>
              <a:t>“RecipeWiz” is an engine that can help users find a subset of recipes available on Food.com. However, it is just not a recipe collection but offers a range of </a:t>
            </a:r>
            <a:r>
              <a:rPr b="1" lang="en" sz="1400"/>
              <a:t>recommendations</a:t>
            </a:r>
            <a:r>
              <a:rPr lang="en" sz="1400"/>
              <a:t> based on several search criteria pertaining to recipes as well as factors like user ratings and reviews. </a:t>
            </a:r>
            <a:endParaRPr sz="1400"/>
          </a:p>
          <a:p>
            <a:pPr indent="0" lvl="0" marL="0" rtl="0" algn="just">
              <a:lnSpc>
                <a:spcPct val="150000"/>
              </a:lnSpc>
              <a:spcBef>
                <a:spcPts val="0"/>
              </a:spcBef>
              <a:spcAft>
                <a:spcPts val="0"/>
              </a:spcAft>
              <a:buNone/>
            </a:pPr>
            <a:r>
              <a:t/>
            </a:r>
            <a:endParaRPr sz="1400"/>
          </a:p>
          <a:p>
            <a:pPr indent="0" lvl="0" marL="0" rtl="0" algn="just">
              <a:lnSpc>
                <a:spcPct val="150000"/>
              </a:lnSpc>
              <a:spcBef>
                <a:spcPts val="0"/>
              </a:spcBef>
              <a:spcAft>
                <a:spcPts val="0"/>
              </a:spcAft>
              <a:buNone/>
            </a:pPr>
            <a:r>
              <a:rPr lang="en" sz="1400"/>
              <a:t>Our goal is to offer users with a wide range of options based on different criteria like similar ingredients, similar nutritional value, similar method of preparation, etc., by leveraging the powerful techniques of </a:t>
            </a:r>
            <a:r>
              <a:rPr b="1" lang="en" sz="1400"/>
              <a:t>item-item collaborative filtering</a:t>
            </a:r>
            <a:r>
              <a:rPr lang="en" sz="1400"/>
              <a:t>. When a user searches for a recipe, multiple carousels with recommended recipes will be displayed where each carousel shows recipes similar to the searched one. Clicking on a recipe will show all the details of that recipe like ingredients, preparation steps, nutritional information, etc.</a:t>
            </a:r>
            <a:endParaRPr sz="1400"/>
          </a:p>
          <a:p>
            <a:pPr indent="0" lvl="0" marL="0" rtl="0" algn="just">
              <a:lnSpc>
                <a:spcPct val="150000"/>
              </a:lnSpc>
              <a:spcBef>
                <a:spcPts val="0"/>
              </a:spcBef>
              <a:spcAft>
                <a:spcPts val="0"/>
              </a:spcAft>
              <a:buNone/>
            </a:pPr>
            <a:r>
              <a:t/>
            </a:r>
            <a:endParaRPr sz="1400"/>
          </a:p>
          <a:p>
            <a:pPr indent="0" lvl="0" marL="0" rtl="0" algn="l">
              <a:spcBef>
                <a:spcPts val="0"/>
              </a:spcBef>
              <a:spcAft>
                <a:spcPts val="12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169450" y="2057400"/>
            <a:ext cx="87819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640"/>
              <a:t>Knowledge Discovery in Databases (KDD)</a:t>
            </a:r>
            <a:endParaRPr sz="364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KDD process</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Cleaning </a:t>
            </a:r>
            <a:endParaRPr b="1"/>
          </a:p>
          <a:p>
            <a:pPr indent="-317500" lvl="0" marL="457200" rtl="0" algn="l">
              <a:spcBef>
                <a:spcPts val="1200"/>
              </a:spcBef>
              <a:spcAft>
                <a:spcPts val="0"/>
              </a:spcAft>
              <a:buSzPts val="1400"/>
              <a:buChar char="●"/>
            </a:pPr>
            <a:r>
              <a:rPr lang="en"/>
              <a:t>Missing values</a:t>
            </a:r>
            <a:endParaRPr/>
          </a:p>
          <a:p>
            <a:pPr indent="-317500" lvl="0" marL="457200" rtl="0" algn="l">
              <a:spcBef>
                <a:spcPts val="0"/>
              </a:spcBef>
              <a:spcAft>
                <a:spcPts val="0"/>
              </a:spcAft>
              <a:buSzPts val="1400"/>
              <a:buChar char="●"/>
            </a:pPr>
            <a:r>
              <a:rPr lang="en"/>
              <a:t>Cleaning textual columns</a:t>
            </a:r>
            <a:endParaRPr/>
          </a:p>
          <a:p>
            <a:pPr indent="-317500" lvl="0" marL="457200" rtl="0" algn="l">
              <a:spcBef>
                <a:spcPts val="0"/>
              </a:spcBef>
              <a:spcAft>
                <a:spcPts val="0"/>
              </a:spcAft>
              <a:buSzPts val="1400"/>
              <a:buChar char="●"/>
            </a:pPr>
            <a:r>
              <a:rPr lang="en"/>
              <a:t>Removing outliers</a:t>
            </a:r>
            <a:endParaRPr/>
          </a:p>
          <a:p>
            <a:pPr indent="-317500" lvl="0" marL="457200" rtl="0" algn="l">
              <a:spcBef>
                <a:spcPts val="0"/>
              </a:spcBef>
              <a:spcAft>
                <a:spcPts val="0"/>
              </a:spcAft>
              <a:buSzPts val="1400"/>
              <a:buChar char="●"/>
            </a:pPr>
            <a:r>
              <a:rPr lang="en"/>
              <a:t>Other business-based cleaning</a:t>
            </a:r>
            <a:endParaRPr/>
          </a:p>
          <a:p>
            <a:pPr indent="0" lvl="0" marL="0" rtl="0" algn="l">
              <a:spcBef>
                <a:spcPts val="1200"/>
              </a:spcBef>
              <a:spcAft>
                <a:spcPts val="0"/>
              </a:spcAft>
              <a:buNone/>
            </a:pPr>
            <a:r>
              <a:rPr b="1" lang="en"/>
              <a:t>Data Integration</a:t>
            </a:r>
            <a:endParaRPr b="1"/>
          </a:p>
          <a:p>
            <a:pPr indent="0" lvl="0" marL="0" rtl="0" algn="just">
              <a:spcBef>
                <a:spcPts val="1200"/>
              </a:spcBef>
              <a:spcAft>
                <a:spcPts val="0"/>
              </a:spcAft>
              <a:buNone/>
            </a:pPr>
            <a:r>
              <a:rPr lang="en"/>
              <a:t>Two datasets: one gives the details about the recipes themselves and the other gives the ratings and reviews for the recipes. For our recommendation engine, we combine the two datasets on the recipe_id so that we have each row giving details about the recipe and the ratings and reviews given to that recipe. Due to this, we get ‘n’ rows for each recipe where ‘n’ is the number of reviews for that recipe.</a:t>
            </a:r>
            <a:endParaRPr/>
          </a:p>
          <a:p>
            <a:pPr indent="0" lvl="0" marL="0" rtl="0" algn="just">
              <a:spcBef>
                <a:spcPts val="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KDD process</a:t>
            </a:r>
            <a:endParaRPr/>
          </a:p>
        </p:txBody>
      </p:sp>
      <p:sp>
        <p:nvSpPr>
          <p:cNvPr id="88" name="Google Shape;88;p18"/>
          <p:cNvSpPr txBox="1"/>
          <p:nvPr>
            <p:ph idx="1" type="body"/>
          </p:nvPr>
        </p:nvSpPr>
        <p:spPr>
          <a:xfrm>
            <a:off x="311700" y="1152475"/>
            <a:ext cx="8370600" cy="38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Data Selection</a:t>
            </a:r>
            <a:endParaRPr b="1" sz="1300"/>
          </a:p>
          <a:p>
            <a:pPr indent="0" lvl="0" marL="0" rtl="0" algn="l">
              <a:spcBef>
                <a:spcPts val="1200"/>
              </a:spcBef>
              <a:spcAft>
                <a:spcPts val="0"/>
              </a:spcAft>
              <a:buNone/>
            </a:pPr>
            <a:r>
              <a:rPr b="1" lang="en" sz="1300"/>
              <a:t>Data Transformation - </a:t>
            </a:r>
            <a:endParaRPr b="1" sz="1300"/>
          </a:p>
          <a:p>
            <a:pPr indent="-311150" lvl="0" marL="914400" rtl="0" algn="just">
              <a:spcBef>
                <a:spcPts val="1200"/>
              </a:spcBef>
              <a:spcAft>
                <a:spcPts val="0"/>
              </a:spcAft>
              <a:buSzPts val="1300"/>
              <a:buChar char="●"/>
            </a:pPr>
            <a:r>
              <a:rPr lang="en" sz="1300"/>
              <a:t>Imputing missing ratings with the median.</a:t>
            </a:r>
            <a:endParaRPr sz="1300"/>
          </a:p>
          <a:p>
            <a:pPr indent="-311150" lvl="0" marL="914400" rtl="0" algn="just">
              <a:spcBef>
                <a:spcPts val="0"/>
              </a:spcBef>
              <a:spcAft>
                <a:spcPts val="0"/>
              </a:spcAft>
              <a:buSzPts val="1300"/>
              <a:buChar char="●"/>
            </a:pPr>
            <a:r>
              <a:rPr lang="en" sz="1300"/>
              <a:t>New features like the cuisine and type of meal - veg/ non-veg and sweet/savory are derived from the ingredients and tags column respectively.</a:t>
            </a:r>
            <a:endParaRPr sz="1300"/>
          </a:p>
          <a:p>
            <a:pPr indent="-311150" lvl="0" marL="914400" rtl="0" algn="just">
              <a:spcBef>
                <a:spcPts val="0"/>
              </a:spcBef>
              <a:spcAft>
                <a:spcPts val="0"/>
              </a:spcAft>
              <a:buSzPts val="1300"/>
              <a:buChar char="●"/>
            </a:pPr>
            <a:r>
              <a:rPr lang="en" sz="1300"/>
              <a:t>Using the nutrition values, recipes are classified as healthy or unhealthy.</a:t>
            </a:r>
            <a:endParaRPr sz="1300"/>
          </a:p>
          <a:p>
            <a:pPr indent="-311150" lvl="0" marL="914400" rtl="0" algn="just">
              <a:spcBef>
                <a:spcPts val="0"/>
              </a:spcBef>
              <a:spcAft>
                <a:spcPts val="0"/>
              </a:spcAft>
              <a:buSzPts val="1300"/>
              <a:buChar char="●"/>
            </a:pPr>
            <a:r>
              <a:rPr lang="en" sz="1300"/>
              <a:t>Techniques of lemmatization, tokenization, and stop word removal. </a:t>
            </a:r>
            <a:endParaRPr sz="1300"/>
          </a:p>
          <a:p>
            <a:pPr indent="0" lvl="0" marL="914400" rtl="0" algn="just">
              <a:spcBef>
                <a:spcPts val="0"/>
              </a:spcBef>
              <a:spcAft>
                <a:spcPts val="0"/>
              </a:spcAft>
              <a:buNone/>
            </a:pPr>
            <a:r>
              <a:t/>
            </a:r>
            <a:endParaRPr sz="1300"/>
          </a:p>
          <a:p>
            <a:pPr indent="0" lvl="0" marL="0" rtl="0" algn="l">
              <a:spcBef>
                <a:spcPts val="0"/>
              </a:spcBef>
              <a:spcAft>
                <a:spcPts val="0"/>
              </a:spcAft>
              <a:buNone/>
            </a:pPr>
            <a:r>
              <a:rPr b="1" lang="en" sz="1300"/>
              <a:t>Data Mining - </a:t>
            </a:r>
            <a:endParaRPr b="1" sz="1300"/>
          </a:p>
          <a:p>
            <a:pPr indent="-311150" lvl="0" marL="914400" rtl="0" algn="just">
              <a:spcBef>
                <a:spcPts val="1200"/>
              </a:spcBef>
              <a:spcAft>
                <a:spcPts val="0"/>
              </a:spcAft>
              <a:buSzPts val="1300"/>
              <a:buChar char="●"/>
            </a:pPr>
            <a:r>
              <a:rPr lang="en" sz="1300"/>
              <a:t>Memory-based techniques use statistical methods like cosine similarity and correlation to suggest similar recipes. It is purely mathematical and hence forms the base models.</a:t>
            </a:r>
            <a:endParaRPr sz="1300"/>
          </a:p>
          <a:p>
            <a:pPr indent="-311150" lvl="0" marL="914400" rtl="0" algn="just">
              <a:spcBef>
                <a:spcPts val="0"/>
              </a:spcBef>
              <a:spcAft>
                <a:spcPts val="0"/>
              </a:spcAft>
              <a:buSzPts val="1300"/>
              <a:buChar char="●"/>
            </a:pPr>
            <a:r>
              <a:rPr lang="en" sz="1300"/>
              <a:t>Model-based methods utilize more sophisticated techniques like clustering and deep learning. These methods, among others, have the ability to understand the vector space and the underlying patterns more closely, therefore providing highly similar recipes to the searched one. </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KDD process</a:t>
            </a:r>
            <a:endParaRPr/>
          </a:p>
        </p:txBody>
      </p:sp>
      <p:sp>
        <p:nvSpPr>
          <p:cNvPr id="94" name="Google Shape;94;p19"/>
          <p:cNvSpPr txBox="1"/>
          <p:nvPr>
            <p:ph idx="1" type="body"/>
          </p:nvPr>
        </p:nvSpPr>
        <p:spPr>
          <a:xfrm>
            <a:off x="311700" y="1152475"/>
            <a:ext cx="8450100" cy="38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Pattern Evaluation - </a:t>
            </a:r>
            <a:endParaRPr b="1"/>
          </a:p>
          <a:p>
            <a:pPr indent="0" lvl="0" marL="457200" rtl="0" algn="just">
              <a:spcBef>
                <a:spcPts val="1200"/>
              </a:spcBef>
              <a:spcAft>
                <a:spcPts val="0"/>
              </a:spcAft>
              <a:buNone/>
            </a:pPr>
            <a:r>
              <a:rPr lang="en" sz="1300"/>
              <a:t>Recommendation-centric metrics:</a:t>
            </a:r>
            <a:endParaRPr sz="1300"/>
          </a:p>
          <a:p>
            <a:pPr indent="-292100" lvl="0" marL="914400" rtl="0" algn="just">
              <a:spcBef>
                <a:spcPts val="0"/>
              </a:spcBef>
              <a:spcAft>
                <a:spcPts val="0"/>
              </a:spcAft>
              <a:buSzPts val="1000"/>
              <a:buChar char="●"/>
            </a:pPr>
            <a:r>
              <a:rPr lang="en" sz="1300"/>
              <a:t>Diversity in recommendations offered</a:t>
            </a:r>
            <a:endParaRPr sz="1300"/>
          </a:p>
          <a:p>
            <a:pPr indent="-292100" lvl="0" marL="914400" rtl="0" algn="just">
              <a:spcBef>
                <a:spcPts val="0"/>
              </a:spcBef>
              <a:spcAft>
                <a:spcPts val="0"/>
              </a:spcAft>
              <a:buSzPts val="1000"/>
              <a:buChar char="●"/>
            </a:pPr>
            <a:r>
              <a:rPr lang="en" sz="1300"/>
              <a:t>Coverage - the ability of the recommender system to recommend all items from a train set to users. </a:t>
            </a:r>
            <a:endParaRPr sz="1300"/>
          </a:p>
          <a:p>
            <a:pPr indent="0" lvl="0" marL="0" rtl="0" algn="just">
              <a:spcBef>
                <a:spcPts val="0"/>
              </a:spcBef>
              <a:spcAft>
                <a:spcPts val="0"/>
              </a:spcAft>
              <a:buNone/>
            </a:pPr>
            <a:r>
              <a:t/>
            </a:r>
            <a:endParaRPr sz="1300"/>
          </a:p>
          <a:p>
            <a:pPr indent="457200" lvl="0" marL="0" rtl="0" algn="just">
              <a:spcBef>
                <a:spcPts val="0"/>
              </a:spcBef>
              <a:spcAft>
                <a:spcPts val="0"/>
              </a:spcAft>
              <a:buNone/>
            </a:pPr>
            <a:r>
              <a:rPr lang="en" sz="1300"/>
              <a:t>Business-oriented metrics:</a:t>
            </a:r>
            <a:endParaRPr sz="1300"/>
          </a:p>
          <a:p>
            <a:pPr indent="-292100" lvl="0" marL="914400" rtl="0" algn="just">
              <a:spcBef>
                <a:spcPts val="0"/>
              </a:spcBef>
              <a:spcAft>
                <a:spcPts val="0"/>
              </a:spcAft>
              <a:buSzPts val="1000"/>
              <a:buChar char="●"/>
            </a:pPr>
            <a:r>
              <a:rPr lang="en" sz="1300"/>
              <a:t>Click-through rates - measurement of how many users click on  the recommendations.</a:t>
            </a:r>
            <a:endParaRPr sz="1300"/>
          </a:p>
          <a:p>
            <a:pPr indent="-292100" lvl="0" marL="914400" rtl="0" algn="just">
              <a:spcBef>
                <a:spcPts val="0"/>
              </a:spcBef>
              <a:spcAft>
                <a:spcPts val="0"/>
              </a:spcAft>
              <a:buSzPts val="1000"/>
              <a:buChar char="●"/>
            </a:pPr>
            <a:r>
              <a:rPr lang="en" sz="1300"/>
              <a:t>User behavior and engagement - By showing more relevant recommendations, user engagement is estimated to increase. </a:t>
            </a:r>
            <a:endParaRPr b="1" sz="1300"/>
          </a:p>
          <a:p>
            <a:pPr indent="0" lvl="0" marL="914400" rtl="0" algn="just">
              <a:spcBef>
                <a:spcPts val="0"/>
              </a:spcBef>
              <a:spcAft>
                <a:spcPts val="0"/>
              </a:spcAft>
              <a:buNone/>
            </a:pPr>
            <a:r>
              <a:t/>
            </a:r>
            <a:endParaRPr b="1" sz="1300"/>
          </a:p>
          <a:p>
            <a:pPr indent="0" lvl="0" marL="0" rtl="0" algn="l">
              <a:spcBef>
                <a:spcPts val="0"/>
              </a:spcBef>
              <a:spcAft>
                <a:spcPts val="0"/>
              </a:spcAft>
              <a:buNone/>
            </a:pPr>
            <a:r>
              <a:rPr b="1" lang="en"/>
              <a:t>Knowledge Presentation -</a:t>
            </a:r>
            <a:endParaRPr b="1"/>
          </a:p>
          <a:p>
            <a:pPr indent="0" lvl="0" marL="0" rtl="0" algn="just">
              <a:spcBef>
                <a:spcPts val="1200"/>
              </a:spcBef>
              <a:spcAft>
                <a:spcPts val="0"/>
              </a:spcAft>
              <a:buNone/>
            </a:pPr>
            <a:r>
              <a:rPr lang="en" sz="1300"/>
              <a:t>As the final deliverable, RecipeWiz is a website that allows search functionality and then recommends similar recipes. These recipes are displayed as carousels on the website that the user can scroll through and open. On opening, these recipes will open up as separate articles with all details about the recipe.</a:t>
            </a:r>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169450" y="2057400"/>
            <a:ext cx="87819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640"/>
              <a:t>Algorithms &amp; Metrics</a:t>
            </a:r>
            <a:endParaRPr sz="364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Algorithms</a:t>
            </a:r>
            <a:endParaRPr/>
          </a:p>
        </p:txBody>
      </p:sp>
      <p:sp>
        <p:nvSpPr>
          <p:cNvPr id="105" name="Google Shape;105;p21"/>
          <p:cNvSpPr txBox="1"/>
          <p:nvPr>
            <p:ph idx="1" type="body"/>
          </p:nvPr>
        </p:nvSpPr>
        <p:spPr>
          <a:xfrm>
            <a:off x="311700" y="1152475"/>
            <a:ext cx="4104000" cy="3961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200">
                <a:solidFill>
                  <a:srgbClr val="000000"/>
                </a:solidFill>
              </a:rPr>
              <a:t>Term Frequency Inverse Document Frequency : </a:t>
            </a:r>
            <a:r>
              <a:rPr lang="en" sz="1200">
                <a:solidFill>
                  <a:srgbClr val="000000"/>
                </a:solidFill>
              </a:rPr>
              <a:t>The TfidfVectorizer is trained on ingredients in all records and when a recipe is queried by name, the ingredient embeddings of the searched recipe are extracted from the database, </a:t>
            </a:r>
            <a:r>
              <a:rPr lang="en" sz="1300">
                <a:solidFill>
                  <a:srgbClr val="000000"/>
                </a:solidFill>
                <a:latin typeface="Times New Roman"/>
                <a:ea typeface="Times New Roman"/>
                <a:cs typeface="Times New Roman"/>
                <a:sym typeface="Times New Roman"/>
              </a:rPr>
              <a:t>and recipes with the highest cosine similarity are returned.</a:t>
            </a:r>
            <a:endParaRPr sz="1200">
              <a:solidFill>
                <a:srgbClr val="FF0000"/>
              </a:solidFill>
              <a:highlight>
                <a:srgbClr val="FFFFFF"/>
              </a:highlight>
            </a:endParaRPr>
          </a:p>
          <a:p>
            <a:pPr indent="0" lvl="0" marL="0" rtl="0" algn="just">
              <a:spcBef>
                <a:spcPts val="0"/>
              </a:spcBef>
              <a:spcAft>
                <a:spcPts val="0"/>
              </a:spcAft>
              <a:buNone/>
            </a:pPr>
            <a:r>
              <a:rPr lang="en" sz="1200">
                <a:solidFill>
                  <a:srgbClr val="FF0000"/>
                </a:solidFill>
                <a:highlight>
                  <a:srgbClr val="FFFFFF"/>
                </a:highlight>
              </a:rPr>
              <a:t>Test recipe name - ‘chicken tortilla enchilada bake’</a:t>
            </a:r>
            <a:endParaRPr sz="1200">
              <a:solidFill>
                <a:srgbClr val="FF0000"/>
              </a:solidFill>
              <a:highlight>
                <a:srgbClr val="FFFFFF"/>
              </a:highlight>
            </a:endParaRPr>
          </a:p>
          <a:p>
            <a:pPr indent="0" lvl="0" marL="0" rtl="0" algn="just">
              <a:spcBef>
                <a:spcPts val="0"/>
              </a:spcBef>
              <a:spcAft>
                <a:spcPts val="0"/>
              </a:spcAft>
              <a:buNone/>
            </a:pPr>
            <a:r>
              <a:t/>
            </a:r>
            <a:endParaRPr sz="1200">
              <a:solidFill>
                <a:srgbClr val="000000"/>
              </a:solidFill>
            </a:endParaRPr>
          </a:p>
          <a:p>
            <a:pPr indent="0" lvl="0" marL="0" rtl="0" algn="just">
              <a:spcBef>
                <a:spcPts val="0"/>
              </a:spcBef>
              <a:spcAft>
                <a:spcPts val="0"/>
              </a:spcAft>
              <a:buNone/>
            </a:pPr>
            <a:r>
              <a:t/>
            </a:r>
            <a:endParaRPr sz="1200">
              <a:solidFill>
                <a:srgbClr val="000000"/>
              </a:solidFill>
            </a:endParaRPr>
          </a:p>
          <a:p>
            <a:pPr indent="0" lvl="0" marL="0" rtl="0" algn="just">
              <a:spcBef>
                <a:spcPts val="0"/>
              </a:spcBef>
              <a:spcAft>
                <a:spcPts val="0"/>
              </a:spcAft>
              <a:buNone/>
            </a:pPr>
            <a:r>
              <a:t/>
            </a:r>
            <a:endParaRPr sz="1200">
              <a:solidFill>
                <a:srgbClr val="000000"/>
              </a:solidFill>
            </a:endParaRPr>
          </a:p>
          <a:p>
            <a:pPr indent="0" lvl="0" marL="0" rtl="0" algn="just">
              <a:spcBef>
                <a:spcPts val="0"/>
              </a:spcBef>
              <a:spcAft>
                <a:spcPts val="0"/>
              </a:spcAft>
              <a:buNone/>
            </a:pPr>
            <a:r>
              <a:t/>
            </a:r>
            <a:endParaRPr sz="1200"/>
          </a:p>
        </p:txBody>
      </p:sp>
      <p:pic>
        <p:nvPicPr>
          <p:cNvPr id="106" name="Google Shape;106;p21"/>
          <p:cNvPicPr preferRelativeResize="0"/>
          <p:nvPr/>
        </p:nvPicPr>
        <p:blipFill>
          <a:blip r:embed="rId3">
            <a:alphaModFix/>
          </a:blip>
          <a:stretch>
            <a:fillRect/>
          </a:stretch>
        </p:blipFill>
        <p:spPr>
          <a:xfrm>
            <a:off x="1180825" y="2810725"/>
            <a:ext cx="2068750" cy="2180800"/>
          </a:xfrm>
          <a:prstGeom prst="rect">
            <a:avLst/>
          </a:prstGeom>
          <a:noFill/>
          <a:ln>
            <a:noFill/>
          </a:ln>
        </p:spPr>
      </p:pic>
      <p:sp>
        <p:nvSpPr>
          <p:cNvPr id="107" name="Google Shape;107;p21"/>
          <p:cNvSpPr txBox="1"/>
          <p:nvPr>
            <p:ph idx="1" type="body"/>
          </p:nvPr>
        </p:nvSpPr>
        <p:spPr>
          <a:xfrm>
            <a:off x="4728300" y="1152475"/>
            <a:ext cx="4104000" cy="3839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300">
                <a:solidFill>
                  <a:srgbClr val="000000"/>
                </a:solidFill>
                <a:latin typeface="Times New Roman"/>
                <a:ea typeface="Times New Roman"/>
                <a:cs typeface="Times New Roman"/>
                <a:sym typeface="Times New Roman"/>
              </a:rPr>
              <a:t>Pearson Correlation Coefficient : </a:t>
            </a:r>
            <a:r>
              <a:rPr lang="en" sz="1300">
                <a:solidFill>
                  <a:srgbClr val="000000"/>
                </a:solidFill>
                <a:latin typeface="Times New Roman"/>
                <a:ea typeface="Times New Roman"/>
                <a:cs typeface="Times New Roman"/>
                <a:sym typeface="Times New Roman"/>
              </a:rPr>
              <a:t>The correlation of nutrition values of the searched recipe with respect to all other recipes is found and the recipes with a correlation &gt; 99.9 are returned.</a:t>
            </a:r>
            <a:endParaRPr sz="13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sz="13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rgbClr val="FF0000"/>
                </a:solidFill>
                <a:highlight>
                  <a:srgbClr val="FFFFFF"/>
                </a:highlight>
              </a:rPr>
              <a:t>Test recipe name - ‘chicken tortilla enchilada bake’</a:t>
            </a:r>
            <a:endParaRPr sz="1200">
              <a:solidFill>
                <a:srgbClr val="FF0000"/>
              </a:solidFill>
              <a:highlight>
                <a:srgbClr val="FFFFFF"/>
              </a:highlight>
            </a:endParaRPr>
          </a:p>
          <a:p>
            <a:pPr indent="0" lvl="0" marL="0" rtl="0" algn="just">
              <a:spcBef>
                <a:spcPts val="0"/>
              </a:spcBef>
              <a:spcAft>
                <a:spcPts val="0"/>
              </a:spcAft>
              <a:buNone/>
            </a:pPr>
            <a:r>
              <a:t/>
            </a:r>
            <a:endParaRPr sz="1200">
              <a:solidFill>
                <a:srgbClr val="000000"/>
              </a:solidFill>
            </a:endParaRPr>
          </a:p>
          <a:p>
            <a:pPr indent="0" lvl="0" marL="0" rtl="0" algn="just">
              <a:spcBef>
                <a:spcPts val="0"/>
              </a:spcBef>
              <a:spcAft>
                <a:spcPts val="0"/>
              </a:spcAft>
              <a:buNone/>
            </a:pPr>
            <a:r>
              <a:t/>
            </a:r>
            <a:endParaRPr sz="1200">
              <a:solidFill>
                <a:srgbClr val="000000"/>
              </a:solidFill>
            </a:endParaRPr>
          </a:p>
          <a:p>
            <a:pPr indent="0" lvl="0" marL="0" rtl="0" algn="just">
              <a:spcBef>
                <a:spcPts val="0"/>
              </a:spcBef>
              <a:spcAft>
                <a:spcPts val="0"/>
              </a:spcAft>
              <a:buNone/>
            </a:pPr>
            <a:r>
              <a:t/>
            </a:r>
            <a:endParaRPr sz="1200">
              <a:solidFill>
                <a:srgbClr val="000000"/>
              </a:solidFill>
            </a:endParaRPr>
          </a:p>
          <a:p>
            <a:pPr indent="0" lvl="0" marL="0" rtl="0" algn="just">
              <a:spcBef>
                <a:spcPts val="0"/>
              </a:spcBef>
              <a:spcAft>
                <a:spcPts val="0"/>
              </a:spcAft>
              <a:buNone/>
            </a:pPr>
            <a:r>
              <a:t/>
            </a:r>
            <a:endParaRPr sz="1200"/>
          </a:p>
        </p:txBody>
      </p:sp>
      <p:pic>
        <p:nvPicPr>
          <p:cNvPr id="108" name="Google Shape;108;p21"/>
          <p:cNvPicPr preferRelativeResize="0"/>
          <p:nvPr/>
        </p:nvPicPr>
        <p:blipFill>
          <a:blip r:embed="rId4">
            <a:alphaModFix/>
          </a:blip>
          <a:stretch>
            <a:fillRect/>
          </a:stretch>
        </p:blipFill>
        <p:spPr>
          <a:xfrm>
            <a:off x="5082350" y="2761888"/>
            <a:ext cx="3248025" cy="2162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