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57"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E9254-C068-484A-9010-B7941C93492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2EE2FE1-4595-4E5B-AAF6-D9F89FA5C707}">
      <dgm:prSet/>
      <dgm:spPr/>
      <dgm:t>
        <a:bodyPr/>
        <a:lstStyle/>
        <a:p>
          <a:r>
            <a:rPr lang="en-US"/>
            <a:t>Fake Title</a:t>
          </a:r>
        </a:p>
      </dgm:t>
    </dgm:pt>
    <dgm:pt modelId="{4DBC8AB0-69BD-4E74-942C-FBA787826BA4}" type="parTrans" cxnId="{9F0C6988-C4C9-40F9-B1CD-FC010A872BE3}">
      <dgm:prSet/>
      <dgm:spPr/>
      <dgm:t>
        <a:bodyPr/>
        <a:lstStyle/>
        <a:p>
          <a:endParaRPr lang="en-US"/>
        </a:p>
      </dgm:t>
    </dgm:pt>
    <dgm:pt modelId="{98FD795A-8AC0-4AC6-994E-B7336ABC297E}" type="sibTrans" cxnId="{9F0C6988-C4C9-40F9-B1CD-FC010A872BE3}">
      <dgm:prSet/>
      <dgm:spPr/>
      <dgm:t>
        <a:bodyPr/>
        <a:lstStyle/>
        <a:p>
          <a:endParaRPr lang="en-US"/>
        </a:p>
      </dgm:t>
    </dgm:pt>
    <dgm:pt modelId="{6245DB6C-4606-418A-B967-86BD01E74CEE}">
      <dgm:prSet/>
      <dgm:spPr/>
      <dgm:t>
        <a:bodyPr/>
        <a:lstStyle/>
        <a:p>
          <a:r>
            <a:rPr lang="en-US"/>
            <a:t>Correct Title</a:t>
          </a:r>
        </a:p>
      </dgm:t>
    </dgm:pt>
    <dgm:pt modelId="{404D74C7-E4DA-47C0-8CB3-7D5E8A120B4D}" type="parTrans" cxnId="{087284CA-9F87-4D7C-9828-F6B20CDEF4E9}">
      <dgm:prSet/>
      <dgm:spPr/>
      <dgm:t>
        <a:bodyPr/>
        <a:lstStyle/>
        <a:p>
          <a:endParaRPr lang="en-US"/>
        </a:p>
      </dgm:t>
    </dgm:pt>
    <dgm:pt modelId="{56C61655-8B23-4579-8E47-790F49567F42}" type="sibTrans" cxnId="{087284CA-9F87-4D7C-9828-F6B20CDEF4E9}">
      <dgm:prSet/>
      <dgm:spPr/>
      <dgm:t>
        <a:bodyPr/>
        <a:lstStyle/>
        <a:p>
          <a:endParaRPr lang="en-US"/>
        </a:p>
      </dgm:t>
    </dgm:pt>
    <dgm:pt modelId="{EBFFE47C-E9E4-41FB-9F52-3BF42D0A45AE}">
      <dgm:prSet/>
      <dgm:spPr/>
      <dgm:t>
        <a:bodyPr/>
        <a:lstStyle/>
        <a:p>
          <a:r>
            <a:rPr lang="en-US"/>
            <a:t>Fake Text</a:t>
          </a:r>
        </a:p>
      </dgm:t>
    </dgm:pt>
    <dgm:pt modelId="{7715EA0D-C9F7-473C-B495-FE9568D69D7B}" type="parTrans" cxnId="{84F937FB-2736-4E52-8BFC-AF34CC0A309C}">
      <dgm:prSet/>
      <dgm:spPr/>
      <dgm:t>
        <a:bodyPr/>
        <a:lstStyle/>
        <a:p>
          <a:endParaRPr lang="en-US"/>
        </a:p>
      </dgm:t>
    </dgm:pt>
    <dgm:pt modelId="{976E2086-BAA8-42AD-89AD-A4D96F95CEA4}" type="sibTrans" cxnId="{84F937FB-2736-4E52-8BFC-AF34CC0A309C}">
      <dgm:prSet/>
      <dgm:spPr/>
      <dgm:t>
        <a:bodyPr/>
        <a:lstStyle/>
        <a:p>
          <a:endParaRPr lang="en-US"/>
        </a:p>
      </dgm:t>
    </dgm:pt>
    <dgm:pt modelId="{E10EB8D7-5BD6-46D6-8E35-ECCD77D0EA37}">
      <dgm:prSet/>
      <dgm:spPr/>
      <dgm:t>
        <a:bodyPr/>
        <a:lstStyle/>
        <a:p>
          <a:r>
            <a:rPr lang="en-US"/>
            <a:t>Correct Text</a:t>
          </a:r>
        </a:p>
      </dgm:t>
    </dgm:pt>
    <dgm:pt modelId="{2913E392-9DAC-4AFF-90F2-5DD6061E6EDC}" type="parTrans" cxnId="{6DAB56EC-3BC6-4D75-A082-22C36D74630E}">
      <dgm:prSet/>
      <dgm:spPr/>
      <dgm:t>
        <a:bodyPr/>
        <a:lstStyle/>
        <a:p>
          <a:endParaRPr lang="en-US"/>
        </a:p>
      </dgm:t>
    </dgm:pt>
    <dgm:pt modelId="{753C22CC-758F-481A-BABD-14453052ECCB}" type="sibTrans" cxnId="{6DAB56EC-3BC6-4D75-A082-22C36D74630E}">
      <dgm:prSet/>
      <dgm:spPr/>
      <dgm:t>
        <a:bodyPr/>
        <a:lstStyle/>
        <a:p>
          <a:endParaRPr lang="en-US"/>
        </a:p>
      </dgm:t>
    </dgm:pt>
    <dgm:pt modelId="{8EA83776-C16C-344C-A1C7-45AE0C59E9F5}" type="pres">
      <dgm:prSet presAssocID="{466E9254-C068-484A-9010-B7941C93492F}" presName="hierChild1" presStyleCnt="0">
        <dgm:presLayoutVars>
          <dgm:chPref val="1"/>
          <dgm:dir/>
          <dgm:animOne val="branch"/>
          <dgm:animLvl val="lvl"/>
          <dgm:resizeHandles/>
        </dgm:presLayoutVars>
      </dgm:prSet>
      <dgm:spPr/>
    </dgm:pt>
    <dgm:pt modelId="{BD966D45-4869-DF48-8A1D-3D91FFE35327}" type="pres">
      <dgm:prSet presAssocID="{F2EE2FE1-4595-4E5B-AAF6-D9F89FA5C707}" presName="hierRoot1" presStyleCnt="0"/>
      <dgm:spPr/>
    </dgm:pt>
    <dgm:pt modelId="{9960F088-37BF-EC4F-8CA3-7BA725BF5E92}" type="pres">
      <dgm:prSet presAssocID="{F2EE2FE1-4595-4E5B-AAF6-D9F89FA5C707}" presName="composite" presStyleCnt="0"/>
      <dgm:spPr/>
    </dgm:pt>
    <dgm:pt modelId="{C76FEC8A-92E3-6544-8576-0387544A2752}" type="pres">
      <dgm:prSet presAssocID="{F2EE2FE1-4595-4E5B-AAF6-D9F89FA5C707}" presName="background" presStyleLbl="node0" presStyleIdx="0" presStyleCnt="4"/>
      <dgm:spPr/>
    </dgm:pt>
    <dgm:pt modelId="{F6C69A64-5D07-1248-BF2B-E93D2D4C2E98}" type="pres">
      <dgm:prSet presAssocID="{F2EE2FE1-4595-4E5B-AAF6-D9F89FA5C707}" presName="text" presStyleLbl="fgAcc0" presStyleIdx="0" presStyleCnt="4">
        <dgm:presLayoutVars>
          <dgm:chPref val="3"/>
        </dgm:presLayoutVars>
      </dgm:prSet>
      <dgm:spPr/>
    </dgm:pt>
    <dgm:pt modelId="{C14828D7-AE18-584A-8611-CDCF13798298}" type="pres">
      <dgm:prSet presAssocID="{F2EE2FE1-4595-4E5B-AAF6-D9F89FA5C707}" presName="hierChild2" presStyleCnt="0"/>
      <dgm:spPr/>
    </dgm:pt>
    <dgm:pt modelId="{410391FB-42D3-BF4D-8503-3E6A02D5FC7C}" type="pres">
      <dgm:prSet presAssocID="{6245DB6C-4606-418A-B967-86BD01E74CEE}" presName="hierRoot1" presStyleCnt="0"/>
      <dgm:spPr/>
    </dgm:pt>
    <dgm:pt modelId="{F97B2AD6-B634-2640-8C0B-B49CE8A39298}" type="pres">
      <dgm:prSet presAssocID="{6245DB6C-4606-418A-B967-86BD01E74CEE}" presName="composite" presStyleCnt="0"/>
      <dgm:spPr/>
    </dgm:pt>
    <dgm:pt modelId="{9DE9BC94-1DC3-0C49-B268-1A3178C4F723}" type="pres">
      <dgm:prSet presAssocID="{6245DB6C-4606-418A-B967-86BD01E74CEE}" presName="background" presStyleLbl="node0" presStyleIdx="1" presStyleCnt="4"/>
      <dgm:spPr/>
    </dgm:pt>
    <dgm:pt modelId="{686BD0F3-FA95-F947-8032-945CEBDBB0D6}" type="pres">
      <dgm:prSet presAssocID="{6245DB6C-4606-418A-B967-86BD01E74CEE}" presName="text" presStyleLbl="fgAcc0" presStyleIdx="1" presStyleCnt="4">
        <dgm:presLayoutVars>
          <dgm:chPref val="3"/>
        </dgm:presLayoutVars>
      </dgm:prSet>
      <dgm:spPr/>
    </dgm:pt>
    <dgm:pt modelId="{87AC92BF-F153-8D40-9B73-9A7557419CCC}" type="pres">
      <dgm:prSet presAssocID="{6245DB6C-4606-418A-B967-86BD01E74CEE}" presName="hierChild2" presStyleCnt="0"/>
      <dgm:spPr/>
    </dgm:pt>
    <dgm:pt modelId="{98582FEA-767D-BC44-8F86-7CC763BF089F}" type="pres">
      <dgm:prSet presAssocID="{EBFFE47C-E9E4-41FB-9F52-3BF42D0A45AE}" presName="hierRoot1" presStyleCnt="0"/>
      <dgm:spPr/>
    </dgm:pt>
    <dgm:pt modelId="{457B96CC-D8CE-CB40-BE0D-90B933B2E8FB}" type="pres">
      <dgm:prSet presAssocID="{EBFFE47C-E9E4-41FB-9F52-3BF42D0A45AE}" presName="composite" presStyleCnt="0"/>
      <dgm:spPr/>
    </dgm:pt>
    <dgm:pt modelId="{7F567F7A-1362-D740-AB48-B50CC6E02AFC}" type="pres">
      <dgm:prSet presAssocID="{EBFFE47C-E9E4-41FB-9F52-3BF42D0A45AE}" presName="background" presStyleLbl="node0" presStyleIdx="2" presStyleCnt="4"/>
      <dgm:spPr/>
    </dgm:pt>
    <dgm:pt modelId="{9997CC49-3BE3-4545-BBAB-59954817B81D}" type="pres">
      <dgm:prSet presAssocID="{EBFFE47C-E9E4-41FB-9F52-3BF42D0A45AE}" presName="text" presStyleLbl="fgAcc0" presStyleIdx="2" presStyleCnt="4">
        <dgm:presLayoutVars>
          <dgm:chPref val="3"/>
        </dgm:presLayoutVars>
      </dgm:prSet>
      <dgm:spPr/>
    </dgm:pt>
    <dgm:pt modelId="{47FBD18B-34F7-3148-B91F-EF3BBA6109C9}" type="pres">
      <dgm:prSet presAssocID="{EBFFE47C-E9E4-41FB-9F52-3BF42D0A45AE}" presName="hierChild2" presStyleCnt="0"/>
      <dgm:spPr/>
    </dgm:pt>
    <dgm:pt modelId="{D148A3E5-9D4A-6D49-AD2A-BD7AD5A89AAB}" type="pres">
      <dgm:prSet presAssocID="{E10EB8D7-5BD6-46D6-8E35-ECCD77D0EA37}" presName="hierRoot1" presStyleCnt="0"/>
      <dgm:spPr/>
    </dgm:pt>
    <dgm:pt modelId="{C8C483A0-8645-4644-9501-4156BBEBB470}" type="pres">
      <dgm:prSet presAssocID="{E10EB8D7-5BD6-46D6-8E35-ECCD77D0EA37}" presName="composite" presStyleCnt="0"/>
      <dgm:spPr/>
    </dgm:pt>
    <dgm:pt modelId="{6193798F-22BA-7249-807D-440504FCA299}" type="pres">
      <dgm:prSet presAssocID="{E10EB8D7-5BD6-46D6-8E35-ECCD77D0EA37}" presName="background" presStyleLbl="node0" presStyleIdx="3" presStyleCnt="4"/>
      <dgm:spPr/>
    </dgm:pt>
    <dgm:pt modelId="{8011A0A7-B6CC-6F4E-808A-A1959D41C6EB}" type="pres">
      <dgm:prSet presAssocID="{E10EB8D7-5BD6-46D6-8E35-ECCD77D0EA37}" presName="text" presStyleLbl="fgAcc0" presStyleIdx="3" presStyleCnt="4">
        <dgm:presLayoutVars>
          <dgm:chPref val="3"/>
        </dgm:presLayoutVars>
      </dgm:prSet>
      <dgm:spPr/>
    </dgm:pt>
    <dgm:pt modelId="{E6325652-C5E9-D645-BC1A-E9B5831E86A7}" type="pres">
      <dgm:prSet presAssocID="{E10EB8D7-5BD6-46D6-8E35-ECCD77D0EA37}" presName="hierChild2" presStyleCnt="0"/>
      <dgm:spPr/>
    </dgm:pt>
  </dgm:ptLst>
  <dgm:cxnLst>
    <dgm:cxn modelId="{3A8E5A00-7539-9141-A78F-E5D48583D4D6}" type="presOf" srcId="{466E9254-C068-484A-9010-B7941C93492F}" destId="{8EA83776-C16C-344C-A1C7-45AE0C59E9F5}" srcOrd="0" destOrd="0" presId="urn:microsoft.com/office/officeart/2005/8/layout/hierarchy1"/>
    <dgm:cxn modelId="{9ACE3324-4023-F242-A3D2-6BA644D94786}" type="presOf" srcId="{EBFFE47C-E9E4-41FB-9F52-3BF42D0A45AE}" destId="{9997CC49-3BE3-4545-BBAB-59954817B81D}" srcOrd="0" destOrd="0" presId="urn:microsoft.com/office/officeart/2005/8/layout/hierarchy1"/>
    <dgm:cxn modelId="{AFFCFD58-D999-FE46-A036-5F431A268C9A}" type="presOf" srcId="{F2EE2FE1-4595-4E5B-AAF6-D9F89FA5C707}" destId="{F6C69A64-5D07-1248-BF2B-E93D2D4C2E98}" srcOrd="0" destOrd="0" presId="urn:microsoft.com/office/officeart/2005/8/layout/hierarchy1"/>
    <dgm:cxn modelId="{BDCD5380-33AB-224D-9693-2958FCE46B47}" type="presOf" srcId="{E10EB8D7-5BD6-46D6-8E35-ECCD77D0EA37}" destId="{8011A0A7-B6CC-6F4E-808A-A1959D41C6EB}" srcOrd="0" destOrd="0" presId="urn:microsoft.com/office/officeart/2005/8/layout/hierarchy1"/>
    <dgm:cxn modelId="{9F0C6988-C4C9-40F9-B1CD-FC010A872BE3}" srcId="{466E9254-C068-484A-9010-B7941C93492F}" destId="{F2EE2FE1-4595-4E5B-AAF6-D9F89FA5C707}" srcOrd="0" destOrd="0" parTransId="{4DBC8AB0-69BD-4E74-942C-FBA787826BA4}" sibTransId="{98FD795A-8AC0-4AC6-994E-B7336ABC297E}"/>
    <dgm:cxn modelId="{087284CA-9F87-4D7C-9828-F6B20CDEF4E9}" srcId="{466E9254-C068-484A-9010-B7941C93492F}" destId="{6245DB6C-4606-418A-B967-86BD01E74CEE}" srcOrd="1" destOrd="0" parTransId="{404D74C7-E4DA-47C0-8CB3-7D5E8A120B4D}" sibTransId="{56C61655-8B23-4579-8E47-790F49567F42}"/>
    <dgm:cxn modelId="{D53E11D5-948B-454E-9997-0DFED34DF046}" type="presOf" srcId="{6245DB6C-4606-418A-B967-86BD01E74CEE}" destId="{686BD0F3-FA95-F947-8032-945CEBDBB0D6}" srcOrd="0" destOrd="0" presId="urn:microsoft.com/office/officeart/2005/8/layout/hierarchy1"/>
    <dgm:cxn modelId="{6DAB56EC-3BC6-4D75-A082-22C36D74630E}" srcId="{466E9254-C068-484A-9010-B7941C93492F}" destId="{E10EB8D7-5BD6-46D6-8E35-ECCD77D0EA37}" srcOrd="3" destOrd="0" parTransId="{2913E392-9DAC-4AFF-90F2-5DD6061E6EDC}" sibTransId="{753C22CC-758F-481A-BABD-14453052ECCB}"/>
    <dgm:cxn modelId="{84F937FB-2736-4E52-8BFC-AF34CC0A309C}" srcId="{466E9254-C068-484A-9010-B7941C93492F}" destId="{EBFFE47C-E9E4-41FB-9F52-3BF42D0A45AE}" srcOrd="2" destOrd="0" parTransId="{7715EA0D-C9F7-473C-B495-FE9568D69D7B}" sibTransId="{976E2086-BAA8-42AD-89AD-A4D96F95CEA4}"/>
    <dgm:cxn modelId="{3986A2A9-5D91-0F4B-B9BF-308BB7E79CB9}" type="presParOf" srcId="{8EA83776-C16C-344C-A1C7-45AE0C59E9F5}" destId="{BD966D45-4869-DF48-8A1D-3D91FFE35327}" srcOrd="0" destOrd="0" presId="urn:microsoft.com/office/officeart/2005/8/layout/hierarchy1"/>
    <dgm:cxn modelId="{CF8D4E1B-59BE-B048-8AC0-628B4571554A}" type="presParOf" srcId="{BD966D45-4869-DF48-8A1D-3D91FFE35327}" destId="{9960F088-37BF-EC4F-8CA3-7BA725BF5E92}" srcOrd="0" destOrd="0" presId="urn:microsoft.com/office/officeart/2005/8/layout/hierarchy1"/>
    <dgm:cxn modelId="{737D15B6-A152-DF4A-A8F1-9AB2140147EC}" type="presParOf" srcId="{9960F088-37BF-EC4F-8CA3-7BA725BF5E92}" destId="{C76FEC8A-92E3-6544-8576-0387544A2752}" srcOrd="0" destOrd="0" presId="urn:microsoft.com/office/officeart/2005/8/layout/hierarchy1"/>
    <dgm:cxn modelId="{DE6EB5F1-B6A1-D344-BDE8-8C743A3010C2}" type="presParOf" srcId="{9960F088-37BF-EC4F-8CA3-7BA725BF5E92}" destId="{F6C69A64-5D07-1248-BF2B-E93D2D4C2E98}" srcOrd="1" destOrd="0" presId="urn:microsoft.com/office/officeart/2005/8/layout/hierarchy1"/>
    <dgm:cxn modelId="{7C733331-49D0-AC42-B96A-0C24059025C5}" type="presParOf" srcId="{BD966D45-4869-DF48-8A1D-3D91FFE35327}" destId="{C14828D7-AE18-584A-8611-CDCF13798298}" srcOrd="1" destOrd="0" presId="urn:microsoft.com/office/officeart/2005/8/layout/hierarchy1"/>
    <dgm:cxn modelId="{900399D2-2650-CD46-AA67-0D42BF63ACC1}" type="presParOf" srcId="{8EA83776-C16C-344C-A1C7-45AE0C59E9F5}" destId="{410391FB-42D3-BF4D-8503-3E6A02D5FC7C}" srcOrd="1" destOrd="0" presId="urn:microsoft.com/office/officeart/2005/8/layout/hierarchy1"/>
    <dgm:cxn modelId="{E948A760-A7C5-A54A-9E57-7ED6CBCCB6A6}" type="presParOf" srcId="{410391FB-42D3-BF4D-8503-3E6A02D5FC7C}" destId="{F97B2AD6-B634-2640-8C0B-B49CE8A39298}" srcOrd="0" destOrd="0" presId="urn:microsoft.com/office/officeart/2005/8/layout/hierarchy1"/>
    <dgm:cxn modelId="{1A8D965D-5EA1-9E43-B11B-5B16F124FB24}" type="presParOf" srcId="{F97B2AD6-B634-2640-8C0B-B49CE8A39298}" destId="{9DE9BC94-1DC3-0C49-B268-1A3178C4F723}" srcOrd="0" destOrd="0" presId="urn:microsoft.com/office/officeart/2005/8/layout/hierarchy1"/>
    <dgm:cxn modelId="{30C43420-4A46-6644-98C3-A6508862FB6B}" type="presParOf" srcId="{F97B2AD6-B634-2640-8C0B-B49CE8A39298}" destId="{686BD0F3-FA95-F947-8032-945CEBDBB0D6}" srcOrd="1" destOrd="0" presId="urn:microsoft.com/office/officeart/2005/8/layout/hierarchy1"/>
    <dgm:cxn modelId="{A372B7AF-88A8-574D-810F-139D02BEC556}" type="presParOf" srcId="{410391FB-42D3-BF4D-8503-3E6A02D5FC7C}" destId="{87AC92BF-F153-8D40-9B73-9A7557419CCC}" srcOrd="1" destOrd="0" presId="urn:microsoft.com/office/officeart/2005/8/layout/hierarchy1"/>
    <dgm:cxn modelId="{7B718246-0BC7-5641-99DC-01FBB53CC3B3}" type="presParOf" srcId="{8EA83776-C16C-344C-A1C7-45AE0C59E9F5}" destId="{98582FEA-767D-BC44-8F86-7CC763BF089F}" srcOrd="2" destOrd="0" presId="urn:microsoft.com/office/officeart/2005/8/layout/hierarchy1"/>
    <dgm:cxn modelId="{0F38C01B-F809-A040-B9EB-57EE5DFBF33C}" type="presParOf" srcId="{98582FEA-767D-BC44-8F86-7CC763BF089F}" destId="{457B96CC-D8CE-CB40-BE0D-90B933B2E8FB}" srcOrd="0" destOrd="0" presId="urn:microsoft.com/office/officeart/2005/8/layout/hierarchy1"/>
    <dgm:cxn modelId="{0129E306-AB9A-3D46-8272-68CE6A7AE2DE}" type="presParOf" srcId="{457B96CC-D8CE-CB40-BE0D-90B933B2E8FB}" destId="{7F567F7A-1362-D740-AB48-B50CC6E02AFC}" srcOrd="0" destOrd="0" presId="urn:microsoft.com/office/officeart/2005/8/layout/hierarchy1"/>
    <dgm:cxn modelId="{FCACBCC6-816B-B642-A8BC-DEF190E9B054}" type="presParOf" srcId="{457B96CC-D8CE-CB40-BE0D-90B933B2E8FB}" destId="{9997CC49-3BE3-4545-BBAB-59954817B81D}" srcOrd="1" destOrd="0" presId="urn:microsoft.com/office/officeart/2005/8/layout/hierarchy1"/>
    <dgm:cxn modelId="{B4B31858-2680-8743-9539-41451A67EEC7}" type="presParOf" srcId="{98582FEA-767D-BC44-8F86-7CC763BF089F}" destId="{47FBD18B-34F7-3148-B91F-EF3BBA6109C9}" srcOrd="1" destOrd="0" presId="urn:microsoft.com/office/officeart/2005/8/layout/hierarchy1"/>
    <dgm:cxn modelId="{B60104C1-1C38-6942-BF1F-88E9A6E32641}" type="presParOf" srcId="{8EA83776-C16C-344C-A1C7-45AE0C59E9F5}" destId="{D148A3E5-9D4A-6D49-AD2A-BD7AD5A89AAB}" srcOrd="3" destOrd="0" presId="urn:microsoft.com/office/officeart/2005/8/layout/hierarchy1"/>
    <dgm:cxn modelId="{4EAA9CF7-5389-DE41-9405-4B6FD77846AB}" type="presParOf" srcId="{D148A3E5-9D4A-6D49-AD2A-BD7AD5A89AAB}" destId="{C8C483A0-8645-4644-9501-4156BBEBB470}" srcOrd="0" destOrd="0" presId="urn:microsoft.com/office/officeart/2005/8/layout/hierarchy1"/>
    <dgm:cxn modelId="{3217CC82-27B1-E344-84FD-69B147A4E816}" type="presParOf" srcId="{C8C483A0-8645-4644-9501-4156BBEBB470}" destId="{6193798F-22BA-7249-807D-440504FCA299}" srcOrd="0" destOrd="0" presId="urn:microsoft.com/office/officeart/2005/8/layout/hierarchy1"/>
    <dgm:cxn modelId="{AE4CB8F3-A5B5-9A46-B881-E0B1819FC540}" type="presParOf" srcId="{C8C483A0-8645-4644-9501-4156BBEBB470}" destId="{8011A0A7-B6CC-6F4E-808A-A1959D41C6EB}" srcOrd="1" destOrd="0" presId="urn:microsoft.com/office/officeart/2005/8/layout/hierarchy1"/>
    <dgm:cxn modelId="{C8404AF8-39D8-D448-A7E3-89894E620F96}" type="presParOf" srcId="{D148A3E5-9D4A-6D49-AD2A-BD7AD5A89AAB}" destId="{E6325652-C5E9-D645-BC1A-E9B5831E86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F8AA0-7295-4403-9634-9C1FAA9B9C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5209FA3-26F9-4A7D-850C-AE60C2AEA771}">
      <dgm:prSet/>
      <dgm:spPr/>
      <dgm:t>
        <a:bodyPr/>
        <a:lstStyle/>
        <a:p>
          <a:pPr>
            <a:lnSpc>
              <a:spcPct val="100000"/>
            </a:lnSpc>
          </a:pPr>
          <a:r>
            <a:rPr lang="en-US"/>
            <a:t>One Hot for Embedding lAyers:- we will be one hot encoding the sentences in the corpus for embedding layers. While one-hot encoding the words in sentences will take the index from the vocabulary size. </a:t>
          </a:r>
        </a:p>
      </dgm:t>
    </dgm:pt>
    <dgm:pt modelId="{DAD6F750-C512-47B4-8D6D-56CBDB77B6E8}" type="parTrans" cxnId="{075B7FB1-291E-4F23-9CAB-33A0BF173701}">
      <dgm:prSet/>
      <dgm:spPr/>
      <dgm:t>
        <a:bodyPr/>
        <a:lstStyle/>
        <a:p>
          <a:endParaRPr lang="en-US"/>
        </a:p>
      </dgm:t>
    </dgm:pt>
    <dgm:pt modelId="{B3F73B1A-F944-4679-A931-B0FEA612CD80}" type="sibTrans" cxnId="{075B7FB1-291E-4F23-9CAB-33A0BF173701}">
      <dgm:prSet/>
      <dgm:spPr/>
      <dgm:t>
        <a:bodyPr/>
        <a:lstStyle/>
        <a:p>
          <a:endParaRPr lang="en-US"/>
        </a:p>
      </dgm:t>
    </dgm:pt>
    <dgm:pt modelId="{4BF92A8A-4D2B-457D-9CB8-96F97230E788}">
      <dgm:prSet/>
      <dgm:spPr/>
      <dgm:t>
        <a:bodyPr/>
        <a:lstStyle/>
        <a:p>
          <a:pPr>
            <a:lnSpc>
              <a:spcPct val="100000"/>
            </a:lnSpc>
          </a:pPr>
          <a:r>
            <a:rPr lang="en-US" dirty="0"/>
            <a:t>Padded Embedded Documents:- All the neural networks require to have inputs that have the same shape and size. But, naturally, some of the sentences are longer or shorter. We need to have the inputs of the same size, this is where the padding is necessary</a:t>
          </a:r>
        </a:p>
      </dgm:t>
    </dgm:pt>
    <dgm:pt modelId="{169AB0B1-9F22-41FE-A244-B1AB19AF242C}" type="parTrans" cxnId="{C6096BF8-087C-44DB-BE5D-618593019812}">
      <dgm:prSet/>
      <dgm:spPr/>
      <dgm:t>
        <a:bodyPr/>
        <a:lstStyle/>
        <a:p>
          <a:endParaRPr lang="en-US"/>
        </a:p>
      </dgm:t>
    </dgm:pt>
    <dgm:pt modelId="{369B2D48-DAA5-443A-BF50-54992E90B69D}" type="sibTrans" cxnId="{C6096BF8-087C-44DB-BE5D-618593019812}">
      <dgm:prSet/>
      <dgm:spPr/>
      <dgm:t>
        <a:bodyPr/>
        <a:lstStyle/>
        <a:p>
          <a:endParaRPr lang="en-US"/>
        </a:p>
      </dgm:t>
    </dgm:pt>
    <dgm:pt modelId="{1DCD7F1A-E45E-4994-86AC-FE711323A132}" type="pres">
      <dgm:prSet presAssocID="{581F8AA0-7295-4403-9634-9C1FAA9B9CCC}" presName="root" presStyleCnt="0">
        <dgm:presLayoutVars>
          <dgm:dir/>
          <dgm:resizeHandles val="exact"/>
        </dgm:presLayoutVars>
      </dgm:prSet>
      <dgm:spPr/>
    </dgm:pt>
    <dgm:pt modelId="{53836AF8-8BBC-4492-A807-9C32DFC2492C}" type="pres">
      <dgm:prSet presAssocID="{55209FA3-26F9-4A7D-850C-AE60C2AEA771}" presName="compNode" presStyleCnt="0"/>
      <dgm:spPr/>
    </dgm:pt>
    <dgm:pt modelId="{2703D007-9636-4B5C-BCE5-B71291F648AB}" type="pres">
      <dgm:prSet presAssocID="{55209FA3-26F9-4A7D-850C-AE60C2AEA771}" presName="bgRect" presStyleLbl="bgShp" presStyleIdx="0" presStyleCnt="2"/>
      <dgm:spPr/>
    </dgm:pt>
    <dgm:pt modelId="{D7F60CB6-99AF-4271-9051-510F5A4D99B8}" type="pres">
      <dgm:prSet presAssocID="{55209FA3-26F9-4A7D-850C-AE60C2AEA7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6280F385-3231-474B-ACCB-ECB66B13E5D2}" type="pres">
      <dgm:prSet presAssocID="{55209FA3-26F9-4A7D-850C-AE60C2AEA771}" presName="spaceRect" presStyleCnt="0"/>
      <dgm:spPr/>
    </dgm:pt>
    <dgm:pt modelId="{4DDB0A16-1215-40BC-89BE-C0590248BA8C}" type="pres">
      <dgm:prSet presAssocID="{55209FA3-26F9-4A7D-850C-AE60C2AEA771}" presName="parTx" presStyleLbl="revTx" presStyleIdx="0" presStyleCnt="2">
        <dgm:presLayoutVars>
          <dgm:chMax val="0"/>
          <dgm:chPref val="0"/>
        </dgm:presLayoutVars>
      </dgm:prSet>
      <dgm:spPr/>
    </dgm:pt>
    <dgm:pt modelId="{00509201-D2F7-4807-AF4C-E62579F7FE94}" type="pres">
      <dgm:prSet presAssocID="{B3F73B1A-F944-4679-A931-B0FEA612CD80}" presName="sibTrans" presStyleCnt="0"/>
      <dgm:spPr/>
    </dgm:pt>
    <dgm:pt modelId="{51841002-CF28-4426-B0B2-9728BA11C743}" type="pres">
      <dgm:prSet presAssocID="{4BF92A8A-4D2B-457D-9CB8-96F97230E788}" presName="compNode" presStyleCnt="0"/>
      <dgm:spPr/>
    </dgm:pt>
    <dgm:pt modelId="{654E2B4B-9E7B-4DCE-914D-13D84E662D2F}" type="pres">
      <dgm:prSet presAssocID="{4BF92A8A-4D2B-457D-9CB8-96F97230E788}" presName="bgRect" presStyleLbl="bgShp" presStyleIdx="1" presStyleCnt="2"/>
      <dgm:spPr/>
    </dgm:pt>
    <dgm:pt modelId="{946F8101-ABAE-442D-86C9-A5069864BCDD}" type="pres">
      <dgm:prSet presAssocID="{4BF92A8A-4D2B-457D-9CB8-96F97230E7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6EF4B61-7044-42F3-BC38-81EFCCBE2607}" type="pres">
      <dgm:prSet presAssocID="{4BF92A8A-4D2B-457D-9CB8-96F97230E788}" presName="spaceRect" presStyleCnt="0"/>
      <dgm:spPr/>
    </dgm:pt>
    <dgm:pt modelId="{0654B040-2BC0-4288-A6FB-0F1645CC4323}" type="pres">
      <dgm:prSet presAssocID="{4BF92A8A-4D2B-457D-9CB8-96F97230E788}" presName="parTx" presStyleLbl="revTx" presStyleIdx="1" presStyleCnt="2">
        <dgm:presLayoutVars>
          <dgm:chMax val="0"/>
          <dgm:chPref val="0"/>
        </dgm:presLayoutVars>
      </dgm:prSet>
      <dgm:spPr/>
    </dgm:pt>
  </dgm:ptLst>
  <dgm:cxnLst>
    <dgm:cxn modelId="{1A93CDAB-7C94-4534-912A-2540BA14A7FF}" type="presOf" srcId="{581F8AA0-7295-4403-9634-9C1FAA9B9CCC}" destId="{1DCD7F1A-E45E-4994-86AC-FE711323A132}" srcOrd="0" destOrd="0" presId="urn:microsoft.com/office/officeart/2018/2/layout/IconVerticalSolidList"/>
    <dgm:cxn modelId="{075B7FB1-291E-4F23-9CAB-33A0BF173701}" srcId="{581F8AA0-7295-4403-9634-9C1FAA9B9CCC}" destId="{55209FA3-26F9-4A7D-850C-AE60C2AEA771}" srcOrd="0" destOrd="0" parTransId="{DAD6F750-C512-47B4-8D6D-56CBDB77B6E8}" sibTransId="{B3F73B1A-F944-4679-A931-B0FEA612CD80}"/>
    <dgm:cxn modelId="{252C31BE-3E1F-4343-89B1-BAED641C4E7A}" type="presOf" srcId="{55209FA3-26F9-4A7D-850C-AE60C2AEA771}" destId="{4DDB0A16-1215-40BC-89BE-C0590248BA8C}" srcOrd="0" destOrd="0" presId="urn:microsoft.com/office/officeart/2018/2/layout/IconVerticalSolidList"/>
    <dgm:cxn modelId="{553B55D4-896F-45E7-B382-5028A79361FE}" type="presOf" srcId="{4BF92A8A-4D2B-457D-9CB8-96F97230E788}" destId="{0654B040-2BC0-4288-A6FB-0F1645CC4323}" srcOrd="0" destOrd="0" presId="urn:microsoft.com/office/officeart/2018/2/layout/IconVerticalSolidList"/>
    <dgm:cxn modelId="{C6096BF8-087C-44DB-BE5D-618593019812}" srcId="{581F8AA0-7295-4403-9634-9C1FAA9B9CCC}" destId="{4BF92A8A-4D2B-457D-9CB8-96F97230E788}" srcOrd="1" destOrd="0" parTransId="{169AB0B1-9F22-41FE-A244-B1AB19AF242C}" sibTransId="{369B2D48-DAA5-443A-BF50-54992E90B69D}"/>
    <dgm:cxn modelId="{58707B82-0EB1-435F-9B46-5706D9473CCA}" type="presParOf" srcId="{1DCD7F1A-E45E-4994-86AC-FE711323A132}" destId="{53836AF8-8BBC-4492-A807-9C32DFC2492C}" srcOrd="0" destOrd="0" presId="urn:microsoft.com/office/officeart/2018/2/layout/IconVerticalSolidList"/>
    <dgm:cxn modelId="{467EAF0A-35D3-45D8-A120-38DB7B68A320}" type="presParOf" srcId="{53836AF8-8BBC-4492-A807-9C32DFC2492C}" destId="{2703D007-9636-4B5C-BCE5-B71291F648AB}" srcOrd="0" destOrd="0" presId="urn:microsoft.com/office/officeart/2018/2/layout/IconVerticalSolidList"/>
    <dgm:cxn modelId="{F97DB33F-6CE0-4FC2-98AE-B83830715E19}" type="presParOf" srcId="{53836AF8-8BBC-4492-A807-9C32DFC2492C}" destId="{D7F60CB6-99AF-4271-9051-510F5A4D99B8}" srcOrd="1" destOrd="0" presId="urn:microsoft.com/office/officeart/2018/2/layout/IconVerticalSolidList"/>
    <dgm:cxn modelId="{3977CA88-AC8A-4DA5-8425-C1935F18ED51}" type="presParOf" srcId="{53836AF8-8BBC-4492-A807-9C32DFC2492C}" destId="{6280F385-3231-474B-ACCB-ECB66B13E5D2}" srcOrd="2" destOrd="0" presId="urn:microsoft.com/office/officeart/2018/2/layout/IconVerticalSolidList"/>
    <dgm:cxn modelId="{81845F0F-0E3D-400E-B4DE-0DA10CF0F97E}" type="presParOf" srcId="{53836AF8-8BBC-4492-A807-9C32DFC2492C}" destId="{4DDB0A16-1215-40BC-89BE-C0590248BA8C}" srcOrd="3" destOrd="0" presId="urn:microsoft.com/office/officeart/2018/2/layout/IconVerticalSolidList"/>
    <dgm:cxn modelId="{8128F357-F3D3-45C4-9132-F46382E5DEF0}" type="presParOf" srcId="{1DCD7F1A-E45E-4994-86AC-FE711323A132}" destId="{00509201-D2F7-4807-AF4C-E62579F7FE94}" srcOrd="1" destOrd="0" presId="urn:microsoft.com/office/officeart/2018/2/layout/IconVerticalSolidList"/>
    <dgm:cxn modelId="{D7BEC369-0F22-405F-96FE-411B6DC5BFD0}" type="presParOf" srcId="{1DCD7F1A-E45E-4994-86AC-FE711323A132}" destId="{51841002-CF28-4426-B0B2-9728BA11C743}" srcOrd="2" destOrd="0" presId="urn:microsoft.com/office/officeart/2018/2/layout/IconVerticalSolidList"/>
    <dgm:cxn modelId="{1E496ED0-25B9-4FB5-BB0C-A55804554250}" type="presParOf" srcId="{51841002-CF28-4426-B0B2-9728BA11C743}" destId="{654E2B4B-9E7B-4DCE-914D-13D84E662D2F}" srcOrd="0" destOrd="0" presId="urn:microsoft.com/office/officeart/2018/2/layout/IconVerticalSolidList"/>
    <dgm:cxn modelId="{6CA51497-0ABF-4874-8ECC-AEBC902FA9E3}" type="presParOf" srcId="{51841002-CF28-4426-B0B2-9728BA11C743}" destId="{946F8101-ABAE-442D-86C9-A5069864BCDD}" srcOrd="1" destOrd="0" presId="urn:microsoft.com/office/officeart/2018/2/layout/IconVerticalSolidList"/>
    <dgm:cxn modelId="{C657D704-1F6C-4FA8-96B8-63C8ACB5398E}" type="presParOf" srcId="{51841002-CF28-4426-B0B2-9728BA11C743}" destId="{16EF4B61-7044-42F3-BC38-81EFCCBE2607}" srcOrd="2" destOrd="0" presId="urn:microsoft.com/office/officeart/2018/2/layout/IconVerticalSolidList"/>
    <dgm:cxn modelId="{7F4DFE0F-B9C1-4288-B2B5-167860961EB2}" type="presParOf" srcId="{51841002-CF28-4426-B0B2-9728BA11C743}" destId="{0654B040-2BC0-4288-A6FB-0F1645CC43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FEC8A-92E3-6544-8576-0387544A2752}">
      <dsp:nvSpPr>
        <dsp:cNvPr id="0" name=""/>
        <dsp:cNvSpPr/>
      </dsp:nvSpPr>
      <dsp:spPr>
        <a:xfrm>
          <a:off x="3170"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C69A64-5D07-1248-BF2B-E93D2D4C2E98}">
      <dsp:nvSpPr>
        <dsp:cNvPr id="0" name=""/>
        <dsp:cNvSpPr/>
      </dsp:nvSpPr>
      <dsp:spPr>
        <a:xfrm>
          <a:off x="254659"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Fake Title</a:t>
          </a:r>
        </a:p>
      </dsp:txBody>
      <dsp:txXfrm>
        <a:off x="296755" y="1309821"/>
        <a:ext cx="2179215" cy="1353072"/>
      </dsp:txXfrm>
    </dsp:sp>
    <dsp:sp modelId="{9DE9BC94-1DC3-0C49-B268-1A3178C4F723}">
      <dsp:nvSpPr>
        <dsp:cNvPr id="0" name=""/>
        <dsp:cNvSpPr/>
      </dsp:nvSpPr>
      <dsp:spPr>
        <a:xfrm>
          <a:off x="2769557"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6BD0F3-FA95-F947-8032-945CEBDBB0D6}">
      <dsp:nvSpPr>
        <dsp:cNvPr id="0" name=""/>
        <dsp:cNvSpPr/>
      </dsp:nvSpPr>
      <dsp:spPr>
        <a:xfrm>
          <a:off x="3021047"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Correct Title</a:t>
          </a:r>
        </a:p>
      </dsp:txBody>
      <dsp:txXfrm>
        <a:off x="3063143" y="1309821"/>
        <a:ext cx="2179215" cy="1353072"/>
      </dsp:txXfrm>
    </dsp:sp>
    <dsp:sp modelId="{7F567F7A-1362-D740-AB48-B50CC6E02AFC}">
      <dsp:nvSpPr>
        <dsp:cNvPr id="0" name=""/>
        <dsp:cNvSpPr/>
      </dsp:nvSpPr>
      <dsp:spPr>
        <a:xfrm>
          <a:off x="5535944"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7CC49-3BE3-4545-BBAB-59954817B81D}">
      <dsp:nvSpPr>
        <dsp:cNvPr id="0" name=""/>
        <dsp:cNvSpPr/>
      </dsp:nvSpPr>
      <dsp:spPr>
        <a:xfrm>
          <a:off x="5787434"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Fake Text</a:t>
          </a:r>
        </a:p>
      </dsp:txBody>
      <dsp:txXfrm>
        <a:off x="5829530" y="1309821"/>
        <a:ext cx="2179215" cy="1353072"/>
      </dsp:txXfrm>
    </dsp:sp>
    <dsp:sp modelId="{6193798F-22BA-7249-807D-440504FCA299}">
      <dsp:nvSpPr>
        <dsp:cNvPr id="0" name=""/>
        <dsp:cNvSpPr/>
      </dsp:nvSpPr>
      <dsp:spPr>
        <a:xfrm>
          <a:off x="8302332" y="1028809"/>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1A0A7-B6CC-6F4E-808A-A1959D41C6EB}">
      <dsp:nvSpPr>
        <dsp:cNvPr id="0" name=""/>
        <dsp:cNvSpPr/>
      </dsp:nvSpPr>
      <dsp:spPr>
        <a:xfrm>
          <a:off x="8553822" y="1267725"/>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Correct Text</a:t>
          </a:r>
        </a:p>
      </dsp:txBody>
      <dsp:txXfrm>
        <a:off x="8595918" y="1309821"/>
        <a:ext cx="2179215" cy="1353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3D007-9636-4B5C-BCE5-B71291F648AB}">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60CB6-99AF-4271-9051-510F5A4D99B8}">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DB0A16-1215-40BC-89BE-C0590248BA8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kern="1200"/>
            <a:t>One Hot for Embedding lAyers:- we will be one hot encoding the sentences in the corpus for embedding layers. While one-hot encoding the words in sentences will take the index from the vocabulary size. </a:t>
          </a:r>
        </a:p>
      </dsp:txBody>
      <dsp:txXfrm>
        <a:off x="1507738" y="707092"/>
        <a:ext cx="9007861" cy="1305401"/>
      </dsp:txXfrm>
    </dsp:sp>
    <dsp:sp modelId="{654E2B4B-9E7B-4DCE-914D-13D84E662D2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F8101-ABAE-442D-86C9-A5069864BCD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54B040-2BC0-4288-A6FB-0F1645CC432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kern="1200" dirty="0"/>
            <a:t>Padded Embedded Documents:- All the neural networks require to have inputs that have the same shape and size. But, naturally, some of the sentences are longer or shorter. We need to have the inputs of the same size, this is where the padding is necessary</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CEF99-30AD-3D4E-B341-7354BF3238BF}" type="datetimeFigureOut">
              <a:rPr lang="en-US" smtClean="0"/>
              <a:t>12/15/22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5C9B5-E59B-3148-B0D7-8C44BFE6A15D}" type="slidenum">
              <a:rPr lang="en-US" smtClean="0"/>
              <a:t>‹#›</a:t>
            </a:fld>
            <a:endParaRPr lang="en-US"/>
          </a:p>
        </p:txBody>
      </p:sp>
    </p:spTree>
    <p:extLst>
      <p:ext uri="{BB962C8B-B14F-4D97-AF65-F5344CB8AC3E}">
        <p14:creationId xmlns:p14="http://schemas.microsoft.com/office/powerpoint/2010/main" val="3557479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65C9B5-E59B-3148-B0D7-8C44BFE6A15D}" type="slidenum">
              <a:rPr lang="en-US" smtClean="0"/>
              <a:t>1</a:t>
            </a:fld>
            <a:endParaRPr lang="en-US"/>
          </a:p>
        </p:txBody>
      </p:sp>
    </p:spTree>
    <p:extLst>
      <p:ext uri="{BB962C8B-B14F-4D97-AF65-F5344CB8AC3E}">
        <p14:creationId xmlns:p14="http://schemas.microsoft.com/office/powerpoint/2010/main" val="198739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A64E-99CA-65BD-C808-24AC20C7AF0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99A4B99-93AA-965B-A9AF-35B6BFECB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B40A7FB-D308-B9CB-E590-2097ADFF00A5}"/>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5" name="Footer Placeholder 4">
            <a:extLst>
              <a:ext uri="{FF2B5EF4-FFF2-40B4-BE49-F238E27FC236}">
                <a16:creationId xmlns:a16="http://schemas.microsoft.com/office/drawing/2014/main" id="{1A780883-653B-920C-8F0C-964B018F6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66831-4AFF-2EAF-2FB1-A31B32435384}"/>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297292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11FA-F1F6-7514-CBA2-F63080DE92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4E6125-E8F3-539C-453C-6E2CB9D6EF8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07562E-1AAB-EFBE-3C1F-FFB25B24BE2E}"/>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5" name="Footer Placeholder 4">
            <a:extLst>
              <a:ext uri="{FF2B5EF4-FFF2-40B4-BE49-F238E27FC236}">
                <a16:creationId xmlns:a16="http://schemas.microsoft.com/office/drawing/2014/main" id="{2FA981B0-23F4-756F-E549-3A457BA5B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AF96A-3021-A86E-6EE6-9D2EBDC9D9EC}"/>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354736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E3694-FB81-74F2-9273-032B01D1B45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25183EC-F04C-BAEC-87B6-B5247273254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AF78A1-0598-0794-B867-20A77F1E92DF}"/>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5" name="Footer Placeholder 4">
            <a:extLst>
              <a:ext uri="{FF2B5EF4-FFF2-40B4-BE49-F238E27FC236}">
                <a16:creationId xmlns:a16="http://schemas.microsoft.com/office/drawing/2014/main" id="{E1B1BC62-F246-A87D-43F0-D22A51DE0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48F4C-57A9-87A6-1FED-D072BF8EE0C2}"/>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32133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8B4E-F437-88A8-E5F1-9E03A65ECF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5285E4-714D-8FAB-D630-DEF021F3F8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B40459-4445-D782-C56A-2A0DAB5E2978}"/>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5" name="Footer Placeholder 4">
            <a:extLst>
              <a:ext uri="{FF2B5EF4-FFF2-40B4-BE49-F238E27FC236}">
                <a16:creationId xmlns:a16="http://schemas.microsoft.com/office/drawing/2014/main" id="{E35C3D81-FCEE-EECB-F436-31EB1B928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B2016-C06B-AD30-3C13-A5C566D24024}"/>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290500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E749-B423-6F64-3845-415C4F799B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F0E721F-2207-C1AF-A13D-5BC2ED708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1FEE24-9216-92C1-C7F5-38621D65B1DC}"/>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5" name="Footer Placeholder 4">
            <a:extLst>
              <a:ext uri="{FF2B5EF4-FFF2-40B4-BE49-F238E27FC236}">
                <a16:creationId xmlns:a16="http://schemas.microsoft.com/office/drawing/2014/main" id="{4296B273-2395-628F-BC35-8E3695EBE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3763F-4EF4-25C2-4C88-48CB47CE38B6}"/>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95919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4BC6-278D-D1D1-8F51-9799D0D437E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F242F4-E16C-6FE0-67D3-FBF3F928C30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970528C-4EEC-28FB-41B6-64E35F25EA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AA260FE-AC06-2826-ADE4-829CC6D9989E}"/>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6" name="Footer Placeholder 5">
            <a:extLst>
              <a:ext uri="{FF2B5EF4-FFF2-40B4-BE49-F238E27FC236}">
                <a16:creationId xmlns:a16="http://schemas.microsoft.com/office/drawing/2014/main" id="{FEE2EDE0-8E78-666F-5062-16AD4FF35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0CE38-9DE4-277A-DE4E-81EC9A070363}"/>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165183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C4CF-34C8-1C5A-4072-E0193AC344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C330C5-DB20-BC92-C880-69C5F9B65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AD4D3A-281D-151C-711B-6BE1779386A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9E3CF62-6D78-AAF7-9131-0B3744D23F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4BD8E62-4E86-777D-35BB-4777809B1A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011525A-AA06-EBEC-31F6-1DF01F297F0A}"/>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8" name="Footer Placeholder 7">
            <a:extLst>
              <a:ext uri="{FF2B5EF4-FFF2-40B4-BE49-F238E27FC236}">
                <a16:creationId xmlns:a16="http://schemas.microsoft.com/office/drawing/2014/main" id="{746594FC-3264-9CAF-6BB7-95AACBB99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A2D05A-2E0E-BC7C-1512-6D81C38A9285}"/>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155205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DD56-34FC-A4B5-55B1-2B88DEFC683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AD657B6-2D2C-C074-9D37-2C9C58EA0053}"/>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4" name="Footer Placeholder 3">
            <a:extLst>
              <a:ext uri="{FF2B5EF4-FFF2-40B4-BE49-F238E27FC236}">
                <a16:creationId xmlns:a16="http://schemas.microsoft.com/office/drawing/2014/main" id="{DEFD62DD-124C-1F01-6B61-B0493F711B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EA243B-88FA-83C8-D915-8F57204F8E1A}"/>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228467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3D266-E6AF-734E-E531-489A87C215DC}"/>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3" name="Footer Placeholder 2">
            <a:extLst>
              <a:ext uri="{FF2B5EF4-FFF2-40B4-BE49-F238E27FC236}">
                <a16:creationId xmlns:a16="http://schemas.microsoft.com/office/drawing/2014/main" id="{49891B7F-091C-50EB-0987-AF982E5E4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BE2F77-7898-0F53-BFFA-8B941AF935A1}"/>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184000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C0FB-DDFE-FD16-F9D6-83C385940C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523A074-76CE-D998-8EF0-77514E0C15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4B4D192-DAC8-DBA5-B2D1-4028772AD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BC2CEA-050E-8D80-2D01-06629784DD2D}"/>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6" name="Footer Placeholder 5">
            <a:extLst>
              <a:ext uri="{FF2B5EF4-FFF2-40B4-BE49-F238E27FC236}">
                <a16:creationId xmlns:a16="http://schemas.microsoft.com/office/drawing/2014/main" id="{4C5D48FD-20BF-0D4E-5567-47E85E6A8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0C365-E1FD-0054-BCAC-9F1A129B4B9D}"/>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16534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71CD-9593-7EF8-58C8-75EFA609F8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C00DA71-0685-638F-BDE5-F15D61360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186B3B-ABB6-F7F8-AD0C-2FCC916D5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F6E180-7C53-B873-D8C8-610C1D8A9C6B}"/>
              </a:ext>
            </a:extLst>
          </p:cNvPr>
          <p:cNvSpPr>
            <a:spLocks noGrp="1"/>
          </p:cNvSpPr>
          <p:nvPr>
            <p:ph type="dt" sz="half" idx="10"/>
          </p:nvPr>
        </p:nvSpPr>
        <p:spPr/>
        <p:txBody>
          <a:bodyPr/>
          <a:lstStyle/>
          <a:p>
            <a:fld id="{3F4F35FB-5F42-684A-B3FF-7188CEEF3686}" type="datetimeFigureOut">
              <a:rPr lang="en-US" smtClean="0"/>
              <a:t>12/15/22</a:t>
            </a:fld>
            <a:endParaRPr lang="en-US"/>
          </a:p>
        </p:txBody>
      </p:sp>
      <p:sp>
        <p:nvSpPr>
          <p:cNvPr id="6" name="Footer Placeholder 5">
            <a:extLst>
              <a:ext uri="{FF2B5EF4-FFF2-40B4-BE49-F238E27FC236}">
                <a16:creationId xmlns:a16="http://schemas.microsoft.com/office/drawing/2014/main" id="{AF8F16F3-2213-7E7A-9383-6BCEFB2BB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B10A4-0B69-6376-F081-167574853D40}"/>
              </a:ext>
            </a:extLst>
          </p:cNvPr>
          <p:cNvSpPr>
            <a:spLocks noGrp="1"/>
          </p:cNvSpPr>
          <p:nvPr>
            <p:ph type="sldNum" sz="quarter" idx="12"/>
          </p:nvPr>
        </p:nvSpPr>
        <p:spPr/>
        <p:txBody>
          <a:bodyPr/>
          <a:lstStyle/>
          <a:p>
            <a:fld id="{613DA270-D60B-A641-9856-F278CF4F5F1B}" type="slidenum">
              <a:rPr lang="en-US" smtClean="0"/>
              <a:t>‹#›</a:t>
            </a:fld>
            <a:endParaRPr lang="en-US"/>
          </a:p>
        </p:txBody>
      </p:sp>
    </p:spTree>
    <p:extLst>
      <p:ext uri="{BB962C8B-B14F-4D97-AF65-F5344CB8AC3E}">
        <p14:creationId xmlns:p14="http://schemas.microsoft.com/office/powerpoint/2010/main" val="6594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38C6AB-DCF4-FED2-1206-09BAD50F3B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EF5850-D563-A354-EE40-7864DB1C7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F45260-F232-22D5-EB57-0A88EEF53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F35FB-5F42-684A-B3FF-7188CEEF3686}" type="datetimeFigureOut">
              <a:rPr lang="en-US" smtClean="0"/>
              <a:t>12/15/22</a:t>
            </a:fld>
            <a:endParaRPr lang="en-US"/>
          </a:p>
        </p:txBody>
      </p:sp>
      <p:sp>
        <p:nvSpPr>
          <p:cNvPr id="5" name="Footer Placeholder 4">
            <a:extLst>
              <a:ext uri="{FF2B5EF4-FFF2-40B4-BE49-F238E27FC236}">
                <a16:creationId xmlns:a16="http://schemas.microsoft.com/office/drawing/2014/main" id="{D8C4F04A-D19D-E3CC-4422-18E5C3F55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1B473C-C538-C6AD-9A5A-92F9176AE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DA270-D60B-A641-9856-F278CF4F5F1B}" type="slidenum">
              <a:rPr lang="en-US" smtClean="0"/>
              <a:t>‹#›</a:t>
            </a:fld>
            <a:endParaRPr lang="en-US"/>
          </a:p>
        </p:txBody>
      </p:sp>
    </p:spTree>
    <p:extLst>
      <p:ext uri="{BB962C8B-B14F-4D97-AF65-F5344CB8AC3E}">
        <p14:creationId xmlns:p14="http://schemas.microsoft.com/office/powerpoint/2010/main" val="321966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id="{7C899A9A-72A8-05E4-BDD4-F318C245A897}"/>
              </a:ext>
            </a:extLst>
          </p:cNvPr>
          <p:cNvPicPr>
            <a:picLocks noChangeAspect="1"/>
          </p:cNvPicPr>
          <p:nvPr/>
        </p:nvPicPr>
        <p:blipFill rotWithShape="1">
          <a:blip r:embed="rId3"/>
          <a:srcRect r="31053" b="9090"/>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64641C-D639-2B95-4F5A-92383BCE2F77}"/>
              </a:ext>
            </a:extLst>
          </p:cNvPr>
          <p:cNvSpPr>
            <a:spLocks noGrp="1"/>
          </p:cNvSpPr>
          <p:nvPr>
            <p:ph type="ctrTitle"/>
          </p:nvPr>
        </p:nvSpPr>
        <p:spPr>
          <a:xfrm>
            <a:off x="477981" y="1122363"/>
            <a:ext cx="4023360" cy="3204134"/>
          </a:xfrm>
        </p:spPr>
        <p:txBody>
          <a:bodyPr anchor="b">
            <a:normAutofit/>
          </a:bodyPr>
          <a:lstStyle/>
          <a:p>
            <a:pPr algn="l"/>
            <a:r>
              <a:rPr lang="en-US" sz="4800" b="1"/>
              <a:t>Fake News Detection using LSTM</a:t>
            </a:r>
          </a:p>
        </p:txBody>
      </p:sp>
      <p:sp>
        <p:nvSpPr>
          <p:cNvPr id="3" name="Subtitle 2">
            <a:extLst>
              <a:ext uri="{FF2B5EF4-FFF2-40B4-BE49-F238E27FC236}">
                <a16:creationId xmlns:a16="http://schemas.microsoft.com/office/drawing/2014/main" id="{72A4CFAB-39C5-DB15-AE59-F1F3B77D9C51}"/>
              </a:ext>
            </a:extLst>
          </p:cNvPr>
          <p:cNvSpPr>
            <a:spLocks noGrp="1"/>
          </p:cNvSpPr>
          <p:nvPr>
            <p:ph type="subTitle" idx="1"/>
          </p:nvPr>
        </p:nvSpPr>
        <p:spPr>
          <a:xfrm>
            <a:off x="477980" y="4872922"/>
            <a:ext cx="4205231" cy="1713724"/>
          </a:xfrm>
        </p:spPr>
        <p:txBody>
          <a:bodyPr>
            <a:normAutofit/>
          </a:bodyPr>
          <a:lstStyle/>
          <a:p>
            <a:pPr algn="l"/>
            <a:r>
              <a:rPr lang="en-US" sz="2000" b="1" dirty="0"/>
              <a:t>Prepared by:</a:t>
            </a:r>
          </a:p>
          <a:p>
            <a:pPr algn="l"/>
            <a:r>
              <a:rPr lang="en-US" sz="2000" dirty="0" err="1"/>
              <a:t>Soumyendra</a:t>
            </a:r>
            <a:r>
              <a:rPr lang="en-US" sz="2000" dirty="0"/>
              <a:t> Shrivastava (016670121)</a:t>
            </a:r>
          </a:p>
          <a:p>
            <a:pPr algn="l"/>
            <a:r>
              <a:rPr lang="en-US" sz="2000" dirty="0"/>
              <a:t>Siddhant Sancheti (016710421)</a:t>
            </a:r>
          </a:p>
          <a:p>
            <a:pPr algn="l"/>
            <a:r>
              <a:rPr lang="en-US" sz="2000" dirty="0"/>
              <a:t>Wesley Shih (014561313)</a:t>
            </a:r>
          </a:p>
          <a:p>
            <a:pPr algn="l"/>
            <a:endParaRPr lang="en-US" sz="2000"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07487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876C-AD22-5AED-AA70-6D0E5DBC9B08}"/>
              </a:ext>
            </a:extLst>
          </p:cNvPr>
          <p:cNvSpPr>
            <a:spLocks noGrp="1"/>
          </p:cNvSpPr>
          <p:nvPr>
            <p:ph type="title"/>
          </p:nvPr>
        </p:nvSpPr>
        <p:spPr/>
        <p:txBody>
          <a:bodyPr/>
          <a:lstStyle/>
          <a:p>
            <a:pPr algn="ctr"/>
            <a:r>
              <a:rPr lang="en-US" b="1" dirty="0"/>
              <a:t>Model Use (4/4)</a:t>
            </a:r>
            <a:endParaRPr lang="en-US" dirty="0"/>
          </a:p>
        </p:txBody>
      </p:sp>
      <p:graphicFrame>
        <p:nvGraphicFramePr>
          <p:cNvPr id="7" name="Content Placeholder 2">
            <a:extLst>
              <a:ext uri="{FF2B5EF4-FFF2-40B4-BE49-F238E27FC236}">
                <a16:creationId xmlns:a16="http://schemas.microsoft.com/office/drawing/2014/main" id="{A237483D-A038-E4CC-D195-144423B11B13}"/>
              </a:ext>
            </a:extLst>
          </p:cNvPr>
          <p:cNvGraphicFramePr>
            <a:graphicFrameLocks noGrp="1"/>
          </p:cNvGraphicFramePr>
          <p:nvPr>
            <p:ph idx="1"/>
            <p:extLst>
              <p:ext uri="{D42A27DB-BD31-4B8C-83A1-F6EECF244321}">
                <p14:modId xmlns:p14="http://schemas.microsoft.com/office/powerpoint/2010/main" val="19307604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806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EBA5-64A3-B3FD-4111-13FFB98CEFD7}"/>
              </a:ext>
            </a:extLst>
          </p:cNvPr>
          <p:cNvSpPr>
            <a:spLocks noGrp="1"/>
          </p:cNvSpPr>
          <p:nvPr>
            <p:ph type="title"/>
          </p:nvPr>
        </p:nvSpPr>
        <p:spPr>
          <a:xfrm>
            <a:off x="481608" y="640091"/>
            <a:ext cx="3494341" cy="1004569"/>
          </a:xfrm>
          <a:noFill/>
        </p:spPr>
        <p:txBody>
          <a:bodyPr vert="horz" lIns="91440" tIns="45720" rIns="91440" bIns="45720" rtlCol="0" anchor="b">
            <a:normAutofit fontScale="90000"/>
          </a:bodyPr>
          <a:lstStyle/>
          <a:p>
            <a:pPr algn="ctr"/>
            <a:r>
              <a:rPr lang="en-US" sz="4600" b="1" kern="1200" dirty="0">
                <a:solidFill>
                  <a:schemeClr val="tx1"/>
                </a:solidFill>
                <a:latin typeface="+mj-lt"/>
                <a:ea typeface="+mj-ea"/>
                <a:cs typeface="+mj-cs"/>
              </a:rPr>
              <a:t>Model </a:t>
            </a:r>
            <a:r>
              <a:rPr lang="en-US" sz="4600" b="1" dirty="0"/>
              <a:t>Architecture</a:t>
            </a:r>
            <a:endParaRPr lang="en-US" sz="4600" b="1" kern="1200" dirty="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32D4B4BF-C5B0-D91D-7BB6-AAD8316431AB}"/>
              </a:ext>
            </a:extLst>
          </p:cNvPr>
          <p:cNvPicPr>
            <a:picLocks noGrp="1" noChangeAspect="1"/>
          </p:cNvPicPr>
          <p:nvPr>
            <p:ph idx="1"/>
          </p:nvPr>
        </p:nvPicPr>
        <p:blipFill>
          <a:blip r:embed="rId2"/>
          <a:stretch>
            <a:fillRect/>
          </a:stretch>
        </p:blipFill>
        <p:spPr>
          <a:xfrm>
            <a:off x="5630657" y="804672"/>
            <a:ext cx="5556612" cy="5248656"/>
          </a:xfrm>
          <a:prstGeom prst="rect">
            <a:avLst/>
          </a:prstGeom>
          <a:effectLst/>
        </p:spPr>
      </p:pic>
    </p:spTree>
    <p:extLst>
      <p:ext uri="{BB962C8B-B14F-4D97-AF65-F5344CB8AC3E}">
        <p14:creationId xmlns:p14="http://schemas.microsoft.com/office/powerpoint/2010/main" val="307616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EBA5-64A3-B3FD-4111-13FFB98CEFD7}"/>
              </a:ext>
            </a:extLst>
          </p:cNvPr>
          <p:cNvSpPr>
            <a:spLocks noGrp="1"/>
          </p:cNvSpPr>
          <p:nvPr>
            <p:ph type="title"/>
          </p:nvPr>
        </p:nvSpPr>
        <p:spPr>
          <a:xfrm>
            <a:off x="481608" y="640091"/>
            <a:ext cx="3494341" cy="1118869"/>
          </a:xfrm>
          <a:noFill/>
        </p:spPr>
        <p:txBody>
          <a:bodyPr vert="horz" lIns="91440" tIns="45720" rIns="91440" bIns="45720" rtlCol="0" anchor="b">
            <a:normAutofit fontScale="90000"/>
          </a:bodyPr>
          <a:lstStyle/>
          <a:p>
            <a:pPr algn="ctr"/>
            <a:r>
              <a:rPr lang="en-US" sz="4600" b="1" kern="1200" dirty="0">
                <a:solidFill>
                  <a:schemeClr val="tx1"/>
                </a:solidFill>
                <a:latin typeface="+mj-lt"/>
                <a:ea typeface="+mj-ea"/>
                <a:cs typeface="+mj-cs"/>
              </a:rPr>
              <a:t>Model </a:t>
            </a:r>
            <a:r>
              <a:rPr lang="en-US" sz="4600" b="1" dirty="0"/>
              <a:t>Architecture</a:t>
            </a:r>
            <a:endParaRPr lang="en-US" sz="4600" b="1"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Diagram&#10;&#10;Description automatically generated">
            <a:extLst>
              <a:ext uri="{FF2B5EF4-FFF2-40B4-BE49-F238E27FC236}">
                <a16:creationId xmlns:a16="http://schemas.microsoft.com/office/drawing/2014/main" id="{2BE89588-E01E-F7EF-BD09-B2A43C3E26E3}"/>
              </a:ext>
            </a:extLst>
          </p:cNvPr>
          <p:cNvPicPr>
            <a:picLocks noGrp="1" noChangeAspect="1"/>
          </p:cNvPicPr>
          <p:nvPr>
            <p:ph idx="1"/>
          </p:nvPr>
        </p:nvPicPr>
        <p:blipFill>
          <a:blip r:embed="rId2"/>
          <a:stretch>
            <a:fillRect/>
          </a:stretch>
        </p:blipFill>
        <p:spPr>
          <a:xfrm>
            <a:off x="5456594" y="804672"/>
            <a:ext cx="5904738" cy="5248656"/>
          </a:xfrm>
          <a:prstGeom prst="rect">
            <a:avLst/>
          </a:prstGeom>
          <a:effectLst/>
        </p:spPr>
      </p:pic>
    </p:spTree>
    <p:extLst>
      <p:ext uri="{BB962C8B-B14F-4D97-AF65-F5344CB8AC3E}">
        <p14:creationId xmlns:p14="http://schemas.microsoft.com/office/powerpoint/2010/main" val="139008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EBA5-64A3-B3FD-4111-13FFB98CEFD7}"/>
              </a:ext>
            </a:extLst>
          </p:cNvPr>
          <p:cNvSpPr>
            <a:spLocks noGrp="1"/>
          </p:cNvSpPr>
          <p:nvPr>
            <p:ph type="title"/>
          </p:nvPr>
        </p:nvSpPr>
        <p:spPr>
          <a:xfrm>
            <a:off x="648929" y="629266"/>
            <a:ext cx="3505495" cy="1622321"/>
          </a:xfrm>
        </p:spPr>
        <p:txBody>
          <a:bodyPr vert="horz" lIns="91440" tIns="45720" rIns="91440" bIns="45720" rtlCol="0">
            <a:normAutofit/>
          </a:bodyPr>
          <a:lstStyle/>
          <a:p>
            <a:pPr algn="ctr"/>
            <a:r>
              <a:rPr lang="en-US" b="1" kern="1200" dirty="0">
                <a:latin typeface="+mj-lt"/>
                <a:ea typeface="+mj-ea"/>
                <a:cs typeface="+mj-cs"/>
              </a:rPr>
              <a:t>Model </a:t>
            </a:r>
            <a:r>
              <a:rPr lang="en-US" sz="4400" b="1" dirty="0"/>
              <a:t>Architecture</a:t>
            </a:r>
            <a:endParaRPr lang="en-US" b="1" kern="1200" dirty="0">
              <a:latin typeface="+mj-lt"/>
              <a:ea typeface="+mj-ea"/>
              <a:cs typeface="+mj-cs"/>
            </a:endParaRPr>
          </a:p>
        </p:txBody>
      </p:sp>
      <p:sp>
        <p:nvSpPr>
          <p:cNvPr id="19" name="Rectangle 1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Diagram&#10;&#10;Description automatically generated">
            <a:extLst>
              <a:ext uri="{FF2B5EF4-FFF2-40B4-BE49-F238E27FC236}">
                <a16:creationId xmlns:a16="http://schemas.microsoft.com/office/drawing/2014/main" id="{58985BCA-6820-6176-FE6B-2A0384746561}"/>
              </a:ext>
            </a:extLst>
          </p:cNvPr>
          <p:cNvPicPr>
            <a:picLocks noChangeAspect="1"/>
          </p:cNvPicPr>
          <p:nvPr/>
        </p:nvPicPr>
        <p:blipFill>
          <a:blip r:embed="rId2"/>
          <a:stretch>
            <a:fillRect/>
          </a:stretch>
        </p:blipFill>
        <p:spPr>
          <a:xfrm>
            <a:off x="6509635" y="807593"/>
            <a:ext cx="3811785" cy="5239568"/>
          </a:xfrm>
          <a:prstGeom prst="rect">
            <a:avLst/>
          </a:prstGeom>
          <a:effectLst/>
        </p:spPr>
      </p:pic>
    </p:spTree>
    <p:extLst>
      <p:ext uri="{BB962C8B-B14F-4D97-AF65-F5344CB8AC3E}">
        <p14:creationId xmlns:p14="http://schemas.microsoft.com/office/powerpoint/2010/main" val="403028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EBA5-64A3-B3FD-4111-13FFB98CEFD7}"/>
              </a:ext>
            </a:extLst>
          </p:cNvPr>
          <p:cNvSpPr>
            <a:spLocks noGrp="1"/>
          </p:cNvSpPr>
          <p:nvPr>
            <p:ph type="title"/>
          </p:nvPr>
        </p:nvSpPr>
        <p:spPr>
          <a:xfrm>
            <a:off x="648929" y="629266"/>
            <a:ext cx="3505495" cy="1622321"/>
          </a:xfrm>
        </p:spPr>
        <p:txBody>
          <a:bodyPr vert="horz" lIns="91440" tIns="45720" rIns="91440" bIns="45720" rtlCol="0">
            <a:normAutofit/>
          </a:bodyPr>
          <a:lstStyle/>
          <a:p>
            <a:pPr algn="ctr"/>
            <a:r>
              <a:rPr lang="en-US" b="1" kern="1200" dirty="0">
                <a:latin typeface="+mj-lt"/>
                <a:ea typeface="+mj-ea"/>
                <a:cs typeface="+mj-cs"/>
              </a:rPr>
              <a:t>Model </a:t>
            </a:r>
            <a:r>
              <a:rPr lang="en-US" sz="4400" b="1" dirty="0"/>
              <a:t>Architecture</a:t>
            </a:r>
            <a:endParaRPr lang="en-US" b="1" kern="1200" dirty="0">
              <a:latin typeface="+mj-lt"/>
              <a:ea typeface="+mj-ea"/>
              <a:cs typeface="+mj-cs"/>
            </a:endParaRPr>
          </a:p>
        </p:txBody>
      </p:sp>
      <p:sp>
        <p:nvSpPr>
          <p:cNvPr id="24" name="Rectangle 1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235B65C0-9511-E5F8-C158-12B0EC0EA979}"/>
              </a:ext>
            </a:extLst>
          </p:cNvPr>
          <p:cNvPicPr>
            <a:picLocks noChangeAspect="1"/>
          </p:cNvPicPr>
          <p:nvPr/>
        </p:nvPicPr>
        <p:blipFill>
          <a:blip r:embed="rId2"/>
          <a:stretch>
            <a:fillRect/>
          </a:stretch>
        </p:blipFill>
        <p:spPr>
          <a:xfrm>
            <a:off x="5985678" y="807593"/>
            <a:ext cx="4859698" cy="5239568"/>
          </a:xfrm>
          <a:prstGeom prst="rect">
            <a:avLst/>
          </a:prstGeom>
          <a:effectLst/>
        </p:spPr>
      </p:pic>
    </p:spTree>
    <p:extLst>
      <p:ext uri="{BB962C8B-B14F-4D97-AF65-F5344CB8AC3E}">
        <p14:creationId xmlns:p14="http://schemas.microsoft.com/office/powerpoint/2010/main" val="367293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DD50-F027-6FDE-3994-4FC3B3FBA39A}"/>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b="1" dirty="0"/>
              <a:t>Model Metrics - Title</a:t>
            </a:r>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29DB920F-E27A-A535-0294-DC2A366DBDAE}"/>
              </a:ext>
            </a:extLst>
          </p:cNvPr>
          <p:cNvPicPr>
            <a:picLocks noChangeAspect="1"/>
          </p:cNvPicPr>
          <p:nvPr/>
        </p:nvPicPr>
        <p:blipFill>
          <a:blip r:embed="rId2"/>
          <a:stretch>
            <a:fillRect/>
          </a:stretch>
        </p:blipFill>
        <p:spPr>
          <a:xfrm>
            <a:off x="787689" y="2742397"/>
            <a:ext cx="4677253" cy="3291840"/>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4CFE0702-6313-3F19-36AA-59FD89A367A5}"/>
              </a:ext>
            </a:extLst>
          </p:cNvPr>
          <p:cNvPicPr>
            <a:picLocks noGrp="1" noChangeAspect="1"/>
          </p:cNvPicPr>
          <p:nvPr>
            <p:ph idx="1"/>
          </p:nvPr>
        </p:nvPicPr>
        <p:blipFill>
          <a:blip r:embed="rId3"/>
          <a:stretch>
            <a:fillRect/>
          </a:stretch>
        </p:blipFill>
        <p:spPr>
          <a:xfrm>
            <a:off x="6727057" y="2744731"/>
            <a:ext cx="4677253" cy="3291840"/>
          </a:xfrm>
          <a:prstGeom prst="rect">
            <a:avLst/>
          </a:prstGeom>
        </p:spPr>
      </p:pic>
    </p:spTree>
    <p:extLst>
      <p:ext uri="{BB962C8B-B14F-4D97-AF65-F5344CB8AC3E}">
        <p14:creationId xmlns:p14="http://schemas.microsoft.com/office/powerpoint/2010/main" val="304251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DD50-F027-6FDE-3994-4FC3B3FBA39A}"/>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b="1" dirty="0"/>
              <a:t>Model Metrics - Text</a:t>
            </a:r>
          </a:p>
        </p:txBody>
      </p:sp>
      <p:sp>
        <p:nvSpPr>
          <p:cNvPr id="21" name="Rectangle 2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line chart&#10;&#10;Description automatically generated">
            <a:extLst>
              <a:ext uri="{FF2B5EF4-FFF2-40B4-BE49-F238E27FC236}">
                <a16:creationId xmlns:a16="http://schemas.microsoft.com/office/drawing/2014/main" id="{39141BE8-B8B5-0057-11BB-2BA12800EF95}"/>
              </a:ext>
            </a:extLst>
          </p:cNvPr>
          <p:cNvPicPr>
            <a:picLocks noChangeAspect="1"/>
          </p:cNvPicPr>
          <p:nvPr/>
        </p:nvPicPr>
        <p:blipFill>
          <a:blip r:embed="rId2"/>
          <a:stretch>
            <a:fillRect/>
          </a:stretch>
        </p:blipFill>
        <p:spPr>
          <a:xfrm>
            <a:off x="823212" y="2742397"/>
            <a:ext cx="4606207" cy="3291840"/>
          </a:xfrm>
          <a:prstGeom prst="rect">
            <a:avLst/>
          </a:prstGeom>
        </p:spPr>
      </p:pic>
      <p:sp>
        <p:nvSpPr>
          <p:cNvPr id="2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line chart&#10;&#10;Description automatically generated">
            <a:extLst>
              <a:ext uri="{FF2B5EF4-FFF2-40B4-BE49-F238E27FC236}">
                <a16:creationId xmlns:a16="http://schemas.microsoft.com/office/drawing/2014/main" id="{BD4B79BA-AA20-B78D-CC91-CD70741F2D0E}"/>
              </a:ext>
            </a:extLst>
          </p:cNvPr>
          <p:cNvPicPr>
            <a:picLocks noGrp="1" noChangeAspect="1"/>
          </p:cNvPicPr>
          <p:nvPr>
            <p:ph idx="1"/>
          </p:nvPr>
        </p:nvPicPr>
        <p:blipFill>
          <a:blip r:embed="rId3"/>
          <a:stretch>
            <a:fillRect/>
          </a:stretch>
        </p:blipFill>
        <p:spPr>
          <a:xfrm>
            <a:off x="6727057" y="2744731"/>
            <a:ext cx="4677253" cy="3291840"/>
          </a:xfrm>
          <a:prstGeom prst="rect">
            <a:avLst/>
          </a:prstGeom>
        </p:spPr>
      </p:pic>
    </p:spTree>
    <p:extLst>
      <p:ext uri="{BB962C8B-B14F-4D97-AF65-F5344CB8AC3E}">
        <p14:creationId xmlns:p14="http://schemas.microsoft.com/office/powerpoint/2010/main" val="234095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DD50-F027-6FDE-3994-4FC3B3FBA39A}"/>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b="1" dirty="0"/>
              <a:t>Model Metrics – Multi Input</a:t>
            </a:r>
          </a:p>
        </p:txBody>
      </p:sp>
      <p:sp>
        <p:nvSpPr>
          <p:cNvPr id="30" name="Rectangle 2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1FBC95B2-B2FB-6E43-6AEB-7D7DA9E7C15B}"/>
              </a:ext>
            </a:extLst>
          </p:cNvPr>
          <p:cNvPicPr>
            <a:picLocks noChangeAspect="1"/>
          </p:cNvPicPr>
          <p:nvPr/>
        </p:nvPicPr>
        <p:blipFill>
          <a:blip r:embed="rId2"/>
          <a:stretch>
            <a:fillRect/>
          </a:stretch>
        </p:blipFill>
        <p:spPr>
          <a:xfrm>
            <a:off x="823212" y="2742397"/>
            <a:ext cx="4606207" cy="3291840"/>
          </a:xfrm>
          <a:prstGeom prst="rect">
            <a:avLst/>
          </a:prstGeom>
        </p:spPr>
      </p:pic>
      <p:sp>
        <p:nvSpPr>
          <p:cNvPr id="3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line chart&#10;&#10;Description automatically generated">
            <a:extLst>
              <a:ext uri="{FF2B5EF4-FFF2-40B4-BE49-F238E27FC236}">
                <a16:creationId xmlns:a16="http://schemas.microsoft.com/office/drawing/2014/main" id="{4EBF8DE6-CD52-D5F2-3E12-41D620C3A216}"/>
              </a:ext>
            </a:extLst>
          </p:cNvPr>
          <p:cNvPicPr>
            <a:picLocks noGrp="1" noChangeAspect="1"/>
          </p:cNvPicPr>
          <p:nvPr>
            <p:ph idx="1"/>
          </p:nvPr>
        </p:nvPicPr>
        <p:blipFill>
          <a:blip r:embed="rId3"/>
          <a:stretch>
            <a:fillRect/>
          </a:stretch>
        </p:blipFill>
        <p:spPr>
          <a:xfrm>
            <a:off x="6727057" y="2744731"/>
            <a:ext cx="4677253" cy="3291840"/>
          </a:xfrm>
          <a:prstGeom prst="rect">
            <a:avLst/>
          </a:prstGeom>
        </p:spPr>
      </p:pic>
    </p:spTree>
    <p:extLst>
      <p:ext uri="{BB962C8B-B14F-4D97-AF65-F5344CB8AC3E}">
        <p14:creationId xmlns:p14="http://schemas.microsoft.com/office/powerpoint/2010/main" val="176576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A9A6489-B70C-7638-B328-6AFD796B8ADA}"/>
              </a:ext>
            </a:extLst>
          </p:cNvPr>
          <p:cNvPicPr>
            <a:picLocks noChangeAspect="1"/>
          </p:cNvPicPr>
          <p:nvPr/>
        </p:nvPicPr>
        <p:blipFill rotWithShape="1">
          <a:blip r:embed="rId2"/>
          <a:srcRect t="8539" r="9091" b="14853"/>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6BCEB-AD75-A449-3300-6AA8CA826C79}"/>
              </a:ext>
            </a:extLst>
          </p:cNvPr>
          <p:cNvSpPr>
            <a:spLocks noGrp="1"/>
          </p:cNvSpPr>
          <p:nvPr>
            <p:ph type="title"/>
          </p:nvPr>
        </p:nvSpPr>
        <p:spPr>
          <a:xfrm>
            <a:off x="594804" y="640263"/>
            <a:ext cx="6619811" cy="1344975"/>
          </a:xfrm>
        </p:spPr>
        <p:txBody>
          <a:bodyPr>
            <a:normAutofit/>
          </a:bodyPr>
          <a:lstStyle/>
          <a:p>
            <a:r>
              <a:rPr lang="en-US" sz="4000" b="1"/>
              <a:t>Conclusion</a:t>
            </a:r>
          </a:p>
        </p:txBody>
      </p:sp>
      <p:sp>
        <p:nvSpPr>
          <p:cNvPr id="3" name="Content Placeholder 2">
            <a:extLst>
              <a:ext uri="{FF2B5EF4-FFF2-40B4-BE49-F238E27FC236}">
                <a16:creationId xmlns:a16="http://schemas.microsoft.com/office/drawing/2014/main" id="{1FE44919-9A69-0DE9-9C44-46124E4AE01F}"/>
              </a:ext>
            </a:extLst>
          </p:cNvPr>
          <p:cNvSpPr>
            <a:spLocks noGrp="1"/>
          </p:cNvSpPr>
          <p:nvPr>
            <p:ph idx="1"/>
          </p:nvPr>
        </p:nvSpPr>
        <p:spPr>
          <a:xfrm>
            <a:off x="594109" y="2121763"/>
            <a:ext cx="6620505" cy="3773010"/>
          </a:xfrm>
        </p:spPr>
        <p:txBody>
          <a:bodyPr>
            <a:normAutofit/>
          </a:bodyPr>
          <a:lstStyle/>
          <a:p>
            <a:pPr marL="0" indent="0">
              <a:buNone/>
            </a:pPr>
            <a:r>
              <a:rPr lang="en-US" sz="1800" dirty="0"/>
              <a:t>We have done mainstream work on processing the data and building the</a:t>
            </a:r>
          </a:p>
          <a:p>
            <a:pPr marL="0" indent="0">
              <a:buNone/>
            </a:pPr>
            <a:r>
              <a:rPr lang="en-US" sz="1800" dirty="0"/>
              <a:t>model. We could have indulged in changing the NGRAMS while vectorizing the text data. </a:t>
            </a:r>
          </a:p>
          <a:p>
            <a:pPr marL="0" indent="0">
              <a:buNone/>
            </a:pPr>
            <a:r>
              <a:rPr lang="en-US" sz="1800" dirty="0"/>
              <a:t>We took 2 words and vectorized them. We can preserve the sentence structure by using RNN in comparison to Bag of Words methods. </a:t>
            </a:r>
          </a:p>
          <a:p>
            <a:pPr marL="0" indent="0">
              <a:buNone/>
            </a:pPr>
            <a:r>
              <a:rPr lang="en-US" sz="1800" dirty="0"/>
              <a:t>The use of glove vectors was an important step in reducing the number of parameters we had to train, hence reducing the risk of overfitting.</a:t>
            </a:r>
          </a:p>
          <a:p>
            <a:pPr marL="0" indent="0">
              <a:buNone/>
            </a:pPr>
            <a:r>
              <a:rPr lang="en-US" sz="1800" dirty="0"/>
              <a:t>We can further increase model size, tweak the hyperparameters, use Bidirectional LSTM and test if the model performs better.</a:t>
            </a:r>
          </a:p>
        </p:txBody>
      </p:sp>
    </p:spTree>
    <p:extLst>
      <p:ext uri="{BB962C8B-B14F-4D97-AF65-F5344CB8AC3E}">
        <p14:creationId xmlns:p14="http://schemas.microsoft.com/office/powerpoint/2010/main" val="374463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A438A-9B6C-45B1-31F3-775B04BB07B5}"/>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b="1"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4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305E7F4-2ABD-096A-1575-506DF7488A80}"/>
              </a:ext>
            </a:extLst>
          </p:cNvPr>
          <p:cNvSpPr>
            <a:spLocks noGrp="1"/>
          </p:cNvSpPr>
          <p:nvPr>
            <p:ph type="title"/>
          </p:nvPr>
        </p:nvSpPr>
        <p:spPr>
          <a:xfrm>
            <a:off x="1143000" y="990599"/>
            <a:ext cx="9906000" cy="1146628"/>
          </a:xfrm>
        </p:spPr>
        <p:txBody>
          <a:bodyPr anchor="t">
            <a:normAutofit/>
          </a:bodyPr>
          <a:lstStyle/>
          <a:p>
            <a:pPr algn="ctr"/>
            <a:r>
              <a:rPr lang="en-US" sz="7200" b="1" dirty="0"/>
              <a:t>Data</a:t>
            </a:r>
          </a:p>
        </p:txBody>
      </p:sp>
      <p:graphicFrame>
        <p:nvGraphicFramePr>
          <p:cNvPr id="5" name="Content Placeholder 2">
            <a:extLst>
              <a:ext uri="{FF2B5EF4-FFF2-40B4-BE49-F238E27FC236}">
                <a16:creationId xmlns:a16="http://schemas.microsoft.com/office/drawing/2014/main" id="{440A548A-70E4-FC07-A6EC-3CA2CA4E4F9E}"/>
              </a:ext>
            </a:extLst>
          </p:cNvPr>
          <p:cNvGraphicFramePr>
            <a:graphicFrameLocks noGrp="1"/>
          </p:cNvGraphicFramePr>
          <p:nvPr>
            <p:ph idx="1"/>
            <p:extLst>
              <p:ext uri="{D42A27DB-BD31-4B8C-83A1-F6EECF244321}">
                <p14:modId xmlns:p14="http://schemas.microsoft.com/office/powerpoint/2010/main" val="180020945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2416468-4E0A-ACBF-E255-852B31660390}"/>
              </a:ext>
            </a:extLst>
          </p:cNvPr>
          <p:cNvSpPr txBox="1"/>
          <p:nvPr/>
        </p:nvSpPr>
        <p:spPr>
          <a:xfrm>
            <a:off x="1065770" y="5319326"/>
            <a:ext cx="1733548" cy="646331"/>
          </a:xfrm>
          <a:prstGeom prst="rect">
            <a:avLst/>
          </a:prstGeom>
          <a:noFill/>
        </p:spPr>
        <p:txBody>
          <a:bodyPr wrap="square" rtlCol="0">
            <a:spAutoFit/>
          </a:bodyPr>
          <a:lstStyle/>
          <a:p>
            <a:pPr algn="ctr"/>
            <a:r>
              <a:rPr lang="en-US" dirty="0"/>
              <a:t>For this data set the title is fake</a:t>
            </a:r>
          </a:p>
        </p:txBody>
      </p:sp>
      <p:sp>
        <p:nvSpPr>
          <p:cNvPr id="7" name="TextBox 6">
            <a:extLst>
              <a:ext uri="{FF2B5EF4-FFF2-40B4-BE49-F238E27FC236}">
                <a16:creationId xmlns:a16="http://schemas.microsoft.com/office/drawing/2014/main" id="{8A871D21-1E42-E102-915A-BE6AFCF8551C}"/>
              </a:ext>
            </a:extLst>
          </p:cNvPr>
          <p:cNvSpPr txBox="1"/>
          <p:nvPr/>
        </p:nvSpPr>
        <p:spPr>
          <a:xfrm>
            <a:off x="3776027" y="5314797"/>
            <a:ext cx="1897780" cy="646331"/>
          </a:xfrm>
          <a:prstGeom prst="rect">
            <a:avLst/>
          </a:prstGeom>
          <a:noFill/>
        </p:spPr>
        <p:txBody>
          <a:bodyPr wrap="square" rtlCol="0">
            <a:spAutoFit/>
          </a:bodyPr>
          <a:lstStyle/>
          <a:p>
            <a:pPr algn="ctr"/>
            <a:r>
              <a:rPr lang="en-US" dirty="0"/>
              <a:t>For this data set the title is correct</a:t>
            </a:r>
          </a:p>
        </p:txBody>
      </p:sp>
      <p:sp>
        <p:nvSpPr>
          <p:cNvPr id="8" name="TextBox 7">
            <a:extLst>
              <a:ext uri="{FF2B5EF4-FFF2-40B4-BE49-F238E27FC236}">
                <a16:creationId xmlns:a16="http://schemas.microsoft.com/office/drawing/2014/main" id="{0411C5AC-97F9-84A7-6533-1F4523043222}"/>
              </a:ext>
            </a:extLst>
          </p:cNvPr>
          <p:cNvSpPr txBox="1"/>
          <p:nvPr/>
        </p:nvSpPr>
        <p:spPr>
          <a:xfrm>
            <a:off x="6650517" y="5314797"/>
            <a:ext cx="1763925" cy="646331"/>
          </a:xfrm>
          <a:prstGeom prst="rect">
            <a:avLst/>
          </a:prstGeom>
          <a:noFill/>
        </p:spPr>
        <p:txBody>
          <a:bodyPr wrap="square" rtlCol="0">
            <a:spAutoFit/>
          </a:bodyPr>
          <a:lstStyle/>
          <a:p>
            <a:pPr algn="ctr"/>
            <a:r>
              <a:rPr lang="en-US" dirty="0"/>
              <a:t>For this data set the text is fake</a:t>
            </a:r>
          </a:p>
        </p:txBody>
      </p:sp>
      <p:sp>
        <p:nvSpPr>
          <p:cNvPr id="10" name="TextBox 9">
            <a:extLst>
              <a:ext uri="{FF2B5EF4-FFF2-40B4-BE49-F238E27FC236}">
                <a16:creationId xmlns:a16="http://schemas.microsoft.com/office/drawing/2014/main" id="{862F02E7-5539-C1D2-CC85-2286DEE61A42}"/>
              </a:ext>
            </a:extLst>
          </p:cNvPr>
          <p:cNvSpPr txBox="1"/>
          <p:nvPr/>
        </p:nvSpPr>
        <p:spPr>
          <a:xfrm>
            <a:off x="9228450" y="5316189"/>
            <a:ext cx="1897780" cy="646331"/>
          </a:xfrm>
          <a:prstGeom prst="rect">
            <a:avLst/>
          </a:prstGeom>
          <a:noFill/>
        </p:spPr>
        <p:txBody>
          <a:bodyPr wrap="square" rtlCol="0">
            <a:spAutoFit/>
          </a:bodyPr>
          <a:lstStyle/>
          <a:p>
            <a:pPr algn="ctr"/>
            <a:r>
              <a:rPr lang="en-US" dirty="0"/>
              <a:t>For this data set the text is correct</a:t>
            </a:r>
          </a:p>
        </p:txBody>
      </p:sp>
      <p:sp>
        <p:nvSpPr>
          <p:cNvPr id="14" name="Down Arrow 13">
            <a:extLst>
              <a:ext uri="{FF2B5EF4-FFF2-40B4-BE49-F238E27FC236}">
                <a16:creationId xmlns:a16="http://schemas.microsoft.com/office/drawing/2014/main" id="{E8534BA1-7B4E-C101-D80C-FFE07EE168B1}"/>
              </a:ext>
            </a:extLst>
          </p:cNvPr>
          <p:cNvSpPr/>
          <p:nvPr/>
        </p:nvSpPr>
        <p:spPr>
          <a:xfrm>
            <a:off x="1746513" y="4862125"/>
            <a:ext cx="37206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4696B14B-C522-6AC7-971E-9A969EBB16DF}"/>
              </a:ext>
            </a:extLst>
          </p:cNvPr>
          <p:cNvSpPr/>
          <p:nvPr/>
        </p:nvSpPr>
        <p:spPr>
          <a:xfrm>
            <a:off x="4539889" y="4862125"/>
            <a:ext cx="37206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E2781652-B079-C948-43FF-2AD3B1599C49}"/>
              </a:ext>
            </a:extLst>
          </p:cNvPr>
          <p:cNvSpPr/>
          <p:nvPr/>
        </p:nvSpPr>
        <p:spPr>
          <a:xfrm>
            <a:off x="7265098" y="4857596"/>
            <a:ext cx="37206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6175B62F-25E4-1218-CEB5-1299C43B14A5}"/>
              </a:ext>
            </a:extLst>
          </p:cNvPr>
          <p:cNvSpPr/>
          <p:nvPr/>
        </p:nvSpPr>
        <p:spPr>
          <a:xfrm>
            <a:off x="10162931" y="4842987"/>
            <a:ext cx="37206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59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E5C90410-A19D-4002-8B73-CD616E8E0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00" y="376881"/>
            <a:ext cx="5036071" cy="58000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65537-3D44-9735-4A3C-374504AD0F35}"/>
              </a:ext>
            </a:extLst>
          </p:cNvPr>
          <p:cNvSpPr>
            <a:spLocks noGrp="1"/>
          </p:cNvSpPr>
          <p:nvPr>
            <p:ph type="title"/>
          </p:nvPr>
        </p:nvSpPr>
        <p:spPr>
          <a:xfrm>
            <a:off x="827406" y="704088"/>
            <a:ext cx="4341886" cy="1188720"/>
          </a:xfrm>
        </p:spPr>
        <p:txBody>
          <a:bodyPr>
            <a:normAutofit fontScale="90000"/>
          </a:bodyPr>
          <a:lstStyle/>
          <a:p>
            <a:r>
              <a:rPr lang="en-US" sz="3300" b="1">
                <a:solidFill>
                  <a:schemeClr val="bg1"/>
                </a:solidFill>
              </a:rPr>
              <a:t>Exploratory Data Analysis (EDA) – Corpus Analysis</a:t>
            </a:r>
          </a:p>
        </p:txBody>
      </p:sp>
      <p:sp>
        <p:nvSpPr>
          <p:cNvPr id="3" name="Content Placeholder 2">
            <a:extLst>
              <a:ext uri="{FF2B5EF4-FFF2-40B4-BE49-F238E27FC236}">
                <a16:creationId xmlns:a16="http://schemas.microsoft.com/office/drawing/2014/main" id="{C5A59618-793C-FB88-C431-AB3ABD13F8C5}"/>
              </a:ext>
            </a:extLst>
          </p:cNvPr>
          <p:cNvSpPr>
            <a:spLocks noGrp="1"/>
          </p:cNvSpPr>
          <p:nvPr>
            <p:ph idx="1"/>
          </p:nvPr>
        </p:nvSpPr>
        <p:spPr>
          <a:xfrm>
            <a:off x="827406" y="2066544"/>
            <a:ext cx="4341886" cy="3785616"/>
          </a:xfrm>
        </p:spPr>
        <p:txBody>
          <a:bodyPr>
            <a:normAutofit/>
          </a:bodyPr>
          <a:lstStyle/>
          <a:p>
            <a:pPr marL="0" indent="0">
              <a:buNone/>
            </a:pPr>
            <a:r>
              <a:rPr lang="en-US" sz="2200" dirty="0">
                <a:solidFill>
                  <a:schemeClr val="bg1"/>
                </a:solidFill>
              </a:rPr>
              <a:t>Corpus Analysis is the process of analyzing text at a large scale and collect information about all the textual objects present in the text.</a:t>
            </a:r>
          </a:p>
          <a:p>
            <a:pPr marL="0" indent="0">
              <a:buNone/>
            </a:pPr>
            <a:r>
              <a:rPr lang="en-US" sz="2200" dirty="0">
                <a:solidFill>
                  <a:schemeClr val="bg1"/>
                </a:solidFill>
              </a:rPr>
              <a:t>This is a form of text analysis which helps us to make comparisons between texts.</a:t>
            </a:r>
          </a:p>
        </p:txBody>
      </p:sp>
      <p:pic>
        <p:nvPicPr>
          <p:cNvPr id="12" name="Picture 11" descr="Chart, funnel chart&#10;&#10;Description automatically generated">
            <a:extLst>
              <a:ext uri="{FF2B5EF4-FFF2-40B4-BE49-F238E27FC236}">
                <a16:creationId xmlns:a16="http://schemas.microsoft.com/office/drawing/2014/main" id="{6210319D-9094-5E85-DB96-0632FB76A370}"/>
              </a:ext>
            </a:extLst>
          </p:cNvPr>
          <p:cNvPicPr>
            <a:picLocks noChangeAspect="1"/>
          </p:cNvPicPr>
          <p:nvPr/>
        </p:nvPicPr>
        <p:blipFill>
          <a:blip r:embed="rId2"/>
          <a:stretch>
            <a:fillRect/>
          </a:stretch>
        </p:blipFill>
        <p:spPr>
          <a:xfrm>
            <a:off x="5780498" y="854478"/>
            <a:ext cx="2898208" cy="1858392"/>
          </a:xfrm>
          <a:prstGeom prst="rect">
            <a:avLst/>
          </a:prstGeom>
        </p:spPr>
      </p:pic>
      <p:pic>
        <p:nvPicPr>
          <p:cNvPr id="10" name="Picture 9" descr="Chart, funnel chart&#10;&#10;Description automaticaCHartlly generated">
            <a:extLst>
              <a:ext uri="{FF2B5EF4-FFF2-40B4-BE49-F238E27FC236}">
                <a16:creationId xmlns:a16="http://schemas.microsoft.com/office/drawing/2014/main" id="{E7BCE54C-BF64-C5A2-095C-F638E6D08A13}"/>
              </a:ext>
            </a:extLst>
          </p:cNvPr>
          <p:cNvPicPr>
            <a:picLocks noChangeAspect="1"/>
          </p:cNvPicPr>
          <p:nvPr/>
        </p:nvPicPr>
        <p:blipFill>
          <a:blip r:embed="rId3"/>
          <a:stretch>
            <a:fillRect/>
          </a:stretch>
        </p:blipFill>
        <p:spPr>
          <a:xfrm>
            <a:off x="8857480" y="856835"/>
            <a:ext cx="2904343" cy="1857600"/>
          </a:xfrm>
          <a:prstGeom prst="rect">
            <a:avLst/>
          </a:prstGeom>
        </p:spPr>
      </p:pic>
      <p:pic>
        <p:nvPicPr>
          <p:cNvPr id="14" name="Picture 13" descr="Chart, funnel chart&#10;&#10;Description automatically generated">
            <a:extLst>
              <a:ext uri="{FF2B5EF4-FFF2-40B4-BE49-F238E27FC236}">
                <a16:creationId xmlns:a16="http://schemas.microsoft.com/office/drawing/2014/main" id="{9FB8DD77-5A71-292E-3E26-841EDB67FE8A}"/>
              </a:ext>
            </a:extLst>
          </p:cNvPr>
          <p:cNvPicPr>
            <a:picLocks noChangeAspect="1"/>
          </p:cNvPicPr>
          <p:nvPr/>
        </p:nvPicPr>
        <p:blipFill>
          <a:blip r:embed="rId3"/>
          <a:stretch>
            <a:fillRect/>
          </a:stretch>
        </p:blipFill>
        <p:spPr>
          <a:xfrm>
            <a:off x="5780497" y="3846569"/>
            <a:ext cx="2898208" cy="1853676"/>
          </a:xfrm>
          <a:prstGeom prst="rect">
            <a:avLst/>
          </a:prstGeom>
        </p:spPr>
      </p:pic>
      <p:pic>
        <p:nvPicPr>
          <p:cNvPr id="8" name="Picture 7" descr="Chart, bar chart&#10;&#10;Description automatically generated">
            <a:extLst>
              <a:ext uri="{FF2B5EF4-FFF2-40B4-BE49-F238E27FC236}">
                <a16:creationId xmlns:a16="http://schemas.microsoft.com/office/drawing/2014/main" id="{BFBAE806-5149-D963-D1AD-119E9473516D}"/>
              </a:ext>
            </a:extLst>
          </p:cNvPr>
          <p:cNvPicPr>
            <a:picLocks noChangeAspect="1"/>
          </p:cNvPicPr>
          <p:nvPr/>
        </p:nvPicPr>
        <p:blipFill>
          <a:blip r:embed="rId4"/>
          <a:stretch>
            <a:fillRect/>
          </a:stretch>
        </p:blipFill>
        <p:spPr>
          <a:xfrm>
            <a:off x="8869203" y="3847870"/>
            <a:ext cx="2886797" cy="1851075"/>
          </a:xfrm>
          <a:prstGeom prst="rect">
            <a:avLst/>
          </a:prstGeom>
        </p:spPr>
      </p:pic>
      <p:sp>
        <p:nvSpPr>
          <p:cNvPr id="16" name="TextBox 15">
            <a:extLst>
              <a:ext uri="{FF2B5EF4-FFF2-40B4-BE49-F238E27FC236}">
                <a16:creationId xmlns:a16="http://schemas.microsoft.com/office/drawing/2014/main" id="{CD055C46-9A33-6670-5E7C-6C84D2F6A81B}"/>
              </a:ext>
            </a:extLst>
          </p:cNvPr>
          <p:cNvSpPr txBox="1"/>
          <p:nvPr/>
        </p:nvSpPr>
        <p:spPr>
          <a:xfrm>
            <a:off x="9540442" y="2825464"/>
            <a:ext cx="1538417" cy="369332"/>
          </a:xfrm>
          <a:prstGeom prst="rect">
            <a:avLst/>
          </a:prstGeom>
          <a:noFill/>
        </p:spPr>
        <p:txBody>
          <a:bodyPr wrap="square" rtlCol="0">
            <a:spAutoFit/>
          </a:bodyPr>
          <a:lstStyle/>
          <a:p>
            <a:pPr algn="ctr"/>
            <a:r>
              <a:rPr lang="en-US" dirty="0"/>
              <a:t>Correct Title</a:t>
            </a:r>
          </a:p>
        </p:txBody>
      </p:sp>
      <p:sp>
        <p:nvSpPr>
          <p:cNvPr id="18" name="TextBox 17">
            <a:extLst>
              <a:ext uri="{FF2B5EF4-FFF2-40B4-BE49-F238E27FC236}">
                <a16:creationId xmlns:a16="http://schemas.microsoft.com/office/drawing/2014/main" id="{E4BF077E-F162-36D0-5CA0-6107767AB69B}"/>
              </a:ext>
            </a:extLst>
          </p:cNvPr>
          <p:cNvSpPr txBox="1"/>
          <p:nvPr/>
        </p:nvSpPr>
        <p:spPr>
          <a:xfrm>
            <a:off x="6409469" y="2825464"/>
            <a:ext cx="1510613" cy="369332"/>
          </a:xfrm>
          <a:prstGeom prst="rect">
            <a:avLst/>
          </a:prstGeom>
          <a:noFill/>
        </p:spPr>
        <p:txBody>
          <a:bodyPr wrap="square">
            <a:spAutoFit/>
          </a:bodyPr>
          <a:lstStyle/>
          <a:p>
            <a:pPr algn="ctr"/>
            <a:r>
              <a:rPr lang="en-US" dirty="0"/>
              <a:t>Fake Title</a:t>
            </a:r>
          </a:p>
        </p:txBody>
      </p:sp>
      <p:sp>
        <p:nvSpPr>
          <p:cNvPr id="48" name="TextBox 47">
            <a:extLst>
              <a:ext uri="{FF2B5EF4-FFF2-40B4-BE49-F238E27FC236}">
                <a16:creationId xmlns:a16="http://schemas.microsoft.com/office/drawing/2014/main" id="{3A3B89AF-C72A-41E0-97AA-BAC64088540A}"/>
              </a:ext>
            </a:extLst>
          </p:cNvPr>
          <p:cNvSpPr txBox="1"/>
          <p:nvPr/>
        </p:nvSpPr>
        <p:spPr>
          <a:xfrm>
            <a:off x="6409468" y="5852160"/>
            <a:ext cx="1510613" cy="369332"/>
          </a:xfrm>
          <a:prstGeom prst="rect">
            <a:avLst/>
          </a:prstGeom>
          <a:noFill/>
        </p:spPr>
        <p:txBody>
          <a:bodyPr wrap="square">
            <a:spAutoFit/>
          </a:bodyPr>
          <a:lstStyle/>
          <a:p>
            <a:pPr algn="ctr"/>
            <a:r>
              <a:rPr lang="en-US" dirty="0"/>
              <a:t>Correct Text</a:t>
            </a:r>
          </a:p>
        </p:txBody>
      </p:sp>
      <p:sp>
        <p:nvSpPr>
          <p:cNvPr id="49" name="TextBox 48">
            <a:extLst>
              <a:ext uri="{FF2B5EF4-FFF2-40B4-BE49-F238E27FC236}">
                <a16:creationId xmlns:a16="http://schemas.microsoft.com/office/drawing/2014/main" id="{6E5C0EFE-48E8-384A-273B-150C1D630F69}"/>
              </a:ext>
            </a:extLst>
          </p:cNvPr>
          <p:cNvSpPr txBox="1"/>
          <p:nvPr/>
        </p:nvSpPr>
        <p:spPr>
          <a:xfrm>
            <a:off x="9540442" y="5807630"/>
            <a:ext cx="1510613" cy="369332"/>
          </a:xfrm>
          <a:prstGeom prst="rect">
            <a:avLst/>
          </a:prstGeom>
          <a:noFill/>
        </p:spPr>
        <p:txBody>
          <a:bodyPr wrap="square">
            <a:spAutoFit/>
          </a:bodyPr>
          <a:lstStyle/>
          <a:p>
            <a:pPr algn="ctr"/>
            <a:r>
              <a:rPr lang="en-US" dirty="0"/>
              <a:t>Fake Text</a:t>
            </a:r>
          </a:p>
        </p:txBody>
      </p:sp>
    </p:spTree>
    <p:extLst>
      <p:ext uri="{BB962C8B-B14F-4D97-AF65-F5344CB8AC3E}">
        <p14:creationId xmlns:p14="http://schemas.microsoft.com/office/powerpoint/2010/main" val="26648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2">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34">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7B11B7-AE5D-9CF5-ACFC-ABEB8A37499D}"/>
              </a:ext>
            </a:extLst>
          </p:cNvPr>
          <p:cNvSpPr>
            <a:spLocks noGrp="1"/>
          </p:cNvSpPr>
          <p:nvPr>
            <p:ph type="title"/>
          </p:nvPr>
        </p:nvSpPr>
        <p:spPr>
          <a:xfrm>
            <a:off x="838200" y="978408"/>
            <a:ext cx="3721608" cy="1106424"/>
          </a:xfrm>
        </p:spPr>
        <p:txBody>
          <a:bodyPr>
            <a:normAutofit fontScale="90000"/>
          </a:bodyPr>
          <a:lstStyle/>
          <a:p>
            <a:r>
              <a:rPr lang="en-US" sz="2800" b="1" dirty="0"/>
              <a:t>Exploratory Data Analysis (EDA) – NGRAM Analysis</a:t>
            </a:r>
          </a:p>
        </p:txBody>
      </p:sp>
      <p:sp>
        <p:nvSpPr>
          <p:cNvPr id="45" name="Rectangle 36">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38">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4AA94F-4856-D1C6-02D8-DFCD206C2B7D}"/>
              </a:ext>
            </a:extLst>
          </p:cNvPr>
          <p:cNvSpPr>
            <a:spLocks noGrp="1"/>
          </p:cNvSpPr>
          <p:nvPr>
            <p:ph idx="1"/>
          </p:nvPr>
        </p:nvSpPr>
        <p:spPr>
          <a:xfrm>
            <a:off x="838200" y="2368296"/>
            <a:ext cx="3721608" cy="3502152"/>
          </a:xfrm>
        </p:spPr>
        <p:txBody>
          <a:bodyPr>
            <a:normAutofit/>
          </a:bodyPr>
          <a:lstStyle/>
          <a:p>
            <a:pPr marL="0" indent="0">
              <a:buNone/>
            </a:pPr>
            <a:r>
              <a:rPr lang="en-US" sz="1700"/>
              <a:t>NGRAM Analysis is the process of collecting ‘n’ items that may occur in succession in text. </a:t>
            </a:r>
          </a:p>
          <a:p>
            <a:pPr marL="0" indent="0">
              <a:buNone/>
            </a:pPr>
            <a:r>
              <a:rPr lang="en-US" sz="1700"/>
              <a:t>The items can include numbers, words or symbols.</a:t>
            </a:r>
          </a:p>
        </p:txBody>
      </p:sp>
      <p:pic>
        <p:nvPicPr>
          <p:cNvPr id="13" name="Picture 12" descr="Chart, funnel chart&#10;&#10;Description automatically generated">
            <a:extLst>
              <a:ext uri="{FF2B5EF4-FFF2-40B4-BE49-F238E27FC236}">
                <a16:creationId xmlns:a16="http://schemas.microsoft.com/office/drawing/2014/main" id="{B3BB3E1E-6764-8446-D159-3ED1E9F1EBEE}"/>
              </a:ext>
            </a:extLst>
          </p:cNvPr>
          <p:cNvPicPr>
            <a:picLocks noChangeAspect="1"/>
          </p:cNvPicPr>
          <p:nvPr/>
        </p:nvPicPr>
        <p:blipFill>
          <a:blip r:embed="rId2"/>
          <a:stretch>
            <a:fillRect/>
          </a:stretch>
        </p:blipFill>
        <p:spPr>
          <a:xfrm>
            <a:off x="5233267" y="1019253"/>
            <a:ext cx="3248351" cy="1917059"/>
          </a:xfrm>
          <a:prstGeom prst="rect">
            <a:avLst/>
          </a:prstGeom>
        </p:spPr>
      </p:pic>
      <p:pic>
        <p:nvPicPr>
          <p:cNvPr id="11" name="Picture 10" descr="Chart, bar chart, funnel chart&#10;&#10;Description automatically generated">
            <a:extLst>
              <a:ext uri="{FF2B5EF4-FFF2-40B4-BE49-F238E27FC236}">
                <a16:creationId xmlns:a16="http://schemas.microsoft.com/office/drawing/2014/main" id="{522EC934-6FAE-B452-21C5-6D27F2D38DE6}"/>
              </a:ext>
            </a:extLst>
          </p:cNvPr>
          <p:cNvPicPr>
            <a:picLocks noChangeAspect="1"/>
          </p:cNvPicPr>
          <p:nvPr/>
        </p:nvPicPr>
        <p:blipFill>
          <a:blip r:embed="rId3"/>
          <a:stretch>
            <a:fillRect/>
          </a:stretch>
        </p:blipFill>
        <p:spPr>
          <a:xfrm>
            <a:off x="8589914" y="1058027"/>
            <a:ext cx="3248352" cy="1839515"/>
          </a:xfrm>
          <a:prstGeom prst="rect">
            <a:avLst/>
          </a:prstGeom>
        </p:spPr>
      </p:pic>
      <p:pic>
        <p:nvPicPr>
          <p:cNvPr id="9" name="Picture 8" descr="Chart, funnel chart&#10;&#10;Description automatically generated">
            <a:extLst>
              <a:ext uri="{FF2B5EF4-FFF2-40B4-BE49-F238E27FC236}">
                <a16:creationId xmlns:a16="http://schemas.microsoft.com/office/drawing/2014/main" id="{812093F8-CDEA-A59B-D896-1F0338DF2F0B}"/>
              </a:ext>
            </a:extLst>
          </p:cNvPr>
          <p:cNvPicPr>
            <a:picLocks noChangeAspect="1"/>
          </p:cNvPicPr>
          <p:nvPr/>
        </p:nvPicPr>
        <p:blipFill>
          <a:blip r:embed="rId2"/>
          <a:stretch>
            <a:fillRect/>
          </a:stretch>
        </p:blipFill>
        <p:spPr>
          <a:xfrm>
            <a:off x="5233268" y="3823766"/>
            <a:ext cx="3248352" cy="1917059"/>
          </a:xfrm>
          <a:prstGeom prst="rect">
            <a:avLst/>
          </a:prstGeom>
        </p:spPr>
      </p:pic>
      <p:pic>
        <p:nvPicPr>
          <p:cNvPr id="7" name="Picture 6" descr="Chart, funnel chart&#10;&#10;Description automatically generated">
            <a:extLst>
              <a:ext uri="{FF2B5EF4-FFF2-40B4-BE49-F238E27FC236}">
                <a16:creationId xmlns:a16="http://schemas.microsoft.com/office/drawing/2014/main" id="{7B647BFF-3044-F65D-5A06-40A1795988CB}"/>
              </a:ext>
            </a:extLst>
          </p:cNvPr>
          <p:cNvPicPr>
            <a:picLocks noChangeAspect="1"/>
          </p:cNvPicPr>
          <p:nvPr/>
        </p:nvPicPr>
        <p:blipFill>
          <a:blip r:embed="rId4"/>
          <a:stretch>
            <a:fillRect/>
          </a:stretch>
        </p:blipFill>
        <p:spPr>
          <a:xfrm>
            <a:off x="8589914" y="3861074"/>
            <a:ext cx="3248352" cy="1839515"/>
          </a:xfrm>
          <a:prstGeom prst="rect">
            <a:avLst/>
          </a:prstGeom>
        </p:spPr>
      </p:pic>
      <p:sp>
        <p:nvSpPr>
          <p:cNvPr id="15" name="TextBox 14">
            <a:extLst>
              <a:ext uri="{FF2B5EF4-FFF2-40B4-BE49-F238E27FC236}">
                <a16:creationId xmlns:a16="http://schemas.microsoft.com/office/drawing/2014/main" id="{E2C9926A-67D9-70DD-F22A-442B9A9C3963}"/>
              </a:ext>
            </a:extLst>
          </p:cNvPr>
          <p:cNvSpPr txBox="1"/>
          <p:nvPr/>
        </p:nvSpPr>
        <p:spPr>
          <a:xfrm>
            <a:off x="9581502" y="2936312"/>
            <a:ext cx="1510613" cy="369332"/>
          </a:xfrm>
          <a:prstGeom prst="rect">
            <a:avLst/>
          </a:prstGeom>
          <a:noFill/>
        </p:spPr>
        <p:txBody>
          <a:bodyPr wrap="square">
            <a:spAutoFit/>
          </a:bodyPr>
          <a:lstStyle/>
          <a:p>
            <a:pPr algn="ctr"/>
            <a:r>
              <a:rPr lang="en-US" dirty="0"/>
              <a:t>Fake Title</a:t>
            </a:r>
          </a:p>
        </p:txBody>
      </p:sp>
      <p:sp>
        <p:nvSpPr>
          <p:cNvPr id="17" name="TextBox 16">
            <a:extLst>
              <a:ext uri="{FF2B5EF4-FFF2-40B4-BE49-F238E27FC236}">
                <a16:creationId xmlns:a16="http://schemas.microsoft.com/office/drawing/2014/main" id="{4E161869-18A1-DD0C-94EB-D2B08E277098}"/>
              </a:ext>
            </a:extLst>
          </p:cNvPr>
          <p:cNvSpPr txBox="1"/>
          <p:nvPr/>
        </p:nvSpPr>
        <p:spPr>
          <a:xfrm>
            <a:off x="6247730" y="2953030"/>
            <a:ext cx="1510613" cy="369332"/>
          </a:xfrm>
          <a:prstGeom prst="rect">
            <a:avLst/>
          </a:prstGeom>
          <a:noFill/>
        </p:spPr>
        <p:txBody>
          <a:bodyPr wrap="square">
            <a:spAutoFit/>
          </a:bodyPr>
          <a:lstStyle/>
          <a:p>
            <a:pPr algn="ctr"/>
            <a:r>
              <a:rPr lang="en-US" dirty="0"/>
              <a:t>Correct Title</a:t>
            </a:r>
          </a:p>
        </p:txBody>
      </p:sp>
      <p:sp>
        <p:nvSpPr>
          <p:cNvPr id="19" name="TextBox 18">
            <a:extLst>
              <a:ext uri="{FF2B5EF4-FFF2-40B4-BE49-F238E27FC236}">
                <a16:creationId xmlns:a16="http://schemas.microsoft.com/office/drawing/2014/main" id="{6142980E-C2CC-5A1B-7811-382DFE428B1F}"/>
              </a:ext>
            </a:extLst>
          </p:cNvPr>
          <p:cNvSpPr txBox="1"/>
          <p:nvPr/>
        </p:nvSpPr>
        <p:spPr>
          <a:xfrm>
            <a:off x="6201304" y="5760212"/>
            <a:ext cx="1510613" cy="369332"/>
          </a:xfrm>
          <a:prstGeom prst="rect">
            <a:avLst/>
          </a:prstGeom>
          <a:noFill/>
        </p:spPr>
        <p:txBody>
          <a:bodyPr wrap="square">
            <a:spAutoFit/>
          </a:bodyPr>
          <a:lstStyle/>
          <a:p>
            <a:pPr algn="ctr"/>
            <a:r>
              <a:rPr lang="en-US" dirty="0"/>
              <a:t>Correct Text</a:t>
            </a:r>
          </a:p>
        </p:txBody>
      </p:sp>
      <p:sp>
        <p:nvSpPr>
          <p:cNvPr id="21" name="TextBox 20">
            <a:extLst>
              <a:ext uri="{FF2B5EF4-FFF2-40B4-BE49-F238E27FC236}">
                <a16:creationId xmlns:a16="http://schemas.microsoft.com/office/drawing/2014/main" id="{F5855886-3DCF-293B-7CC0-CD7678ABBD0B}"/>
              </a:ext>
            </a:extLst>
          </p:cNvPr>
          <p:cNvSpPr txBox="1"/>
          <p:nvPr/>
        </p:nvSpPr>
        <p:spPr>
          <a:xfrm>
            <a:off x="9458783" y="5760212"/>
            <a:ext cx="1510613" cy="369332"/>
          </a:xfrm>
          <a:prstGeom prst="rect">
            <a:avLst/>
          </a:prstGeom>
          <a:noFill/>
        </p:spPr>
        <p:txBody>
          <a:bodyPr wrap="square">
            <a:spAutoFit/>
          </a:bodyPr>
          <a:lstStyle/>
          <a:p>
            <a:pPr algn="ctr"/>
            <a:r>
              <a:rPr lang="en-US" dirty="0"/>
              <a:t>Fake Text</a:t>
            </a:r>
          </a:p>
        </p:txBody>
      </p:sp>
    </p:spTree>
    <p:extLst>
      <p:ext uri="{BB962C8B-B14F-4D97-AF65-F5344CB8AC3E}">
        <p14:creationId xmlns:p14="http://schemas.microsoft.com/office/powerpoint/2010/main" val="185137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20D3D-8B55-5626-48AA-161ACC8A190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600" b="1">
                <a:solidFill>
                  <a:srgbClr val="FFFFFF"/>
                </a:solidFill>
              </a:rPr>
              <a:t>Exploratory Data Analysis (EDA) – Word Cloud</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descr="Text&#10;&#10;Description automatically generated">
            <a:extLst>
              <a:ext uri="{FF2B5EF4-FFF2-40B4-BE49-F238E27FC236}">
                <a16:creationId xmlns:a16="http://schemas.microsoft.com/office/drawing/2014/main" id="{9A9C1896-C0BF-58D7-7D4D-C9B090F67D58}"/>
              </a:ext>
            </a:extLst>
          </p:cNvPr>
          <p:cNvPicPr>
            <a:picLocks noChangeAspect="1"/>
          </p:cNvPicPr>
          <p:nvPr/>
        </p:nvPicPr>
        <p:blipFill>
          <a:blip r:embed="rId2"/>
          <a:stretch>
            <a:fillRect/>
          </a:stretch>
        </p:blipFill>
        <p:spPr>
          <a:xfrm>
            <a:off x="331567" y="3034378"/>
            <a:ext cx="5455917" cy="2782517"/>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Text&#10;&#10;Description automatically generated">
            <a:extLst>
              <a:ext uri="{FF2B5EF4-FFF2-40B4-BE49-F238E27FC236}">
                <a16:creationId xmlns:a16="http://schemas.microsoft.com/office/drawing/2014/main" id="{A503C037-7ADF-E1F1-58DF-FB3D9AA23B1C}"/>
              </a:ext>
            </a:extLst>
          </p:cNvPr>
          <p:cNvPicPr>
            <a:picLocks noGrp="1" noChangeAspect="1"/>
          </p:cNvPicPr>
          <p:nvPr>
            <p:ph idx="1"/>
          </p:nvPr>
        </p:nvPicPr>
        <p:blipFill>
          <a:blip r:embed="rId3"/>
          <a:stretch>
            <a:fillRect/>
          </a:stretch>
        </p:blipFill>
        <p:spPr>
          <a:xfrm>
            <a:off x="6445073" y="3034378"/>
            <a:ext cx="5455917" cy="2782517"/>
          </a:xfrm>
          <a:prstGeom prst="rect">
            <a:avLst/>
          </a:prstGeom>
        </p:spPr>
      </p:pic>
      <p:sp>
        <p:nvSpPr>
          <p:cNvPr id="10" name="TextBox 9">
            <a:extLst>
              <a:ext uri="{FF2B5EF4-FFF2-40B4-BE49-F238E27FC236}">
                <a16:creationId xmlns:a16="http://schemas.microsoft.com/office/drawing/2014/main" id="{0674FF63-88C2-6104-7969-19042EB01C26}"/>
              </a:ext>
            </a:extLst>
          </p:cNvPr>
          <p:cNvSpPr txBox="1"/>
          <p:nvPr/>
        </p:nvSpPr>
        <p:spPr>
          <a:xfrm>
            <a:off x="2230078" y="6055123"/>
            <a:ext cx="1510613" cy="369332"/>
          </a:xfrm>
          <a:prstGeom prst="rect">
            <a:avLst/>
          </a:prstGeom>
          <a:noFill/>
        </p:spPr>
        <p:txBody>
          <a:bodyPr wrap="square">
            <a:spAutoFit/>
          </a:bodyPr>
          <a:lstStyle/>
          <a:p>
            <a:pPr algn="ctr"/>
            <a:r>
              <a:rPr lang="en-US" dirty="0"/>
              <a:t>Fake Title</a:t>
            </a:r>
          </a:p>
        </p:txBody>
      </p:sp>
      <p:sp>
        <p:nvSpPr>
          <p:cNvPr id="11" name="TextBox 10">
            <a:extLst>
              <a:ext uri="{FF2B5EF4-FFF2-40B4-BE49-F238E27FC236}">
                <a16:creationId xmlns:a16="http://schemas.microsoft.com/office/drawing/2014/main" id="{8F47BDE8-D56C-AF78-4A00-B033675FAA6D}"/>
              </a:ext>
            </a:extLst>
          </p:cNvPr>
          <p:cNvSpPr txBox="1"/>
          <p:nvPr/>
        </p:nvSpPr>
        <p:spPr>
          <a:xfrm>
            <a:off x="8491866" y="6055123"/>
            <a:ext cx="1510613" cy="369332"/>
          </a:xfrm>
          <a:prstGeom prst="rect">
            <a:avLst/>
          </a:prstGeom>
          <a:noFill/>
        </p:spPr>
        <p:txBody>
          <a:bodyPr wrap="square">
            <a:spAutoFit/>
          </a:bodyPr>
          <a:lstStyle/>
          <a:p>
            <a:pPr algn="ctr"/>
            <a:r>
              <a:rPr lang="en-US" dirty="0"/>
              <a:t>Correct  Title</a:t>
            </a:r>
          </a:p>
        </p:txBody>
      </p:sp>
    </p:spTree>
    <p:extLst>
      <p:ext uri="{BB962C8B-B14F-4D97-AF65-F5344CB8AC3E}">
        <p14:creationId xmlns:p14="http://schemas.microsoft.com/office/powerpoint/2010/main" val="282378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20D3D-8B55-5626-48AA-161ACC8A190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600" b="1">
                <a:solidFill>
                  <a:srgbClr val="FFFFFF"/>
                </a:solidFill>
              </a:rPr>
              <a:t>Exploratory Data Analysis (EDA) – Word Cloud</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74FF63-88C2-6104-7969-19042EB01C26}"/>
              </a:ext>
            </a:extLst>
          </p:cNvPr>
          <p:cNvSpPr txBox="1"/>
          <p:nvPr/>
        </p:nvSpPr>
        <p:spPr>
          <a:xfrm>
            <a:off x="2230078" y="6055123"/>
            <a:ext cx="1510613" cy="369332"/>
          </a:xfrm>
          <a:prstGeom prst="rect">
            <a:avLst/>
          </a:prstGeom>
          <a:noFill/>
        </p:spPr>
        <p:txBody>
          <a:bodyPr wrap="square">
            <a:spAutoFit/>
          </a:bodyPr>
          <a:lstStyle/>
          <a:p>
            <a:pPr algn="ctr"/>
            <a:r>
              <a:rPr lang="en-US" dirty="0"/>
              <a:t>Fake Text</a:t>
            </a:r>
          </a:p>
        </p:txBody>
      </p:sp>
      <p:sp>
        <p:nvSpPr>
          <p:cNvPr id="11" name="TextBox 10">
            <a:extLst>
              <a:ext uri="{FF2B5EF4-FFF2-40B4-BE49-F238E27FC236}">
                <a16:creationId xmlns:a16="http://schemas.microsoft.com/office/drawing/2014/main" id="{8F47BDE8-D56C-AF78-4A00-B033675FAA6D}"/>
              </a:ext>
            </a:extLst>
          </p:cNvPr>
          <p:cNvSpPr txBox="1"/>
          <p:nvPr/>
        </p:nvSpPr>
        <p:spPr>
          <a:xfrm>
            <a:off x="8491866" y="6055123"/>
            <a:ext cx="1510613" cy="369332"/>
          </a:xfrm>
          <a:prstGeom prst="rect">
            <a:avLst/>
          </a:prstGeom>
          <a:noFill/>
        </p:spPr>
        <p:txBody>
          <a:bodyPr wrap="square">
            <a:spAutoFit/>
          </a:bodyPr>
          <a:lstStyle/>
          <a:p>
            <a:pPr algn="ctr"/>
            <a:r>
              <a:rPr lang="en-US" dirty="0"/>
              <a:t>Correct Text</a:t>
            </a:r>
          </a:p>
        </p:txBody>
      </p:sp>
      <p:pic>
        <p:nvPicPr>
          <p:cNvPr id="6" name="Content Placeholder 5" descr="Text&#10;&#10;Description automatically generated">
            <a:extLst>
              <a:ext uri="{FF2B5EF4-FFF2-40B4-BE49-F238E27FC236}">
                <a16:creationId xmlns:a16="http://schemas.microsoft.com/office/drawing/2014/main" id="{2A71F5CD-E33C-F21C-46CD-60A3051EEE32}"/>
              </a:ext>
            </a:extLst>
          </p:cNvPr>
          <p:cNvPicPr>
            <a:picLocks noGrp="1" noChangeAspect="1"/>
          </p:cNvPicPr>
          <p:nvPr>
            <p:ph idx="1"/>
          </p:nvPr>
        </p:nvPicPr>
        <p:blipFill>
          <a:blip r:embed="rId2"/>
          <a:stretch>
            <a:fillRect/>
          </a:stretch>
        </p:blipFill>
        <p:spPr>
          <a:xfrm>
            <a:off x="6158610" y="2805641"/>
            <a:ext cx="5896096" cy="3013379"/>
          </a:xfrm>
        </p:spPr>
      </p:pic>
      <p:pic>
        <p:nvPicPr>
          <p:cNvPr id="12" name="Picture 11" descr="Text&#10;&#10;Description automatically generated">
            <a:extLst>
              <a:ext uri="{FF2B5EF4-FFF2-40B4-BE49-F238E27FC236}">
                <a16:creationId xmlns:a16="http://schemas.microsoft.com/office/drawing/2014/main" id="{ABC7D577-3BD7-0D7E-775C-6082C0D74704}"/>
              </a:ext>
            </a:extLst>
          </p:cNvPr>
          <p:cNvPicPr>
            <a:picLocks noChangeAspect="1"/>
          </p:cNvPicPr>
          <p:nvPr/>
        </p:nvPicPr>
        <p:blipFill>
          <a:blip r:embed="rId3"/>
          <a:stretch>
            <a:fillRect/>
          </a:stretch>
        </p:blipFill>
        <p:spPr>
          <a:xfrm>
            <a:off x="-103179" y="2805641"/>
            <a:ext cx="6177126" cy="3157007"/>
          </a:xfrm>
          <a:prstGeom prst="rect">
            <a:avLst/>
          </a:prstGeom>
        </p:spPr>
      </p:pic>
    </p:spTree>
    <p:extLst>
      <p:ext uri="{BB962C8B-B14F-4D97-AF65-F5344CB8AC3E}">
        <p14:creationId xmlns:p14="http://schemas.microsoft.com/office/powerpoint/2010/main" val="77239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0AB6-5A05-B464-3C65-01C969C05768}"/>
              </a:ext>
            </a:extLst>
          </p:cNvPr>
          <p:cNvSpPr>
            <a:spLocks noGrp="1"/>
          </p:cNvSpPr>
          <p:nvPr>
            <p:ph type="title"/>
          </p:nvPr>
        </p:nvSpPr>
        <p:spPr>
          <a:xfrm>
            <a:off x="648929" y="629266"/>
            <a:ext cx="3505495" cy="1622321"/>
          </a:xfrm>
        </p:spPr>
        <p:txBody>
          <a:bodyPr>
            <a:normAutofit/>
          </a:bodyPr>
          <a:lstStyle/>
          <a:p>
            <a:r>
              <a:rPr lang="en-US" b="1" dirty="0"/>
              <a:t>Model Use (1/4)</a:t>
            </a:r>
          </a:p>
        </p:txBody>
      </p:sp>
      <p:sp>
        <p:nvSpPr>
          <p:cNvPr id="3" name="Content Placeholder 2">
            <a:extLst>
              <a:ext uri="{FF2B5EF4-FFF2-40B4-BE49-F238E27FC236}">
                <a16:creationId xmlns:a16="http://schemas.microsoft.com/office/drawing/2014/main" id="{3DEC8A24-96D8-C3E9-1AE0-0B20250A21E2}"/>
              </a:ext>
            </a:extLst>
          </p:cNvPr>
          <p:cNvSpPr>
            <a:spLocks noGrp="1"/>
          </p:cNvSpPr>
          <p:nvPr>
            <p:ph idx="1"/>
          </p:nvPr>
        </p:nvSpPr>
        <p:spPr>
          <a:xfrm>
            <a:off x="648931" y="2438400"/>
            <a:ext cx="3505494" cy="3785419"/>
          </a:xfrm>
        </p:spPr>
        <p:txBody>
          <a:bodyPr>
            <a:normAutofit/>
          </a:bodyPr>
          <a:lstStyle/>
          <a:p>
            <a:r>
              <a:rPr lang="en-US" sz="2000"/>
              <a:t>Why Long Short Term Memory (LSTM)</a:t>
            </a:r>
          </a:p>
          <a:p>
            <a:r>
              <a:rPr lang="en-US" sz="2000"/>
              <a:t>LSTM is a variant of Recurrent Neural Network (RNN) which has a memory cell. It performs better than vanilla RNN on long sequential data. </a:t>
            </a:r>
          </a:p>
          <a:p>
            <a:r>
              <a:rPr lang="en-US" sz="2000"/>
              <a:t>LSTM was designed to overcome the vanishing gradient problem in RNN.</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clock&#10;&#10;Description automatically generated">
            <a:extLst>
              <a:ext uri="{FF2B5EF4-FFF2-40B4-BE49-F238E27FC236}">
                <a16:creationId xmlns:a16="http://schemas.microsoft.com/office/drawing/2014/main" id="{E3DA3155-8630-4533-3BEF-325C83E048BD}"/>
              </a:ext>
            </a:extLst>
          </p:cNvPr>
          <p:cNvPicPr>
            <a:picLocks noChangeAspect="1"/>
          </p:cNvPicPr>
          <p:nvPr/>
        </p:nvPicPr>
        <p:blipFill>
          <a:blip r:embed="rId2"/>
          <a:stretch>
            <a:fillRect/>
          </a:stretch>
        </p:blipFill>
        <p:spPr>
          <a:xfrm>
            <a:off x="5405862" y="2208463"/>
            <a:ext cx="6019331" cy="2437828"/>
          </a:xfrm>
          <a:prstGeom prst="rect">
            <a:avLst/>
          </a:prstGeom>
          <a:effectLst/>
        </p:spPr>
      </p:pic>
    </p:spTree>
    <p:extLst>
      <p:ext uri="{BB962C8B-B14F-4D97-AF65-F5344CB8AC3E}">
        <p14:creationId xmlns:p14="http://schemas.microsoft.com/office/powerpoint/2010/main" val="259535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0AB6-5A05-B464-3C65-01C969C05768}"/>
              </a:ext>
            </a:extLst>
          </p:cNvPr>
          <p:cNvSpPr>
            <a:spLocks noGrp="1"/>
          </p:cNvSpPr>
          <p:nvPr>
            <p:ph type="title"/>
          </p:nvPr>
        </p:nvSpPr>
        <p:spPr>
          <a:xfrm>
            <a:off x="648929" y="629266"/>
            <a:ext cx="3505495" cy="1622321"/>
          </a:xfrm>
        </p:spPr>
        <p:txBody>
          <a:bodyPr>
            <a:normAutofit/>
          </a:bodyPr>
          <a:lstStyle/>
          <a:p>
            <a:r>
              <a:rPr lang="en-US" b="1" dirty="0"/>
              <a:t>Model Use (2/4)</a:t>
            </a:r>
          </a:p>
        </p:txBody>
      </p:sp>
      <p:sp>
        <p:nvSpPr>
          <p:cNvPr id="3" name="Content Placeholder 2">
            <a:extLst>
              <a:ext uri="{FF2B5EF4-FFF2-40B4-BE49-F238E27FC236}">
                <a16:creationId xmlns:a16="http://schemas.microsoft.com/office/drawing/2014/main" id="{3DEC8A24-96D8-C3E9-1AE0-0B20250A21E2}"/>
              </a:ext>
            </a:extLst>
          </p:cNvPr>
          <p:cNvSpPr>
            <a:spLocks noGrp="1"/>
          </p:cNvSpPr>
          <p:nvPr>
            <p:ph idx="1"/>
          </p:nvPr>
        </p:nvSpPr>
        <p:spPr>
          <a:xfrm>
            <a:off x="648931" y="2438400"/>
            <a:ext cx="3505494" cy="3785419"/>
          </a:xfrm>
        </p:spPr>
        <p:txBody>
          <a:bodyPr>
            <a:normAutofit/>
          </a:bodyPr>
          <a:lstStyle/>
          <a:p>
            <a:r>
              <a:rPr lang="en-US" sz="2000" dirty="0"/>
              <a:t>This is a vanilla recurrent neural network. </a:t>
            </a:r>
          </a:p>
          <a:p>
            <a:r>
              <a:rPr lang="en-US" sz="2000" dirty="0"/>
              <a:t>They are basically designed in such a way that they can deal with sequential data. </a:t>
            </a:r>
          </a:p>
          <a:p>
            <a:r>
              <a:rPr lang="en-US" sz="2000" dirty="0"/>
              <a:t>RNN’s recurrently take the input and output of the previous node.</a:t>
            </a:r>
          </a:p>
          <a:p>
            <a:r>
              <a:rPr lang="en-US" sz="2000" dirty="0"/>
              <a:t>In LSTM all the vanilla cells of RNN are replaced with a LSTM cell.</a:t>
            </a:r>
          </a:p>
        </p:txBody>
      </p:sp>
      <p:sp>
        <p:nvSpPr>
          <p:cNvPr id="18" name="Rectangle 1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80BAB058-AE22-8A34-7151-23E111E5E7C4}"/>
              </a:ext>
            </a:extLst>
          </p:cNvPr>
          <p:cNvPicPr>
            <a:picLocks noChangeAspect="1"/>
          </p:cNvPicPr>
          <p:nvPr/>
        </p:nvPicPr>
        <p:blipFill>
          <a:blip r:embed="rId2"/>
          <a:stretch>
            <a:fillRect/>
          </a:stretch>
        </p:blipFill>
        <p:spPr>
          <a:xfrm>
            <a:off x="5405862" y="2276180"/>
            <a:ext cx="6019331" cy="2302393"/>
          </a:xfrm>
          <a:prstGeom prst="rect">
            <a:avLst/>
          </a:prstGeom>
          <a:effectLst/>
        </p:spPr>
      </p:pic>
    </p:spTree>
    <p:extLst>
      <p:ext uri="{BB962C8B-B14F-4D97-AF65-F5344CB8AC3E}">
        <p14:creationId xmlns:p14="http://schemas.microsoft.com/office/powerpoint/2010/main" val="327537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0AB6-5A05-B464-3C65-01C969C05768}"/>
              </a:ext>
            </a:extLst>
          </p:cNvPr>
          <p:cNvSpPr>
            <a:spLocks noGrp="1"/>
          </p:cNvSpPr>
          <p:nvPr>
            <p:ph type="title"/>
          </p:nvPr>
        </p:nvSpPr>
        <p:spPr>
          <a:xfrm>
            <a:off x="648929" y="629266"/>
            <a:ext cx="3505495" cy="1622321"/>
          </a:xfrm>
        </p:spPr>
        <p:txBody>
          <a:bodyPr>
            <a:normAutofit/>
          </a:bodyPr>
          <a:lstStyle/>
          <a:p>
            <a:r>
              <a:rPr lang="en-US" b="1" dirty="0"/>
              <a:t>Model Use (3/4)</a:t>
            </a:r>
          </a:p>
        </p:txBody>
      </p:sp>
      <p:sp>
        <p:nvSpPr>
          <p:cNvPr id="24" name="Content Placeholder 23">
            <a:extLst>
              <a:ext uri="{FF2B5EF4-FFF2-40B4-BE49-F238E27FC236}">
                <a16:creationId xmlns:a16="http://schemas.microsoft.com/office/drawing/2014/main" id="{138451B3-611C-3926-4AE3-DFA8CF31D667}"/>
              </a:ext>
            </a:extLst>
          </p:cNvPr>
          <p:cNvSpPr>
            <a:spLocks noGrp="1"/>
          </p:cNvSpPr>
          <p:nvPr>
            <p:ph idx="1"/>
          </p:nvPr>
        </p:nvSpPr>
        <p:spPr>
          <a:xfrm>
            <a:off x="648931" y="2438400"/>
            <a:ext cx="3505494" cy="3785419"/>
          </a:xfrm>
        </p:spPr>
        <p:txBody>
          <a:bodyPr>
            <a:normAutofit/>
          </a:bodyPr>
          <a:lstStyle/>
          <a:p>
            <a:r>
              <a:rPr lang="en-US" sz="2000" dirty="0"/>
              <a:t>LSTM cells are composed of several gates like input, output and forget gates to preserve memory to a certain extent. </a:t>
            </a:r>
          </a:p>
          <a:p>
            <a:r>
              <a:rPr lang="en-US" sz="2000" dirty="0"/>
              <a:t>At each timestep, LSTM cell can choose to read, write or reset the cell by using an explicit gating mechanism.</a:t>
            </a:r>
          </a:p>
        </p:txBody>
      </p:sp>
      <p:sp>
        <p:nvSpPr>
          <p:cNvPr id="27" name="Rectangle 2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81F7FA5F-72E4-7E82-AB22-BCD2C25903D0}"/>
              </a:ext>
            </a:extLst>
          </p:cNvPr>
          <p:cNvPicPr>
            <a:picLocks noChangeAspect="1"/>
          </p:cNvPicPr>
          <p:nvPr/>
        </p:nvPicPr>
        <p:blipFill>
          <a:blip r:embed="rId2"/>
          <a:stretch>
            <a:fillRect/>
          </a:stretch>
        </p:blipFill>
        <p:spPr>
          <a:xfrm>
            <a:off x="5405862" y="1516240"/>
            <a:ext cx="6019331" cy="3822274"/>
          </a:xfrm>
          <a:prstGeom prst="rect">
            <a:avLst/>
          </a:prstGeom>
          <a:effectLst/>
        </p:spPr>
      </p:pic>
    </p:spTree>
    <p:extLst>
      <p:ext uri="{BB962C8B-B14F-4D97-AF65-F5344CB8AC3E}">
        <p14:creationId xmlns:p14="http://schemas.microsoft.com/office/powerpoint/2010/main" val="1332524211"/>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574</Words>
  <Application>Microsoft Macintosh PowerPoint</Application>
  <PresentationFormat>Widescreen</PresentationFormat>
  <Paragraphs>64</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 2013 - 2022</vt:lpstr>
      <vt:lpstr>Fake News Detection using LSTM</vt:lpstr>
      <vt:lpstr>Data</vt:lpstr>
      <vt:lpstr>Exploratory Data Analysis (EDA) – Corpus Analysis</vt:lpstr>
      <vt:lpstr>Exploratory Data Analysis (EDA) – NGRAM Analysis</vt:lpstr>
      <vt:lpstr>Exploratory Data Analysis (EDA) – Word Cloud</vt:lpstr>
      <vt:lpstr>Exploratory Data Analysis (EDA) – Word Cloud</vt:lpstr>
      <vt:lpstr>Model Use (1/4)</vt:lpstr>
      <vt:lpstr>Model Use (2/4)</vt:lpstr>
      <vt:lpstr>Model Use (3/4)</vt:lpstr>
      <vt:lpstr>Model Use (4/4)</vt:lpstr>
      <vt:lpstr>Model Architecture</vt:lpstr>
      <vt:lpstr>Model Architecture</vt:lpstr>
      <vt:lpstr>Model Architecture</vt:lpstr>
      <vt:lpstr>Model Architecture</vt:lpstr>
      <vt:lpstr>Model Metrics - Title</vt:lpstr>
      <vt:lpstr>Model Metrics - Text</vt:lpstr>
      <vt:lpstr>Model Metrics – Multi Input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LSTM</dc:title>
  <dc:creator>Office365</dc:creator>
  <cp:lastModifiedBy>Office365</cp:lastModifiedBy>
  <cp:revision>1</cp:revision>
  <dcterms:created xsi:type="dcterms:W3CDTF">2022-12-16T06:32:45Z</dcterms:created>
  <dcterms:modified xsi:type="dcterms:W3CDTF">2022-12-16T07:42:25Z</dcterms:modified>
</cp:coreProperties>
</file>