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686" r:id="rId2"/>
  </p:sldMasterIdLst>
  <p:notesMasterIdLst>
    <p:notesMasterId r:id="rId19"/>
  </p:notesMasterIdLst>
  <p:sldIdLst>
    <p:sldId id="256" r:id="rId3"/>
    <p:sldId id="257" r:id="rId4"/>
    <p:sldId id="258" r:id="rId5"/>
    <p:sldId id="260" r:id="rId6"/>
    <p:sldId id="261" r:id="rId7"/>
    <p:sldId id="274" r:id="rId8"/>
    <p:sldId id="275" r:id="rId9"/>
    <p:sldId id="276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863018-51F4-4B71-BC9F-55832902F13C}">
          <p14:sldIdLst>
            <p14:sldId id="256"/>
            <p14:sldId id="257"/>
            <p14:sldId id="258"/>
            <p14:sldId id="260"/>
            <p14:sldId id="261"/>
            <p14:sldId id="274"/>
            <p14:sldId id="275"/>
            <p14:sldId id="276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9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93EF15E-3C61-4B73-AEDF-B5888F613BCE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8001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3FC63F1-CDA9-4ABA-840C-074507ED26EF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10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4808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4FD4156-FB96-453E-93AF-71AD043F3D2F}" type="datetime">
              <a:rPr lang="en-IN" sz="1200" b="0" strike="noStrike" spc="-1" smtClean="0">
                <a:solidFill>
                  <a:srgbClr val="D1EAED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>
                <a:lnSpc>
                  <a:spcPct val="100000"/>
                </a:lnSpc>
              </a:pPr>
              <a:t>01-05-2017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AEC8EA0-A1B7-4E8F-AA73-02849869B26B}" type="slidenum">
              <a:rPr lang="en-IN" sz="1200" b="0" strike="noStrike" spc="-1" smtClean="0">
                <a:solidFill>
                  <a:srgbClr val="D1EAED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4FD4156-FB96-453E-93AF-71AD043F3D2F}" type="datetime">
              <a:rPr lang="en-IN" sz="1200" b="0" strike="noStrike" spc="-1" smtClean="0">
                <a:solidFill>
                  <a:srgbClr val="D1EAED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>
                <a:lnSpc>
                  <a:spcPct val="100000"/>
                </a:lnSpc>
              </a:pPr>
              <a:t>01-05-2017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AEC8EA0-A1B7-4E8F-AA73-02849869B26B}" type="slidenum">
              <a:rPr lang="en-IN" sz="1200" b="0" strike="noStrike" spc="-1" smtClean="0">
                <a:solidFill>
                  <a:srgbClr val="D1EAED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F012A35-DD3A-43D0-905D-8C4DE3C83618}" type="datetime">
              <a:rPr lang="en-IN" sz="1200" b="0" strike="noStrike" spc="-1" smtClean="0">
                <a:solidFill>
                  <a:srgbClr val="03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>
                <a:lnSpc>
                  <a:spcPct val="100000"/>
                </a:lnSpc>
              </a:pPr>
              <a:t>01-05-2017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702D0-CF37-4F43-9117-7B94AF69E088}" type="slidenum">
              <a:rPr lang="en-IN" sz="1200" b="0" strike="noStrike" spc="-1" smtClean="0">
                <a:solidFill>
                  <a:srgbClr val="03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F012A35-DD3A-43D0-905D-8C4DE3C83618}" type="datetime">
              <a:rPr lang="en-IN" sz="1200" b="0" strike="noStrike" spc="-1" smtClean="0">
                <a:solidFill>
                  <a:srgbClr val="03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>
                <a:lnSpc>
                  <a:spcPct val="100000"/>
                </a:lnSpc>
              </a:pPr>
              <a:t>01-05-2017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702D0-CF37-4F43-9117-7B94AF69E088}" type="slidenum">
              <a:rPr lang="en-IN" sz="1200" b="0" strike="noStrike" spc="-1" smtClean="0">
                <a:solidFill>
                  <a:srgbClr val="03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F012A35-DD3A-43D0-905D-8C4DE3C83618}" type="datetime">
              <a:rPr lang="en-IN" sz="1200" b="0" strike="noStrike" spc="-1" smtClean="0">
                <a:solidFill>
                  <a:srgbClr val="03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>
                <a:lnSpc>
                  <a:spcPct val="100000"/>
                </a:lnSpc>
              </a:pPr>
              <a:t>01-05-2017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702D0-CF37-4F43-9117-7B94AF69E088}" type="slidenum">
              <a:rPr lang="en-IN" sz="1200" b="0" strike="noStrike" spc="-1" smtClean="0">
                <a:solidFill>
                  <a:srgbClr val="03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F012A35-DD3A-43D0-905D-8C4DE3C83618}" type="datetime">
              <a:rPr lang="en-IN" sz="1200" b="0" strike="noStrike" spc="-1" smtClean="0">
                <a:solidFill>
                  <a:srgbClr val="03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>
                <a:lnSpc>
                  <a:spcPct val="100000"/>
                </a:lnSpc>
              </a:pPr>
              <a:t>01-05-2017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702D0-CF37-4F43-9117-7B94AF69E088}" type="slidenum">
              <a:rPr lang="en-IN" sz="1200" b="0" strike="noStrike" spc="-1" smtClean="0">
                <a:solidFill>
                  <a:srgbClr val="03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F012A35-DD3A-43D0-905D-8C4DE3C83618}" type="datetime">
              <a:rPr lang="en-IN" sz="1200" b="0" strike="noStrike" spc="-1" smtClean="0">
                <a:solidFill>
                  <a:srgbClr val="03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>
                <a:lnSpc>
                  <a:spcPct val="100000"/>
                </a:lnSpc>
              </a:pPr>
              <a:t>01-05-2017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702D0-CF37-4F43-9117-7B94AF69E088}" type="slidenum">
              <a:rPr lang="en-IN" sz="1200" b="0" strike="noStrike" spc="-1" smtClean="0">
                <a:solidFill>
                  <a:srgbClr val="03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F012A35-DD3A-43D0-905D-8C4DE3C83618}" type="datetime">
              <a:rPr lang="en-IN" sz="1200" b="0" strike="noStrike" spc="-1" smtClean="0">
                <a:solidFill>
                  <a:srgbClr val="03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>
                <a:lnSpc>
                  <a:spcPct val="100000"/>
                </a:lnSpc>
              </a:pPr>
              <a:t>01-05-2017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702D0-CF37-4F43-9117-7B94AF69E088}" type="slidenum">
              <a:rPr lang="en-IN" sz="1200" b="0" strike="noStrike" spc="-1" smtClean="0">
                <a:solidFill>
                  <a:srgbClr val="03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4FD4156-FB96-453E-93AF-71AD043F3D2F}" type="datetime">
              <a:rPr lang="en-IN" sz="1200" b="0" strike="noStrike" spc="-1" smtClean="0">
                <a:solidFill>
                  <a:srgbClr val="D1EAED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>
                <a:lnSpc>
                  <a:spcPct val="100000"/>
                </a:lnSpc>
              </a:pPr>
              <a:t>01-05-2017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AEC8EA0-A1B7-4E8F-AA73-02849869B26B}" type="slidenum">
              <a:rPr lang="en-IN" sz="1200" b="0" strike="noStrike" spc="-1" smtClean="0">
                <a:solidFill>
                  <a:srgbClr val="D1EAED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F012A35-DD3A-43D0-905D-8C4DE3C83618}" type="datetime">
              <a:rPr lang="en-IN" sz="1200" b="0" strike="noStrike" spc="-1" smtClean="0">
                <a:solidFill>
                  <a:srgbClr val="03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>
                <a:lnSpc>
                  <a:spcPct val="100000"/>
                </a:lnSpc>
              </a:pPr>
              <a:t>01-05-2017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35702D0-CF37-4F43-9117-7B94AF69E088}" type="slidenum">
              <a:rPr lang="en-IN" sz="1200" b="0" strike="noStrike" spc="-1" smtClean="0">
                <a:solidFill>
                  <a:srgbClr val="03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F012A35-DD3A-43D0-905D-8C4DE3C83618}" type="datetime">
              <a:rPr lang="en-IN" sz="1200" b="0" strike="noStrike" spc="-1" smtClean="0">
                <a:solidFill>
                  <a:srgbClr val="03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>
                <a:lnSpc>
                  <a:spcPct val="100000"/>
                </a:lnSpc>
              </a:pPr>
              <a:t>01-05-2017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702D0-CF37-4F43-9117-7B94AF69E088}" type="slidenum">
              <a:rPr lang="en-IN" sz="1200" b="0" strike="noStrike" spc="-1" smtClean="0">
                <a:solidFill>
                  <a:srgbClr val="03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F012A35-DD3A-43D0-905D-8C4DE3C83618}" type="datetime">
              <a:rPr lang="en-IN" sz="1200" b="0" strike="noStrike" spc="-1" smtClean="0">
                <a:solidFill>
                  <a:srgbClr val="03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>
                <a:lnSpc>
                  <a:spcPct val="100000"/>
                </a:lnSpc>
              </a:pPr>
              <a:t>01-05-2017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702D0-CF37-4F43-9117-7B94AF69E088}" type="slidenum">
              <a:rPr lang="en-IN" sz="1200" b="0" strike="noStrike" spc="-1" smtClean="0">
                <a:solidFill>
                  <a:srgbClr val="03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4FD4156-FB96-453E-93AF-71AD043F3D2F}" type="datetime">
              <a:rPr lang="en-IN" sz="1200" b="0" strike="noStrike" spc="-1" smtClean="0">
                <a:solidFill>
                  <a:srgbClr val="D1EAED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>
                <a:lnSpc>
                  <a:spcPct val="100000"/>
                </a:lnSpc>
              </a:pPr>
              <a:t>01-05-2017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AEC8EA0-A1B7-4E8F-AA73-02849869B26B}" type="slidenum">
              <a:rPr lang="en-IN" sz="1200" b="0" strike="noStrike" spc="-1" smtClean="0">
                <a:solidFill>
                  <a:srgbClr val="D1EAED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4FD4156-FB96-453E-93AF-71AD043F3D2F}" type="datetime">
              <a:rPr lang="en-IN" sz="1200" b="0" strike="noStrike" spc="-1" smtClean="0">
                <a:solidFill>
                  <a:srgbClr val="D1EAED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>
                <a:lnSpc>
                  <a:spcPct val="100000"/>
                </a:lnSpc>
              </a:pPr>
              <a:t>01-05-2017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AEC8EA0-A1B7-4E8F-AA73-02849869B26B}" type="slidenum">
              <a:rPr lang="en-IN" sz="1200" b="0" strike="noStrike" spc="-1" smtClean="0">
                <a:solidFill>
                  <a:srgbClr val="D1EAED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4FD4156-FB96-453E-93AF-71AD043F3D2F}" type="datetime">
              <a:rPr lang="en-IN" sz="1200" b="0" strike="noStrike" spc="-1" smtClean="0">
                <a:solidFill>
                  <a:srgbClr val="D1EAED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>
                <a:lnSpc>
                  <a:spcPct val="100000"/>
                </a:lnSpc>
              </a:pPr>
              <a:t>01-05-2017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AEC8EA0-A1B7-4E8F-AA73-02849869B26B}" type="slidenum">
              <a:rPr lang="en-IN" sz="1200" b="0" strike="noStrike" spc="-1" smtClean="0">
                <a:solidFill>
                  <a:srgbClr val="D1EAED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4FD4156-FB96-453E-93AF-71AD043F3D2F}" type="datetime">
              <a:rPr lang="en-IN" sz="1200" b="0" strike="noStrike" spc="-1" smtClean="0">
                <a:solidFill>
                  <a:srgbClr val="D1EAED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>
                <a:lnSpc>
                  <a:spcPct val="100000"/>
                </a:lnSpc>
              </a:pPr>
              <a:t>01-05-2017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AEC8EA0-A1B7-4E8F-AA73-02849869B26B}" type="slidenum">
              <a:rPr lang="en-IN" sz="1200" b="0" strike="noStrike" spc="-1" smtClean="0">
                <a:solidFill>
                  <a:srgbClr val="D1EAED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4FD4156-FB96-453E-93AF-71AD043F3D2F}" type="datetime">
              <a:rPr lang="en-IN" sz="1200" b="0" strike="noStrike" spc="-1" smtClean="0">
                <a:solidFill>
                  <a:srgbClr val="D1EAED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>
                <a:lnSpc>
                  <a:spcPct val="100000"/>
                </a:lnSpc>
              </a:pPr>
              <a:t>01-05-2017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AEC8EA0-A1B7-4E8F-AA73-02849869B26B}" type="slidenum">
              <a:rPr lang="en-IN" sz="1200" b="0" strike="noStrike" spc="-1" smtClean="0">
                <a:solidFill>
                  <a:srgbClr val="D1EAED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4FD4156-FB96-453E-93AF-71AD043F3D2F}" type="datetime">
              <a:rPr lang="en-IN" sz="1200" b="0" strike="noStrike" spc="-1" smtClean="0">
                <a:solidFill>
                  <a:srgbClr val="D1EAED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>
                <a:lnSpc>
                  <a:spcPct val="100000"/>
                </a:lnSpc>
              </a:pPr>
              <a:t>01-05-2017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BAEC8EA0-A1B7-4E8F-AA73-02849869B26B}" type="slidenum">
              <a:rPr lang="en-IN" sz="1200" b="0" strike="noStrike" spc="-1" smtClean="0">
                <a:solidFill>
                  <a:srgbClr val="D1EAED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04FD4156-FB96-453E-93AF-71AD043F3D2F}" type="datetime">
              <a:rPr lang="en-IN" sz="1200" b="0" strike="noStrike" spc="-1" smtClean="0">
                <a:solidFill>
                  <a:srgbClr val="D1EAED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>
                <a:lnSpc>
                  <a:spcPct val="100000"/>
                </a:lnSpc>
              </a:pPr>
              <a:t>01-05-2017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BAEC8EA0-A1B7-4E8F-AA73-02849869B26B}" type="slidenum">
              <a:rPr lang="en-IN" sz="1200" b="0" strike="noStrike" spc="-1" smtClean="0">
                <a:solidFill>
                  <a:srgbClr val="D1EAED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FF012A35-DD3A-43D0-905D-8C4DE3C83618}" type="datetime">
              <a:rPr lang="en-IN" sz="1200" b="0" strike="noStrike" spc="-1" smtClean="0">
                <a:solidFill>
                  <a:srgbClr val="03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>
                <a:lnSpc>
                  <a:spcPct val="100000"/>
                </a:lnSpc>
              </a:pPr>
              <a:t>01-05-2017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435702D0-CF37-4F43-9117-7B94AF69E088}" type="slidenum">
              <a:rPr lang="en-IN" sz="1200" b="0" strike="noStrike" spc="-1" smtClean="0">
                <a:solidFill>
                  <a:srgbClr val="03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33520" y="1371600"/>
            <a:ext cx="7851240" cy="1828440"/>
          </a:xfrm>
          <a:prstGeom prst="rect">
            <a:avLst/>
          </a:prstGeom>
          <a:noFill/>
          <a:ln>
            <a:noFill/>
          </a:ln>
        </p:spPr>
        <p:txBody>
          <a:bodyPr lIns="0" tIns="0" rIns="18360" bIns="0" anchor="b"/>
          <a:lstStyle/>
          <a:p>
            <a:pPr algn="r">
              <a:lnSpc>
                <a:spcPct val="100000"/>
              </a:lnSpc>
            </a:pPr>
            <a:r>
              <a:rPr lang="en-US" sz="5600" b="1" strike="noStrike" spc="-1">
                <a:solidFill>
                  <a:srgbClr val="50E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SATELLITE ORBIT SIMULATION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33520" y="3228480"/>
            <a:ext cx="7854480" cy="1752120"/>
          </a:xfrm>
          <a:prstGeom prst="rect">
            <a:avLst/>
          </a:prstGeom>
          <a:noFill/>
          <a:ln>
            <a:noFill/>
          </a:ln>
        </p:spPr>
        <p:txBody>
          <a:bodyPr lIns="0" tIns="45000" rIns="1836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Speaker : Soumy Ladha</a:t>
            </a:r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Supervisor : Prof. Susmita Bhattacharyya</a:t>
            </a:r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50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Position, Velocity, Acceleration and Jerk </a:t>
            </a:r>
            <a:r>
              <a:rPr lang="en-US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are calculated in ECI frame(J2000)</a:t>
            </a:r>
          </a:p>
          <a:p>
            <a:pPr marL="274320" indent="-27396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Using Julian Date, Delta UT1 calculate Precession matrix, Nutation matrix, Earth Rotation matrix and Polar motion</a:t>
            </a:r>
          </a:p>
          <a:p>
            <a:pPr marL="274320" indent="-27396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Calculate coordinate Transformation matrix and its Derivatives</a:t>
            </a:r>
          </a:p>
          <a:p>
            <a:pPr marL="274320" indent="-27396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Calculate position, velocity, acceleration and jerk.</a:t>
            </a:r>
          </a:p>
          <a:p>
            <a:pPr marL="274320" indent="-27396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Compare results with previously calculated ECEF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4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5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50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Coding Standard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187640" y="1933560"/>
            <a:ext cx="6516000" cy="3290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000" b="0" strike="noStrike" spc="-1" dirty="0">
                <a:solidFill>
                  <a:srgbClr val="228B2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%*************************************************************************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000" b="0" strike="noStrike" spc="-1" dirty="0">
                <a:solidFill>
                  <a:srgbClr val="228B2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% The following function calculates the Eccentric anomaly from Mean Anomaly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000" b="0" strike="noStrike" spc="-1" dirty="0">
                <a:solidFill>
                  <a:srgbClr val="228B2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% Function Arguments : </a:t>
            </a:r>
            <a:r>
              <a:rPr lang="en-IN" sz="1000" b="0" strike="noStrike" spc="-1" dirty="0" err="1">
                <a:solidFill>
                  <a:srgbClr val="228B2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ecc</a:t>
            </a:r>
            <a:r>
              <a:rPr lang="en-IN" sz="1000" b="0" strike="noStrike" spc="-1" dirty="0">
                <a:solidFill>
                  <a:srgbClr val="228B2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 = Eccentricity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000" b="0" strike="noStrike" spc="-1" dirty="0">
                <a:solidFill>
                  <a:srgbClr val="228B2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%                      </a:t>
            </a:r>
            <a:r>
              <a:rPr lang="en-IN" sz="1000" b="0" strike="noStrike" spc="-1" dirty="0" err="1">
                <a:solidFill>
                  <a:srgbClr val="228B2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mean_anom</a:t>
            </a:r>
            <a:r>
              <a:rPr lang="en-IN" sz="1000" b="0" strike="noStrike" spc="-1" dirty="0">
                <a:solidFill>
                  <a:srgbClr val="228B2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 = Mean Anomaly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000" b="0" strike="noStrike" spc="-1" dirty="0">
                <a:solidFill>
                  <a:srgbClr val="228B2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% Functions Outputs : </a:t>
            </a:r>
            <a:r>
              <a:rPr lang="en-IN" sz="1000" b="0" strike="noStrike" spc="-1" dirty="0" err="1">
                <a:solidFill>
                  <a:srgbClr val="228B2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Ecc_anom</a:t>
            </a:r>
            <a:r>
              <a:rPr lang="en-IN" sz="1000" b="0" strike="noStrike" spc="-1" dirty="0">
                <a:solidFill>
                  <a:srgbClr val="228B2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 = Eccentric Anomaly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000" b="0" strike="noStrike" spc="-1" dirty="0">
                <a:solidFill>
                  <a:srgbClr val="228B2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% Library calls : NIL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000" b="0" strike="noStrike" spc="-1" dirty="0">
                <a:solidFill>
                  <a:srgbClr val="228B2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% Global Variables : NIL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000" b="0" strike="noStrike" spc="-1" dirty="0">
                <a:solidFill>
                  <a:srgbClr val="228B2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% Version History: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000" b="0" strike="noStrike" spc="-1" dirty="0">
                <a:solidFill>
                  <a:srgbClr val="228B2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%                   &lt;1.1&gt; &lt;Soumy Ladha&gt;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000" b="0" strike="noStrike" spc="-1" dirty="0">
                <a:solidFill>
                  <a:srgbClr val="228B2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%*************************************************************************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000" b="0" strike="noStrike" spc="-1" dirty="0">
                <a:solidFill>
                  <a:srgbClr val="228B2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function</a:t>
            </a:r>
            <a:r>
              <a:rPr lang="en-IN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 </a:t>
            </a:r>
            <a:r>
              <a:rPr lang="en-IN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Ecc_anom</a:t>
            </a:r>
            <a:r>
              <a:rPr lang="en-IN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 = </a:t>
            </a:r>
            <a:r>
              <a:rPr lang="en-IN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EccenAnom</a:t>
            </a:r>
            <a:r>
              <a:rPr lang="en-IN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(</a:t>
            </a:r>
            <a:r>
              <a:rPr lang="en-IN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ecc,mean_anom</a:t>
            </a:r>
            <a:r>
              <a:rPr lang="en-IN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)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Ecc_anom</a:t>
            </a:r>
            <a:r>
              <a:rPr lang="en-IN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=0;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temp=</a:t>
            </a:r>
            <a:r>
              <a:rPr lang="en-IN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mean_anom</a:t>
            </a:r>
            <a:r>
              <a:rPr lang="en-IN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for</a:t>
            </a:r>
            <a:r>
              <a:rPr lang="en-IN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 </a:t>
            </a:r>
            <a:r>
              <a:rPr lang="en-IN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i</a:t>
            </a:r>
            <a:r>
              <a:rPr lang="en-IN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 = 1:7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    </a:t>
            </a:r>
            <a:r>
              <a:rPr lang="en-IN" sz="1000" b="0" strike="noStrike" spc="-1" dirty="0">
                <a:solidFill>
                  <a:srgbClr val="228B2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% The method has been extracted ...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    </a:t>
            </a:r>
            <a:r>
              <a:rPr lang="en-IN" sz="1000" b="0" strike="noStrike" spc="-1" dirty="0">
                <a:solidFill>
                  <a:srgbClr val="228B2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% Page no 24 ,</a:t>
            </a:r>
            <a:r>
              <a:rPr lang="en-IN" sz="1000" b="0" strike="noStrike" spc="-1" dirty="0" err="1">
                <a:solidFill>
                  <a:srgbClr val="228B2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Eqn</a:t>
            </a:r>
            <a:r>
              <a:rPr lang="en-IN" sz="1000" b="0" strike="noStrike" spc="-1" dirty="0">
                <a:solidFill>
                  <a:srgbClr val="228B2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 no 2.42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     </a:t>
            </a:r>
            <a:r>
              <a:rPr lang="en-IN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Ecc_anom</a:t>
            </a:r>
            <a:r>
              <a:rPr lang="en-IN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=temp;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     temp=</a:t>
            </a:r>
            <a:r>
              <a:rPr lang="en-IN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Ecc_anom</a:t>
            </a:r>
            <a:r>
              <a:rPr lang="en-IN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-(</a:t>
            </a:r>
            <a:r>
              <a:rPr lang="en-IN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Ecc_anom-ecc</a:t>
            </a:r>
            <a:r>
              <a:rPr lang="en-IN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*sin(</a:t>
            </a:r>
            <a:r>
              <a:rPr lang="en-IN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Ecc_anom</a:t>
            </a:r>
            <a:r>
              <a:rPr lang="en-IN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)-</a:t>
            </a:r>
            <a:r>
              <a:rPr lang="en-IN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mean_anom</a:t>
            </a:r>
            <a:r>
              <a:rPr lang="en-IN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)/(1-ecc*</a:t>
            </a:r>
            <a:r>
              <a:rPr lang="en-IN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cos</a:t>
            </a:r>
            <a:r>
              <a:rPr lang="en-IN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(</a:t>
            </a:r>
            <a:r>
              <a:rPr lang="en-IN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Ecc_anom</a:t>
            </a:r>
            <a:r>
              <a:rPr lang="en-IN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));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end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835640" y="5589360"/>
            <a:ext cx="53283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Eccentricity = 0</a:t>
            </a:r>
            <a:r>
              <a:rPr lang="en-US" i="1" dirty="0"/>
              <a:t>.</a:t>
            </a:r>
            <a:r>
              <a:rPr lang="en-US" dirty="0"/>
              <a:t>7079772</a:t>
            </a:r>
          </a:p>
          <a:p>
            <a:r>
              <a:rPr lang="en-US" dirty="0"/>
              <a:t>Orbital Inclination = 6</a:t>
            </a:r>
            <a:r>
              <a:rPr lang="en-US" i="1" dirty="0"/>
              <a:t>.</a:t>
            </a:r>
            <a:r>
              <a:rPr lang="en-US" dirty="0"/>
              <a:t>971</a:t>
            </a:r>
          </a:p>
          <a:p>
            <a:r>
              <a:rPr lang="en-US" dirty="0"/>
              <a:t>Semi Major Axis = 25015181</a:t>
            </a:r>
          </a:p>
          <a:p>
            <a:r>
              <a:rPr lang="en-US" dirty="0"/>
              <a:t>Right Ascension of Ascending Node = 173</a:t>
            </a:r>
            <a:r>
              <a:rPr lang="en-US" i="1" dirty="0"/>
              <a:t>.</a:t>
            </a:r>
            <a:r>
              <a:rPr lang="en-US" dirty="0"/>
              <a:t>290</a:t>
            </a:r>
          </a:p>
          <a:p>
            <a:r>
              <a:rPr lang="en-US" dirty="0"/>
              <a:t>Argument of Perigee = 91</a:t>
            </a:r>
            <a:r>
              <a:rPr lang="en-US" i="1" dirty="0"/>
              <a:t>.</a:t>
            </a:r>
            <a:r>
              <a:rPr lang="en-US" dirty="0"/>
              <a:t>553</a:t>
            </a:r>
          </a:p>
          <a:p>
            <a:r>
              <a:rPr lang="en-US" dirty="0"/>
              <a:t>Mean Anomaly = 144</a:t>
            </a:r>
            <a:r>
              <a:rPr lang="en-US" i="1" dirty="0"/>
              <a:t>.</a:t>
            </a:r>
            <a:r>
              <a:rPr lang="en-US" dirty="0"/>
              <a:t>225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2195640" y="5877360"/>
            <a:ext cx="43920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 descr="ECI Book actu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72" y="2492896"/>
            <a:ext cx="8424936" cy="4086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PVAJ in ECEF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pic>
        <p:nvPicPr>
          <p:cNvPr id="3074" name="Picture 2" descr="ECEF 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4972"/>
            <a:ext cx="8196200" cy="397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PVAJ in ICRF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2267640" y="6021360"/>
            <a:ext cx="45360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98" name="Picture 2" descr="ECI Book Numeric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29937"/>
            <a:ext cx="7416824" cy="359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PVAJ Calculated Numerically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50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57200" y="184680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Simulation of </a:t>
            </a: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orbit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has been done</a:t>
            </a:r>
          </a:p>
          <a:p>
            <a:pPr marL="640080" lvl="1" indent="-246600">
              <a:lnSpc>
                <a:spcPct val="10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ECI frame which includes implementation of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precession, nutation, earth rotation and polar motion.</a:t>
            </a:r>
          </a:p>
          <a:p>
            <a:pPr marL="640080" lvl="1" indent="-246600">
              <a:lnSpc>
                <a:spcPct val="10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Validation of result using two different independent methods.</a:t>
            </a:r>
          </a:p>
          <a:p>
            <a:pPr marL="640080" lvl="1" indent="-246600">
              <a:lnSpc>
                <a:spcPct val="10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endParaRPr lang="en-US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5000" b="0" strike="noStrike" spc="-1" dirty="0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OBJECTIVE AND MOTIVATION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274320" indent="-273960">
              <a:lnSpc>
                <a:spcPct val="15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OBJECTIVE</a:t>
            </a:r>
          </a:p>
          <a:p>
            <a:pPr marL="640080" lvl="1" indent="-246600">
              <a:lnSpc>
                <a:spcPct val="15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Realistic simulation of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Earth Orbiting Satellite Motion</a:t>
            </a:r>
            <a:endParaRPr lang="en-US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274320" indent="-273960">
              <a:lnSpc>
                <a:spcPct val="15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MOTIVATION</a:t>
            </a:r>
          </a:p>
          <a:p>
            <a:pPr marL="640080" lvl="1" indent="-246600">
              <a:lnSpc>
                <a:spcPct val="15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Validation of advance algorithms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to be used onboard satellites (e.g. GPS Receiver algorithms)</a:t>
            </a:r>
          </a:p>
          <a:p>
            <a:pPr marL="640080" lvl="1" indent="-246600">
              <a:lnSpc>
                <a:spcPct val="15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etter understanding of satellite motion</a:t>
            </a:r>
            <a:endParaRPr lang="en-US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274320" indent="-273960"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5000" b="0" strike="noStrike" spc="-1" dirty="0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</a:t>
            </a:r>
            <a:r>
              <a:rPr lang="en-US" sz="5000" b="0" strike="noStrike" spc="-1" dirty="0" smtClean="0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Roadmap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84680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2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Background </a:t>
            </a: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Study</a:t>
            </a:r>
          </a:p>
          <a:p>
            <a:pPr marL="274320" indent="-273960">
              <a:lnSpc>
                <a:spcPct val="120000"/>
              </a:lnSpc>
              <a:buClr>
                <a:srgbClr val="0BD0D9"/>
              </a:buClr>
              <a:buSzPct val="95000"/>
            </a:pP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274320" indent="-273960">
              <a:lnSpc>
                <a:spcPct val="12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Simulation of </a:t>
            </a:r>
            <a:r>
              <a:rPr lang="en-US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satellite motion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640080" lvl="1" indent="-246600">
              <a:lnSpc>
                <a:spcPct val="12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Inputs: Orbital elements in International Celestial Reference Frame (ICRF)</a:t>
            </a:r>
          </a:p>
          <a:p>
            <a:pPr marL="640080" lvl="1" indent="-246600">
              <a:lnSpc>
                <a:spcPct val="12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Outputs: Satellite Position, Velocity, Acceleration and Jerk (PVAJ) in International Terrestrial Reference Frame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/>
            </a:r>
            <a:b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</a:b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(ITRF)</a:t>
            </a:r>
          </a:p>
          <a:p>
            <a:pPr marL="640080" lvl="1" indent="-246600">
              <a:lnSpc>
                <a:spcPct val="12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MATLAB implementation of algorithms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5000" b="0" strike="noStrike" spc="-1" dirty="0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Background </a:t>
            </a:r>
            <a:r>
              <a:rPr lang="en-US" sz="5000" b="0" strike="noStrike" spc="-1" dirty="0" smtClean="0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640080" lvl="1" indent="-246600">
              <a:lnSpc>
                <a:spcPct val="13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2000" dirty="0" smtClean="0"/>
              <a:t>Time</a:t>
            </a:r>
            <a:endParaRPr lang="en-US" sz="2000" dirty="0" smtClean="0"/>
          </a:p>
          <a:p>
            <a:pPr marL="1193580" lvl="2" indent="-342900">
              <a:lnSpc>
                <a:spcPct val="130000"/>
              </a:lnSpc>
              <a:buClr>
                <a:srgbClr val="0F6FC6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dirty="0" smtClean="0"/>
              <a:t>Universal </a:t>
            </a:r>
            <a:r>
              <a:rPr lang="en-US" sz="2000" dirty="0"/>
              <a:t>Time (UT1</a:t>
            </a:r>
            <a:r>
              <a:rPr lang="en-US" sz="2000" dirty="0" smtClean="0"/>
              <a:t>)</a:t>
            </a:r>
          </a:p>
          <a:p>
            <a:pPr marL="1193580" lvl="2" indent="-342900">
              <a:lnSpc>
                <a:spcPct val="130000"/>
              </a:lnSpc>
              <a:buClr>
                <a:srgbClr val="0F6FC6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dirty="0" smtClean="0"/>
              <a:t>Terrestrial </a:t>
            </a:r>
            <a:r>
              <a:rPr lang="en-US" sz="2000" dirty="0"/>
              <a:t>Time (TT</a:t>
            </a:r>
            <a:r>
              <a:rPr lang="en-US" sz="2000" dirty="0" smtClean="0"/>
              <a:t>)</a:t>
            </a:r>
          </a:p>
          <a:p>
            <a:pPr marL="1193580" lvl="2" indent="-342900">
              <a:lnSpc>
                <a:spcPct val="130000"/>
              </a:lnSpc>
              <a:buClr>
                <a:srgbClr val="0F6FC6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dirty="0" smtClean="0"/>
              <a:t>International </a:t>
            </a:r>
            <a:r>
              <a:rPr lang="en-US" sz="2000" dirty="0"/>
              <a:t>Atomic Time (TAI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marL="1193580" lvl="2" indent="-342900">
              <a:lnSpc>
                <a:spcPct val="130000"/>
              </a:lnSpc>
              <a:buClr>
                <a:srgbClr val="0F6FC6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dirty="0" smtClean="0"/>
              <a:t>Coordinated </a:t>
            </a:r>
            <a:r>
              <a:rPr lang="en-US" sz="2000" dirty="0"/>
              <a:t>Universal Time (</a:t>
            </a:r>
            <a:r>
              <a:rPr lang="en-US" sz="2000" dirty="0" smtClean="0"/>
              <a:t>UTC</a:t>
            </a:r>
            <a:r>
              <a:rPr lang="en-US" sz="2000" dirty="0" smtClean="0"/>
              <a:t>)</a:t>
            </a:r>
          </a:p>
          <a:p>
            <a:pPr marL="1193580" lvl="2" indent="-342900">
              <a:lnSpc>
                <a:spcPct val="130000"/>
              </a:lnSpc>
              <a:buClr>
                <a:srgbClr val="0F6FC6"/>
              </a:buClr>
              <a:buSzPct val="85000"/>
              <a:buFont typeface="Arial" panose="020B0604020202020204" pitchFamily="34" charset="0"/>
              <a:buChar char="•"/>
            </a:pPr>
            <a:r>
              <a:rPr lang="en-IN" sz="2000" dirty="0" smtClean="0"/>
              <a:t>Julian Day</a:t>
            </a:r>
            <a:endParaRPr lang="en-US" sz="2000" dirty="0" smtClean="0"/>
          </a:p>
          <a:p>
            <a:pPr marL="640080" lvl="1" indent="-246600">
              <a:lnSpc>
                <a:spcPct val="13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2000" dirty="0" smtClean="0"/>
              <a:t>Reference Systems (ICRF and ITRF)</a:t>
            </a:r>
          </a:p>
          <a:p>
            <a:pPr marL="640080" lvl="1" indent="-246600">
              <a:lnSpc>
                <a:spcPct val="13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IN" sz="2000" dirty="0" smtClean="0"/>
              <a:t>Coordinate Transformation from ICRF to ITRF</a:t>
            </a:r>
            <a:endParaRPr lang="en-US" sz="2000" dirty="0" smtClean="0"/>
          </a:p>
          <a:p>
            <a:pPr marL="1193580" lvl="2" indent="-342900">
              <a:lnSpc>
                <a:spcPct val="130000"/>
              </a:lnSpc>
              <a:buClr>
                <a:srgbClr val="0F6FC6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dirty="0" smtClean="0"/>
              <a:t>Precession</a:t>
            </a:r>
          </a:p>
          <a:p>
            <a:pPr marL="1193580" lvl="2" indent="-342900">
              <a:lnSpc>
                <a:spcPct val="130000"/>
              </a:lnSpc>
              <a:buClr>
                <a:srgbClr val="0F6FC6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dirty="0" smtClean="0"/>
              <a:t>Nutation</a:t>
            </a:r>
          </a:p>
          <a:p>
            <a:pPr marL="1193580" lvl="2" indent="-342900">
              <a:lnSpc>
                <a:spcPct val="130000"/>
              </a:lnSpc>
              <a:buClr>
                <a:srgbClr val="0F6FC6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dirty="0" smtClean="0"/>
              <a:t>Earth Rotation And Polar Motion</a:t>
            </a:r>
          </a:p>
          <a:p>
            <a:pPr marL="393480" lvl="1">
              <a:lnSpc>
                <a:spcPct val="100000"/>
              </a:lnSpc>
              <a:buClr>
                <a:srgbClr val="0F6FC6"/>
              </a:buClr>
              <a:buSzPct val="85000"/>
            </a:pPr>
            <a:endParaRPr lang="en-US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39552" y="692696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 algn="ctr">
              <a:lnSpc>
                <a:spcPct val="100000"/>
              </a:lnSpc>
            </a:pPr>
            <a:r>
              <a:rPr lang="en-IN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Precession</a:t>
            </a:r>
            <a:endParaRPr lang="en-IN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Coordinate transformation from Mean Equator of Epoch to Mean Equator of Date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76" y="1822636"/>
            <a:ext cx="5209191" cy="482674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Nutation</a:t>
            </a:r>
            <a:br>
              <a:rPr lang="en-IN" dirty="0" smtClean="0"/>
            </a:br>
            <a:r>
              <a:rPr lang="en-IN" sz="2200" dirty="0" smtClean="0"/>
              <a:t>Coordinate transformation from Mean equator of epoch to true equator of epoch</a:t>
            </a: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976" y="2204864"/>
            <a:ext cx="6804248" cy="382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Earth Rotation</a:t>
            </a:r>
            <a:br>
              <a:rPr lang="en-IN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564904"/>
            <a:ext cx="6444208" cy="362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5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Polar Motion</a:t>
            </a:r>
            <a:br>
              <a:rPr lang="en-IN" dirty="0" smtClean="0"/>
            </a:br>
            <a:r>
              <a:rPr lang="en-IN" sz="2200" dirty="0" smtClean="0"/>
              <a:t>Coordinate transformation from CEP to ITRF</a:t>
            </a:r>
            <a:endParaRPr lang="en-US" sz="2200" dirty="0"/>
          </a:p>
        </p:txBody>
      </p:sp>
      <p:pic>
        <p:nvPicPr>
          <p:cNvPr id="1026" name="Picture 2" descr="https://upload.wikimedia.org/wikipedia/commons/4/4c/Annualmotio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88840"/>
            <a:ext cx="4752528" cy="434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59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5000" b="0" strike="noStrike" spc="-1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Simulation of Nominal orbits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Earth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Centred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Interial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(ECI)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Inputs 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640080" lvl="1" indent="-246600">
              <a:lnSpc>
                <a:spcPct val="10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Semi-major axis</a:t>
            </a:r>
            <a:endParaRPr lang="en-US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640080" lvl="1" indent="-246600">
              <a:lnSpc>
                <a:spcPct val="10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Eccentricity</a:t>
            </a:r>
            <a:endParaRPr lang="en-US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640080" lvl="1" indent="-246600">
              <a:lnSpc>
                <a:spcPct val="10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Inclination</a:t>
            </a:r>
            <a:endParaRPr lang="en-US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640080" lvl="1" indent="-246600">
              <a:lnSpc>
                <a:spcPct val="10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Right ascension of ascending node</a:t>
            </a:r>
            <a:endParaRPr lang="en-US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640080" lvl="1" indent="-246600">
              <a:lnSpc>
                <a:spcPct val="10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Argument of perigee</a:t>
            </a:r>
            <a:endParaRPr lang="en-US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640080" lvl="1" indent="-246600">
              <a:lnSpc>
                <a:spcPct val="10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Mean anomaly</a:t>
            </a:r>
            <a:endParaRPr lang="en-US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Outputs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640080" lvl="1" indent="-246600">
              <a:lnSpc>
                <a:spcPct val="10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Position</a:t>
            </a:r>
            <a:endParaRPr lang="en-US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640080" lvl="1" indent="-246600">
              <a:lnSpc>
                <a:spcPct val="10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Velocity</a:t>
            </a:r>
            <a:endParaRPr lang="en-US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640080" lvl="1" indent="-246600">
              <a:lnSpc>
                <a:spcPct val="10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Acceleration</a:t>
            </a:r>
            <a:endParaRPr lang="en-US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640080" lvl="1" indent="-246600">
              <a:lnSpc>
                <a:spcPct val="10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Jerk</a:t>
            </a:r>
            <a:endParaRPr lang="en-US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2290</TotalTime>
  <Words>408</Words>
  <Application>Microsoft Office PowerPoint</Application>
  <PresentationFormat>On-screen Show (4:3)</PresentationFormat>
  <Paragraphs>94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Constantia</vt:lpstr>
      <vt:lpstr>Courier New</vt:lpstr>
      <vt:lpstr>DejaVu Sans</vt:lpstr>
      <vt:lpstr>Times New Roman</vt:lpstr>
      <vt:lpstr>Wingdings 2</vt:lpstr>
      <vt:lpstr>Flow</vt:lpstr>
      <vt:lpstr>1_Flow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Nutation Coordinate transformation from Mean equator of epoch to true equator of epoch</vt:lpstr>
      <vt:lpstr>Earth Rotation </vt:lpstr>
      <vt:lpstr>Polar Motion Coordinate transformation from CEP to ITRF</vt:lpstr>
      <vt:lpstr>PowerPoint Presentation</vt:lpstr>
      <vt:lpstr>PowerPoint Presentation</vt:lpstr>
      <vt:lpstr>PowerPoint Presentation</vt:lpstr>
      <vt:lpstr>Results</vt:lpstr>
      <vt:lpstr>PVAJ in ECEF</vt:lpstr>
      <vt:lpstr>PVAJ in ICRF</vt:lpstr>
      <vt:lpstr>PVAJ Calculated Numerically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SATELLITE ORBIT SIMULATION</dc:title>
  <dc:creator>Windows User</dc:creator>
  <cp:lastModifiedBy>Soumy Ladha</cp:lastModifiedBy>
  <cp:revision>60</cp:revision>
  <dcterms:created xsi:type="dcterms:W3CDTF">2016-11-30T16:16:49Z</dcterms:created>
  <dcterms:modified xsi:type="dcterms:W3CDTF">2017-05-01T16:54:10Z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