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2">
  <p:sldMasterIdLst>
    <p:sldMasterId id="2147483713" r:id="rId2"/>
  </p:sldMasterIdLst>
  <p:notesMasterIdLst>
    <p:notesMasterId r:id="rId28"/>
  </p:notesMasterIdLst>
  <p:handoutMasterIdLst>
    <p:handoutMasterId r:id="rId29"/>
  </p:handoutMasterIdLst>
  <p:sldIdLst>
    <p:sldId id="256" r:id="rId3"/>
    <p:sldId id="287" r:id="rId4"/>
    <p:sldId id="272" r:id="rId5"/>
    <p:sldId id="311" r:id="rId6"/>
    <p:sldId id="312"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7" r:id="rId20"/>
    <p:sldId id="328" r:id="rId21"/>
    <p:sldId id="329" r:id="rId22"/>
    <p:sldId id="330" r:id="rId23"/>
    <p:sldId id="331" r:id="rId24"/>
    <p:sldId id="326" r:id="rId25"/>
    <p:sldId id="334" r:id="rId26"/>
    <p:sldId id="335" r:id="rId2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96EACD-0997-4A8C-8233-9561802EE6AB}">
          <p14:sldIdLst>
            <p14:sldId id="256"/>
            <p14:sldId id="287"/>
            <p14:sldId id="272"/>
            <p14:sldId id="311"/>
            <p14:sldId id="312"/>
            <p14:sldId id="314"/>
            <p14:sldId id="315"/>
            <p14:sldId id="316"/>
            <p14:sldId id="317"/>
            <p14:sldId id="318"/>
            <p14:sldId id="319"/>
            <p14:sldId id="320"/>
            <p14:sldId id="321"/>
            <p14:sldId id="322"/>
            <p14:sldId id="323"/>
            <p14:sldId id="324"/>
            <p14:sldId id="325"/>
            <p14:sldId id="327"/>
            <p14:sldId id="328"/>
            <p14:sldId id="329"/>
            <p14:sldId id="330"/>
            <p14:sldId id="331"/>
            <p14:sldId id="326"/>
            <p14:sldId id="334"/>
            <p14:sldId id="335"/>
          </p14:sldIdLst>
        </p14:section>
      </p14:sectionLst>
    </p:ext>
    <p:ext uri="{EFAFB233-063F-42B5-8137-9DF3F51BA10A}">
      <p15:sldGuideLst xmlns:p15="http://schemas.microsoft.com/office/powerpoint/2012/main">
        <p15:guide id="1" orient="horz" pos="2160">
          <p15:clr>
            <a:srgbClr val="A4A3A4"/>
          </p15:clr>
        </p15:guide>
        <p15:guide id="2" orient="horz" pos="1200">
          <p15:clr>
            <a:srgbClr val="A4A3A4"/>
          </p15:clr>
        </p15:guide>
        <p15:guide id="3" orient="horz" pos="3888">
          <p15:clr>
            <a:srgbClr val="A4A3A4"/>
          </p15:clr>
        </p15:guide>
        <p15:guide id="4" orient="horz" pos="2880">
          <p15:clr>
            <a:srgbClr val="A4A3A4"/>
          </p15:clr>
        </p15:guide>
        <p15:guide id="5" orient="horz" pos="3216">
          <p15:clr>
            <a:srgbClr val="A4A3A4"/>
          </p15:clr>
        </p15:guide>
        <p15:guide id="6" orient="horz" pos="816">
          <p15:clr>
            <a:srgbClr val="A4A3A4"/>
          </p15:clr>
        </p15:guide>
        <p15:guide id="7" orient="horz" pos="175">
          <p15:clr>
            <a:srgbClr val="A4A3A4"/>
          </p15:clr>
        </p15:guide>
        <p15:guide id="8" pos="3839">
          <p15:clr>
            <a:srgbClr val="A4A3A4"/>
          </p15:clr>
        </p15:guide>
        <p15:guide id="9" pos="959">
          <p15:clr>
            <a:srgbClr val="A4A3A4"/>
          </p15:clr>
        </p15:guide>
        <p15:guide id="10" pos="6719">
          <p15:clr>
            <a:srgbClr val="A4A3A4"/>
          </p15:clr>
        </p15:guide>
        <p15:guide id="11" pos="6143">
          <p15:clr>
            <a:srgbClr val="A4A3A4"/>
          </p15:clr>
        </p15:guide>
        <p15:guide id="12" pos="283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163" autoAdjust="0"/>
  </p:normalViewPr>
  <p:slideViewPr>
    <p:cSldViewPr>
      <p:cViewPr varScale="1">
        <p:scale>
          <a:sx n="76" d="100"/>
          <a:sy n="76" d="100"/>
        </p:scale>
        <p:origin x="498" y="60"/>
      </p:cViewPr>
      <p:guideLst>
        <p:guide orient="horz" pos="2160"/>
        <p:guide orient="horz" pos="1200"/>
        <p:guide orient="horz" pos="3888"/>
        <p:guide orient="horz" pos="2880"/>
        <p:guide orient="horz" pos="3216"/>
        <p:guide orient="horz" pos="816"/>
        <p:guide orient="horz" pos="175"/>
        <p:guide pos="3839"/>
        <p:guide pos="959"/>
        <p:guide pos="6719"/>
        <p:guide pos="6143"/>
        <p:guide pos="2831"/>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5/3/2018</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5/3/2018</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944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13658782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pPr/>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5BA54BD-C84D-46CE-8B72-31BFB26ABA43}" type="slidenum">
              <a:rPr lang="en-US" smtClean="0"/>
              <a:pPr/>
              <a:t>‹#›</a:t>
            </a:fld>
            <a:endParaRPr lang="en-US" dirty="0"/>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656767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86477041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5BA54BD-C84D-46CE-8B72-31BFB26ABA43}" type="slidenum">
              <a:rPr lang="en-US" smtClean="0"/>
              <a:pPr/>
              <a:t>‹#›</a:t>
            </a:fld>
            <a:endParaRPr lang="en-US" dirty="0"/>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803606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pPr/>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219049962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21648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345650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91756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3842560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64261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231422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123498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200479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261525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5BA54BD-C84D-46CE-8B72-31BFB26ABA43}" type="slidenum">
              <a:rPr lang="en-US" smtClean="0"/>
              <a:t>‹#›</a:t>
            </a:fld>
            <a:endParaRPr lang="en-US" dirty="0"/>
          </a:p>
        </p:txBody>
      </p:sp>
    </p:spTree>
    <p:extLst>
      <p:ext uri="{BB962C8B-B14F-4D97-AF65-F5344CB8AC3E}">
        <p14:creationId xmlns:p14="http://schemas.microsoft.com/office/powerpoint/2010/main" val="346127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157"/>
            <a:ext cx="2356060"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FE8FB1-0A7A-443E-AAF7-31D4FA1AA312}" type="datetimeFigureOut">
              <a:rPr lang="en-US" smtClean="0"/>
              <a:pPr/>
              <a:t>5/3/2018</a:t>
            </a:fld>
            <a:endParaRPr lang="en-US" dirty="0"/>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25BA54BD-C84D-46CE-8B72-31BFB26ABA43}" type="slidenum">
              <a:rPr lang="en-US" smtClean="0"/>
              <a:pPr/>
              <a:t>‹#›</a:t>
            </a:fld>
            <a:endParaRPr lang="en-US" dirty="0"/>
          </a:p>
        </p:txBody>
      </p:sp>
    </p:spTree>
    <p:extLst>
      <p:ext uri="{BB962C8B-B14F-4D97-AF65-F5344CB8AC3E}">
        <p14:creationId xmlns:p14="http://schemas.microsoft.com/office/powerpoint/2010/main" val="42727300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4413" y="609600"/>
            <a:ext cx="4571999" cy="424732"/>
          </a:xfrm>
          <a:prstGeom prst="rect">
            <a:avLst/>
          </a:prstGeom>
          <a:noFill/>
        </p:spPr>
        <p:txBody>
          <a:bodyPr wrap="square" rtlCol="0">
            <a:spAutoFit/>
          </a:bodyPr>
          <a:lstStyle/>
          <a:p>
            <a:pPr algn="r">
              <a:lnSpc>
                <a:spcPct val="90000"/>
              </a:lnSpc>
            </a:pPr>
            <a:endParaRPr lang="en-US" sz="2400" dirty="0">
              <a:solidFill>
                <a:schemeClr val="bg1"/>
              </a:solidFill>
            </a:endParaRPr>
          </a:p>
        </p:txBody>
      </p:sp>
      <p:sp>
        <p:nvSpPr>
          <p:cNvPr id="4" name="Title 3"/>
          <p:cNvSpPr>
            <a:spLocks noGrp="1"/>
          </p:cNvSpPr>
          <p:nvPr>
            <p:ph type="ctrTitle"/>
          </p:nvPr>
        </p:nvSpPr>
        <p:spPr>
          <a:xfrm>
            <a:off x="1989956" y="1772816"/>
            <a:ext cx="9433048" cy="1512168"/>
          </a:xfrm>
        </p:spPr>
        <p:txBody>
          <a:bodyPr>
            <a:normAutofit/>
          </a:bodyPr>
          <a:lstStyle/>
          <a:p>
            <a:pPr algn="ctr"/>
            <a:r>
              <a:rPr lang="en-US" sz="4000" b="1" dirty="0" smtClean="0">
                <a:cs typeface="Times New Roman" panose="02020603050405020304" pitchFamily="18" charset="0"/>
              </a:rPr>
              <a:t>Stock Market state classification and Prediction using </a:t>
            </a:r>
            <a:r>
              <a:rPr lang="en-US" sz="4000" b="1" dirty="0">
                <a:cs typeface="Times New Roman" panose="02020603050405020304" pitchFamily="18" charset="0"/>
              </a:rPr>
              <a:t>M</a:t>
            </a:r>
            <a:r>
              <a:rPr lang="en-US" sz="4000" b="1" dirty="0" smtClean="0">
                <a:cs typeface="Times New Roman" panose="02020603050405020304" pitchFamily="18" charset="0"/>
              </a:rPr>
              <a:t>arkov chain</a:t>
            </a:r>
            <a:endParaRPr lang="en-US" sz="4000" b="1" dirty="0">
              <a:cs typeface="Times New Roman" panose="02020603050405020304" pitchFamily="18" charset="0"/>
            </a:endParaRPr>
          </a:p>
        </p:txBody>
      </p:sp>
      <p:sp>
        <p:nvSpPr>
          <p:cNvPr id="5" name="Subtitle 4"/>
          <p:cNvSpPr>
            <a:spLocks noGrp="1"/>
          </p:cNvSpPr>
          <p:nvPr>
            <p:ph type="subTitle" idx="1"/>
          </p:nvPr>
        </p:nvSpPr>
        <p:spPr>
          <a:xfrm>
            <a:off x="1522413" y="5105400"/>
            <a:ext cx="9900591" cy="1066800"/>
          </a:xfrm>
        </p:spPr>
        <p:txBody>
          <a:bodyPr>
            <a:normAutofit/>
          </a:bodyPr>
          <a:lstStyle/>
          <a:p>
            <a:pPr algn="r"/>
            <a:r>
              <a:rPr lang="en-US" dirty="0" smtClean="0"/>
              <a:t>-</a:t>
            </a:r>
            <a:r>
              <a:rPr lang="en-US" b="1" dirty="0" smtClean="0">
                <a:solidFill>
                  <a:schemeClr val="accent2">
                    <a:lumMod val="75000"/>
                  </a:schemeClr>
                </a:solidFill>
              </a:rPr>
              <a:t>Soumy Ladha (13AE3FP09</a:t>
            </a:r>
            <a:r>
              <a:rPr lang="en-US" dirty="0" smtClean="0"/>
              <a:t>)</a:t>
            </a:r>
            <a:endParaRPr lang="en-US" b="1" dirty="0" smtClean="0">
              <a:solidFill>
                <a:srgbClr val="002060"/>
              </a:solidFill>
            </a:endParaRPr>
          </a:p>
          <a:p>
            <a:pPr algn="r"/>
            <a:r>
              <a:rPr lang="en-US" b="1" dirty="0" smtClean="0">
                <a:solidFill>
                  <a:schemeClr val="accent2">
                    <a:lumMod val="75000"/>
                  </a:schemeClr>
                </a:solidFill>
              </a:rPr>
              <a:t>Supervisor: Prof. </a:t>
            </a:r>
            <a:r>
              <a:rPr lang="en-US" b="1" dirty="0" err="1" smtClean="0">
                <a:solidFill>
                  <a:schemeClr val="accent2">
                    <a:lumMod val="75000"/>
                  </a:schemeClr>
                </a:solidFill>
              </a:rPr>
              <a:t>Somesh</a:t>
            </a:r>
            <a:r>
              <a:rPr lang="en-US" b="1" dirty="0" smtClean="0">
                <a:solidFill>
                  <a:schemeClr val="accent2">
                    <a:lumMod val="75000"/>
                  </a:schemeClr>
                </a:solidFill>
              </a:rPr>
              <a:t> Kumar</a:t>
            </a:r>
            <a:endParaRPr lang="en-US" b="1" dirty="0">
              <a:solidFill>
                <a:schemeClr val="accent2">
                  <a:lumMod val="75000"/>
                </a:schemeClr>
              </a:solidFill>
            </a:endParaRPr>
          </a:p>
        </p:txBody>
      </p:sp>
    </p:spTree>
    <p:extLst>
      <p:ext uri="{BB962C8B-B14F-4D97-AF65-F5344CB8AC3E}">
        <p14:creationId xmlns:p14="http://schemas.microsoft.com/office/powerpoint/2010/main" val="57531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T</a:t>
            </a:r>
            <a:r>
              <a:rPr lang="en-IN" dirty="0" smtClean="0"/>
              <a:t>he </a:t>
            </a:r>
            <a:r>
              <a:rPr lang="en-IN" dirty="0"/>
              <a:t>first step is making a moving window having Sensex data of last 50 </a:t>
            </a:r>
            <a:r>
              <a:rPr lang="en-IN" dirty="0" smtClean="0"/>
              <a:t>days</a:t>
            </a:r>
          </a:p>
          <a:p>
            <a:r>
              <a:rPr lang="en-IN" dirty="0"/>
              <a:t>B</a:t>
            </a:r>
            <a:r>
              <a:rPr lang="en-IN" dirty="0" smtClean="0"/>
              <a:t>uild </a:t>
            </a:r>
            <a:r>
              <a:rPr lang="en-IN" dirty="0"/>
              <a:t>an Auto-Regressive Integrated Moving Average (ARIMA) model on the 50 days data. Then forecast the value for next day i.e. 51st day. </a:t>
            </a:r>
            <a:endParaRPr lang="en-IN" dirty="0" smtClean="0"/>
          </a:p>
          <a:p>
            <a:r>
              <a:rPr lang="en-IN" dirty="0" smtClean="0"/>
              <a:t>Using </a:t>
            </a:r>
            <a:r>
              <a:rPr lang="en-IN" dirty="0"/>
              <a:t>that forecasted value and actual value we calculate the error corresponding to the prediction. Using moving windows we generate an array of daily error. </a:t>
            </a:r>
            <a:endParaRPr lang="en-IN" dirty="0" smtClean="0"/>
          </a:p>
          <a:p>
            <a:r>
              <a:rPr lang="en-IN" dirty="0" smtClean="0"/>
              <a:t>Then </a:t>
            </a:r>
            <a:r>
              <a:rPr lang="en-IN" dirty="0"/>
              <a:t>we perform adf-test, in which we found data to be stationary.</a:t>
            </a:r>
          </a:p>
          <a:p>
            <a:pPr lvl="0"/>
            <a:r>
              <a:rPr lang="en-IN" dirty="0"/>
              <a:t>Plot the histogram and box-plot to detect any outliers thus remove them from the analysis.</a:t>
            </a:r>
          </a:p>
          <a:p>
            <a:pPr lvl="0"/>
            <a:r>
              <a:rPr lang="en-IN" dirty="0"/>
              <a:t>Calculate minimum and maximum of the error array.</a:t>
            </a:r>
          </a:p>
          <a:p>
            <a:endParaRPr lang="en-IN" dirty="0"/>
          </a:p>
        </p:txBody>
      </p:sp>
      <p:sp>
        <p:nvSpPr>
          <p:cNvPr id="5" name="Title 9"/>
          <p:cNvSpPr>
            <a:spLocks noGrp="1"/>
          </p:cNvSpPr>
          <p:nvPr>
            <p:ph type="title"/>
          </p:nvPr>
        </p:nvSpPr>
        <p:spPr/>
        <p:txBody>
          <a:bodyPr/>
          <a:lstStyle/>
          <a:p>
            <a:r>
              <a:rPr lang="en-IN" dirty="0" smtClean="0"/>
              <a:t>Method </a:t>
            </a:r>
            <a:r>
              <a:rPr lang="en-IN" dirty="0" smtClean="0"/>
              <a:t>(1)</a:t>
            </a:r>
            <a:endParaRPr lang="en-IN" dirty="0"/>
          </a:p>
        </p:txBody>
      </p:sp>
    </p:spTree>
    <p:extLst>
      <p:ext uri="{BB962C8B-B14F-4D97-AF65-F5344CB8AC3E}">
        <p14:creationId xmlns:p14="http://schemas.microsoft.com/office/powerpoint/2010/main" val="36252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r>
              <a:rPr lang="en-IN" dirty="0"/>
              <a:t>Calculate the difference between Maximum and Minimum and divide it by 8, let’s say this value be ‘α’ and also calculate the average of maximum and minimum and let this value be ‘β’.</a:t>
            </a:r>
          </a:p>
          <a:p>
            <a:pPr lvl="0"/>
            <a:r>
              <a:rPr lang="en-IN" dirty="0"/>
              <a:t>Generate 4 intervals as follows [Minimum, ‘β’-‘α’), [‘β’-‘α’, ‘β’), [‘β’, ‘β’+‘α’],</a:t>
            </a:r>
            <a:br>
              <a:rPr lang="en-IN" dirty="0"/>
            </a:br>
            <a:r>
              <a:rPr lang="en-IN" dirty="0"/>
              <a:t>(‘β’+‘α’, Maximum].</a:t>
            </a:r>
          </a:p>
          <a:p>
            <a:pPr lvl="0"/>
            <a:r>
              <a:rPr lang="en-IN" dirty="0"/>
              <a:t>Each of these intervals corresponds to a state, example if an error in particular day lies between [Minimum, ‘β’-‘ α’) then it in state ‘1’ likewise to ‘2’, ‘3’ and ‘4’ thus we binned the data in 4 states.</a:t>
            </a:r>
          </a:p>
          <a:p>
            <a:r>
              <a:rPr lang="en-IN" dirty="0"/>
              <a:t>State ‘1’ corresponds to the market being Very Low.</a:t>
            </a:r>
            <a:br>
              <a:rPr lang="en-IN" dirty="0"/>
            </a:br>
            <a:r>
              <a:rPr lang="en-IN" dirty="0"/>
              <a:t>State ‘2’ corresponds to the market being Low.</a:t>
            </a:r>
            <a:br>
              <a:rPr lang="en-IN" dirty="0"/>
            </a:br>
            <a:r>
              <a:rPr lang="en-IN" dirty="0"/>
              <a:t>State ‘3’ corresponds to the market being High.</a:t>
            </a:r>
            <a:br>
              <a:rPr lang="en-IN" dirty="0"/>
            </a:br>
            <a:r>
              <a:rPr lang="en-IN" dirty="0"/>
              <a:t>State ‘4’ corresponds to the market being Very high.</a:t>
            </a:r>
          </a:p>
          <a:p>
            <a:endParaRPr lang="en-IN" dirty="0"/>
          </a:p>
        </p:txBody>
      </p:sp>
      <p:sp>
        <p:nvSpPr>
          <p:cNvPr id="5" name="Title 9"/>
          <p:cNvSpPr>
            <a:spLocks noGrp="1"/>
          </p:cNvSpPr>
          <p:nvPr>
            <p:ph type="title"/>
          </p:nvPr>
        </p:nvSpPr>
        <p:spPr/>
        <p:txBody>
          <a:bodyPr/>
          <a:lstStyle/>
          <a:p>
            <a:r>
              <a:rPr lang="en-IN" dirty="0" smtClean="0"/>
              <a:t>Method </a:t>
            </a:r>
            <a:r>
              <a:rPr lang="en-IN" dirty="0" smtClean="0"/>
              <a:t>(1)</a:t>
            </a:r>
            <a:endParaRPr lang="en-IN" dirty="0"/>
          </a:p>
        </p:txBody>
      </p:sp>
    </p:spTree>
    <p:extLst>
      <p:ext uri="{BB962C8B-B14F-4D97-AF65-F5344CB8AC3E}">
        <p14:creationId xmlns:p14="http://schemas.microsoft.com/office/powerpoint/2010/main" val="374027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6500" y="2195545"/>
            <a:ext cx="4684102" cy="3501707"/>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892" y="2240868"/>
            <a:ext cx="4623474" cy="3456384"/>
          </a:xfrm>
          <a:prstGeom prst="rect">
            <a:avLst/>
          </a:prstGeom>
        </p:spPr>
      </p:pic>
      <p:sp>
        <p:nvSpPr>
          <p:cNvPr id="10" name="Title 9"/>
          <p:cNvSpPr>
            <a:spLocks noGrp="1"/>
          </p:cNvSpPr>
          <p:nvPr>
            <p:ph type="title"/>
          </p:nvPr>
        </p:nvSpPr>
        <p:spPr/>
        <p:txBody>
          <a:bodyPr/>
          <a:lstStyle/>
          <a:p>
            <a:r>
              <a:rPr lang="en-IN" dirty="0" smtClean="0"/>
              <a:t>Method </a:t>
            </a:r>
            <a:r>
              <a:rPr lang="en-IN" dirty="0" smtClean="0"/>
              <a:t>(1)</a:t>
            </a:r>
            <a:endParaRPr lang="en-IN" dirty="0"/>
          </a:p>
        </p:txBody>
      </p:sp>
      <p:sp>
        <p:nvSpPr>
          <p:cNvPr id="12" name="Rectangle 11"/>
          <p:cNvSpPr/>
          <p:nvPr/>
        </p:nvSpPr>
        <p:spPr>
          <a:xfrm>
            <a:off x="8255656" y="5719239"/>
            <a:ext cx="1945789" cy="507831"/>
          </a:xfrm>
          <a:prstGeom prst="rect">
            <a:avLst/>
          </a:prstGeom>
        </p:spPr>
        <p:txBody>
          <a:bodyPr wrap="none">
            <a:spAutoFit/>
          </a:bodyPr>
          <a:lstStyle/>
          <a:p>
            <a:pPr algn="ctr">
              <a:lnSpc>
                <a:spcPct val="150000"/>
              </a:lnSpc>
              <a:spcAft>
                <a:spcPts val="1000"/>
              </a:spcAft>
            </a:pP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Histogram </a:t>
            </a:r>
            <a:r>
              <a:rPr lang="en-IN"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of error</a:t>
            </a:r>
            <a:endParaRPr lang="en-IN"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3092300" y="5779204"/>
            <a:ext cx="1734193" cy="507831"/>
          </a:xfrm>
          <a:prstGeom prst="rect">
            <a:avLst/>
          </a:prstGeom>
        </p:spPr>
        <p:txBody>
          <a:bodyPr wrap="none">
            <a:spAutoFit/>
          </a:bodyPr>
          <a:lstStyle/>
          <a:p>
            <a:pPr algn="ctr">
              <a:lnSpc>
                <a:spcPct val="150000"/>
              </a:lnSpc>
              <a:spcAft>
                <a:spcPts val="1000"/>
              </a:spcAft>
            </a:pP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Box </a:t>
            </a:r>
            <a:r>
              <a:rPr lang="en-IN"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plot of error</a:t>
            </a:r>
            <a:endParaRPr lang="en-IN"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15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p:cNvSpPr>
            <a:spLocks noGrp="1"/>
          </p:cNvSpPr>
          <p:nvPr>
            <p:ph type="title"/>
          </p:nvPr>
        </p:nvSpPr>
        <p:spPr/>
        <p:txBody>
          <a:bodyPr/>
          <a:lstStyle/>
          <a:p>
            <a:r>
              <a:rPr lang="en-IN" dirty="0" smtClean="0"/>
              <a:t>Method </a:t>
            </a:r>
            <a:r>
              <a:rPr lang="en-IN" dirty="0" smtClean="0"/>
              <a:t>(1): Results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17316354"/>
              </p:ext>
            </p:extLst>
          </p:nvPr>
        </p:nvGraphicFramePr>
        <p:xfrm>
          <a:off x="5590358" y="2420890"/>
          <a:ext cx="4104455" cy="1728191"/>
        </p:xfrm>
        <a:graphic>
          <a:graphicData uri="http://schemas.openxmlformats.org/drawingml/2006/table">
            <a:tbl>
              <a:tblPr firstRow="1" firstCol="1" bandRow="1">
                <a:tableStyleId>{6E25E649-3F16-4E02-A733-19D2CDBF48F0}</a:tableStyleId>
              </a:tblPr>
              <a:tblGrid>
                <a:gridCol w="724315"/>
                <a:gridCol w="845035"/>
                <a:gridCol w="845035"/>
                <a:gridCol w="845035"/>
                <a:gridCol w="845035"/>
              </a:tblGrid>
              <a:tr h="345479">
                <a:tc>
                  <a:txBody>
                    <a:bodyPr/>
                    <a:lstStyle/>
                    <a:p>
                      <a:pPr>
                        <a:lnSpc>
                          <a:spcPct val="107000"/>
                        </a:lnSpc>
                      </a:pPr>
                      <a:endParaRPr lang="en-IN" sz="1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45678">
                <a:tc>
                  <a:txBody>
                    <a:bodyPr/>
                    <a:lstStyle/>
                    <a:p>
                      <a:pPr algn="ctr">
                        <a:lnSpc>
                          <a:spcPct val="150000"/>
                        </a:lnSpc>
                        <a:spcAft>
                          <a:spcPts val="0"/>
                        </a:spcAft>
                      </a:pPr>
                      <a:r>
                        <a:rPr lang="en-IN" sz="1100">
                          <a:effectLst/>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0.36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0.17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0.28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45678">
                <a:tc>
                  <a:txBody>
                    <a:bodyPr/>
                    <a:lstStyle/>
                    <a:p>
                      <a:pPr algn="ctr">
                        <a:lnSpc>
                          <a:spcPct val="150000"/>
                        </a:lnSpc>
                        <a:spcAft>
                          <a:spcPts val="0"/>
                        </a:spcAft>
                      </a:pPr>
                      <a:r>
                        <a:rPr lang="en-IN" sz="1100">
                          <a:effectLst/>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0.27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0.33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45678">
                <a:tc>
                  <a:txBody>
                    <a:bodyPr/>
                    <a:lstStyle/>
                    <a:p>
                      <a:pPr algn="ctr">
                        <a:lnSpc>
                          <a:spcPct val="150000"/>
                        </a:lnSpc>
                        <a:spcAft>
                          <a:spcPts val="0"/>
                        </a:spcAft>
                      </a:pPr>
                      <a:r>
                        <a:rPr lang="en-IN" sz="1100">
                          <a:effectLst/>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0.24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0.36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0.21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45678">
                <a:tc>
                  <a:txBody>
                    <a:bodyPr/>
                    <a:lstStyle/>
                    <a:p>
                      <a:pPr algn="ctr">
                        <a:lnSpc>
                          <a:spcPct val="150000"/>
                        </a:lnSpc>
                        <a:spcAft>
                          <a:spcPts val="0"/>
                        </a:spcAft>
                      </a:pPr>
                      <a:r>
                        <a:rPr lang="en-IN" sz="1100">
                          <a:effectLst/>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0.31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dirty="0">
                          <a:effectLst/>
                        </a:rPr>
                        <a:t>0.16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a:effectLst/>
                        </a:rPr>
                        <a:t>0.17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50000"/>
                        </a:lnSpc>
                        <a:spcAft>
                          <a:spcPts val="0"/>
                        </a:spcAft>
                      </a:pPr>
                      <a:r>
                        <a:rPr lang="en-IN" sz="1100" dirty="0">
                          <a:effectLst/>
                        </a:rPr>
                        <a:t>0.36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1246440"/>
              </p:ext>
            </p:extLst>
          </p:nvPr>
        </p:nvGraphicFramePr>
        <p:xfrm>
          <a:off x="5590356" y="4565859"/>
          <a:ext cx="4111352" cy="1119508"/>
        </p:xfrm>
        <a:graphic>
          <a:graphicData uri="http://schemas.openxmlformats.org/drawingml/2006/table">
            <a:tbl>
              <a:tblPr firstRow="1" firstCol="1" bandRow="1">
                <a:tableStyleId>{6E25E649-3F16-4E02-A733-19D2CDBF48F0}</a:tableStyleId>
              </a:tblPr>
              <a:tblGrid>
                <a:gridCol w="936104"/>
                <a:gridCol w="1043436"/>
                <a:gridCol w="1065906"/>
                <a:gridCol w="1065906"/>
              </a:tblGrid>
              <a:tr h="762639">
                <a:tc>
                  <a:txBody>
                    <a:bodyPr/>
                    <a:lstStyle/>
                    <a:p>
                      <a:pPr>
                        <a:lnSpc>
                          <a:spcPct val="150000"/>
                        </a:lnSpc>
                        <a:spcAft>
                          <a:spcPts val="0"/>
                        </a:spcAft>
                      </a:pPr>
                      <a:r>
                        <a:rPr lang="en-IN" sz="1100" dirty="0">
                          <a:effectLst/>
                        </a:rPr>
                        <a:t>Very Low</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a:effectLst/>
                        </a:rPr>
                        <a:t>Low</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dirty="0">
                          <a:effectLst/>
                        </a:rPr>
                        <a:t>High</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50000"/>
                        </a:lnSpc>
                        <a:spcAft>
                          <a:spcPts val="0"/>
                        </a:spcAft>
                      </a:pPr>
                      <a:r>
                        <a:rPr lang="en-IN" sz="1100">
                          <a:effectLst/>
                        </a:rPr>
                        <a:t>Very High</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356869">
                <a:tc>
                  <a:txBody>
                    <a:bodyPr/>
                    <a:lstStyle/>
                    <a:p>
                      <a:pPr algn="r">
                        <a:lnSpc>
                          <a:spcPct val="150000"/>
                        </a:lnSpc>
                        <a:spcAft>
                          <a:spcPts val="0"/>
                        </a:spcAft>
                      </a:pPr>
                      <a:r>
                        <a:rPr lang="en-IN" sz="1100" b="0" dirty="0">
                          <a:solidFill>
                            <a:schemeClr val="tx1"/>
                          </a:solidFill>
                          <a:effectLst/>
                        </a:rPr>
                        <a:t>0.27</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r">
                        <a:lnSpc>
                          <a:spcPct val="150000"/>
                        </a:lnSpc>
                        <a:spcAft>
                          <a:spcPts val="0"/>
                        </a:spcAft>
                      </a:pPr>
                      <a:r>
                        <a:rPr lang="en-IN" sz="1100" dirty="0">
                          <a:effectLst/>
                        </a:rPr>
                        <a:t>0.21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0.26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dirty="0">
                          <a:effectLst/>
                        </a:rPr>
                        <a:t>0.27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bl>
          </a:graphicData>
        </a:graphic>
      </p:graphicFrame>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852" y="2492896"/>
            <a:ext cx="4003299" cy="2992757"/>
          </a:xfrm>
          <a:prstGeom prst="rect">
            <a:avLst/>
          </a:prstGeom>
        </p:spPr>
      </p:pic>
      <p:sp>
        <p:nvSpPr>
          <p:cNvPr id="7" name="Rectangle 6"/>
          <p:cNvSpPr/>
          <p:nvPr/>
        </p:nvSpPr>
        <p:spPr>
          <a:xfrm>
            <a:off x="6526460" y="4149080"/>
            <a:ext cx="2279214" cy="369332"/>
          </a:xfrm>
          <a:prstGeom prst="rect">
            <a:avLst/>
          </a:prstGeom>
        </p:spPr>
        <p:txBody>
          <a:bodyPr wrap="none">
            <a:spAutoFit/>
          </a:bodyPr>
          <a:lstStyle/>
          <a:p>
            <a:r>
              <a:rPr lang="en-IN" i="1" dirty="0">
                <a:latin typeface="Times New Roman" panose="02020603050405020304" pitchFamily="18" charset="0"/>
                <a:ea typeface="Calibri" panose="020F0502020204030204" pitchFamily="34" charset="0"/>
              </a:rPr>
              <a:t>Stationary </a:t>
            </a:r>
            <a:r>
              <a:rPr lang="en-IN" i="1" dirty="0" smtClean="0">
                <a:latin typeface="Times New Roman" panose="02020603050405020304" pitchFamily="18" charset="0"/>
                <a:ea typeface="Calibri" panose="020F0502020204030204" pitchFamily="34" charset="0"/>
              </a:rPr>
              <a:t>probability</a:t>
            </a:r>
            <a:endParaRPr lang="en-IN" i="1" dirty="0"/>
          </a:p>
        </p:txBody>
      </p:sp>
      <p:sp>
        <p:nvSpPr>
          <p:cNvPr id="8" name="Rectangle 7"/>
          <p:cNvSpPr/>
          <p:nvPr/>
        </p:nvSpPr>
        <p:spPr>
          <a:xfrm>
            <a:off x="6231476" y="1908565"/>
            <a:ext cx="2869182" cy="369332"/>
          </a:xfrm>
          <a:prstGeom prst="rect">
            <a:avLst/>
          </a:prstGeom>
        </p:spPr>
        <p:txBody>
          <a:bodyPr wrap="none">
            <a:spAutoFit/>
          </a:bodyPr>
          <a:lstStyle/>
          <a:p>
            <a:pPr algn="ctr">
              <a:spcAft>
                <a:spcPts val="1000"/>
              </a:spcAft>
            </a:pP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Transition </a:t>
            </a:r>
            <a:r>
              <a:rPr lang="en-IN"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probability </a:t>
            </a: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matrix</a:t>
            </a:r>
            <a:endParaRPr lang="en-IN"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ectangle 8"/>
          <p:cNvSpPr/>
          <p:nvPr/>
        </p:nvSpPr>
        <p:spPr>
          <a:xfrm>
            <a:off x="1557908" y="5494514"/>
            <a:ext cx="3168352" cy="646331"/>
          </a:xfrm>
          <a:prstGeom prst="rect">
            <a:avLst/>
          </a:prstGeom>
        </p:spPr>
        <p:txBody>
          <a:bodyPr wrap="square">
            <a:spAutoFit/>
          </a:bodyPr>
          <a:lstStyle/>
          <a:p>
            <a:r>
              <a:rPr lang="en-IN" i="1" dirty="0">
                <a:solidFill>
                  <a:srgbClr val="000000"/>
                </a:solidFill>
                <a:latin typeface="Times New Roman" panose="02020603050405020304" pitchFamily="18" charset="0"/>
              </a:rPr>
              <a:t>Heatmap of Transition matrix</a:t>
            </a:r>
            <a:r>
              <a:rPr lang="en-IN" dirty="0"/>
              <a:t> </a:t>
            </a:r>
            <a:br>
              <a:rPr lang="en-IN" dirty="0"/>
            </a:br>
            <a:endParaRPr lang="en-IN" dirty="0"/>
          </a:p>
        </p:txBody>
      </p:sp>
    </p:spTree>
    <p:extLst>
      <p:ext uri="{BB962C8B-B14F-4D97-AF65-F5344CB8AC3E}">
        <p14:creationId xmlns:p14="http://schemas.microsoft.com/office/powerpoint/2010/main" val="244116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Method (2)</a:t>
            </a:r>
            <a:endParaRPr lang="en-IN" dirty="0"/>
          </a:p>
        </p:txBody>
      </p:sp>
      <p:sp>
        <p:nvSpPr>
          <p:cNvPr id="4" name="Content Placeholder 3"/>
          <p:cNvSpPr>
            <a:spLocks noGrp="1"/>
          </p:cNvSpPr>
          <p:nvPr>
            <p:ph idx="1"/>
          </p:nvPr>
        </p:nvSpPr>
        <p:spPr/>
        <p:txBody>
          <a:bodyPr>
            <a:normAutofit/>
          </a:bodyPr>
          <a:lstStyle/>
          <a:p>
            <a:r>
              <a:rPr lang="en-IN" dirty="0"/>
              <a:t>We calculate daily logarithmic return corresponding to these indices. </a:t>
            </a:r>
            <a:endParaRPr lang="en-IN" dirty="0" smtClean="0"/>
          </a:p>
          <a:p>
            <a:r>
              <a:rPr lang="en-IN" dirty="0"/>
              <a:t>U</a:t>
            </a:r>
            <a:r>
              <a:rPr lang="en-IN" dirty="0" smtClean="0"/>
              <a:t>sing </a:t>
            </a:r>
            <a:r>
              <a:rPr lang="en-IN" dirty="0"/>
              <a:t>a moving window of 20 days we estimated correlation matrix among 11 variables thus we have an array of correlation matrix with the number of entries being (number of days in 2002-2017) minus 20</a:t>
            </a:r>
            <a:r>
              <a:rPr lang="en-IN" dirty="0" smtClean="0"/>
              <a:t>.</a:t>
            </a:r>
          </a:p>
          <a:p>
            <a:pPr lvl="0"/>
            <a:r>
              <a:rPr lang="en-IN" dirty="0" smtClean="0"/>
              <a:t>Using </a:t>
            </a:r>
            <a:r>
              <a:rPr lang="en-IN" dirty="0"/>
              <a:t>two loops calculate norm of the difference between every element in an array</a:t>
            </a:r>
          </a:p>
          <a:p>
            <a:pPr lvl="0"/>
            <a:r>
              <a:rPr lang="en-IN" dirty="0"/>
              <a:t>Divide that norm by the number of columns in the correlation matrix</a:t>
            </a:r>
          </a:p>
          <a:p>
            <a:pPr lvl="0"/>
            <a:r>
              <a:rPr lang="en-IN" dirty="0"/>
              <a:t>We have the matrix in which ‘</a:t>
            </a:r>
            <a:r>
              <a:rPr lang="en-IN" dirty="0" err="1"/>
              <a:t>i</a:t>
            </a:r>
            <a:r>
              <a:rPr lang="en-IN" baseline="-25000" dirty="0" err="1"/>
              <a:t>th</a:t>
            </a:r>
            <a:r>
              <a:rPr lang="en-IN" dirty="0"/>
              <a:t>’ row and ‘</a:t>
            </a:r>
            <a:r>
              <a:rPr lang="en-IN" dirty="0" err="1"/>
              <a:t>j</a:t>
            </a:r>
            <a:r>
              <a:rPr lang="en-IN" baseline="-25000" dirty="0" err="1"/>
              <a:t>th</a:t>
            </a:r>
            <a:r>
              <a:rPr lang="en-IN" dirty="0"/>
              <a:t>’ column is the norm of the difference between ‘</a:t>
            </a:r>
            <a:r>
              <a:rPr lang="en-IN" dirty="0" err="1"/>
              <a:t>i</a:t>
            </a:r>
            <a:r>
              <a:rPr lang="en-IN" baseline="-25000" dirty="0" err="1"/>
              <a:t>th</a:t>
            </a:r>
            <a:r>
              <a:rPr lang="en-IN" dirty="0"/>
              <a:t>’ element of the array and ‘</a:t>
            </a:r>
            <a:r>
              <a:rPr lang="en-IN" dirty="0" err="1"/>
              <a:t>j</a:t>
            </a:r>
            <a:r>
              <a:rPr lang="en-IN" baseline="-25000" dirty="0" err="1"/>
              <a:t>th</a:t>
            </a:r>
            <a:r>
              <a:rPr lang="en-IN" dirty="0"/>
              <a:t>’ element of the array.</a:t>
            </a:r>
          </a:p>
          <a:p>
            <a:r>
              <a:rPr lang="en-IN" dirty="0"/>
              <a:t>Using ‘Heatmap’ command in ‘R</a:t>
            </a:r>
            <a:r>
              <a:rPr lang="en-IN" dirty="0" smtClean="0"/>
              <a:t>’ we </a:t>
            </a:r>
            <a:r>
              <a:rPr lang="en-IN" dirty="0"/>
              <a:t>generate the heatmap</a:t>
            </a:r>
          </a:p>
        </p:txBody>
      </p:sp>
    </p:spTree>
    <p:extLst>
      <p:ext uri="{BB962C8B-B14F-4D97-AF65-F5344CB8AC3E}">
        <p14:creationId xmlns:p14="http://schemas.microsoft.com/office/powerpoint/2010/main" val="177494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Then we applied k-NN clustering algorithm. The steps of clustering are explained below: </a:t>
            </a:r>
          </a:p>
          <a:p>
            <a:pPr lvl="0"/>
            <a:r>
              <a:rPr lang="en-IN" dirty="0"/>
              <a:t>k-NN clustering can directly be applied using “</a:t>
            </a:r>
            <a:r>
              <a:rPr lang="en-IN" dirty="0" err="1"/>
              <a:t>kmeans</a:t>
            </a:r>
            <a:r>
              <a:rPr lang="en-IN" dirty="0"/>
              <a:t>” command in ‘R’ but we need to determine optimal number of clusters.</a:t>
            </a:r>
          </a:p>
          <a:p>
            <a:pPr lvl="0"/>
            <a:r>
              <a:rPr lang="en-IN" dirty="0"/>
              <a:t>Using loop iterate number of the cluster from 1-40, calculate error on each cluster values and plot them.</a:t>
            </a:r>
          </a:p>
          <a:p>
            <a:pPr lvl="0"/>
            <a:r>
              <a:rPr lang="en-IN" dirty="0"/>
              <a:t>Using elbow method as explained choose the most appropriate number of clusters i.e. 10. For further analysis set the appropriate number of clusters as </a:t>
            </a:r>
            <a:r>
              <a:rPr lang="en-IN" dirty="0" smtClean="0"/>
              <a:t>10</a:t>
            </a:r>
          </a:p>
          <a:p>
            <a:pPr lvl="0"/>
            <a:r>
              <a:rPr lang="en-IN" dirty="0"/>
              <a:t>Obtain cluster </a:t>
            </a:r>
            <a:r>
              <a:rPr lang="en-IN" dirty="0" err="1"/>
              <a:t>centers</a:t>
            </a:r>
            <a:r>
              <a:rPr lang="en-IN" dirty="0"/>
              <a:t> using the command in ‘R’, then classify the elements of correlation matrix array to appropriate clusters. </a:t>
            </a:r>
          </a:p>
          <a:p>
            <a:pPr lvl="0"/>
            <a:r>
              <a:rPr lang="en-IN" dirty="0"/>
              <a:t>We have an array in which every element is an indicator variable taking one value from 1 to 10 which denotes the state of the market at a particular time.</a:t>
            </a:r>
          </a:p>
          <a:p>
            <a:pPr lvl="0"/>
            <a:endParaRPr lang="en-IN" dirty="0"/>
          </a:p>
          <a:p>
            <a:endParaRPr lang="en-IN" dirty="0"/>
          </a:p>
        </p:txBody>
      </p:sp>
    </p:spTree>
    <p:extLst>
      <p:ext uri="{BB962C8B-B14F-4D97-AF65-F5344CB8AC3E}">
        <p14:creationId xmlns:p14="http://schemas.microsoft.com/office/powerpoint/2010/main" val="206845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5860" y="2133600"/>
            <a:ext cx="5054022" cy="3778250"/>
          </a:xfrm>
        </p:spPr>
      </p:pic>
      <p:sp>
        <p:nvSpPr>
          <p:cNvPr id="5" name="Rectangle 4"/>
          <p:cNvSpPr/>
          <p:nvPr/>
        </p:nvSpPr>
        <p:spPr>
          <a:xfrm>
            <a:off x="1917948" y="6013998"/>
            <a:ext cx="3604320" cy="507831"/>
          </a:xfrm>
          <a:prstGeom prst="rect">
            <a:avLst/>
          </a:prstGeom>
        </p:spPr>
        <p:txBody>
          <a:bodyPr wrap="none">
            <a:spAutoFit/>
          </a:bodyPr>
          <a:lstStyle/>
          <a:p>
            <a:pPr algn="ctr">
              <a:lnSpc>
                <a:spcPct val="150000"/>
              </a:lnSpc>
              <a:spcAft>
                <a:spcPts val="1000"/>
              </a:spcAft>
            </a:pP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Squared </a:t>
            </a:r>
            <a:r>
              <a:rPr lang="en-IN"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error vs. Number of clusters</a:t>
            </a:r>
            <a:endParaRPr lang="en-IN"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8643" y="2133600"/>
            <a:ext cx="5124340" cy="3843255"/>
          </a:xfrm>
          <a:prstGeom prst="rect">
            <a:avLst/>
          </a:prstGeom>
        </p:spPr>
      </p:pic>
      <p:sp>
        <p:nvSpPr>
          <p:cNvPr id="6" name="Rectangle 5"/>
          <p:cNvSpPr/>
          <p:nvPr/>
        </p:nvSpPr>
        <p:spPr>
          <a:xfrm>
            <a:off x="7200961" y="5964793"/>
            <a:ext cx="4532022" cy="923330"/>
          </a:xfrm>
          <a:prstGeom prst="rect">
            <a:avLst/>
          </a:prstGeom>
        </p:spPr>
        <p:txBody>
          <a:bodyPr wrap="square">
            <a:spAutoFit/>
          </a:bodyPr>
          <a:lstStyle/>
          <a:p>
            <a:r>
              <a:rPr lang="en-US" i="1" dirty="0">
                <a:solidFill>
                  <a:schemeClr val="tx1">
                    <a:lumMod val="75000"/>
                    <a:lumOff val="25000"/>
                  </a:schemeClr>
                </a:solidFill>
                <a:latin typeface="Times New Roman" panose="02020603050405020304" pitchFamily="18" charset="0"/>
              </a:rPr>
              <a:t>Heatmap representing change in correlation matrix (sector wise stock) at different time</a:t>
            </a:r>
            <a:r>
              <a:rPr lang="en-US" dirty="0">
                <a:solidFill>
                  <a:schemeClr val="tx1">
                    <a:lumMod val="75000"/>
                    <a:lumOff val="25000"/>
                  </a:schemeClr>
                </a:solidFill>
              </a:rPr>
              <a:t> </a:t>
            </a:r>
            <a:br>
              <a:rPr lang="en-US" dirty="0">
                <a:solidFill>
                  <a:schemeClr val="tx1">
                    <a:lumMod val="75000"/>
                    <a:lumOff val="25000"/>
                  </a:schemeClr>
                </a:solidFill>
              </a:rPr>
            </a:br>
            <a:endParaRPr lang="en-IN" dirty="0">
              <a:solidFill>
                <a:schemeClr val="tx1">
                  <a:lumMod val="75000"/>
                  <a:lumOff val="25000"/>
                </a:schemeClr>
              </a:solidFill>
            </a:endParaRPr>
          </a:p>
        </p:txBody>
      </p:sp>
    </p:spTree>
    <p:extLst>
      <p:ext uri="{BB962C8B-B14F-4D97-AF65-F5344CB8AC3E}">
        <p14:creationId xmlns:p14="http://schemas.microsoft.com/office/powerpoint/2010/main" val="46806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 Results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72" y="1793781"/>
            <a:ext cx="5544616" cy="4145003"/>
          </a:xfrm>
        </p:spPr>
      </p:pic>
      <p:pic>
        <p:nvPicPr>
          <p:cNvPr id="10"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436" y="1905000"/>
            <a:ext cx="5395491" cy="4033784"/>
          </a:xfrm>
          <a:prstGeom prst="rect">
            <a:avLst/>
          </a:prstGeom>
        </p:spPr>
      </p:pic>
      <p:sp>
        <p:nvSpPr>
          <p:cNvPr id="11" name="Rectangle 10"/>
          <p:cNvSpPr/>
          <p:nvPr/>
        </p:nvSpPr>
        <p:spPr>
          <a:xfrm>
            <a:off x="1341884"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a:t>
            </a:r>
            <a:r>
              <a:rPr lang="en-IN" dirty="0" smtClean="0">
                <a:latin typeface="Times New Roman" panose="02020603050405020304" pitchFamily="18" charset="0"/>
                <a:ea typeface="Calibri" panose="020F0502020204030204" pitchFamily="34" charset="0"/>
              </a:rPr>
              <a:t>1</a:t>
            </a:r>
            <a:endParaRPr lang="en-IN" dirty="0"/>
          </a:p>
        </p:txBody>
      </p:sp>
      <p:sp>
        <p:nvSpPr>
          <p:cNvPr id="12" name="Rectangle 11"/>
          <p:cNvSpPr/>
          <p:nvPr/>
        </p:nvSpPr>
        <p:spPr>
          <a:xfrm>
            <a:off x="7537265"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a:t>
            </a:r>
            <a:r>
              <a:rPr lang="en-IN" dirty="0" smtClean="0">
                <a:latin typeface="Times New Roman" panose="02020603050405020304" pitchFamily="18" charset="0"/>
                <a:ea typeface="Calibri" panose="020F0502020204030204" pitchFamily="34" charset="0"/>
              </a:rPr>
              <a:t>2</a:t>
            </a:r>
            <a:endParaRPr lang="en-IN" dirty="0"/>
          </a:p>
        </p:txBody>
      </p:sp>
    </p:spTree>
    <p:extLst>
      <p:ext uri="{BB962C8B-B14F-4D97-AF65-F5344CB8AC3E}">
        <p14:creationId xmlns:p14="http://schemas.microsoft.com/office/powerpoint/2010/main" val="153089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 Results</a:t>
            </a:r>
            <a:endParaRPr lang="en-IN" dirty="0"/>
          </a:p>
        </p:txBody>
      </p:sp>
      <p:sp>
        <p:nvSpPr>
          <p:cNvPr id="11" name="Rectangle 10"/>
          <p:cNvSpPr/>
          <p:nvPr/>
        </p:nvSpPr>
        <p:spPr>
          <a:xfrm>
            <a:off x="1341884"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3</a:t>
            </a:r>
            <a:endParaRPr lang="en-IN" dirty="0"/>
          </a:p>
        </p:txBody>
      </p:sp>
      <p:sp>
        <p:nvSpPr>
          <p:cNvPr id="12" name="Rectangle 11"/>
          <p:cNvSpPr/>
          <p:nvPr/>
        </p:nvSpPr>
        <p:spPr>
          <a:xfrm>
            <a:off x="7534572"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4</a:t>
            </a:r>
            <a:endParaRPr lang="en-IN"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3852" y="1905000"/>
            <a:ext cx="5040560" cy="3768186"/>
          </a:xfrm>
          <a:prstGeom prst="rect">
            <a:avLst/>
          </a:prstGeom>
        </p:spPr>
      </p:pic>
      <p:pic>
        <p:nvPicPr>
          <p:cNvPr id="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046933" y="1882293"/>
            <a:ext cx="5053695" cy="3778250"/>
          </a:xfrm>
          <a:prstGeom prst="rect">
            <a:avLst/>
          </a:prstGeom>
        </p:spPr>
      </p:pic>
    </p:spTree>
    <p:extLst>
      <p:ext uri="{BB962C8B-B14F-4D97-AF65-F5344CB8AC3E}">
        <p14:creationId xmlns:p14="http://schemas.microsoft.com/office/powerpoint/2010/main" val="25791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 Results</a:t>
            </a:r>
            <a:endParaRPr lang="en-IN" dirty="0"/>
          </a:p>
        </p:txBody>
      </p:sp>
      <p:sp>
        <p:nvSpPr>
          <p:cNvPr id="11" name="Rectangle 10"/>
          <p:cNvSpPr/>
          <p:nvPr/>
        </p:nvSpPr>
        <p:spPr>
          <a:xfrm>
            <a:off x="1341884"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5</a:t>
            </a:r>
            <a:endParaRPr lang="en-IN" dirty="0"/>
          </a:p>
        </p:txBody>
      </p:sp>
      <p:sp>
        <p:nvSpPr>
          <p:cNvPr id="12" name="Rectangle 11"/>
          <p:cNvSpPr/>
          <p:nvPr/>
        </p:nvSpPr>
        <p:spPr>
          <a:xfrm>
            <a:off x="7534572"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6</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860" y="1990429"/>
            <a:ext cx="4909373" cy="3670114"/>
          </a:xfrm>
          <a:prstGeom prst="rect">
            <a:avLst/>
          </a:prstGeom>
        </p:spPr>
      </p:pic>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14492" y="1990429"/>
            <a:ext cx="4909372" cy="3670114"/>
          </a:xfrm>
        </p:spPr>
      </p:pic>
    </p:spTree>
    <p:extLst>
      <p:ext uri="{BB962C8B-B14F-4D97-AF65-F5344CB8AC3E}">
        <p14:creationId xmlns:p14="http://schemas.microsoft.com/office/powerpoint/2010/main" val="25160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smtClean="0">
                <a:cs typeface="Times New Roman" panose="02020603050405020304" pitchFamily="18" charset="0"/>
              </a:rPr>
              <a:t>Introduction</a:t>
            </a:r>
            <a:endParaRPr lang="en-IN" dirty="0">
              <a:cs typeface="Times New Roman" panose="02020603050405020304" pitchFamily="18" charset="0"/>
            </a:endParaRPr>
          </a:p>
        </p:txBody>
      </p:sp>
      <p:sp>
        <p:nvSpPr>
          <p:cNvPr id="2" name="Content Placeholder 1"/>
          <p:cNvSpPr>
            <a:spLocks noGrp="1"/>
          </p:cNvSpPr>
          <p:nvPr>
            <p:ph idx="1"/>
          </p:nvPr>
        </p:nvSpPr>
        <p:spPr/>
        <p:txBody>
          <a:bodyPr>
            <a:normAutofit fontScale="85000" lnSpcReduction="20000"/>
          </a:bodyPr>
          <a:lstStyle/>
          <a:p>
            <a:pPr>
              <a:buClr>
                <a:srgbClr val="0070C0"/>
              </a:buClr>
            </a:pPr>
            <a:r>
              <a:rPr lang="en-IN" sz="2800" dirty="0"/>
              <a:t>Time series is one of the way to analyse complex systems. </a:t>
            </a:r>
            <a:endParaRPr lang="en-IN" sz="2800" dirty="0" smtClean="0"/>
          </a:p>
          <a:p>
            <a:pPr>
              <a:buClr>
                <a:srgbClr val="0070C0"/>
              </a:buClr>
            </a:pPr>
            <a:r>
              <a:rPr lang="en-IN" sz="2800" dirty="0" smtClean="0"/>
              <a:t>The </a:t>
            </a:r>
            <a:r>
              <a:rPr lang="en-IN" sz="2800" dirty="0"/>
              <a:t>correlation has been a powerful tool in the analysis of time series. </a:t>
            </a:r>
            <a:endParaRPr lang="en-IN" sz="2800" dirty="0" smtClean="0"/>
          </a:p>
          <a:p>
            <a:pPr>
              <a:buClr>
                <a:srgbClr val="0070C0"/>
              </a:buClr>
            </a:pPr>
            <a:r>
              <a:rPr lang="en-IN" sz="2800" dirty="0" smtClean="0"/>
              <a:t>Time </a:t>
            </a:r>
            <a:r>
              <a:rPr lang="en-IN" sz="2800" dirty="0"/>
              <a:t>series analysis is done on stationary data yet most natural processes are non-stationary. </a:t>
            </a:r>
            <a:endParaRPr lang="en-IN" sz="2800" dirty="0" smtClean="0"/>
          </a:p>
          <a:p>
            <a:pPr>
              <a:buClr>
                <a:srgbClr val="0070C0"/>
              </a:buClr>
            </a:pPr>
            <a:r>
              <a:rPr lang="en-IN" sz="2800" dirty="0" smtClean="0"/>
              <a:t>In </a:t>
            </a:r>
            <a:r>
              <a:rPr lang="en-IN" sz="2800" dirty="0"/>
              <a:t>non-stationary situations analysis becomes arduous and model robustness is lost. </a:t>
            </a:r>
            <a:endParaRPr lang="en-IN" sz="2800" dirty="0" smtClean="0"/>
          </a:p>
          <a:p>
            <a:pPr>
              <a:buClr>
                <a:srgbClr val="0070C0"/>
              </a:buClr>
            </a:pPr>
            <a:r>
              <a:rPr lang="en-IN" sz="2800" dirty="0" smtClean="0"/>
              <a:t>To </a:t>
            </a:r>
            <a:r>
              <a:rPr lang="en-IN" sz="2800" dirty="0"/>
              <a:t>overcome these challenges we need superior models which are less vulnerable to non-stationarity of data.</a:t>
            </a:r>
            <a:endParaRPr lang="en-IN" dirty="0"/>
          </a:p>
        </p:txBody>
      </p:sp>
    </p:spTree>
    <p:extLst>
      <p:ext uri="{BB962C8B-B14F-4D97-AF65-F5344CB8AC3E}">
        <p14:creationId xmlns:p14="http://schemas.microsoft.com/office/powerpoint/2010/main" val="288003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 Results</a:t>
            </a:r>
            <a:endParaRPr lang="en-IN" dirty="0"/>
          </a:p>
        </p:txBody>
      </p:sp>
      <p:sp>
        <p:nvSpPr>
          <p:cNvPr id="11" name="Rectangle 10"/>
          <p:cNvSpPr/>
          <p:nvPr/>
        </p:nvSpPr>
        <p:spPr>
          <a:xfrm>
            <a:off x="1341884"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a:t>
            </a:r>
            <a:r>
              <a:rPr lang="en-IN" dirty="0" smtClean="0">
                <a:latin typeface="Times New Roman" panose="02020603050405020304" pitchFamily="18" charset="0"/>
                <a:ea typeface="Calibri" panose="020F0502020204030204" pitchFamily="34" charset="0"/>
              </a:rPr>
              <a:t>7</a:t>
            </a:r>
            <a:endParaRPr lang="en-IN" dirty="0"/>
          </a:p>
        </p:txBody>
      </p:sp>
      <p:sp>
        <p:nvSpPr>
          <p:cNvPr id="12" name="Rectangle 11"/>
          <p:cNvSpPr/>
          <p:nvPr/>
        </p:nvSpPr>
        <p:spPr>
          <a:xfrm>
            <a:off x="7534572"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a:t>
            </a:r>
            <a:r>
              <a:rPr lang="en-IN" dirty="0" smtClean="0">
                <a:latin typeface="Times New Roman" panose="02020603050405020304" pitchFamily="18" charset="0"/>
                <a:ea typeface="Calibri" panose="020F0502020204030204" pitchFamily="34" charset="0"/>
              </a:rPr>
              <a:t>8</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6678" y="2235161"/>
            <a:ext cx="4875811" cy="3645024"/>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860" y="2235161"/>
            <a:ext cx="4875811" cy="3645024"/>
          </a:xfrm>
          <a:prstGeom prst="rect">
            <a:avLst/>
          </a:prstGeom>
        </p:spPr>
      </p:pic>
    </p:spTree>
    <p:extLst>
      <p:ext uri="{BB962C8B-B14F-4D97-AF65-F5344CB8AC3E}">
        <p14:creationId xmlns:p14="http://schemas.microsoft.com/office/powerpoint/2010/main" val="182259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 Results</a:t>
            </a:r>
            <a:endParaRPr lang="en-IN" dirty="0"/>
          </a:p>
        </p:txBody>
      </p:sp>
      <p:sp>
        <p:nvSpPr>
          <p:cNvPr id="11" name="Rectangle 10"/>
          <p:cNvSpPr/>
          <p:nvPr/>
        </p:nvSpPr>
        <p:spPr>
          <a:xfrm>
            <a:off x="1341884" y="5938784"/>
            <a:ext cx="2941831"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9</a:t>
            </a:r>
            <a:endParaRPr lang="en-IN" dirty="0"/>
          </a:p>
        </p:txBody>
      </p:sp>
      <p:sp>
        <p:nvSpPr>
          <p:cNvPr id="12" name="Rectangle 11"/>
          <p:cNvSpPr/>
          <p:nvPr/>
        </p:nvSpPr>
        <p:spPr>
          <a:xfrm>
            <a:off x="7534572" y="5938784"/>
            <a:ext cx="3057247" cy="369332"/>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rPr>
              <a:t>Correlation Matrix for State </a:t>
            </a:r>
            <a:r>
              <a:rPr lang="en-IN" dirty="0" smtClean="0">
                <a:latin typeface="Times New Roman" panose="02020603050405020304" pitchFamily="18" charset="0"/>
                <a:ea typeface="Calibri" panose="020F0502020204030204" pitchFamily="34" charset="0"/>
              </a:rPr>
              <a:t>10</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2484" y="2060848"/>
            <a:ext cx="5187368" cy="3877936"/>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774" y="2060848"/>
            <a:ext cx="5187370" cy="3877936"/>
          </a:xfrm>
          <a:prstGeom prst="rect">
            <a:avLst/>
          </a:prstGeom>
        </p:spPr>
      </p:pic>
    </p:spTree>
    <p:extLst>
      <p:ext uri="{BB962C8B-B14F-4D97-AF65-F5344CB8AC3E}">
        <p14:creationId xmlns:p14="http://schemas.microsoft.com/office/powerpoint/2010/main" val="332200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 Results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23275573"/>
              </p:ext>
            </p:extLst>
          </p:nvPr>
        </p:nvGraphicFramePr>
        <p:xfrm>
          <a:off x="1053852" y="1988840"/>
          <a:ext cx="5743575" cy="2766060"/>
        </p:xfrm>
        <a:graphic>
          <a:graphicData uri="http://schemas.openxmlformats.org/drawingml/2006/table">
            <a:tbl>
              <a:tblPr firstRow="1" firstCol="1" bandRow="1">
                <a:tableStyleId>{6E25E649-3F16-4E02-A733-19D2CDBF48F0}</a:tableStyleId>
              </a:tblPr>
              <a:tblGrid>
                <a:gridCol w="492125"/>
                <a:gridCol w="574675"/>
                <a:gridCol w="574675"/>
                <a:gridCol w="574675"/>
                <a:gridCol w="574675"/>
                <a:gridCol w="492125"/>
                <a:gridCol w="492125"/>
                <a:gridCol w="492125"/>
                <a:gridCol w="492125"/>
                <a:gridCol w="492125"/>
                <a:gridCol w="492125"/>
              </a:tblGrid>
              <a:tr h="184150">
                <a:tc>
                  <a:txBody>
                    <a:bodyPr/>
                    <a:lstStyle/>
                    <a:p>
                      <a:pPr>
                        <a:lnSpc>
                          <a:spcPct val="150000"/>
                        </a:lnSpc>
                        <a:spcAft>
                          <a:spcPts val="0"/>
                        </a:spcAft>
                      </a:pPr>
                      <a:r>
                        <a:rPr lang="en-IN" sz="1100">
                          <a:effectLst/>
                        </a:rPr>
                        <a:t> </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50000"/>
                        </a:lnSpc>
                        <a:spcAft>
                          <a:spcPts val="0"/>
                        </a:spcAft>
                      </a:pPr>
                      <a:r>
                        <a:rPr lang="en-IN" sz="1100">
                          <a:effectLst/>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10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0.875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0.812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0.082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0.814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0.062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0.047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0.825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0.052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0.844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dirty="0">
                          <a:effectLst/>
                        </a:rPr>
                        <a:t>0.000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0.912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0.084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0.042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0.862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0.040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0.041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0.040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0.050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0.827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84150">
                <a:tc>
                  <a:txBody>
                    <a:bodyPr/>
                    <a:lstStyle/>
                    <a:p>
                      <a:pPr algn="r">
                        <a:lnSpc>
                          <a:spcPct val="150000"/>
                        </a:lnSpc>
                        <a:spcAft>
                          <a:spcPts val="0"/>
                        </a:spcAft>
                      </a:pPr>
                      <a:r>
                        <a:rPr lang="en-IN" sz="1100">
                          <a:effectLst/>
                        </a:rPr>
                        <a:t>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0.919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2385">
                <a:tc>
                  <a:txBody>
                    <a:bodyPr/>
                    <a:lstStyle/>
                    <a:p>
                      <a:pPr algn="r">
                        <a:lnSpc>
                          <a:spcPct val="150000"/>
                        </a:lnSpc>
                        <a:spcAft>
                          <a:spcPts val="0"/>
                        </a:spcAft>
                      </a:pPr>
                      <a:r>
                        <a:rPr lang="en-IN" sz="1100">
                          <a:effectLst/>
                        </a:rPr>
                        <a:t>10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0.031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0.028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0.013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a:effectLst/>
                        </a:rPr>
                        <a:t>0.000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r">
                        <a:lnSpc>
                          <a:spcPct val="150000"/>
                        </a:lnSpc>
                        <a:spcAft>
                          <a:spcPts val="0"/>
                        </a:spcAft>
                      </a:pPr>
                      <a:r>
                        <a:rPr lang="en-IN" sz="1100" dirty="0">
                          <a:effectLst/>
                        </a:rPr>
                        <a:t>0.903</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3014" y="1905000"/>
            <a:ext cx="4875811" cy="3645024"/>
          </a:xfrm>
          <a:prstGeom prst="rect">
            <a:avLst/>
          </a:prstGeom>
        </p:spPr>
      </p:pic>
      <p:sp>
        <p:nvSpPr>
          <p:cNvPr id="8" name="Rectangle 7"/>
          <p:cNvSpPr/>
          <p:nvPr/>
        </p:nvSpPr>
        <p:spPr>
          <a:xfrm>
            <a:off x="2515797" y="1535668"/>
            <a:ext cx="2869182" cy="369332"/>
          </a:xfrm>
          <a:prstGeom prst="rect">
            <a:avLst/>
          </a:prstGeom>
        </p:spPr>
        <p:txBody>
          <a:bodyPr wrap="none">
            <a:spAutoFit/>
          </a:bodyPr>
          <a:lstStyle/>
          <a:p>
            <a:pPr algn="ctr">
              <a:spcAft>
                <a:spcPts val="1000"/>
              </a:spcAft>
            </a:pP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Transition </a:t>
            </a:r>
            <a:r>
              <a:rPr lang="en-IN" i="1" dirty="0">
                <a:solidFill>
                  <a:srgbClr val="44546A"/>
                </a:solidFill>
                <a:latin typeface="Times New Roman" panose="02020603050405020304" pitchFamily="18" charset="0"/>
                <a:ea typeface="Calibri" panose="020F0502020204030204" pitchFamily="34" charset="0"/>
                <a:cs typeface="Times New Roman" panose="02020603050405020304" pitchFamily="18" charset="0"/>
              </a:rPr>
              <a:t>probability </a:t>
            </a:r>
            <a:r>
              <a:rPr lang="en-IN" i="1" dirty="0" smtClean="0">
                <a:solidFill>
                  <a:srgbClr val="44546A"/>
                </a:solidFill>
                <a:latin typeface="Times New Roman" panose="02020603050405020304" pitchFamily="18" charset="0"/>
                <a:ea typeface="Calibri" panose="020F0502020204030204" pitchFamily="34" charset="0"/>
                <a:cs typeface="Times New Roman" panose="02020603050405020304" pitchFamily="18" charset="0"/>
              </a:rPr>
              <a:t>matrix</a:t>
            </a:r>
            <a:endParaRPr lang="en-IN" i="1" dirty="0">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977461154"/>
              </p:ext>
            </p:extLst>
          </p:nvPr>
        </p:nvGraphicFramePr>
        <p:xfrm>
          <a:off x="1125860" y="5550024"/>
          <a:ext cx="5783898" cy="502920"/>
        </p:xfrm>
        <a:graphic>
          <a:graphicData uri="http://schemas.openxmlformats.org/drawingml/2006/table">
            <a:tbl>
              <a:tblPr firstRow="1" firstCol="1" bandRow="1">
                <a:tableStyleId>{6E25E649-3F16-4E02-A733-19D2CDBF48F0}</a:tableStyleId>
              </a:tblPr>
              <a:tblGrid>
                <a:gridCol w="522923"/>
                <a:gridCol w="635000"/>
                <a:gridCol w="635000"/>
                <a:gridCol w="635000"/>
                <a:gridCol w="635000"/>
                <a:gridCol w="544195"/>
                <a:gridCol w="544195"/>
                <a:gridCol w="544195"/>
                <a:gridCol w="544195"/>
                <a:gridCol w="544195"/>
              </a:tblGrid>
              <a:tr h="169545">
                <a:tc>
                  <a:txBody>
                    <a:bodyPr/>
                    <a:lstStyle/>
                    <a:p>
                      <a:pPr algn="r">
                        <a:lnSpc>
                          <a:spcPct val="150000"/>
                        </a:lnSpc>
                        <a:spcAft>
                          <a:spcPts val="0"/>
                        </a:spcAft>
                      </a:pPr>
                      <a:r>
                        <a:rPr lang="en-IN" sz="1100" dirty="0">
                          <a:effectLst/>
                        </a:rPr>
                        <a:t>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3</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6</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7</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8</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10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r h="111125">
                <a:tc>
                  <a:txBody>
                    <a:bodyPr/>
                    <a:lstStyle/>
                    <a:p>
                      <a:pPr algn="r">
                        <a:lnSpc>
                          <a:spcPct val="150000"/>
                        </a:lnSpc>
                        <a:spcAft>
                          <a:spcPts val="0"/>
                        </a:spcAft>
                      </a:pPr>
                      <a:r>
                        <a:rPr lang="en-IN" sz="1100" b="0" dirty="0">
                          <a:solidFill>
                            <a:schemeClr val="tx1"/>
                          </a:solidFill>
                          <a:effectLst/>
                        </a:rPr>
                        <a:t>0.051</a:t>
                      </a:r>
                      <a:endParaRPr lang="en-IN" sz="11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lgn="r">
                        <a:lnSpc>
                          <a:spcPct val="150000"/>
                        </a:lnSpc>
                        <a:spcAft>
                          <a:spcPts val="0"/>
                        </a:spcAft>
                      </a:pPr>
                      <a:r>
                        <a:rPr lang="en-IN" sz="1100" dirty="0">
                          <a:effectLst/>
                        </a:rPr>
                        <a:t>0.118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0.074</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0.041</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0.139</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0.180</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0.122</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a:effectLst/>
                        </a:rPr>
                        <a:t>0.055</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dirty="0">
                          <a:effectLst/>
                        </a:rPr>
                        <a:t>0.119</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50000"/>
                        </a:lnSpc>
                        <a:spcAft>
                          <a:spcPts val="0"/>
                        </a:spcAft>
                      </a:pPr>
                      <a:r>
                        <a:rPr lang="en-IN" sz="1100" dirty="0">
                          <a:effectLst/>
                        </a:rPr>
                        <a:t>0.102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10" name="Rectangle 9"/>
          <p:cNvSpPr/>
          <p:nvPr/>
        </p:nvSpPr>
        <p:spPr>
          <a:xfrm>
            <a:off x="2592250" y="5152175"/>
            <a:ext cx="2279214" cy="369332"/>
          </a:xfrm>
          <a:prstGeom prst="rect">
            <a:avLst/>
          </a:prstGeom>
        </p:spPr>
        <p:txBody>
          <a:bodyPr wrap="none">
            <a:spAutoFit/>
          </a:bodyPr>
          <a:lstStyle/>
          <a:p>
            <a:r>
              <a:rPr lang="en-IN" i="1" dirty="0">
                <a:latin typeface="Times New Roman" panose="02020603050405020304" pitchFamily="18" charset="0"/>
                <a:ea typeface="Calibri" panose="020F0502020204030204" pitchFamily="34" charset="0"/>
              </a:rPr>
              <a:t>Stationary </a:t>
            </a:r>
            <a:r>
              <a:rPr lang="en-IN" i="1" dirty="0" smtClean="0">
                <a:latin typeface="Times New Roman" panose="02020603050405020304" pitchFamily="18" charset="0"/>
                <a:ea typeface="Calibri" panose="020F0502020204030204" pitchFamily="34" charset="0"/>
              </a:rPr>
              <a:t>probability</a:t>
            </a:r>
            <a:endParaRPr lang="en-IN" i="1" dirty="0"/>
          </a:p>
        </p:txBody>
      </p:sp>
      <p:sp>
        <p:nvSpPr>
          <p:cNvPr id="3" name="Rectangle 2"/>
          <p:cNvSpPr/>
          <p:nvPr/>
        </p:nvSpPr>
        <p:spPr>
          <a:xfrm>
            <a:off x="7750597" y="5733257"/>
            <a:ext cx="3168352" cy="646331"/>
          </a:xfrm>
          <a:prstGeom prst="rect">
            <a:avLst/>
          </a:prstGeom>
        </p:spPr>
        <p:txBody>
          <a:bodyPr wrap="square">
            <a:spAutoFit/>
          </a:bodyPr>
          <a:lstStyle/>
          <a:p>
            <a:r>
              <a:rPr lang="en-IN" i="1" dirty="0">
                <a:solidFill>
                  <a:srgbClr val="000000"/>
                </a:solidFill>
                <a:latin typeface="Times New Roman" panose="02020603050405020304" pitchFamily="18" charset="0"/>
              </a:rPr>
              <a:t>Heatmap of Transition matrix</a:t>
            </a:r>
            <a:r>
              <a:rPr lang="en-IN" dirty="0"/>
              <a:t> </a:t>
            </a:r>
            <a:br>
              <a:rPr lang="en-IN" dirty="0"/>
            </a:br>
            <a:endParaRPr lang="en-IN" dirty="0"/>
          </a:p>
        </p:txBody>
      </p:sp>
    </p:spTree>
    <p:extLst>
      <p:ext uri="{BB962C8B-B14F-4D97-AF65-F5344CB8AC3E}">
        <p14:creationId xmlns:p14="http://schemas.microsoft.com/office/powerpoint/2010/main" val="323358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a:t>Conclusions</a:t>
            </a:r>
            <a:r>
              <a:rPr lang="en-IN" b="1" dirty="0"/>
              <a:t/>
            </a:r>
            <a:br>
              <a:rPr lang="en-IN" b="1" dirty="0"/>
            </a:br>
            <a:endParaRPr lang="en-IN" dirty="0"/>
          </a:p>
        </p:txBody>
      </p:sp>
      <p:sp>
        <p:nvSpPr>
          <p:cNvPr id="8" name="Content Placeholder 7"/>
          <p:cNvSpPr>
            <a:spLocks noGrp="1"/>
          </p:cNvSpPr>
          <p:nvPr>
            <p:ph idx="1"/>
          </p:nvPr>
        </p:nvSpPr>
        <p:spPr/>
        <p:txBody>
          <a:bodyPr>
            <a:normAutofit lnSpcReduction="10000"/>
          </a:bodyPr>
          <a:lstStyle/>
          <a:p>
            <a:r>
              <a:rPr lang="en-IN" dirty="0"/>
              <a:t>W</a:t>
            </a:r>
            <a:r>
              <a:rPr lang="en-IN" dirty="0" smtClean="0"/>
              <a:t>e </a:t>
            </a:r>
            <a:r>
              <a:rPr lang="en-IN" dirty="0"/>
              <a:t>estimated states using </a:t>
            </a:r>
            <a:r>
              <a:rPr lang="en-IN" dirty="0" smtClean="0"/>
              <a:t>error and </a:t>
            </a:r>
            <a:r>
              <a:rPr lang="en-IN" dirty="0"/>
              <a:t>we can see that market surely moves in states but states are not distinguishable by simple models. This can be concluded from the fact that the steady probabilities are similar and also not very different in terms of numerical value</a:t>
            </a:r>
            <a:r>
              <a:rPr lang="en-IN" dirty="0" smtClean="0"/>
              <a:t>.</a:t>
            </a:r>
          </a:p>
          <a:p>
            <a:r>
              <a:rPr lang="en-IN" dirty="0"/>
              <a:t>An important conclusion can be seen from heatmap of transition matrix is the presence of market inertia, we see that market is more likely to be in the same state than to make the transition to another state. </a:t>
            </a:r>
          </a:p>
          <a:p>
            <a:r>
              <a:rPr lang="en-IN" dirty="0" smtClean="0"/>
              <a:t>The steady state probabilities obtained in second method tell us that likelihood of state 6 in highest. Which can be justified, as in long term the consumption of consumer goods will slightly be affected by market, as dependence on this sector is high.</a:t>
            </a:r>
            <a:endParaRPr lang="en-IN" dirty="0"/>
          </a:p>
          <a:p>
            <a:r>
              <a:rPr lang="en-IN" dirty="0"/>
              <a:t>With this transition probability and State models, the traders and investors can design trading strategies based on the current states.</a:t>
            </a:r>
          </a:p>
          <a:p>
            <a:endParaRPr lang="en-IN" dirty="0"/>
          </a:p>
        </p:txBody>
      </p:sp>
    </p:spTree>
    <p:extLst>
      <p:ext uri="{BB962C8B-B14F-4D97-AF65-F5344CB8AC3E}">
        <p14:creationId xmlns:p14="http://schemas.microsoft.com/office/powerpoint/2010/main" val="244217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r>
              <a:rPr lang="en-IN" b="1" dirty="0"/>
              <a:t/>
            </a:r>
            <a:br>
              <a:rPr lang="en-IN" b="1" dirty="0"/>
            </a:br>
            <a:endParaRPr lang="en-IN" dirty="0"/>
          </a:p>
        </p:txBody>
      </p:sp>
      <p:sp>
        <p:nvSpPr>
          <p:cNvPr id="3" name="Content Placeholder 2"/>
          <p:cNvSpPr>
            <a:spLocks noGrp="1"/>
          </p:cNvSpPr>
          <p:nvPr>
            <p:ph idx="1"/>
          </p:nvPr>
        </p:nvSpPr>
        <p:spPr/>
        <p:txBody>
          <a:bodyPr>
            <a:normAutofit fontScale="92500"/>
          </a:bodyPr>
          <a:lstStyle/>
          <a:p>
            <a:pPr marL="0" indent="0">
              <a:buNone/>
            </a:pPr>
            <a:endParaRPr lang="en-IN" dirty="0"/>
          </a:p>
          <a:p>
            <a:r>
              <a:rPr lang="en-IN" dirty="0"/>
              <a:t>Robert G Gallager. "Discrete Stochastic Process". Springer, Boston, MA. (1996)</a:t>
            </a:r>
          </a:p>
          <a:p>
            <a:r>
              <a:rPr lang="en-IN" dirty="0"/>
              <a:t>Michael C. Münnix, Takashi Shimada, Rudi Schäfer, Francois Leyvraz, Thomas H. Seligman, Thomas Guhr &amp; H. Eugene Stanley. Identifying States of a Financial Market. </a:t>
            </a:r>
            <a:r>
              <a:rPr lang="en-IN" i="1" dirty="0"/>
              <a:t>Scientific Reports</a:t>
            </a:r>
            <a:r>
              <a:rPr lang="en-IN" dirty="0"/>
              <a:t> volume2, Article number: 644. (2012)</a:t>
            </a:r>
          </a:p>
          <a:p>
            <a:r>
              <a:rPr lang="en-IN" dirty="0"/>
              <a:t>Faber, V. Clustering and the continuous k-means algorithm. Los Alamos Science 22, 138–144. (1994)</a:t>
            </a:r>
          </a:p>
          <a:p>
            <a:r>
              <a:rPr lang="en-IN" dirty="0"/>
              <a:t>Tastan, H. Estimating time-varying conditional correlations between stock and foreign exchange markets. Physica A 360, 445–458. (2006)</a:t>
            </a:r>
          </a:p>
          <a:p>
            <a:r>
              <a:rPr lang="en-IN" dirty="0"/>
              <a:t>Pelletier, D. Regime switching for dynamic correlations. Journal of Econometrics 131, 445–473. (2006)</a:t>
            </a:r>
          </a:p>
          <a:p>
            <a:endParaRPr lang="en-IN" dirty="0"/>
          </a:p>
        </p:txBody>
      </p:sp>
    </p:spTree>
    <p:extLst>
      <p:ext uri="{BB962C8B-B14F-4D97-AF65-F5344CB8AC3E}">
        <p14:creationId xmlns:p14="http://schemas.microsoft.com/office/powerpoint/2010/main" val="182510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38028" y="2564904"/>
            <a:ext cx="8909366" cy="1280890"/>
          </a:xfrm>
        </p:spPr>
        <p:txBody>
          <a:bodyPr/>
          <a:lstStyle/>
          <a:p>
            <a:r>
              <a:rPr lang="en-IN" dirty="0" smtClean="0"/>
              <a:t>Thank You</a:t>
            </a:r>
            <a:endParaRPr lang="en-IN" dirty="0"/>
          </a:p>
        </p:txBody>
      </p:sp>
    </p:spTree>
    <p:extLst>
      <p:ext uri="{BB962C8B-B14F-4D97-AF65-F5344CB8AC3E}">
        <p14:creationId xmlns:p14="http://schemas.microsoft.com/office/powerpoint/2010/main" val="1488542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3005049680"/>
              </p:ext>
            </p:extLst>
          </p:nvPr>
        </p:nvGraphicFramePr>
        <p:xfrm>
          <a:off x="1413892" y="2420888"/>
          <a:ext cx="10039605" cy="3040380"/>
        </p:xfrm>
        <a:graphic>
          <a:graphicData uri="http://schemas.openxmlformats.org/drawingml/2006/table">
            <a:tbl>
              <a:tblPr firstRow="1" bandRow="1">
                <a:tableStyleId>{6E25E649-3F16-4E02-A733-19D2CDBF48F0}</a:tableStyleId>
              </a:tblPr>
              <a:tblGrid>
                <a:gridCol w="3864994"/>
                <a:gridCol w="3864994"/>
                <a:gridCol w="2309617"/>
              </a:tblGrid>
              <a:tr h="227210">
                <a:tc>
                  <a:txBody>
                    <a:bodyPr/>
                    <a:lstStyle/>
                    <a:p>
                      <a:pPr>
                        <a:lnSpc>
                          <a:spcPct val="150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Title of the paper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Author/Source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91551">
                <a:tc>
                  <a:txBody>
                    <a:bodyPr/>
                    <a:lstStyle/>
                    <a:p>
                      <a:pPr>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Stock Market Prediction Using Hidden Markov Models</a:t>
                      </a: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Aditya Gupta and Bhuwan Dhingra</a:t>
                      </a:r>
                    </a:p>
                  </a:txBody>
                  <a:tcPr marL="68580" marR="68580" marT="0" marB="0"/>
                </a:tc>
                <a:tc>
                  <a:txBody>
                    <a:bodyPr/>
                    <a:lstStyle/>
                    <a:p>
                      <a:pPr algn="just">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article presents the Maximum a Posteriori HMM approach for forecasting stock values for the next day given historical data.</a:t>
                      </a:r>
                    </a:p>
                  </a:txBody>
                  <a:tcPr marL="68580" marR="68580" marT="0" marB="0"/>
                </a:tc>
              </a:tr>
              <a:tr h="1403527">
                <a:tc>
                  <a:txBody>
                    <a:bodyPr/>
                    <a:lstStyle/>
                    <a:p>
                      <a:pPr>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Application of Markov Chains to Stock Trends</a:t>
                      </a: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Kevin J. Doubleday and Julius N. Esunge</a:t>
                      </a:r>
                    </a:p>
                  </a:txBody>
                  <a:tcPr marL="68580" marR="68580" marT="0" marB="0"/>
                </a:tc>
                <a:tc>
                  <a:txBody>
                    <a:bodyPr/>
                    <a:lstStyle/>
                    <a:p>
                      <a:pPr algn="just">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This article analyses Dow Jones Industrial Average using a discrete time stochastic model, (Markov Chain). Two models are build, where the DJIA was considered as being in a state of (1) gain or loss and (2) small, moderate, or large gain or loss.</a:t>
                      </a:r>
                    </a:p>
                  </a:txBody>
                  <a:tcPr marL="68580" marR="68580" marT="0" marB="0"/>
                </a:tc>
              </a:tr>
            </a:tbl>
          </a:graphicData>
        </a:graphic>
      </p:graphicFrame>
      <p:sp>
        <p:nvSpPr>
          <p:cNvPr id="18" name="Title 17"/>
          <p:cNvSpPr>
            <a:spLocks noGrp="1"/>
          </p:cNvSpPr>
          <p:nvPr>
            <p:ph type="title"/>
          </p:nvPr>
        </p:nvSpPr>
        <p:spPr>
          <a:xfrm>
            <a:off x="2133972" y="332656"/>
            <a:ext cx="8909366" cy="1280890"/>
          </a:xfrm>
        </p:spPr>
        <p:txBody>
          <a:bodyPr/>
          <a:lstStyle/>
          <a:p>
            <a:r>
              <a:rPr lang="en-IN" dirty="0" smtClean="0"/>
              <a:t>Literature Review (1/2)</a:t>
            </a:r>
            <a:endParaRPr lang="en-IN" dirty="0"/>
          </a:p>
        </p:txBody>
      </p:sp>
    </p:spTree>
    <p:extLst>
      <p:ext uri="{BB962C8B-B14F-4D97-AF65-F5344CB8AC3E}">
        <p14:creationId xmlns:p14="http://schemas.microsoft.com/office/powerpoint/2010/main" val="204888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086321484"/>
              </p:ext>
            </p:extLst>
          </p:nvPr>
        </p:nvGraphicFramePr>
        <p:xfrm>
          <a:off x="1413892" y="2420888"/>
          <a:ext cx="10039605" cy="3040380"/>
        </p:xfrm>
        <a:graphic>
          <a:graphicData uri="http://schemas.openxmlformats.org/drawingml/2006/table">
            <a:tbl>
              <a:tblPr firstRow="1" bandRow="1">
                <a:tableStyleId>{6E25E649-3F16-4E02-A733-19D2CDBF48F0}</a:tableStyleId>
              </a:tblPr>
              <a:tblGrid>
                <a:gridCol w="3864994"/>
                <a:gridCol w="3864994"/>
                <a:gridCol w="2309617"/>
              </a:tblGrid>
              <a:tr h="227210">
                <a:tc>
                  <a:txBody>
                    <a:bodyPr/>
                    <a:lstStyle/>
                    <a:p>
                      <a:pPr>
                        <a:lnSpc>
                          <a:spcPct val="150000"/>
                        </a:lnSpc>
                        <a:spcAft>
                          <a:spcPts val="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Title of the paper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Author/Source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pPr>
                      <a:r>
                        <a:rPr lang="en-IN" sz="1200" b="1">
                          <a:effectLst/>
                          <a:latin typeface="Times New Roman" panose="02020603050405020304" pitchFamily="18" charset="0"/>
                          <a:ea typeface="Calibri" panose="020F0502020204030204" pitchFamily="34" charset="0"/>
                          <a:cs typeface="Times New Roman" panose="02020603050405020304" pitchFamily="18" charset="0"/>
                        </a:rPr>
                        <a:t>Description</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791551">
                <a:tc>
                  <a:txBody>
                    <a:bodyPr/>
                    <a:lstStyle/>
                    <a:p>
                      <a:pPr>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Predicting Stock Prices</a:t>
                      </a:r>
                    </a:p>
                  </a:txBody>
                  <a:tcPr marL="68580" marR="68580" marT="0" marB="0"/>
                </a:tc>
                <a:tc>
                  <a:txBody>
                    <a:bodyPr/>
                    <a:lstStyle/>
                    <a:p>
                      <a:pPr>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Shuchi S. Mitra and Michael J. Riggieri</a:t>
                      </a:r>
                    </a:p>
                  </a:txBody>
                  <a:tcPr marL="68580" marR="68580" marT="0" marB="0"/>
                </a:tc>
                <a:tc>
                  <a:txBody>
                    <a:bodyPr/>
                    <a:lstStyle/>
                    <a:p>
                      <a:pPr algn="just">
                        <a:lnSpc>
                          <a:spcPct val="150000"/>
                        </a:lnSpc>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In this article author uses markov chain to predict the immediate future stock prices for a given company. They applied Markov Chain calculations to the data to create a 4x4 transitional probability matrix. Using this transition matrix they found four steady states which represented the probability that a stock price for a given day would fall into one of the four states.</a:t>
                      </a:r>
                    </a:p>
                  </a:txBody>
                  <a:tcPr marL="68580" marR="68580" marT="0" marB="0"/>
                </a:tc>
              </a:tr>
            </a:tbl>
          </a:graphicData>
        </a:graphic>
      </p:graphicFrame>
      <p:sp>
        <p:nvSpPr>
          <p:cNvPr id="18" name="Title 17"/>
          <p:cNvSpPr>
            <a:spLocks noGrp="1"/>
          </p:cNvSpPr>
          <p:nvPr>
            <p:ph type="title"/>
          </p:nvPr>
        </p:nvSpPr>
        <p:spPr>
          <a:xfrm>
            <a:off x="2133972" y="332656"/>
            <a:ext cx="8909366" cy="1280890"/>
          </a:xfrm>
        </p:spPr>
        <p:txBody>
          <a:bodyPr/>
          <a:lstStyle/>
          <a:p>
            <a:r>
              <a:rPr lang="en-IN" dirty="0" smtClean="0"/>
              <a:t>Literature Review (2/2)</a:t>
            </a:r>
            <a:endParaRPr lang="en-IN" dirty="0"/>
          </a:p>
        </p:txBody>
      </p:sp>
    </p:spTree>
    <p:extLst>
      <p:ext uri="{BB962C8B-B14F-4D97-AF65-F5344CB8AC3E}">
        <p14:creationId xmlns:p14="http://schemas.microsoft.com/office/powerpoint/2010/main" val="31015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Markov Chain</a:t>
            </a:r>
            <a:endParaRPr lang="en-IN" dirty="0"/>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normAutofit lnSpcReduction="10000"/>
              </a:bodyPr>
              <a:lstStyle/>
              <a:p>
                <a:r>
                  <a:rPr lang="en-IN" dirty="0" smtClean="0"/>
                  <a:t>A Markov chain is a mathematical model of a random phenomenon evolving with time in a way that the past affects the future only through the present.</a:t>
                </a:r>
              </a:p>
              <a:p>
                <a:r>
                  <a:rPr lang="en-IN" dirty="0"/>
                  <a:t>Conditional probabilities are defined as </a:t>
                </a:r>
                <a:r>
                  <a:rPr lang="en-IN" i="1" dirty="0" err="1"/>
                  <a:t>P</a:t>
                </a:r>
                <a:r>
                  <a:rPr lang="en-IN" i="1" baseline="-25000" dirty="0" err="1"/>
                  <a:t>ij</a:t>
                </a:r>
                <a:r>
                  <a:rPr lang="en-IN" i="1" baseline="-25000" dirty="0"/>
                  <a:t> </a:t>
                </a:r>
                <a:r>
                  <a:rPr lang="en-IN" i="1" dirty="0"/>
                  <a:t>=P</a:t>
                </a:r>
                <a:r>
                  <a:rPr lang="en-IN" dirty="0"/>
                  <a:t>{𝑋</a:t>
                </a:r>
                <a:r>
                  <a:rPr lang="en-IN" baseline="-25000" dirty="0"/>
                  <a:t>𝑡+1 = </a:t>
                </a:r>
                <a:r>
                  <a:rPr lang="en-IN" dirty="0"/>
                  <a:t>𝑗|𝑋</a:t>
                </a:r>
                <a:r>
                  <a:rPr lang="en-IN" baseline="-25000" dirty="0"/>
                  <a:t>𝑡 </a:t>
                </a:r>
                <a:r>
                  <a:rPr lang="en-IN" dirty="0"/>
                  <a:t>= 𝑖</a:t>
                </a:r>
                <a:r>
                  <a:rPr lang="en-IN" dirty="0" smtClean="0"/>
                  <a:t>}</a:t>
                </a:r>
              </a:p>
              <a:p>
                <a:r>
                  <a:rPr lang="en-IN" dirty="0"/>
                  <a:t>Chapman-Kolmogorov Equations are used to provide a method to compute all of the n-step transition </a:t>
                </a:r>
                <a:r>
                  <a:rPr lang="en-IN" dirty="0" smtClean="0"/>
                  <a:t>probabilities:	</a:t>
                </a:r>
                <a14:m>
                  <m:oMath xmlns:m="http://schemas.openxmlformats.org/officeDocument/2006/math">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𝑖𝑗</m:t>
                        </m:r>
                      </m:sub>
                      <m:sup>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m:t>
                        </m:r>
                      </m:sup>
                    </m:sSubSup>
                    <m:r>
                      <a:rPr lang="en-IN" i="1">
                        <a:latin typeface="Cambria Math" panose="02040503050406030204" pitchFamily="18" charset="0"/>
                      </a:rPr>
                      <m:t>=</m:t>
                    </m:r>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𝑘</m:t>
                        </m:r>
                        <m:r>
                          <a:rPr lang="en-IN" i="1">
                            <a:latin typeface="Cambria Math" panose="02040503050406030204" pitchFamily="18" charset="0"/>
                          </a:rPr>
                          <m:t>=0</m:t>
                        </m:r>
                      </m:sub>
                      <m:sup>
                        <m:r>
                          <a:rPr lang="en-IN" i="1">
                            <a:latin typeface="Cambria Math" panose="02040503050406030204" pitchFamily="18" charset="0"/>
                          </a:rPr>
                          <m:t>𝑆</m:t>
                        </m:r>
                      </m:sup>
                      <m:e>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𝑖𝑘</m:t>
                            </m:r>
                          </m:sub>
                          <m:sup>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sup>
                        </m:sSubSup>
                        <m:r>
                          <a:rPr lang="en-IN" i="1">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i="1">
                                <a:latin typeface="Cambria Math" panose="02040503050406030204" pitchFamily="18" charset="0"/>
                              </a:rPr>
                              <m:t>𝑘𝑗</m:t>
                            </m:r>
                          </m:sub>
                          <m:sup>
                            <m:r>
                              <a:rPr lang="en-IN" i="1">
                                <a:latin typeface="Cambria Math" panose="02040503050406030204" pitchFamily="18" charset="0"/>
                              </a:rPr>
                              <m:t>(</m:t>
                            </m:r>
                            <m:r>
                              <a:rPr lang="en-IN" i="1">
                                <a:latin typeface="Cambria Math" panose="02040503050406030204" pitchFamily="18" charset="0"/>
                              </a:rPr>
                              <m:t>𝑛</m:t>
                            </m:r>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sup>
                        </m:sSubSup>
                      </m:e>
                    </m:nary>
                  </m:oMath>
                </a14:m>
                <a:endParaRPr lang="en-IN" dirty="0" smtClean="0"/>
              </a:p>
              <a:p>
                <a:r>
                  <a:rPr lang="en-IN" dirty="0"/>
                  <a:t>I</a:t>
                </a:r>
                <a:r>
                  <a:rPr lang="en-IN" dirty="0" smtClean="0"/>
                  <a:t>f </a:t>
                </a:r>
                <a:r>
                  <a:rPr lang="en-IN" dirty="0"/>
                  <a:t>the value of n is large enough, every row of the matrix will be the same, and such, the probability that the process is in each state does not depend on the initial state of the process</a:t>
                </a:r>
                <a:r>
                  <a:rPr lang="en-IN" dirty="0" smtClean="0"/>
                  <a:t>.</a:t>
                </a:r>
              </a:p>
              <a:p>
                <a:r>
                  <a:rPr lang="en-IN" dirty="0"/>
                  <a:t>For any irreducible ergodic Markov chain, 𝑙𝑖𝑚</a:t>
                </a:r>
                <a:r>
                  <a:rPr lang="en-IN" baseline="-25000" dirty="0"/>
                  <a:t>𝑛→∞</a:t>
                </a:r>
                <a:r>
                  <a:rPr lang="en-IN" dirty="0"/>
                  <a:t> 𝑃</a:t>
                </a:r>
                <a:r>
                  <a:rPr lang="en-IN" baseline="-25000" dirty="0"/>
                  <a:t>𝑖𝑗</a:t>
                </a:r>
                <a:r>
                  <a:rPr lang="en-IN" dirty="0"/>
                  <a:t> (𝑛) exists and is independent of </a:t>
                </a:r>
                <a:r>
                  <a:rPr lang="en-IN" i="1" dirty="0"/>
                  <a:t>i</a:t>
                </a:r>
                <a:r>
                  <a:rPr lang="en-IN" dirty="0"/>
                  <a:t>.</a:t>
                </a:r>
                <a:br>
                  <a:rPr lang="en-IN" dirty="0"/>
                </a:br>
                <a:r>
                  <a:rPr lang="en-IN" dirty="0"/>
                  <a:t>lim</a:t>
                </a:r>
                <a:r>
                  <a:rPr lang="en-IN" baseline="-25000" dirty="0"/>
                  <a:t>𝑛→∞</a:t>
                </a:r>
                <a:r>
                  <a:rPr lang="en-IN" dirty="0"/>
                  <a:t> 𝑃</a:t>
                </a:r>
                <a:r>
                  <a:rPr lang="en-IN" baseline="-25000" dirty="0"/>
                  <a:t>𝑖𝑗</a:t>
                </a:r>
                <a:r>
                  <a:rPr lang="en-IN" dirty="0"/>
                  <a:t> (𝑛) = 𝜋</a:t>
                </a:r>
                <a:r>
                  <a:rPr lang="en-IN" baseline="-25000" dirty="0"/>
                  <a:t>𝑗</a:t>
                </a:r>
                <a:r>
                  <a:rPr lang="en-IN" dirty="0"/>
                  <a:t> &gt; 0</a:t>
                </a:r>
              </a:p>
              <a:p>
                <a:endParaRPr lang="en-IN" dirty="0" smtClean="0"/>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blipFill rotWithShape="0">
                <a:blip r:embed="rId2"/>
                <a:stretch>
                  <a:fillRect l="-479" t="-1290" r="-752"/>
                </a:stretch>
              </a:blipFill>
            </p:spPr>
            <p:txBody>
              <a:bodyPr/>
              <a:lstStyle/>
              <a:p>
                <a:r>
                  <a:rPr lang="en-IN">
                    <a:noFill/>
                  </a:rPr>
                  <a:t> </a:t>
                </a:r>
              </a:p>
            </p:txBody>
          </p:sp>
        </mc:Fallback>
      </mc:AlternateContent>
    </p:spTree>
    <p:extLst>
      <p:ext uri="{BB962C8B-B14F-4D97-AF65-F5344CB8AC3E}">
        <p14:creationId xmlns:p14="http://schemas.microsoft.com/office/powerpoint/2010/main" val="220971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Clustering</a:t>
            </a:r>
            <a:r>
              <a:rPr lang="en-IN" b="1" dirty="0"/>
              <a:t/>
            </a:r>
            <a:br>
              <a:rPr lang="en-IN" b="1" dirty="0"/>
            </a:br>
            <a:endParaRPr lang="en-IN" dirty="0"/>
          </a:p>
        </p:txBody>
      </p:sp>
      <p:sp>
        <p:nvSpPr>
          <p:cNvPr id="3" name="Content Placeholder 2"/>
          <p:cNvSpPr>
            <a:spLocks noGrp="1"/>
          </p:cNvSpPr>
          <p:nvPr>
            <p:ph idx="1"/>
          </p:nvPr>
        </p:nvSpPr>
        <p:spPr/>
        <p:txBody>
          <a:bodyPr/>
          <a:lstStyle/>
          <a:p>
            <a:r>
              <a:rPr lang="en-IN" dirty="0"/>
              <a:t>Classifying unlabelled data into similar groups is called clustering. In a cluster data items are similar but dissimilar from another cluster.</a:t>
            </a:r>
          </a:p>
          <a:p>
            <a:r>
              <a:rPr lang="en-IN" dirty="0"/>
              <a:t>K-means clustering is a clustering algorithm, which is used when you have unlabelled data (i.e., data without defined categories or groups). In this algorithm we classify data into K-clusters. </a:t>
            </a:r>
            <a:endParaRPr lang="en-IN" dirty="0" smtClean="0"/>
          </a:p>
          <a:p>
            <a:r>
              <a:rPr lang="en-IN" dirty="0"/>
              <a:t>Data assignment step: Each centroid defines one of the clusters. In this step, each data point is assigned to its nearest centroid, based on the squared Euclidean distance</a:t>
            </a:r>
            <a:r>
              <a:rPr lang="en-IN" dirty="0" smtClean="0"/>
              <a:t>.</a:t>
            </a:r>
          </a:p>
          <a:p>
            <a:pPr lvl="0"/>
            <a:r>
              <a:rPr lang="en-IN" dirty="0"/>
              <a:t>Centroid update step: In this step, the centroids are recomputed. This is done by taking the mean of all data points assigned to that centroid's cluster.</a:t>
            </a:r>
          </a:p>
          <a:p>
            <a:endParaRPr lang="en-IN" dirty="0"/>
          </a:p>
        </p:txBody>
      </p:sp>
    </p:spTree>
    <p:extLst>
      <p:ext uri="{BB962C8B-B14F-4D97-AF65-F5344CB8AC3E}">
        <p14:creationId xmlns:p14="http://schemas.microsoft.com/office/powerpoint/2010/main" val="341292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Choosing K</a:t>
            </a:r>
            <a:endParaRPr lang="en-IN" dirty="0"/>
          </a:p>
        </p:txBody>
      </p:sp>
      <p:sp>
        <p:nvSpPr>
          <p:cNvPr id="3" name="Content Placeholder 2"/>
          <p:cNvSpPr>
            <a:spLocks noGrp="1"/>
          </p:cNvSpPr>
          <p:nvPr>
            <p:ph idx="1"/>
          </p:nvPr>
        </p:nvSpPr>
        <p:spPr/>
        <p:txBody>
          <a:bodyPr/>
          <a:lstStyle/>
          <a:p>
            <a:r>
              <a:rPr lang="en-IN" dirty="0"/>
              <a:t>K is plotted and the "elbow point," where the rate of decrease sharply shifts, can be used to roughly determine K</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3718148" y="3158290"/>
            <a:ext cx="5066215" cy="2737341"/>
          </a:xfrm>
          <a:prstGeom prst="rect">
            <a:avLst/>
          </a:prstGeom>
        </p:spPr>
      </p:pic>
    </p:spTree>
    <p:extLst>
      <p:ext uri="{BB962C8B-B14F-4D97-AF65-F5344CB8AC3E}">
        <p14:creationId xmlns:p14="http://schemas.microsoft.com/office/powerpoint/2010/main" val="342031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Maximum Likelihood estimation</a:t>
            </a:r>
            <a:r>
              <a:rPr lang="en-IN" b="1" dirty="0"/>
              <a:t/>
            </a:r>
            <a:br>
              <a:rPr lang="en-IN" b="1"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Given a distribution for data, the next step is to fit the model to the data</a:t>
                </a:r>
                <a:r>
                  <a:rPr lang="en-IN" dirty="0" smtClean="0"/>
                  <a:t>.</a:t>
                </a:r>
              </a:p>
              <a:p>
                <a:r>
                  <a:rPr lang="en-IN" dirty="0"/>
                  <a:t>During estimation we seek to find parameters that make the model fit the data. The objective function defines model fitness to data and we try to find estimators for parameters that maximize (or minimize) an objective </a:t>
                </a:r>
                <a:r>
                  <a:rPr lang="en-IN" dirty="0" smtClean="0"/>
                  <a:t>function</a:t>
                </a:r>
              </a:p>
              <a:p>
                <a:r>
                  <a:rPr lang="en-IN" dirty="0"/>
                  <a:t>Maximum Likelihood is most commonly used objective function, and the most well-understood estimation procedures. </a:t>
                </a:r>
                <a:endParaRPr lang="en-IN" dirty="0" smtClean="0"/>
              </a:p>
              <a:p>
                <a14:m>
                  <m:oMath xmlns:m="http://schemas.openxmlformats.org/officeDocument/2006/math">
                    <m:r>
                      <a:rPr lang="en-IN" i="1">
                        <a:latin typeface="Cambria Math" panose="02040503050406030204" pitchFamily="18" charset="0"/>
                      </a:rPr>
                      <m:t>𝐿</m:t>
                    </m:r>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r>
                          <a:rPr lang="en-IN" i="1">
                            <a:latin typeface="Cambria Math" panose="02040503050406030204" pitchFamily="18" charset="0"/>
                          </a:rPr>
                          <m:t>𝑋</m:t>
                        </m:r>
                      </m:e>
                      <m:e>
                        <m:r>
                          <a:rPr lang="en-IN" i="1">
                            <a:latin typeface="Cambria Math" panose="02040503050406030204" pitchFamily="18" charset="0"/>
                          </a:rPr>
                          <m:t>𝜃</m:t>
                        </m:r>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1</m:t>
                            </m:r>
                          </m:sub>
                        </m:sSub>
                      </m:e>
                      <m:e>
                        <m:r>
                          <a:rPr lang="en-IN" i="1">
                            <a:latin typeface="Cambria Math" panose="02040503050406030204" pitchFamily="18" charset="0"/>
                          </a:rPr>
                          <m:t>𝜃</m:t>
                        </m:r>
                      </m:e>
                    </m:d>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2</m:t>
                            </m:r>
                          </m:sub>
                        </m:sSub>
                      </m:e>
                      <m:e>
                        <m:r>
                          <a:rPr lang="en-IN" i="1">
                            <a:latin typeface="Cambria Math" panose="02040503050406030204" pitchFamily="18" charset="0"/>
                          </a:rPr>
                          <m:t>𝜃</m:t>
                        </m:r>
                      </m:e>
                    </m:d>
                    <m:r>
                      <a:rPr lang="en-IN" i="1">
                        <a:latin typeface="Cambria Math" panose="02040503050406030204" pitchFamily="18" charset="0"/>
                      </a:rPr>
                      <m:t>…</m:t>
                    </m:r>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𝑛</m:t>
                            </m:r>
                          </m:sub>
                        </m:sSub>
                      </m:e>
                      <m:e>
                        <m:r>
                          <a:rPr lang="en-IN" i="1">
                            <a:latin typeface="Cambria Math" panose="02040503050406030204" pitchFamily="18" charset="0"/>
                          </a:rPr>
                          <m:t>𝜃</m:t>
                        </m:r>
                      </m:e>
                    </m:d>
                    <m:r>
                      <a:rPr lang="en-IN" i="1">
                        <a:latin typeface="Cambria Math" panose="02040503050406030204" pitchFamily="18" charset="0"/>
                      </a:rPr>
                      <m:t>=</m:t>
                    </m:r>
                    <m:nary>
                      <m:naryPr>
                        <m:chr m:val="∏"/>
                        <m:limLoc m:val="undOvr"/>
                        <m:ctrlPr>
                          <a:rPr lang="en-IN" i="1">
                            <a:latin typeface="Cambria Math" panose="02040503050406030204" pitchFamily="18" charset="0"/>
                          </a:rPr>
                        </m:ctrlPr>
                      </m:naryPr>
                      <m:sub>
                        <m: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𝑛</m:t>
                        </m:r>
                      </m:sup>
                      <m:e>
                        <m:r>
                          <a:rPr lang="en-IN" i="1">
                            <a:latin typeface="Cambria Math" panose="02040503050406030204" pitchFamily="18" charset="0"/>
                          </a:rPr>
                          <m:t>𝑃</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𝑋</m:t>
                                </m:r>
                              </m:e>
                              <m:sub>
                                <m:r>
                                  <a:rPr lang="en-IN" i="1">
                                    <a:latin typeface="Cambria Math" panose="02040503050406030204" pitchFamily="18" charset="0"/>
                                  </a:rPr>
                                  <m:t>𝑖</m:t>
                                </m:r>
                              </m:sub>
                            </m:sSub>
                          </m:e>
                          <m:e>
                            <m:r>
                              <a:rPr lang="en-IN" i="1">
                                <a:latin typeface="Cambria Math" panose="02040503050406030204" pitchFamily="18" charset="0"/>
                              </a:rPr>
                              <m:t>𝜃</m:t>
                            </m:r>
                          </m:e>
                        </m:d>
                      </m:e>
                    </m:nary>
                  </m:oMath>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484"/>
                </a:stretch>
              </a:blipFill>
            </p:spPr>
            <p:txBody>
              <a:bodyPr/>
              <a:lstStyle/>
              <a:p>
                <a:r>
                  <a:rPr lang="en-IN">
                    <a:noFill/>
                  </a:rPr>
                  <a:t> </a:t>
                </a:r>
              </a:p>
            </p:txBody>
          </p:sp>
        </mc:Fallback>
      </mc:AlternateContent>
    </p:spTree>
    <p:extLst>
      <p:ext uri="{BB962C8B-B14F-4D97-AF65-F5344CB8AC3E}">
        <p14:creationId xmlns:p14="http://schemas.microsoft.com/office/powerpoint/2010/main" val="1361504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Dataset</a:t>
            </a:r>
            <a:r>
              <a:rPr lang="en-IN" b="1" dirty="0"/>
              <a:t/>
            </a:r>
            <a:br>
              <a:rPr lang="en-IN" b="1" dirty="0"/>
            </a:b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IN" dirty="0"/>
              <a:t>The dataset for method 1 consisted of daily closing values of Sensex for the period of 2000 to 2017. The dataset for method 2 consisted of daily closing prices of following indices as well as it constituents (Stocks) for period of 2002 to 2017. Both of datasets were downloaded using Bloomberg terminal</a:t>
            </a:r>
            <a:r>
              <a:rPr lang="en-IN" dirty="0" smtClean="0"/>
              <a:t>.</a:t>
            </a:r>
          </a:p>
          <a:p>
            <a:pPr marL="0" indent="0">
              <a:buNone/>
            </a:pP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4211227719"/>
              </p:ext>
            </p:extLst>
          </p:nvPr>
        </p:nvGraphicFramePr>
        <p:xfrm>
          <a:off x="3718148" y="4095070"/>
          <a:ext cx="6094413" cy="1827530"/>
        </p:xfrm>
        <a:graphic>
          <a:graphicData uri="http://schemas.openxmlformats.org/drawingml/2006/table">
            <a:tbl>
              <a:tblPr firstRow="1" bandRow="1">
                <a:tableStyleId>{6E25E649-3F16-4E02-A733-19D2CDBF48F0}</a:tableStyleId>
              </a:tblPr>
              <a:tblGrid>
                <a:gridCol w="2031471"/>
                <a:gridCol w="2031471"/>
                <a:gridCol w="2031471"/>
              </a:tblGrid>
              <a:tr h="370840">
                <a:tc>
                  <a:txBody>
                    <a:bodyPr/>
                    <a:lstStyle/>
                    <a:p>
                      <a:pPr algn="l" rtl="0" fontAlgn="ctr">
                        <a:buClr>
                          <a:schemeClr val="accent1"/>
                        </a:buClr>
                        <a:buSzPts val="1300"/>
                        <a:buFont typeface="Arial" panose="020B0604020202020204" pitchFamily="34" charset="0"/>
                        <a:buChar char="•"/>
                      </a:pPr>
                      <a:r>
                        <a:rPr lang="en-IN" sz="1400" b="0" i="0" u="none" strike="noStrike" dirty="0">
                          <a:solidFill>
                            <a:schemeClr val="tx1"/>
                          </a:solidFill>
                          <a:effectLst/>
                          <a:latin typeface="+mj-lt"/>
                        </a:rPr>
                        <a:t>Bankex</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rtl="0" fontAlgn="ctr">
                        <a:buClr>
                          <a:schemeClr val="accent1"/>
                        </a:buClr>
                        <a:buSzPts val="1300"/>
                        <a:buFont typeface="Arial" panose="020B0604020202020204" pitchFamily="34" charset="0"/>
                        <a:buChar char="•"/>
                      </a:pPr>
                      <a:r>
                        <a:rPr lang="en-US" sz="1400" b="0" i="0" u="none" strike="noStrike" dirty="0">
                          <a:solidFill>
                            <a:schemeClr val="tx1"/>
                          </a:solidFill>
                          <a:effectLst/>
                          <a:latin typeface="+mj-lt"/>
                        </a:rPr>
                        <a:t>Fast moving consumer goods (FMCG)</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rtl="0" fontAlgn="ctr">
                        <a:buClr>
                          <a:schemeClr val="accent1"/>
                        </a:buClr>
                        <a:buSzPts val="1300"/>
                        <a:buFont typeface="Arial" panose="020B0604020202020204" pitchFamily="34" charset="0"/>
                        <a:buChar char="•"/>
                      </a:pPr>
                      <a:r>
                        <a:rPr lang="en-IN" sz="1400" b="0" i="0" u="none" strike="noStrike">
                          <a:solidFill>
                            <a:schemeClr val="tx1"/>
                          </a:solidFill>
                          <a:effectLst/>
                          <a:latin typeface="+mj-lt"/>
                        </a:rPr>
                        <a:t>Metal</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70840">
                <a:tc>
                  <a:txBody>
                    <a:bodyPr/>
                    <a:lstStyle/>
                    <a:p>
                      <a:pPr algn="l" rtl="0" fontAlgn="ctr">
                        <a:buClr>
                          <a:schemeClr val="accent1"/>
                        </a:buClr>
                        <a:buSzPts val="1300"/>
                        <a:buFont typeface="Arial" panose="020B0604020202020204" pitchFamily="34" charset="0"/>
                        <a:buChar char="•"/>
                      </a:pPr>
                      <a:r>
                        <a:rPr lang="en-IN" sz="1400" b="0" i="0" u="none" strike="noStrike" dirty="0">
                          <a:solidFill>
                            <a:schemeClr val="tx1"/>
                          </a:solidFill>
                          <a:effectLst/>
                          <a:latin typeface="+mj-lt"/>
                        </a:rPr>
                        <a:t>Capital Goods</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rtl="0" fontAlgn="ctr">
                        <a:buClr>
                          <a:schemeClr val="accent1"/>
                        </a:buClr>
                        <a:buSzPts val="1300"/>
                        <a:buFont typeface="Arial" panose="020B0604020202020204" pitchFamily="34" charset="0"/>
                        <a:buChar char="•"/>
                      </a:pPr>
                      <a:r>
                        <a:rPr lang="en-IN" sz="1400" b="0" i="0" u="none" strike="noStrike" dirty="0">
                          <a:solidFill>
                            <a:schemeClr val="tx1"/>
                          </a:solidFill>
                          <a:effectLst/>
                          <a:latin typeface="+mj-lt"/>
                        </a:rPr>
                        <a:t>Health Care</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rtl="0" fontAlgn="ctr">
                        <a:buClr>
                          <a:schemeClr val="accent1"/>
                        </a:buClr>
                        <a:buSzPts val="1300"/>
                        <a:buFont typeface="Arial" panose="020B0604020202020204" pitchFamily="34" charset="0"/>
                        <a:buChar char="•"/>
                      </a:pPr>
                      <a:r>
                        <a:rPr lang="en-IN" sz="1400" b="0" i="0" u="none" strike="noStrike">
                          <a:solidFill>
                            <a:schemeClr val="tx1"/>
                          </a:solidFill>
                          <a:effectLst/>
                          <a:latin typeface="+mj-lt"/>
                        </a:rPr>
                        <a:t>Oil and Gas</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70840">
                <a:tc>
                  <a:txBody>
                    <a:bodyPr/>
                    <a:lstStyle/>
                    <a:p>
                      <a:pPr algn="l" rtl="0" fontAlgn="ctr">
                        <a:buClr>
                          <a:schemeClr val="accent1"/>
                        </a:buClr>
                        <a:buSzPts val="1300"/>
                        <a:buFont typeface="Arial" panose="020B0604020202020204" pitchFamily="34" charset="0"/>
                        <a:buChar char="•"/>
                      </a:pPr>
                      <a:r>
                        <a:rPr lang="en-IN" sz="1400" b="0" i="0" u="none" strike="noStrike">
                          <a:solidFill>
                            <a:schemeClr val="tx1"/>
                          </a:solidFill>
                          <a:effectLst/>
                          <a:latin typeface="+mj-lt"/>
                        </a:rPr>
                        <a:t>Consumer Durables</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rtl="0" fontAlgn="ctr">
                        <a:buClr>
                          <a:schemeClr val="accent1"/>
                        </a:buClr>
                        <a:buSzPts val="1300"/>
                        <a:buFont typeface="Arial" panose="020B0604020202020204" pitchFamily="34" charset="0"/>
                        <a:buChar char="•"/>
                      </a:pPr>
                      <a:r>
                        <a:rPr lang="en-IN" sz="1400" b="0" i="0" u="none" strike="noStrike" dirty="0">
                          <a:solidFill>
                            <a:schemeClr val="tx1"/>
                          </a:solidFill>
                          <a:effectLst/>
                          <a:latin typeface="+mj-lt"/>
                        </a:rPr>
                        <a:t>Information Technology (IT)</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rtl="0" fontAlgn="ctr">
                        <a:buClr>
                          <a:schemeClr val="accent1"/>
                        </a:buClr>
                        <a:buSzPts val="1300"/>
                        <a:buFont typeface="Arial" panose="020B0604020202020204" pitchFamily="34" charset="0"/>
                        <a:buChar char="•"/>
                      </a:pPr>
                      <a:r>
                        <a:rPr lang="en-IN" sz="1400" b="0" i="0" u="none" strike="noStrike" dirty="0">
                          <a:solidFill>
                            <a:schemeClr val="tx1"/>
                          </a:solidFill>
                          <a:effectLst/>
                          <a:latin typeface="+mj-lt"/>
                        </a:rPr>
                        <a:t>Public Sector Units</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r h="370840">
                <a:tc>
                  <a:txBody>
                    <a:bodyPr/>
                    <a:lstStyle/>
                    <a:p>
                      <a:pPr algn="l" rtl="0" fontAlgn="ctr">
                        <a:buClr>
                          <a:schemeClr val="accent1"/>
                        </a:buClr>
                        <a:buSzPts val="1300"/>
                        <a:buFont typeface="Arial" panose="020B0604020202020204" pitchFamily="34" charset="0"/>
                        <a:buChar char="•"/>
                      </a:pPr>
                      <a:r>
                        <a:rPr lang="en-IN" sz="1400" b="0" i="0" u="none" strike="noStrike" dirty="0">
                          <a:solidFill>
                            <a:schemeClr val="tx1"/>
                          </a:solidFill>
                          <a:effectLst/>
                          <a:latin typeface="+mj-lt"/>
                        </a:rPr>
                        <a:t>Sensex</a:t>
                      </a:r>
                    </a:p>
                  </a:txBody>
                  <a:tcPr marL="342900"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71450" indent="-171450" algn="ctr" fontAlgn="b">
                        <a:buFont typeface="Arial" panose="020B0604020202020204" pitchFamily="34" charset="0"/>
                        <a:buChar char="•"/>
                      </a:pPr>
                      <a:r>
                        <a:rPr lang="en-IN" sz="1400" b="0" i="0" u="none" strike="noStrike" dirty="0" smtClean="0">
                          <a:solidFill>
                            <a:schemeClr val="tx1"/>
                          </a:solidFill>
                          <a:effectLst/>
                          <a:latin typeface="+mj-lt"/>
                        </a:rPr>
                        <a:t>Auto</a:t>
                      </a:r>
                      <a:endParaRPr lang="en-IN" sz="1400" b="0" i="0" u="none" strike="noStrike" dirty="0">
                        <a:solidFill>
                          <a:schemeClr val="tx1"/>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b"/>
                      <a:endParaRPr lang="en-IN" sz="1400" b="0" i="0" u="none" strike="noStrike" dirty="0">
                        <a:solidFill>
                          <a:schemeClr val="tx1"/>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r>
            </a:tbl>
          </a:graphicData>
        </a:graphic>
      </p:graphicFrame>
    </p:spTree>
    <p:extLst>
      <p:ext uri="{BB962C8B-B14F-4D97-AF65-F5344CB8AC3E}">
        <p14:creationId xmlns:p14="http://schemas.microsoft.com/office/powerpoint/2010/main" val="3026956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7Grunge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98950B5-7B6B-4C28-8458-CAB8EA4CB2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0</TotalTime>
  <Words>1604</Words>
  <Application>Microsoft Office PowerPoint</Application>
  <PresentationFormat>Custom</PresentationFormat>
  <Paragraphs>298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Cambria Math</vt:lpstr>
      <vt:lpstr>Century Gothic</vt:lpstr>
      <vt:lpstr>Times New Roman</vt:lpstr>
      <vt:lpstr>Wingdings 3</vt:lpstr>
      <vt:lpstr>Wisp</vt:lpstr>
      <vt:lpstr>Stock Market state classification and Prediction using Markov chain</vt:lpstr>
      <vt:lpstr>Introduction</vt:lpstr>
      <vt:lpstr>Literature Review (1/2)</vt:lpstr>
      <vt:lpstr>Literature Review (2/2)</vt:lpstr>
      <vt:lpstr>Markov Chain</vt:lpstr>
      <vt:lpstr>Clustering </vt:lpstr>
      <vt:lpstr>Choosing K</vt:lpstr>
      <vt:lpstr>Maximum Likelihood estimation </vt:lpstr>
      <vt:lpstr>Dataset  </vt:lpstr>
      <vt:lpstr>Method (1)</vt:lpstr>
      <vt:lpstr>Method (1)</vt:lpstr>
      <vt:lpstr>Method (1)</vt:lpstr>
      <vt:lpstr>Method (1): Results</vt:lpstr>
      <vt:lpstr>Method (2)</vt:lpstr>
      <vt:lpstr>Method (2)</vt:lpstr>
      <vt:lpstr>Method (2)</vt:lpstr>
      <vt:lpstr>Method (2): Results</vt:lpstr>
      <vt:lpstr>Method (2): Results</vt:lpstr>
      <vt:lpstr>Method (2): Results</vt:lpstr>
      <vt:lpstr>Method (2): Results</vt:lpstr>
      <vt:lpstr>Method (2): Results</vt:lpstr>
      <vt:lpstr>Method (2): Results</vt:lpstr>
      <vt:lpstr>Conclusions </vt:lpstr>
      <vt:lpstr>References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2017-11-01T05:16:49Z</dcterms:created>
  <dcterms:modified xsi:type="dcterms:W3CDTF">2018-05-03T07:48:36Z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TC034605859991</vt:lpwstr>
  </property>
</Properties>
</file>