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62" r:id="rId2"/>
    <p:sldId id="293" r:id="rId3"/>
    <p:sldId id="267" r:id="rId4"/>
    <p:sldId id="284" r:id="rId5"/>
    <p:sldId id="277" r:id="rId6"/>
    <p:sldId id="273" r:id="rId7"/>
    <p:sldId id="264" r:id="rId8"/>
    <p:sldId id="266" r:id="rId9"/>
    <p:sldId id="294" r:id="rId10"/>
    <p:sldId id="274"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12" autoAdjust="0"/>
    <p:restoredTop sz="94660"/>
  </p:normalViewPr>
  <p:slideViewPr>
    <p:cSldViewPr snapToGrid="0">
      <p:cViewPr varScale="1">
        <p:scale>
          <a:sx n="150" d="100"/>
          <a:sy n="150" d="100"/>
        </p:scale>
        <p:origin x="51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16A2C7-C125-4F61-B840-EDDF02337A97}" type="datetimeFigureOut">
              <a:rPr lang="en-US" smtClean="0"/>
              <a:t>6/3/2021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7302E-4E2F-4E23-AD6C-22DA12D56514}" type="slidenum">
              <a:rPr lang="en-US" smtClean="0"/>
              <a:t>‹#›</a:t>
            </a:fld>
            <a:endParaRPr lang="en-US"/>
          </a:p>
        </p:txBody>
      </p:sp>
    </p:spTree>
    <p:extLst>
      <p:ext uri="{BB962C8B-B14F-4D97-AF65-F5344CB8AC3E}">
        <p14:creationId xmlns:p14="http://schemas.microsoft.com/office/powerpoint/2010/main" val="1889711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a:p>
        </p:txBody>
      </p:sp>
      <p:sp>
        <p:nvSpPr>
          <p:cNvPr id="4" name="Slide Number Placeholder 3"/>
          <p:cNvSpPr>
            <a:spLocks noGrp="1"/>
          </p:cNvSpPr>
          <p:nvPr>
            <p:ph type="sldNum" sz="quarter" idx="10"/>
          </p:nvPr>
        </p:nvSpPr>
        <p:spPr/>
        <p:txBody>
          <a:bodyPr/>
          <a:lstStyle/>
          <a:p>
            <a:fld id="{B02D6E04-3A2F-4B48-A297-666578EDF1B3}" type="slidenum">
              <a:rPr lang="en-US" smtClean="0"/>
              <a:t>3</a:t>
            </a:fld>
            <a:endParaRPr lang="en-US"/>
          </a:p>
        </p:txBody>
      </p:sp>
    </p:spTree>
    <p:extLst>
      <p:ext uri="{BB962C8B-B14F-4D97-AF65-F5344CB8AC3E}">
        <p14:creationId xmlns:p14="http://schemas.microsoft.com/office/powerpoint/2010/main" val="835403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0AB2566-4B08-4069-A451-01E311BBD56E}" type="slidenum">
              <a:rPr lang="en-US" smtClean="0"/>
              <a:pPr>
                <a:defRPr/>
              </a:pPr>
              <a:t>4</a:t>
            </a:fld>
            <a:endParaRPr lang="en-US"/>
          </a:p>
        </p:txBody>
      </p:sp>
    </p:spTree>
    <p:extLst>
      <p:ext uri="{BB962C8B-B14F-4D97-AF65-F5344CB8AC3E}">
        <p14:creationId xmlns:p14="http://schemas.microsoft.com/office/powerpoint/2010/main" val="1411814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a:ln/>
        </p:spPr>
      </p:sp>
      <p:sp>
        <p:nvSpPr>
          <p:cNvPr id="79874" name="Notes Placeholder 2"/>
          <p:cNvSpPr>
            <a:spLocks noGrp="1"/>
          </p:cNvSpPr>
          <p:nvPr>
            <p:ph type="body" idx="1"/>
          </p:nvPr>
        </p:nvSpPr>
        <p:spPr>
          <a:noFill/>
          <a:ln/>
        </p:spPr>
        <p:txBody>
          <a:bodyPr/>
          <a:lstStyle/>
          <a:p>
            <a:r>
              <a:rPr lang="en-US" sz="1000"/>
              <a:t>Let me introduce you to the Agile Manifesto…today when a project declares that it’s “agile” or “agile-like”, typically this is the definition that projects are referencing. This is a document created by a set of software visionaries in the winter of 2001 just outside of Salt Lake City. They didn’t get together to create it; they gathered there to discuss lightweight software development processes. They backed off that goal to discuss what they could agree upon in regards to “flexible”, “simple” software development approaches. This is what they created. People today liken it’s significance in software development to the significance given to the US declaration of independence in regards to freedom and self-determination. It has and continues to challenge old notions and provide the team’s a voice in what they can deliver.</a:t>
            </a:r>
          </a:p>
          <a:p>
            <a:r>
              <a:rPr lang="en-US" sz="1000"/>
              <a:t>Let’s talk about this for a bit. On the left there, you see the four themes, and on the right, the 12 principles. Walking through the four themes…first, it’s all about people getting together, collaborating, delivering working software, in a manner that makes sense. Plenty of agile projects have succeeded in delivering valuable working software to the customer without tools, producing only the documentation that they feel they need to create, and revising any plans whenever they need to.</a:t>
            </a:r>
          </a:p>
          <a:p>
            <a:r>
              <a:rPr lang="en-US" sz="1000"/>
              <a:t>Now look at the 12 principles. I’m only going to bring your attention to three of them: first, number one: the highest priority is to satisfy the customer through early and continuous delivery of valuable software. Remember that this was created by a committee. They argued over every single word. Read that again. At FPL, who’s the customer? The business. How do we satisfy the customer? With frequent delivery of working software that they find valuable. Next let’s look at number four: business people and technical teams need to work together every day. MIT did a study recently that found that the more time the business person spends with the technical team, the faster the rate that technical team will deliver the functionality that the business finds valuable. So, the next time the business person asks when some functionality will be delivered, they need to be asked, how much time do you have to spend with the technical team? Finally let’s look at number 7: working software is the primary measure of progress. It doesn’t say that it’s the only measure of progress, but it is the primary one. We manifest this principle by performing frequent demonstrations to the customer. </a:t>
            </a:r>
          </a:p>
          <a:p>
            <a:endParaRPr lang="en-US" sz="1000"/>
          </a:p>
        </p:txBody>
      </p:sp>
      <p:sp>
        <p:nvSpPr>
          <p:cNvPr id="79875" name="Slide Number Placeholder 3"/>
          <p:cNvSpPr>
            <a:spLocks noGrp="1"/>
          </p:cNvSpPr>
          <p:nvPr>
            <p:ph type="sldNum" sz="quarter" idx="5"/>
          </p:nvPr>
        </p:nvSpPr>
        <p:spPr>
          <a:noFill/>
        </p:spPr>
        <p:txBody>
          <a:bodyPr/>
          <a:lstStyle/>
          <a:p>
            <a:fld id="{7E3A306C-FDD1-4E5C-AFD3-912CC09D637C}" type="slidenum">
              <a:rPr lang="en-US" smtClean="0"/>
              <a:pPr/>
              <a:t>5</a:t>
            </a:fld>
            <a:endParaRPr lang="en-US"/>
          </a:p>
        </p:txBody>
      </p:sp>
    </p:spTree>
    <p:extLst>
      <p:ext uri="{BB962C8B-B14F-4D97-AF65-F5344CB8AC3E}">
        <p14:creationId xmlns:p14="http://schemas.microsoft.com/office/powerpoint/2010/main" val="2545160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defRPr/>
            </a:pPr>
            <a:r>
              <a:rPr lang="en-US" b="1" dirty="0">
                <a:cs typeface="Calibri"/>
              </a:rPr>
              <a:t>Ask them to pick one w the annotation</a:t>
            </a:r>
            <a:r>
              <a:rPr lang="en-US" b="1" baseline="0" dirty="0">
                <a:cs typeface="Calibri"/>
              </a:rPr>
              <a:t> tools to discuss further</a:t>
            </a:r>
            <a:endParaRPr lang="en-US" b="1" dirty="0">
              <a:cs typeface="Calibri"/>
            </a:endParaRPr>
          </a:p>
          <a:p>
            <a:pPr defTabSz="914400">
              <a:defRPr/>
            </a:pPr>
            <a:endParaRPr lang="en-US" b="1" dirty="0">
              <a:cs typeface="Calibri"/>
            </a:endParaRPr>
          </a:p>
        </p:txBody>
      </p:sp>
      <p:sp>
        <p:nvSpPr>
          <p:cNvPr id="4" name="Slide Number Placeholder 3"/>
          <p:cNvSpPr>
            <a:spLocks noGrp="1"/>
          </p:cNvSpPr>
          <p:nvPr>
            <p:ph type="sldNum" sz="quarter" idx="10"/>
          </p:nvPr>
        </p:nvSpPr>
        <p:spPr/>
        <p:txBody>
          <a:bodyPr/>
          <a:lstStyle/>
          <a:p>
            <a:fld id="{B02D6E04-3A2F-4B48-A297-666578EDF1B3}" type="slidenum">
              <a:rPr lang="en-US" smtClean="0"/>
              <a:t>6</a:t>
            </a:fld>
            <a:endParaRPr lang="en-US"/>
          </a:p>
        </p:txBody>
      </p:sp>
    </p:spTree>
    <p:extLst>
      <p:ext uri="{BB962C8B-B14F-4D97-AF65-F5344CB8AC3E}">
        <p14:creationId xmlns:p14="http://schemas.microsoft.com/office/powerpoint/2010/main" val="2876763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defRPr/>
            </a:pPr>
            <a:r>
              <a:rPr lang="en-US" b="1" dirty="0">
                <a:cs typeface="Calibri"/>
              </a:rPr>
              <a:t>3 minutes -</a:t>
            </a:r>
            <a:r>
              <a:rPr lang="en-US" b="1" baseline="0" dirty="0">
                <a:cs typeface="Calibri"/>
              </a:rPr>
              <a:t> </a:t>
            </a:r>
            <a:r>
              <a:rPr lang="en-US" b="1" dirty="0">
                <a:cs typeface="Calibri"/>
              </a:rPr>
              <a:t>Discuss what are the risks in waterfall model and how will Agile fix these issues ?</a:t>
            </a:r>
          </a:p>
          <a:p>
            <a:pPr defTabSz="914400">
              <a:defRPr/>
            </a:pPr>
            <a:r>
              <a:rPr lang="en-US" b="1" dirty="0">
                <a:cs typeface="Calibri"/>
              </a:rPr>
              <a:t>    - </a:t>
            </a:r>
            <a:r>
              <a:rPr lang="en-US" b="0" dirty="0">
                <a:cs typeface="Calibri"/>
              </a:rPr>
              <a:t>let the participants come up with ideas</a:t>
            </a:r>
            <a:endParaRPr lang="en-US" b="0" baseline="0" dirty="0">
              <a:cs typeface="Calibri"/>
            </a:endParaRPr>
          </a:p>
        </p:txBody>
      </p:sp>
      <p:sp>
        <p:nvSpPr>
          <p:cNvPr id="4" name="Slide Number Placeholder 3"/>
          <p:cNvSpPr>
            <a:spLocks noGrp="1"/>
          </p:cNvSpPr>
          <p:nvPr>
            <p:ph type="sldNum" sz="quarter" idx="10"/>
          </p:nvPr>
        </p:nvSpPr>
        <p:spPr/>
        <p:txBody>
          <a:bodyPr/>
          <a:lstStyle/>
          <a:p>
            <a:fld id="{B02D6E04-3A2F-4B48-A297-666578EDF1B3}" type="slidenum">
              <a:rPr lang="en-US" smtClean="0"/>
              <a:t>7</a:t>
            </a:fld>
            <a:endParaRPr lang="en-US"/>
          </a:p>
        </p:txBody>
      </p:sp>
    </p:spTree>
    <p:extLst>
      <p:ext uri="{BB962C8B-B14F-4D97-AF65-F5344CB8AC3E}">
        <p14:creationId xmlns:p14="http://schemas.microsoft.com/office/powerpoint/2010/main" val="1996648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defRPr/>
            </a:pPr>
            <a:r>
              <a:rPr lang="en-US" b="1" dirty="0">
                <a:cs typeface="Calibri"/>
              </a:rPr>
              <a:t>1. Give examples on Empirical</a:t>
            </a:r>
          </a:p>
          <a:p>
            <a:pPr defTabSz="914400">
              <a:defRPr/>
            </a:pPr>
            <a:r>
              <a:rPr lang="en-US" b="1" dirty="0">
                <a:cs typeface="Calibri"/>
              </a:rPr>
              <a:t>2. Brief on the importance of empiricism</a:t>
            </a:r>
          </a:p>
          <a:p>
            <a:pPr defTabSz="914400">
              <a:defRPr/>
            </a:pPr>
            <a:endParaRPr lang="en-US" b="1" dirty="0">
              <a:cs typeface="Calibri"/>
            </a:endParaRPr>
          </a:p>
          <a:p>
            <a:pPr defTabSz="914400">
              <a:defRPr/>
            </a:pPr>
            <a:r>
              <a:rPr lang="en-US" b="1" dirty="0">
                <a:cs typeface="Calibri"/>
              </a:rPr>
              <a:t>Reference: </a:t>
            </a:r>
            <a:r>
              <a:rPr lang="en-US" b="0" dirty="0">
                <a:cs typeface="Calibri"/>
              </a:rPr>
              <a:t>https://www.youtube.com/watch?v=spk0wTsi_P8</a:t>
            </a:r>
          </a:p>
          <a:p>
            <a:pPr defTabSz="914400">
              <a:defRPr/>
            </a:pPr>
            <a:endParaRPr lang="en-US" b="1" dirty="0">
              <a:cs typeface="Calibri"/>
            </a:endParaRPr>
          </a:p>
          <a:p>
            <a:pPr defTabSz="914400">
              <a:defRPr/>
            </a:pPr>
            <a:endParaRPr lang="en-US" b="1" dirty="0">
              <a:cs typeface="Calibri"/>
            </a:endParaRPr>
          </a:p>
        </p:txBody>
      </p:sp>
      <p:sp>
        <p:nvSpPr>
          <p:cNvPr id="4" name="Slide Number Placeholder 3"/>
          <p:cNvSpPr>
            <a:spLocks noGrp="1"/>
          </p:cNvSpPr>
          <p:nvPr>
            <p:ph type="sldNum" sz="quarter" idx="10"/>
          </p:nvPr>
        </p:nvSpPr>
        <p:spPr/>
        <p:txBody>
          <a:bodyPr/>
          <a:lstStyle/>
          <a:p>
            <a:fld id="{B02D6E04-3A2F-4B48-A297-666578EDF1B3}" type="slidenum">
              <a:rPr lang="en-US" smtClean="0"/>
              <a:t>8</a:t>
            </a:fld>
            <a:endParaRPr lang="en-US"/>
          </a:p>
        </p:txBody>
      </p:sp>
    </p:spTree>
    <p:extLst>
      <p:ext uri="{BB962C8B-B14F-4D97-AF65-F5344CB8AC3E}">
        <p14:creationId xmlns:p14="http://schemas.microsoft.com/office/powerpoint/2010/main" val="677760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a:p>
        </p:txBody>
      </p:sp>
      <p:sp>
        <p:nvSpPr>
          <p:cNvPr id="4" name="Slide Number Placeholder 3"/>
          <p:cNvSpPr>
            <a:spLocks noGrp="1"/>
          </p:cNvSpPr>
          <p:nvPr>
            <p:ph type="sldNum" sz="quarter" idx="10"/>
          </p:nvPr>
        </p:nvSpPr>
        <p:spPr/>
        <p:txBody>
          <a:bodyPr/>
          <a:lstStyle/>
          <a:p>
            <a:fld id="{B02D6E04-3A2F-4B48-A297-666578EDF1B3}" type="slidenum">
              <a:rPr lang="en-US" smtClean="0"/>
              <a:t>10</a:t>
            </a:fld>
            <a:endParaRPr lang="en-US"/>
          </a:p>
        </p:txBody>
      </p:sp>
    </p:spTree>
    <p:extLst>
      <p:ext uri="{BB962C8B-B14F-4D97-AF65-F5344CB8AC3E}">
        <p14:creationId xmlns:p14="http://schemas.microsoft.com/office/powerpoint/2010/main" val="5837770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279615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619042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619473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Tree>
    <p:extLst>
      <p:ext uri="{BB962C8B-B14F-4D97-AF65-F5344CB8AC3E}">
        <p14:creationId xmlns:p14="http://schemas.microsoft.com/office/powerpoint/2010/main" val="307239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9467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9516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756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409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989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368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1459120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09203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218452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2270568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9829187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64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185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20202712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443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65115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42904828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204403073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886119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49144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6844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3141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Body Bullets">
    <p:spTree>
      <p:nvGrpSpPr>
        <p:cNvPr id="1" name=""/>
        <p:cNvGrpSpPr/>
        <p:nvPr/>
      </p:nvGrpSpPr>
      <p:grpSpPr>
        <a:xfrm>
          <a:off x="0" y="0"/>
          <a:ext cx="0" cy="0"/>
          <a:chOff x="0" y="0"/>
          <a:chExt cx="0" cy="0"/>
        </a:xfrm>
      </p:grpSpPr>
      <p:sp>
        <p:nvSpPr>
          <p:cNvPr id="7" name="Title 1"/>
          <p:cNvSpPr>
            <a:spLocks noGrp="1"/>
          </p:cNvSpPr>
          <p:nvPr>
            <p:ph type="title"/>
          </p:nvPr>
        </p:nvSpPr>
        <p:spPr>
          <a:xfrm>
            <a:off x="399559" y="491728"/>
            <a:ext cx="8344883" cy="594122"/>
          </a:xfrm>
          <a:prstGeom prst="rect">
            <a:avLst/>
          </a:prstGeom>
        </p:spPr>
        <p:txBody>
          <a:bodyPr lIns="0" anchor="b"/>
          <a:lstStyle>
            <a:lvl1pPr>
              <a:defRPr sz="2700" cap="none" baseline="0">
                <a:solidFill>
                  <a:schemeClr val="tx1"/>
                </a:solidFill>
              </a:defRPr>
            </a:lvl1pPr>
          </a:lstStyle>
          <a:p>
            <a:r>
              <a:rPr lang="en-US"/>
              <a:t>Click to edit Master title style</a:t>
            </a:r>
          </a:p>
        </p:txBody>
      </p:sp>
      <p:sp>
        <p:nvSpPr>
          <p:cNvPr id="8" name="Text Placeholder 4"/>
          <p:cNvSpPr>
            <a:spLocks noGrp="1"/>
          </p:cNvSpPr>
          <p:nvPr>
            <p:ph type="body" sz="quarter" idx="12"/>
          </p:nvPr>
        </p:nvSpPr>
        <p:spPr>
          <a:xfrm>
            <a:off x="398963" y="1200150"/>
            <a:ext cx="8346074" cy="3257550"/>
          </a:xfrm>
          <a:prstGeom prst="rect">
            <a:avLst/>
          </a:prstGeom>
        </p:spPr>
        <p:txBody>
          <a:bodyPr lIns="0" tIns="91440">
            <a:normAutofit/>
          </a:bodyPr>
          <a:lstStyle>
            <a:lvl1pPr marL="170260" indent="-170260">
              <a:spcBef>
                <a:spcPts val="0"/>
              </a:spcBef>
              <a:spcAft>
                <a:spcPts val="900"/>
              </a:spcAft>
              <a:buClr>
                <a:schemeClr val="bg2"/>
              </a:buClr>
              <a:buFont typeface="Webdings" panose="05030102010509060703" pitchFamily="18" charset="2"/>
              <a:buChar char=""/>
              <a:defRPr sz="2101">
                <a:solidFill>
                  <a:schemeClr val="bg2"/>
                </a:solidFill>
              </a:defRPr>
            </a:lvl1pPr>
            <a:lvl2pPr marL="344195" indent="-173884">
              <a:spcBef>
                <a:spcPts val="0"/>
              </a:spcBef>
              <a:spcAft>
                <a:spcPts val="900"/>
              </a:spcAft>
              <a:defRPr sz="1801">
                <a:solidFill>
                  <a:schemeClr val="bg2"/>
                </a:solidFill>
              </a:defRPr>
            </a:lvl2pPr>
            <a:lvl3pPr marL="684815" indent="-169120">
              <a:spcBef>
                <a:spcPts val="0"/>
              </a:spcBef>
              <a:spcAft>
                <a:spcPts val="900"/>
              </a:spcAft>
              <a:defRPr sz="1351">
                <a:solidFill>
                  <a:schemeClr val="bg2"/>
                </a:solidFill>
              </a:defRPr>
            </a:lvl3pPr>
            <a:lvl4pPr marL="942068" indent="-170311">
              <a:spcBef>
                <a:spcPts val="0"/>
              </a:spcBef>
              <a:spcAft>
                <a:spcPts val="900"/>
              </a:spcAft>
              <a:defRPr sz="1200">
                <a:solidFill>
                  <a:schemeClr val="bg2"/>
                </a:solidFill>
              </a:defRPr>
            </a:lvl4pPr>
            <a:lvl5pPr marL="1200510" indent="-169120">
              <a:spcBef>
                <a:spcPts val="0"/>
              </a:spcBef>
              <a:spcAft>
                <a:spcPts val="900"/>
              </a:spcAft>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p:cNvCxnSpPr/>
          <p:nvPr userDrawn="1"/>
        </p:nvCxnSpPr>
        <p:spPr>
          <a:xfrm>
            <a:off x="0" y="1085850"/>
            <a:ext cx="918972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186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75240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846407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99824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5039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35158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042982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5"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1364709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3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hyperlink" Target="http://agilemanifesto.org/" TargetMode="External"/><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31.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sp>
        <p:nvSpPr>
          <p:cNvPr id="2" name="Title 1"/>
          <p:cNvSpPr>
            <a:spLocks noGrp="1"/>
          </p:cNvSpPr>
          <p:nvPr>
            <p:ph type="ctrTitle"/>
          </p:nvPr>
        </p:nvSpPr>
        <p:spPr>
          <a:xfrm>
            <a:off x="414163" y="2115265"/>
            <a:ext cx="8348837" cy="553998"/>
          </a:xfrm>
        </p:spPr>
        <p:txBody>
          <a:bodyPr/>
          <a:lstStyle/>
          <a:p>
            <a:r>
              <a:rPr lang="en-US" dirty="0"/>
              <a:t>Agile </a:t>
            </a:r>
          </a:p>
        </p:txBody>
      </p:sp>
      <p:sp>
        <p:nvSpPr>
          <p:cNvPr id="4" name="Text Placeholder 3"/>
          <p:cNvSpPr>
            <a:spLocks noGrp="1"/>
          </p:cNvSpPr>
          <p:nvPr>
            <p:ph type="body" sz="quarter" idx="13"/>
          </p:nvPr>
        </p:nvSpPr>
        <p:spPr/>
        <p:txBody>
          <a:bodyPr/>
          <a:lstStyle/>
          <a:p>
            <a:r>
              <a:rPr lang="en-US" dirty="0"/>
              <a:t>2021</a:t>
            </a:r>
          </a:p>
        </p:txBody>
      </p:sp>
      <p:sp>
        <p:nvSpPr>
          <p:cNvPr id="5" name="Footer Placeholder 4"/>
          <p:cNvSpPr>
            <a:spLocks noGrp="1"/>
          </p:cNvSpPr>
          <p:nvPr>
            <p:ph type="ftr" sz="quarter" idx="3"/>
          </p:nvPr>
        </p:nvSpPr>
        <p:spPr/>
        <p:txBody>
          <a:bodyPr/>
          <a:lstStyle/>
          <a:p>
            <a:r>
              <a:rPr lang="en-US"/>
              <a:t>© 2021 Cognizant</a:t>
            </a:r>
          </a:p>
        </p:txBody>
      </p:sp>
    </p:spTree>
    <p:extLst>
      <p:ext uri="{BB962C8B-B14F-4D97-AF65-F5344CB8AC3E}">
        <p14:creationId xmlns:p14="http://schemas.microsoft.com/office/powerpoint/2010/main" val="1269729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A0D6B93-CE79-4088-9EA6-938915E2F70B}"/>
              </a:ext>
            </a:extLst>
          </p:cNvPr>
          <p:cNvSpPr>
            <a:spLocks noGrp="1"/>
          </p:cNvSpPr>
          <p:nvPr>
            <p:ph type="title"/>
          </p:nvPr>
        </p:nvSpPr>
        <p:spPr/>
        <p:txBody>
          <a:bodyPr/>
          <a:lstStyle/>
          <a:p>
            <a:pPr lvl="0"/>
            <a:r>
              <a:rPr lang="en-US" dirty="0"/>
              <a:t>Agile vs. Waterfall</a:t>
            </a:r>
          </a:p>
        </p:txBody>
      </p:sp>
      <p:sp>
        <p:nvSpPr>
          <p:cNvPr id="2" name="Footer Placeholder 1">
            <a:extLst>
              <a:ext uri="{FF2B5EF4-FFF2-40B4-BE49-F238E27FC236}">
                <a16:creationId xmlns:a16="http://schemas.microsoft.com/office/drawing/2014/main" id="{581E77C3-D8B4-4C79-BBE4-056C91CEFE33}"/>
              </a:ext>
            </a:extLst>
          </p:cNvPr>
          <p:cNvSpPr>
            <a:spLocks noGrp="1"/>
          </p:cNvSpPr>
          <p:nvPr>
            <p:ph type="ftr" sz="quarter" idx="4294967295"/>
          </p:nvPr>
        </p:nvSpPr>
        <p:spPr>
          <a:xfrm>
            <a:off x="640080" y="4800600"/>
            <a:ext cx="4572000" cy="155448"/>
          </a:xfrm>
        </p:spPr>
        <p:txBody>
          <a:bodyPr/>
          <a:lstStyle/>
          <a:p>
            <a:r>
              <a:rPr lang="en-US"/>
              <a:t>© 2019 Cognizant</a:t>
            </a:r>
          </a:p>
        </p:txBody>
      </p:sp>
      <p:sp>
        <p:nvSpPr>
          <p:cNvPr id="3" name="Slide Number Placeholder 2">
            <a:extLst>
              <a:ext uri="{FF2B5EF4-FFF2-40B4-BE49-F238E27FC236}">
                <a16:creationId xmlns:a16="http://schemas.microsoft.com/office/drawing/2014/main" id="{2257B3A7-36BF-4F0B-90BE-9534ADFC84E2}"/>
              </a:ext>
            </a:extLst>
          </p:cNvPr>
          <p:cNvSpPr>
            <a:spLocks noGrp="1"/>
          </p:cNvSpPr>
          <p:nvPr>
            <p:ph type="sldNum" sz="quarter" idx="4294967295"/>
          </p:nvPr>
        </p:nvSpPr>
        <p:spPr>
          <a:xfrm>
            <a:off x="384048" y="4800600"/>
            <a:ext cx="228600" cy="155448"/>
          </a:xfrm>
        </p:spPr>
        <p:txBody>
          <a:bodyPr/>
          <a:lstStyle/>
          <a:p>
            <a:fld id="{2EFEF571-C9B4-4D92-A7F7-315B894862A8}" type="slidenum">
              <a:rPr lang="en-US" smtClean="0"/>
              <a:pPr/>
              <a:t>10</a:t>
            </a:fld>
            <a:endParaRPr lang="en-US"/>
          </a:p>
        </p:txBody>
      </p:sp>
      <p:pic>
        <p:nvPicPr>
          <p:cNvPr id="5" name="Picture 4"/>
          <p:cNvPicPr>
            <a:picLocks noChangeAspect="1"/>
          </p:cNvPicPr>
          <p:nvPr/>
        </p:nvPicPr>
        <p:blipFill>
          <a:blip r:embed="rId3"/>
          <a:stretch>
            <a:fillRect/>
          </a:stretch>
        </p:blipFill>
        <p:spPr>
          <a:xfrm>
            <a:off x="1480456" y="613316"/>
            <a:ext cx="6783977" cy="4041713"/>
          </a:xfrm>
          <a:prstGeom prst="rect">
            <a:avLst/>
          </a:prstGeom>
        </p:spPr>
      </p:pic>
    </p:spTree>
    <p:extLst>
      <p:ext uri="{BB962C8B-B14F-4D97-AF65-F5344CB8AC3E}">
        <p14:creationId xmlns:p14="http://schemas.microsoft.com/office/powerpoint/2010/main" val="1437970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21799" y="1709543"/>
            <a:ext cx="6731000" cy="609398"/>
          </a:xfrm>
        </p:spPr>
        <p:txBody>
          <a:bodyPr/>
          <a:lstStyle/>
          <a:p>
            <a:r>
              <a:rPr lang="en-US" dirty="0"/>
              <a:t>Introduction</a:t>
            </a:r>
          </a:p>
        </p:txBody>
      </p:sp>
    </p:spTree>
    <p:extLst>
      <p:ext uri="{BB962C8B-B14F-4D97-AF65-F5344CB8AC3E}">
        <p14:creationId xmlns:p14="http://schemas.microsoft.com/office/powerpoint/2010/main" val="1207959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A0D6B93-CE79-4088-9EA6-938915E2F70B}"/>
              </a:ext>
            </a:extLst>
          </p:cNvPr>
          <p:cNvSpPr>
            <a:spLocks noGrp="1"/>
          </p:cNvSpPr>
          <p:nvPr>
            <p:ph type="title"/>
          </p:nvPr>
        </p:nvSpPr>
        <p:spPr/>
        <p:txBody>
          <a:bodyPr/>
          <a:lstStyle/>
          <a:p>
            <a:pPr lvl="0"/>
            <a:r>
              <a:rPr lang="en-US"/>
              <a:t>What is Agile?</a:t>
            </a:r>
          </a:p>
        </p:txBody>
      </p:sp>
      <p:sp>
        <p:nvSpPr>
          <p:cNvPr id="2" name="Footer Placeholder 1">
            <a:extLst>
              <a:ext uri="{FF2B5EF4-FFF2-40B4-BE49-F238E27FC236}">
                <a16:creationId xmlns:a16="http://schemas.microsoft.com/office/drawing/2014/main" id="{581E77C3-D8B4-4C79-BBE4-056C91CEFE33}"/>
              </a:ext>
            </a:extLst>
          </p:cNvPr>
          <p:cNvSpPr>
            <a:spLocks noGrp="1"/>
          </p:cNvSpPr>
          <p:nvPr>
            <p:ph type="ftr" sz="quarter" idx="4294967295"/>
          </p:nvPr>
        </p:nvSpPr>
        <p:spPr>
          <a:xfrm>
            <a:off x="640080" y="4800600"/>
            <a:ext cx="4572000" cy="155448"/>
          </a:xfrm>
        </p:spPr>
        <p:txBody>
          <a:bodyPr/>
          <a:lstStyle/>
          <a:p>
            <a:r>
              <a:rPr lang="en-US"/>
              <a:t>© 2019 Cognizant</a:t>
            </a:r>
          </a:p>
        </p:txBody>
      </p:sp>
      <p:sp>
        <p:nvSpPr>
          <p:cNvPr id="3" name="Slide Number Placeholder 2">
            <a:extLst>
              <a:ext uri="{FF2B5EF4-FFF2-40B4-BE49-F238E27FC236}">
                <a16:creationId xmlns:a16="http://schemas.microsoft.com/office/drawing/2014/main" id="{2257B3A7-36BF-4F0B-90BE-9534ADFC84E2}"/>
              </a:ext>
            </a:extLst>
          </p:cNvPr>
          <p:cNvSpPr>
            <a:spLocks noGrp="1"/>
          </p:cNvSpPr>
          <p:nvPr>
            <p:ph type="sldNum" sz="quarter" idx="4294967295"/>
          </p:nvPr>
        </p:nvSpPr>
        <p:spPr>
          <a:xfrm>
            <a:off x="384048" y="4800600"/>
            <a:ext cx="228600" cy="155448"/>
          </a:xfrm>
        </p:spPr>
        <p:txBody>
          <a:bodyPr/>
          <a:lstStyle/>
          <a:p>
            <a:fld id="{2EFEF571-C9B4-4D92-A7F7-315B894862A8}" type="slidenum">
              <a:rPr lang="en-US" smtClean="0"/>
              <a:pPr/>
              <a:t>3</a:t>
            </a:fld>
            <a:endParaRPr lang="en-US"/>
          </a:p>
        </p:txBody>
      </p:sp>
      <p:sp>
        <p:nvSpPr>
          <p:cNvPr id="8" name="Content Placeholder 2"/>
          <p:cNvSpPr>
            <a:spLocks noGrp="1"/>
          </p:cNvSpPr>
          <p:nvPr>
            <p:ph idx="1"/>
          </p:nvPr>
        </p:nvSpPr>
        <p:spPr>
          <a:xfrm>
            <a:off x="285750" y="596373"/>
            <a:ext cx="8385048" cy="3951879"/>
          </a:xfrm>
        </p:spPr>
        <p:txBody>
          <a:bodyPr>
            <a:normAutofit lnSpcReduction="10000"/>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Agile is an iterative software development methodology to delivery software frequently with faster feedback cycles and with the ability to create and respond to change swiftly</a:t>
            </a:r>
          </a:p>
          <a:p>
            <a:endParaRPr lang="en-US" dirty="0"/>
          </a:p>
          <a:p>
            <a:pPr marL="285750" indent="-285750">
              <a:buFont typeface="Wingdings" panose="05000000000000000000" pitchFamily="2" charset="2"/>
              <a:buChar char="Ø"/>
            </a:pPr>
            <a:r>
              <a:rPr lang="en-US" dirty="0"/>
              <a:t>Agile is based on the values and principles expressed in the Agile Manifesto and the 12 principles behind it.</a:t>
            </a:r>
          </a:p>
          <a:p>
            <a:endParaRPr lang="en-US" dirty="0"/>
          </a:p>
          <a:p>
            <a:pPr marL="285750" indent="-285750">
              <a:buFont typeface="Wingdings" panose="05000000000000000000" pitchFamily="2" charset="2"/>
              <a:buChar char="Ø"/>
            </a:pPr>
            <a:r>
              <a:rPr lang="en-US" dirty="0"/>
              <a:t>Agile is..</a:t>
            </a:r>
          </a:p>
          <a:p>
            <a:pPr marL="514350" lvl="1" indent="-285750"/>
            <a:r>
              <a:rPr lang="en-US" sz="1400" u="sng" dirty="0">
                <a:solidFill>
                  <a:srgbClr val="0070C0"/>
                </a:solidFill>
              </a:rPr>
              <a:t>Simple </a:t>
            </a:r>
            <a:r>
              <a:rPr lang="en-US" sz="1400" dirty="0">
                <a:solidFill>
                  <a:srgbClr val="0070C0"/>
                </a:solidFill>
              </a:rPr>
              <a:t>(not easy to apply)</a:t>
            </a:r>
          </a:p>
          <a:p>
            <a:pPr marL="514350" lvl="1" indent="-285750"/>
            <a:r>
              <a:rPr lang="en-US" sz="1400" dirty="0">
                <a:solidFill>
                  <a:srgbClr val="0070C0"/>
                </a:solidFill>
              </a:rPr>
              <a:t>Doing </a:t>
            </a:r>
            <a:r>
              <a:rPr lang="en-US" sz="1400" u="sng" dirty="0">
                <a:solidFill>
                  <a:srgbClr val="0070C0"/>
                </a:solidFill>
              </a:rPr>
              <a:t>important things </a:t>
            </a:r>
            <a:r>
              <a:rPr lang="en-US" sz="1400" dirty="0">
                <a:solidFill>
                  <a:srgbClr val="0070C0"/>
                </a:solidFill>
              </a:rPr>
              <a:t>first – It respects urgency</a:t>
            </a:r>
          </a:p>
          <a:p>
            <a:pPr marL="514350" lvl="1" indent="-285750"/>
            <a:r>
              <a:rPr lang="en-US" dirty="0">
                <a:solidFill>
                  <a:srgbClr val="0070C0"/>
                </a:solidFill>
              </a:rPr>
              <a:t>A</a:t>
            </a:r>
            <a:r>
              <a:rPr lang="en-US" sz="1400" dirty="0">
                <a:solidFill>
                  <a:srgbClr val="0070C0"/>
                </a:solidFill>
              </a:rPr>
              <a:t>bout </a:t>
            </a:r>
            <a:r>
              <a:rPr lang="en-US" sz="1400" u="sng" dirty="0">
                <a:solidFill>
                  <a:srgbClr val="0070C0"/>
                </a:solidFill>
              </a:rPr>
              <a:t>People, Values, Principles &amp; Practices</a:t>
            </a:r>
          </a:p>
          <a:p>
            <a:pPr marL="514350" lvl="1" indent="-285750"/>
            <a:r>
              <a:rPr lang="en-US" sz="1400" dirty="0">
                <a:solidFill>
                  <a:srgbClr val="0070C0"/>
                </a:solidFill>
              </a:rPr>
              <a:t>Focused on Team </a:t>
            </a:r>
            <a:r>
              <a:rPr lang="en-US" sz="1400" u="sng" dirty="0">
                <a:solidFill>
                  <a:srgbClr val="0070C0"/>
                </a:solidFill>
              </a:rPr>
              <a:t>Communication</a:t>
            </a:r>
          </a:p>
          <a:p>
            <a:pPr marL="514350" lvl="1" indent="-285750"/>
            <a:r>
              <a:rPr lang="en-US" sz="1400" dirty="0">
                <a:solidFill>
                  <a:srgbClr val="0070C0"/>
                </a:solidFill>
              </a:rPr>
              <a:t>Regularly delivering </a:t>
            </a:r>
            <a:r>
              <a:rPr lang="en-US" sz="1400" u="sng" dirty="0">
                <a:solidFill>
                  <a:srgbClr val="0070C0"/>
                </a:solidFill>
              </a:rPr>
              <a:t>value</a:t>
            </a:r>
            <a:r>
              <a:rPr lang="en-US" sz="1400" dirty="0">
                <a:solidFill>
                  <a:srgbClr val="0070C0"/>
                </a:solidFill>
              </a:rPr>
              <a:t> through </a:t>
            </a:r>
            <a:r>
              <a:rPr lang="en-US" sz="1400" u="sng" dirty="0">
                <a:solidFill>
                  <a:srgbClr val="0070C0"/>
                </a:solidFill>
              </a:rPr>
              <a:t>working software</a:t>
            </a:r>
          </a:p>
          <a:p>
            <a:endParaRPr lang="en-US" dirty="0"/>
          </a:p>
          <a:p>
            <a:endParaRPr lang="en-US" dirty="0"/>
          </a:p>
        </p:txBody>
      </p:sp>
    </p:spTree>
    <p:extLst>
      <p:ext uri="{BB962C8B-B14F-4D97-AF65-F5344CB8AC3E}">
        <p14:creationId xmlns:p14="http://schemas.microsoft.com/office/powerpoint/2010/main" val="1341923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85850"/>
            <a:ext cx="9144000" cy="4057650"/>
          </a:xfrm>
          <a:prstGeom prst="rect">
            <a:avLst/>
          </a:prstGeom>
          <a:blipFill dpi="0" rotWithShape="1">
            <a:blip r:embed="rId3">
              <a:alphaModFix amt="50000"/>
              <a:extLst>
                <a:ext uri="{BEBA8EAE-BF5A-486C-A8C5-ECC9F3942E4B}">
                  <a14:imgProps xmlns:a14="http://schemas.microsoft.com/office/drawing/2010/main">
                    <a14:imgLayer r:embed="rId4">
                      <a14:imgEffect>
                        <a14:brightnessContrast bright="-27000" contrast="-2000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lstStyle/>
          <a:p>
            <a:r>
              <a:rPr lang="en-US"/>
              <a:t>What is Agile?</a:t>
            </a:r>
          </a:p>
        </p:txBody>
      </p:sp>
      <p:sp>
        <p:nvSpPr>
          <p:cNvPr id="3" name="Text Placeholder 2"/>
          <p:cNvSpPr>
            <a:spLocks noGrp="1"/>
          </p:cNvSpPr>
          <p:nvPr>
            <p:ph type="body" sz="quarter" idx="12"/>
          </p:nvPr>
        </p:nvSpPr>
        <p:spPr>
          <a:xfrm>
            <a:off x="2743200" y="1211461"/>
            <a:ext cx="6286500" cy="742950"/>
          </a:xfrm>
          <a:solidFill>
            <a:schemeClr val="bg1">
              <a:lumMod val="95000"/>
              <a:alpha val="80000"/>
            </a:schemeClr>
          </a:solidFill>
        </p:spPr>
        <p:style>
          <a:lnRef idx="2">
            <a:schemeClr val="dk1"/>
          </a:lnRef>
          <a:fillRef idx="1">
            <a:schemeClr val="lt1"/>
          </a:fillRef>
          <a:effectRef idx="0">
            <a:schemeClr val="dk1"/>
          </a:effectRef>
          <a:fontRef idx="minor">
            <a:schemeClr val="dk1"/>
          </a:fontRef>
        </p:style>
        <p:txBody>
          <a:bodyPr>
            <a:normAutofit/>
          </a:bodyPr>
          <a:lstStyle/>
          <a:p>
            <a:pPr marL="0" indent="0" algn="ctr">
              <a:buClr>
                <a:schemeClr val="tx1"/>
              </a:buClr>
              <a:buNone/>
            </a:pPr>
            <a:r>
              <a:rPr lang="en-US">
                <a:solidFill>
                  <a:schemeClr val="tx1"/>
                </a:solidFill>
              </a:rPr>
              <a:t>A framework for </a:t>
            </a:r>
            <a:r>
              <a:rPr lang="en-US" b="1">
                <a:solidFill>
                  <a:schemeClr val="tx1"/>
                </a:solidFill>
              </a:rPr>
              <a:t>iterative</a:t>
            </a:r>
            <a:r>
              <a:rPr lang="en-US">
                <a:solidFill>
                  <a:schemeClr val="tx1"/>
                </a:solidFill>
              </a:rPr>
              <a:t> and </a:t>
            </a:r>
            <a:r>
              <a:rPr lang="en-US" b="1">
                <a:solidFill>
                  <a:schemeClr val="tx1"/>
                </a:solidFill>
              </a:rPr>
              <a:t>incremental</a:t>
            </a:r>
            <a:r>
              <a:rPr lang="en-US">
                <a:solidFill>
                  <a:schemeClr val="tx1"/>
                </a:solidFill>
              </a:rPr>
              <a:t> delivery of a product or project</a:t>
            </a:r>
          </a:p>
        </p:txBody>
      </p:sp>
      <p:sp>
        <p:nvSpPr>
          <p:cNvPr id="6" name="TextBox 5"/>
          <p:cNvSpPr txBox="1"/>
          <p:nvPr/>
        </p:nvSpPr>
        <p:spPr>
          <a:xfrm>
            <a:off x="914400" y="2548533"/>
            <a:ext cx="5938684" cy="1661993"/>
          </a:xfrm>
          <a:prstGeom prst="rect">
            <a:avLst/>
          </a:prstGeom>
        </p:spPr>
        <p:txBody>
          <a:bodyPr wrap="square" lIns="0" tIns="0" rIns="0" bIns="0" rtlCol="0">
            <a:spAutoFit/>
          </a:bodyPr>
          <a:lstStyle/>
          <a:p>
            <a:pPr algn="l"/>
            <a:r>
              <a:rPr lang="en-US" b="1" dirty="0">
                <a:solidFill>
                  <a:schemeClr val="accent2"/>
                </a:solidFill>
              </a:rPr>
              <a:t>AGILE IS…</a:t>
            </a:r>
          </a:p>
          <a:p>
            <a:pPr marL="285750" indent="-285750" algn="l">
              <a:buFont typeface="Arial" panose="020B0604020202020204" pitchFamily="34" charset="0"/>
              <a:buChar char="•"/>
            </a:pPr>
            <a:r>
              <a:rPr lang="en-US" dirty="0">
                <a:solidFill>
                  <a:schemeClr val="accent2"/>
                </a:solidFill>
              </a:rPr>
              <a:t>Simple (not easy to apply)</a:t>
            </a:r>
          </a:p>
          <a:p>
            <a:pPr marL="285750" indent="-285750" algn="l">
              <a:buFont typeface="Arial" panose="020B0604020202020204" pitchFamily="34" charset="0"/>
              <a:buChar char="•"/>
            </a:pPr>
            <a:r>
              <a:rPr lang="en-US" dirty="0">
                <a:solidFill>
                  <a:schemeClr val="accent2"/>
                </a:solidFill>
              </a:rPr>
              <a:t>Completing </a:t>
            </a:r>
            <a:r>
              <a:rPr lang="en-US" b="1" dirty="0">
                <a:solidFill>
                  <a:schemeClr val="accent2"/>
                </a:solidFill>
              </a:rPr>
              <a:t>important</a:t>
            </a:r>
            <a:r>
              <a:rPr lang="en-US" dirty="0">
                <a:solidFill>
                  <a:schemeClr val="accent2"/>
                </a:solidFill>
              </a:rPr>
              <a:t> tasks first to respect urgency</a:t>
            </a:r>
          </a:p>
          <a:p>
            <a:pPr marL="285750" indent="-285750" algn="l">
              <a:buFont typeface="Arial" panose="020B0604020202020204" pitchFamily="34" charset="0"/>
              <a:buChar char="•"/>
            </a:pPr>
            <a:r>
              <a:rPr lang="en-US" dirty="0">
                <a:solidFill>
                  <a:schemeClr val="accent2"/>
                </a:solidFill>
              </a:rPr>
              <a:t>About </a:t>
            </a:r>
            <a:r>
              <a:rPr lang="en-US" b="1" dirty="0">
                <a:solidFill>
                  <a:schemeClr val="accent2"/>
                </a:solidFill>
              </a:rPr>
              <a:t>People, Values, Principles &amp; Practices</a:t>
            </a:r>
          </a:p>
          <a:p>
            <a:pPr marL="285750" indent="-285750" algn="l">
              <a:buFont typeface="Arial" panose="020B0604020202020204" pitchFamily="34" charset="0"/>
              <a:buChar char="•"/>
            </a:pPr>
            <a:r>
              <a:rPr lang="en-US" dirty="0">
                <a:solidFill>
                  <a:schemeClr val="accent2"/>
                </a:solidFill>
              </a:rPr>
              <a:t>Focused on </a:t>
            </a:r>
            <a:r>
              <a:rPr lang="en-US" b="1" dirty="0">
                <a:solidFill>
                  <a:schemeClr val="accent2"/>
                </a:solidFill>
              </a:rPr>
              <a:t>team</a:t>
            </a:r>
            <a:r>
              <a:rPr lang="en-US" dirty="0">
                <a:solidFill>
                  <a:schemeClr val="accent2"/>
                </a:solidFill>
              </a:rPr>
              <a:t> communication</a:t>
            </a:r>
          </a:p>
          <a:p>
            <a:pPr marL="285750" indent="-285750" algn="l">
              <a:buFont typeface="Arial" panose="020B0604020202020204" pitchFamily="34" charset="0"/>
              <a:buChar char="•"/>
            </a:pPr>
            <a:r>
              <a:rPr lang="en-US" dirty="0">
                <a:solidFill>
                  <a:schemeClr val="accent2"/>
                </a:solidFill>
              </a:rPr>
              <a:t>Regularly delivers </a:t>
            </a:r>
            <a:r>
              <a:rPr lang="en-US" b="1" dirty="0">
                <a:solidFill>
                  <a:schemeClr val="accent2"/>
                </a:solidFill>
              </a:rPr>
              <a:t>value</a:t>
            </a:r>
            <a:r>
              <a:rPr lang="en-US" dirty="0">
                <a:solidFill>
                  <a:schemeClr val="accent2"/>
                </a:solidFill>
              </a:rPr>
              <a:t> through </a:t>
            </a:r>
            <a:r>
              <a:rPr lang="en-US" b="1" dirty="0">
                <a:solidFill>
                  <a:schemeClr val="accent2"/>
                </a:solidFill>
              </a:rPr>
              <a:t>working</a:t>
            </a:r>
            <a:r>
              <a:rPr lang="en-US" dirty="0">
                <a:solidFill>
                  <a:schemeClr val="accent2"/>
                </a:solidFill>
              </a:rPr>
              <a:t> software</a:t>
            </a:r>
          </a:p>
        </p:txBody>
      </p:sp>
    </p:spTree>
    <p:extLst>
      <p:ext uri="{BB962C8B-B14F-4D97-AF65-F5344CB8AC3E}">
        <p14:creationId xmlns:p14="http://schemas.microsoft.com/office/powerpoint/2010/main" val="102748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p:cTn id="7" dur="500" fill="hold"/>
                                        <p:tgtEl>
                                          <p:spTgt spid="3">
                                            <p:bg/>
                                          </p:spTgt>
                                        </p:tgtEl>
                                        <p:attrNameLst>
                                          <p:attrName>ppt_w</p:attrName>
                                        </p:attrNameLst>
                                      </p:cBhvr>
                                      <p:tavLst>
                                        <p:tav tm="0">
                                          <p:val>
                                            <p:fltVal val="0"/>
                                          </p:val>
                                        </p:tav>
                                        <p:tav tm="100000">
                                          <p:val>
                                            <p:strVal val="#ppt_w"/>
                                          </p:val>
                                        </p:tav>
                                      </p:tavLst>
                                    </p:anim>
                                    <p:anim calcmode="lin" valueType="num">
                                      <p:cBhvr>
                                        <p:cTn id="8" dur="500" fill="hold"/>
                                        <p:tgtEl>
                                          <p:spTgt spid="3">
                                            <p:bg/>
                                          </p:spTgt>
                                        </p:tgtEl>
                                        <p:attrNameLst>
                                          <p:attrName>ppt_h</p:attrName>
                                        </p:attrNameLst>
                                      </p:cBhvr>
                                      <p:tavLst>
                                        <p:tav tm="0">
                                          <p:val>
                                            <p:fltVal val="0"/>
                                          </p:val>
                                        </p:tav>
                                        <p:tav tm="100000">
                                          <p:val>
                                            <p:strVal val="#ppt_h"/>
                                          </p:val>
                                        </p:tav>
                                      </p:tavLst>
                                    </p:anim>
                                    <p:animEffect transition="in" filter="fade">
                                      <p:cBhvr>
                                        <p:cTn id="9" dur="500"/>
                                        <p:tgtEl>
                                          <p:spTgt spid="3">
                                            <p:bg/>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294967295"/>
          </p:nvPr>
        </p:nvSpPr>
        <p:spPr>
          <a:xfrm>
            <a:off x="431786" y="4695411"/>
            <a:ext cx="228600" cy="123111"/>
          </a:xfrm>
        </p:spPr>
        <p:txBody>
          <a:bodyPr/>
          <a:lstStyle/>
          <a:p>
            <a:pPr>
              <a:defRPr/>
            </a:pPr>
            <a:fld id="{0E020843-7354-4323-B312-766083916C05}" type="slidenum">
              <a:rPr lang="en-US"/>
              <a:pPr>
                <a:defRPr/>
              </a:pPr>
              <a:t>5</a:t>
            </a:fld>
            <a:endParaRPr lang="en-US" dirty="0"/>
          </a:p>
        </p:txBody>
      </p:sp>
      <p:sp>
        <p:nvSpPr>
          <p:cNvPr id="78849" name="Title 1"/>
          <p:cNvSpPr>
            <a:spLocks noGrp="1"/>
          </p:cNvSpPr>
          <p:nvPr>
            <p:ph type="title" idx="4294967295"/>
          </p:nvPr>
        </p:nvSpPr>
        <p:spPr>
          <a:xfrm>
            <a:off x="431786" y="215504"/>
            <a:ext cx="8712214" cy="373857"/>
          </a:xfrm>
        </p:spPr>
        <p:txBody>
          <a:bodyPr>
            <a:normAutofit/>
          </a:bodyPr>
          <a:lstStyle/>
          <a:p>
            <a:pPr eaLnBrk="1" hangingPunct="1"/>
            <a:r>
              <a:rPr lang="en-US" dirty="0"/>
              <a:t>Agile Manifesto</a:t>
            </a:r>
          </a:p>
        </p:txBody>
      </p:sp>
      <p:graphicFrame>
        <p:nvGraphicFramePr>
          <p:cNvPr id="5" name="Content Placeholder 5"/>
          <p:cNvGraphicFramePr>
            <a:graphicFrameLocks/>
          </p:cNvGraphicFramePr>
          <p:nvPr/>
        </p:nvGraphicFramePr>
        <p:xfrm>
          <a:off x="4150520" y="589361"/>
          <a:ext cx="3767667" cy="4203266"/>
        </p:xfrm>
        <a:graphic>
          <a:graphicData uri="http://schemas.openxmlformats.org/drawingml/2006/table">
            <a:tbl>
              <a:tblPr firstRow="1" bandRow="1">
                <a:tableStyleId>{912C8C85-51F0-491E-9774-3900AFEF0FD7}</a:tableStyleId>
              </a:tblPr>
              <a:tblGrid>
                <a:gridCol w="259481">
                  <a:extLst>
                    <a:ext uri="{9D8B030D-6E8A-4147-A177-3AD203B41FA5}">
                      <a16:colId xmlns:a16="http://schemas.microsoft.com/office/drawing/2014/main" val="20000"/>
                    </a:ext>
                  </a:extLst>
                </a:gridCol>
                <a:gridCol w="3508186">
                  <a:extLst>
                    <a:ext uri="{9D8B030D-6E8A-4147-A177-3AD203B41FA5}">
                      <a16:colId xmlns:a16="http://schemas.microsoft.com/office/drawing/2014/main" val="20001"/>
                    </a:ext>
                  </a:extLst>
                </a:gridCol>
              </a:tblGrid>
              <a:tr h="222929">
                <a:tc>
                  <a:txBody>
                    <a:bodyPr/>
                    <a:lstStyle/>
                    <a:p>
                      <a:r>
                        <a:rPr lang="en-US" sz="900" dirty="0"/>
                        <a:t>#</a:t>
                      </a:r>
                      <a:endParaRPr lang="en-US" sz="900" dirty="0">
                        <a:solidFill>
                          <a:schemeClr val="tx1"/>
                        </a:solidFill>
                      </a:endParaRPr>
                    </a:p>
                  </a:txBody>
                  <a:tcPr marL="68580" marR="68580" marT="34290" marB="34290"/>
                </a:tc>
                <a:tc>
                  <a:txBody>
                    <a:bodyPr/>
                    <a:lstStyle/>
                    <a:p>
                      <a:r>
                        <a:rPr lang="en-US" sz="900" dirty="0"/>
                        <a:t>Principles</a:t>
                      </a:r>
                      <a:endParaRPr lang="en-US" sz="900" dirty="0">
                        <a:solidFill>
                          <a:schemeClr val="tx1"/>
                        </a:solidFill>
                      </a:endParaRPr>
                    </a:p>
                  </a:txBody>
                  <a:tcPr marL="68580" marR="68580" marT="34290" marB="34290"/>
                </a:tc>
                <a:extLst>
                  <a:ext uri="{0D108BD9-81ED-4DB2-BD59-A6C34878D82A}">
                    <a16:rowId xmlns:a16="http://schemas.microsoft.com/office/drawing/2014/main" val="10000"/>
                  </a:ext>
                </a:extLst>
              </a:tr>
              <a:tr h="331657">
                <a:tc>
                  <a:txBody>
                    <a:bodyPr/>
                    <a:lstStyle/>
                    <a:p>
                      <a:pPr algn="r"/>
                      <a:r>
                        <a:rPr lang="en-US" sz="800" dirty="0">
                          <a:solidFill>
                            <a:srgbClr val="000000"/>
                          </a:solidFill>
                        </a:rPr>
                        <a:t>1</a:t>
                      </a:r>
                    </a:p>
                  </a:txBody>
                  <a:tcPr marL="68580" marR="68580" marT="34290" marB="34290"/>
                </a:tc>
                <a:tc>
                  <a:txBody>
                    <a:bodyPr/>
                    <a:lstStyle/>
                    <a:p>
                      <a:r>
                        <a:rPr lang="en-US" sz="800" dirty="0">
                          <a:solidFill>
                            <a:srgbClr val="000000"/>
                          </a:solidFill>
                        </a:rPr>
                        <a:t>The highest priority</a:t>
                      </a:r>
                      <a:r>
                        <a:rPr lang="en-US" sz="800" baseline="0" dirty="0">
                          <a:solidFill>
                            <a:srgbClr val="000000"/>
                          </a:solidFill>
                        </a:rPr>
                        <a:t> is to satisfy the customer through early and continuous delivery of valuable software.</a:t>
                      </a:r>
                      <a:endParaRPr lang="en-US" sz="800" b="1" dirty="0">
                        <a:solidFill>
                          <a:srgbClr val="000000"/>
                        </a:solidFill>
                      </a:endParaRPr>
                    </a:p>
                  </a:txBody>
                  <a:tcPr marL="68580" marR="68580" marT="34290" marB="34290"/>
                </a:tc>
                <a:extLst>
                  <a:ext uri="{0D108BD9-81ED-4DB2-BD59-A6C34878D82A}">
                    <a16:rowId xmlns:a16="http://schemas.microsoft.com/office/drawing/2014/main" val="10001"/>
                  </a:ext>
                </a:extLst>
              </a:tr>
              <a:tr h="331657">
                <a:tc>
                  <a:txBody>
                    <a:bodyPr/>
                    <a:lstStyle/>
                    <a:p>
                      <a:pPr algn="r"/>
                      <a:r>
                        <a:rPr lang="en-US" sz="800" dirty="0">
                          <a:solidFill>
                            <a:srgbClr val="000000"/>
                          </a:solidFill>
                        </a:rPr>
                        <a:t>2</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rgbClr val="000000"/>
                          </a:solidFill>
                        </a:rPr>
                        <a:t>Welcome changing requirements, even late in development. Harness change to</a:t>
                      </a:r>
                      <a:r>
                        <a:rPr lang="en-US" sz="800" kern="1200" baseline="0" dirty="0">
                          <a:solidFill>
                            <a:srgbClr val="000000"/>
                          </a:solidFill>
                        </a:rPr>
                        <a:t> develop the </a:t>
                      </a:r>
                      <a:r>
                        <a:rPr lang="en-US" sz="800" kern="1200" dirty="0">
                          <a:solidFill>
                            <a:srgbClr val="000000"/>
                          </a:solidFill>
                        </a:rPr>
                        <a:t>competitive advantage.</a:t>
                      </a:r>
                      <a:endParaRPr lang="en-US" sz="800" dirty="0">
                        <a:solidFill>
                          <a:srgbClr val="000000"/>
                        </a:solidFill>
                      </a:endParaRPr>
                    </a:p>
                  </a:txBody>
                  <a:tcPr marL="68580" marR="68580" marT="34290" marB="34290"/>
                </a:tc>
                <a:extLst>
                  <a:ext uri="{0D108BD9-81ED-4DB2-BD59-A6C34878D82A}">
                    <a16:rowId xmlns:a16="http://schemas.microsoft.com/office/drawing/2014/main" val="10002"/>
                  </a:ext>
                </a:extLst>
              </a:tr>
              <a:tr h="297180">
                <a:tc>
                  <a:txBody>
                    <a:bodyPr/>
                    <a:lstStyle/>
                    <a:p>
                      <a:pPr algn="r"/>
                      <a:r>
                        <a:rPr lang="en-US" sz="800" dirty="0">
                          <a:solidFill>
                            <a:srgbClr val="000000"/>
                          </a:solidFill>
                        </a:rPr>
                        <a:t>3</a:t>
                      </a:r>
                    </a:p>
                  </a:txBody>
                  <a:tcPr marL="68580" marR="68580" marT="34290" marB="34290"/>
                </a:tc>
                <a:tc>
                  <a:txBody>
                    <a:bodyPr/>
                    <a:lstStyle/>
                    <a:p>
                      <a:r>
                        <a:rPr lang="en-US" sz="800" dirty="0">
                          <a:solidFill>
                            <a:srgbClr val="000000"/>
                          </a:solidFill>
                        </a:rPr>
                        <a:t>Deliver working software frequently, from a couple of weeks to a couple of months.</a:t>
                      </a:r>
                    </a:p>
                  </a:txBody>
                  <a:tcPr marL="68580" marR="68580" marT="34290" marB="34290"/>
                </a:tc>
                <a:extLst>
                  <a:ext uri="{0D108BD9-81ED-4DB2-BD59-A6C34878D82A}">
                    <a16:rowId xmlns:a16="http://schemas.microsoft.com/office/drawing/2014/main" val="10003"/>
                  </a:ext>
                </a:extLst>
              </a:tr>
              <a:tr h="297180">
                <a:tc>
                  <a:txBody>
                    <a:bodyPr/>
                    <a:lstStyle/>
                    <a:p>
                      <a:pPr algn="r"/>
                      <a:r>
                        <a:rPr lang="en-US" sz="800" dirty="0">
                          <a:solidFill>
                            <a:srgbClr val="000000"/>
                          </a:solidFill>
                        </a:rPr>
                        <a:t>4</a:t>
                      </a:r>
                    </a:p>
                  </a:txBody>
                  <a:tcPr marL="68580" marR="68580" marT="34290" marB="34290"/>
                </a:tc>
                <a:tc>
                  <a:txBody>
                    <a:bodyPr/>
                    <a:lstStyle/>
                    <a:p>
                      <a:r>
                        <a:rPr lang="en-US" sz="800" dirty="0">
                          <a:solidFill>
                            <a:srgbClr val="000000"/>
                          </a:solidFill>
                        </a:rPr>
                        <a:t>Business people and developers must</a:t>
                      </a:r>
                      <a:r>
                        <a:rPr lang="en-US" sz="800" baseline="0" dirty="0">
                          <a:solidFill>
                            <a:srgbClr val="000000"/>
                          </a:solidFill>
                        </a:rPr>
                        <a:t> work together daily throughout the project.</a:t>
                      </a:r>
                      <a:endParaRPr lang="en-US" sz="800" dirty="0">
                        <a:solidFill>
                          <a:srgbClr val="000000"/>
                        </a:solidFill>
                      </a:endParaRPr>
                    </a:p>
                  </a:txBody>
                  <a:tcPr marL="68580" marR="68580" marT="34290" marB="34290"/>
                </a:tc>
                <a:extLst>
                  <a:ext uri="{0D108BD9-81ED-4DB2-BD59-A6C34878D82A}">
                    <a16:rowId xmlns:a16="http://schemas.microsoft.com/office/drawing/2014/main" val="10004"/>
                  </a:ext>
                </a:extLst>
              </a:tr>
              <a:tr h="331657">
                <a:tc>
                  <a:txBody>
                    <a:bodyPr/>
                    <a:lstStyle/>
                    <a:p>
                      <a:pPr algn="r"/>
                      <a:r>
                        <a:rPr lang="en-US" sz="800" dirty="0">
                          <a:solidFill>
                            <a:srgbClr val="000000"/>
                          </a:solidFill>
                        </a:rPr>
                        <a:t>5</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rgbClr val="000000"/>
                          </a:solidFill>
                        </a:rPr>
                        <a:t>Build projects around motivated individuals. Give them the environment and support they need, and trust them to get the job done.</a:t>
                      </a:r>
                    </a:p>
                  </a:txBody>
                  <a:tcPr marL="68580" marR="68580" marT="34290" marB="34290"/>
                </a:tc>
                <a:extLst>
                  <a:ext uri="{0D108BD9-81ED-4DB2-BD59-A6C34878D82A}">
                    <a16:rowId xmlns:a16="http://schemas.microsoft.com/office/drawing/2014/main" val="10005"/>
                  </a:ext>
                </a:extLst>
              </a:tr>
              <a:tr h="411480">
                <a:tc>
                  <a:txBody>
                    <a:bodyPr/>
                    <a:lstStyle/>
                    <a:p>
                      <a:pPr algn="r"/>
                      <a:r>
                        <a:rPr lang="en-US" sz="800" dirty="0">
                          <a:solidFill>
                            <a:srgbClr val="000000"/>
                          </a:solidFill>
                        </a:rPr>
                        <a:t>6</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rgbClr val="000000"/>
                          </a:solidFill>
                        </a:rPr>
                        <a:t>Development teams communicate</a:t>
                      </a:r>
                      <a:r>
                        <a:rPr lang="en-US" sz="800" baseline="0" dirty="0">
                          <a:solidFill>
                            <a:srgbClr val="000000"/>
                          </a:solidFill>
                        </a:rPr>
                        <a:t> frequently. </a:t>
                      </a:r>
                      <a:r>
                        <a:rPr lang="en-US" sz="800" dirty="0">
                          <a:solidFill>
                            <a:srgbClr val="000000"/>
                          </a:solidFill>
                        </a:rPr>
                        <a:t>The most efficient and effective method of conveying information to and within a development team is face-to-face conversation.</a:t>
                      </a:r>
                    </a:p>
                  </a:txBody>
                  <a:tcPr marL="68580" marR="68580" marT="34290" marB="34290"/>
                </a:tc>
                <a:extLst>
                  <a:ext uri="{0D108BD9-81ED-4DB2-BD59-A6C34878D82A}">
                    <a16:rowId xmlns:a16="http://schemas.microsoft.com/office/drawing/2014/main" val="10006"/>
                  </a:ext>
                </a:extLst>
              </a:tr>
              <a:tr h="222929">
                <a:tc>
                  <a:txBody>
                    <a:bodyPr/>
                    <a:lstStyle/>
                    <a:p>
                      <a:pPr algn="r"/>
                      <a:r>
                        <a:rPr lang="en-US" sz="800" b="1" dirty="0">
                          <a:solidFill>
                            <a:srgbClr val="3366FF"/>
                          </a:solidFill>
                        </a:rPr>
                        <a:t>7</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dirty="0">
                          <a:solidFill>
                            <a:srgbClr val="3366FF"/>
                          </a:solidFill>
                        </a:rPr>
                        <a:t>Working software is the primary measure of progress.</a:t>
                      </a:r>
                    </a:p>
                  </a:txBody>
                  <a:tcPr marL="68580" marR="68580" marT="34290" marB="34290"/>
                </a:tc>
                <a:extLst>
                  <a:ext uri="{0D108BD9-81ED-4DB2-BD59-A6C34878D82A}">
                    <a16:rowId xmlns:a16="http://schemas.microsoft.com/office/drawing/2014/main" val="10007"/>
                  </a:ext>
                </a:extLst>
              </a:tr>
              <a:tr h="331657">
                <a:tc>
                  <a:txBody>
                    <a:bodyPr/>
                    <a:lstStyle/>
                    <a:p>
                      <a:pPr algn="r"/>
                      <a:r>
                        <a:rPr lang="en-US" sz="800" dirty="0">
                          <a:solidFill>
                            <a:srgbClr val="000000"/>
                          </a:solidFill>
                        </a:rPr>
                        <a:t>8</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rgbClr val="000000"/>
                          </a:solidFill>
                        </a:rPr>
                        <a:t>Promote sustainable development. The sponsors, developers, and users should be able to maintain a steady pace indefinitely.</a:t>
                      </a:r>
                    </a:p>
                  </a:txBody>
                  <a:tcPr marL="68580" marR="68580" marT="34290" marB="34290"/>
                </a:tc>
                <a:extLst>
                  <a:ext uri="{0D108BD9-81ED-4DB2-BD59-A6C34878D82A}">
                    <a16:rowId xmlns:a16="http://schemas.microsoft.com/office/drawing/2014/main" val="10008"/>
                  </a:ext>
                </a:extLst>
              </a:tr>
              <a:tr h="222929">
                <a:tc>
                  <a:txBody>
                    <a:bodyPr/>
                    <a:lstStyle/>
                    <a:p>
                      <a:pPr algn="r"/>
                      <a:r>
                        <a:rPr lang="en-US" sz="800" dirty="0">
                          <a:solidFill>
                            <a:srgbClr val="000000"/>
                          </a:solidFill>
                        </a:rPr>
                        <a:t>9</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rgbClr val="000000"/>
                          </a:solidFill>
                        </a:rPr>
                        <a:t>Continuous attention to technical excellence and good design enhances agility.</a:t>
                      </a:r>
                    </a:p>
                  </a:txBody>
                  <a:tcPr marL="68580" marR="68580" marT="34290" marB="34290"/>
                </a:tc>
                <a:extLst>
                  <a:ext uri="{0D108BD9-81ED-4DB2-BD59-A6C34878D82A}">
                    <a16:rowId xmlns:a16="http://schemas.microsoft.com/office/drawing/2014/main" val="10009"/>
                  </a:ext>
                </a:extLst>
              </a:tr>
              <a:tr h="222929">
                <a:tc>
                  <a:txBody>
                    <a:bodyPr/>
                    <a:lstStyle/>
                    <a:p>
                      <a:pPr algn="r"/>
                      <a:r>
                        <a:rPr lang="en-US" sz="800" dirty="0">
                          <a:solidFill>
                            <a:srgbClr val="000000"/>
                          </a:solidFill>
                        </a:rPr>
                        <a:t>10</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rgbClr val="000000"/>
                          </a:solidFill>
                        </a:rPr>
                        <a:t>Simplicity -- the art of maximizing the amount of work not done -- is essential.</a:t>
                      </a:r>
                    </a:p>
                  </a:txBody>
                  <a:tcPr marL="68580" marR="68580" marT="34290" marB="34290"/>
                </a:tc>
                <a:extLst>
                  <a:ext uri="{0D108BD9-81ED-4DB2-BD59-A6C34878D82A}">
                    <a16:rowId xmlns:a16="http://schemas.microsoft.com/office/drawing/2014/main" val="10010"/>
                  </a:ext>
                </a:extLst>
              </a:tr>
              <a:tr h="297180">
                <a:tc>
                  <a:txBody>
                    <a:bodyPr/>
                    <a:lstStyle/>
                    <a:p>
                      <a:pPr algn="r"/>
                      <a:r>
                        <a:rPr lang="en-US" sz="800" dirty="0">
                          <a:solidFill>
                            <a:srgbClr val="000000"/>
                          </a:solidFill>
                        </a:rPr>
                        <a:t>11</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rgbClr val="000000"/>
                          </a:solidFill>
                        </a:rPr>
                        <a:t>The best architectures, requirements, and designs emerge from self-organizing teams.</a:t>
                      </a:r>
                    </a:p>
                  </a:txBody>
                  <a:tcPr marL="68580" marR="68580" marT="34290" marB="34290"/>
                </a:tc>
                <a:extLst>
                  <a:ext uri="{0D108BD9-81ED-4DB2-BD59-A6C34878D82A}">
                    <a16:rowId xmlns:a16="http://schemas.microsoft.com/office/drawing/2014/main" val="10011"/>
                  </a:ext>
                </a:extLst>
              </a:tr>
              <a:tr h="411480">
                <a:tc>
                  <a:txBody>
                    <a:bodyPr/>
                    <a:lstStyle/>
                    <a:p>
                      <a:pPr algn="r"/>
                      <a:r>
                        <a:rPr lang="en-US" sz="800" dirty="0">
                          <a:solidFill>
                            <a:srgbClr val="000000"/>
                          </a:solidFill>
                        </a:rPr>
                        <a:t>12</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rgbClr val="000000"/>
                          </a:solidFill>
                        </a:rPr>
                        <a:t>At regular intervals, the team reflects on how to become more effective, then tunes and adjusts </a:t>
                      </a:r>
                      <a:br>
                        <a:rPr lang="en-US" sz="800" dirty="0">
                          <a:solidFill>
                            <a:srgbClr val="000000"/>
                          </a:solidFill>
                        </a:rPr>
                      </a:br>
                      <a:r>
                        <a:rPr lang="en-US" sz="800" dirty="0">
                          <a:solidFill>
                            <a:srgbClr val="000000"/>
                          </a:solidFill>
                        </a:rPr>
                        <a:t>its behavior accordingly.</a:t>
                      </a:r>
                    </a:p>
                  </a:txBody>
                  <a:tcPr marL="68580" marR="68580" marT="34290" marB="34290"/>
                </a:tc>
                <a:extLst>
                  <a:ext uri="{0D108BD9-81ED-4DB2-BD59-A6C34878D82A}">
                    <a16:rowId xmlns:a16="http://schemas.microsoft.com/office/drawing/2014/main" val="10012"/>
                  </a:ext>
                </a:extLst>
              </a:tr>
            </a:tbl>
          </a:graphicData>
        </a:graphic>
      </p:graphicFrame>
      <p:sp>
        <p:nvSpPr>
          <p:cNvPr id="78893" name="TextBox 5"/>
          <p:cNvSpPr txBox="1">
            <a:spLocks noChangeArrowheads="1"/>
          </p:cNvSpPr>
          <p:nvPr/>
        </p:nvSpPr>
        <p:spPr bwMode="auto">
          <a:xfrm>
            <a:off x="1549003" y="3837385"/>
            <a:ext cx="2203847" cy="577081"/>
          </a:xfrm>
          <a:prstGeom prst="rect">
            <a:avLst/>
          </a:prstGeom>
          <a:noFill/>
          <a:ln w="9525">
            <a:noFill/>
            <a:miter lim="800000"/>
            <a:headEnd/>
            <a:tailEnd/>
          </a:ln>
        </p:spPr>
        <p:txBody>
          <a:bodyPr>
            <a:spAutoFit/>
          </a:bodyPr>
          <a:lstStyle/>
          <a:p>
            <a:pPr algn="ctr">
              <a:buFont typeface="Wingdings" pitchFamily="2" charset="2"/>
              <a:buNone/>
            </a:pPr>
            <a:r>
              <a:rPr lang="en-US" sz="1050"/>
              <a:t>Quoted from the </a:t>
            </a:r>
            <a:r>
              <a:rPr lang="en-US" sz="1050" i="1"/>
              <a:t>Manifesto for Agile Software Development</a:t>
            </a:r>
            <a:r>
              <a:rPr lang="en-US" sz="1050"/>
              <a:t>, </a:t>
            </a:r>
            <a:r>
              <a:rPr lang="en-US" sz="1050">
                <a:solidFill>
                  <a:srgbClr val="006BB4"/>
                </a:solidFill>
                <a:hlinkClick r:id="rId3"/>
              </a:rPr>
              <a:t>http://agilemanifesto.org</a:t>
            </a:r>
            <a:r>
              <a:rPr lang="en-US" sz="1050">
                <a:solidFill>
                  <a:srgbClr val="006BB4"/>
                </a:solidFill>
              </a:rPr>
              <a:t> </a:t>
            </a:r>
          </a:p>
        </p:txBody>
      </p:sp>
      <p:graphicFrame>
        <p:nvGraphicFramePr>
          <p:cNvPr id="4" name="Table 3"/>
          <p:cNvGraphicFramePr>
            <a:graphicFrameLocks noGrp="1"/>
          </p:cNvGraphicFramePr>
          <p:nvPr>
            <p:extLst>
              <p:ext uri="{D42A27DB-BD31-4B8C-83A1-F6EECF244321}">
                <p14:modId xmlns:p14="http://schemas.microsoft.com/office/powerpoint/2010/main" val="266344115"/>
              </p:ext>
            </p:extLst>
          </p:nvPr>
        </p:nvGraphicFramePr>
        <p:xfrm>
          <a:off x="980358" y="1159669"/>
          <a:ext cx="2850191" cy="1798320"/>
        </p:xfrm>
        <a:graphic>
          <a:graphicData uri="http://schemas.openxmlformats.org/drawingml/2006/table">
            <a:tbl>
              <a:tblPr firstRow="1" bandRow="1">
                <a:tableStyleId>{93296810-A885-4BE3-A3E7-6D5BEEA58F35}</a:tableStyleId>
              </a:tblPr>
              <a:tblGrid>
                <a:gridCol w="2850191">
                  <a:extLst>
                    <a:ext uri="{9D8B030D-6E8A-4147-A177-3AD203B41FA5}">
                      <a16:colId xmlns:a16="http://schemas.microsoft.com/office/drawing/2014/main" val="20000"/>
                    </a:ext>
                  </a:extLst>
                </a:gridCol>
              </a:tblGrid>
              <a:tr h="278130">
                <a:tc>
                  <a:txBody>
                    <a:bodyPr/>
                    <a:lstStyle/>
                    <a:p>
                      <a:r>
                        <a:rPr lang="en-US" sz="1200" dirty="0"/>
                        <a:t>Themes</a:t>
                      </a:r>
                    </a:p>
                  </a:txBody>
                  <a:tcPr marL="68580" marR="68580" marT="34290" marB="34290">
                    <a:solidFill>
                      <a:schemeClr val="accent2"/>
                    </a:solidFill>
                  </a:tcPr>
                </a:tc>
                <a:extLst>
                  <a:ext uri="{0D108BD9-81ED-4DB2-BD59-A6C34878D82A}">
                    <a16:rowId xmlns:a16="http://schemas.microsoft.com/office/drawing/2014/main" val="10000"/>
                  </a:ext>
                </a:extLst>
              </a:tr>
              <a:tr h="2781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u="sng" dirty="0">
                          <a:solidFill>
                            <a:srgbClr val="3C3C3C"/>
                          </a:solidFill>
                        </a:rPr>
                        <a:t>Individuals and interactions</a:t>
                      </a:r>
                      <a:r>
                        <a:rPr lang="en-US" sz="900" dirty="0">
                          <a:solidFill>
                            <a:srgbClr val="3C3C3C"/>
                          </a:solidFill>
                        </a:rPr>
                        <a:t> over </a:t>
                      </a:r>
                      <a:r>
                        <a:rPr lang="en-US" sz="900" u="sng" dirty="0">
                          <a:solidFill>
                            <a:srgbClr val="3C3C3C"/>
                          </a:solidFill>
                        </a:rPr>
                        <a:t>processes and tools</a:t>
                      </a:r>
                    </a:p>
                  </a:txBody>
                  <a:tcPr marL="68580" marR="68580" marT="34290" marB="34290"/>
                </a:tc>
                <a:extLst>
                  <a:ext uri="{0D108BD9-81ED-4DB2-BD59-A6C34878D82A}">
                    <a16:rowId xmlns:a16="http://schemas.microsoft.com/office/drawing/2014/main" val="10001"/>
                  </a:ext>
                </a:extLst>
              </a:tr>
              <a:tr h="342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u="sng" dirty="0">
                          <a:solidFill>
                            <a:srgbClr val="3C3C3C"/>
                          </a:solidFill>
                        </a:rPr>
                        <a:t>Working software</a:t>
                      </a:r>
                      <a:r>
                        <a:rPr lang="en-US" sz="900" dirty="0">
                          <a:solidFill>
                            <a:srgbClr val="3C3C3C"/>
                          </a:solidFill>
                        </a:rPr>
                        <a:t> over </a:t>
                      </a:r>
                      <a:r>
                        <a:rPr lang="en-US" sz="900" u="sng" dirty="0">
                          <a:solidFill>
                            <a:srgbClr val="3C3C3C"/>
                          </a:solidFill>
                        </a:rPr>
                        <a:t>comprehensive documentation</a:t>
                      </a:r>
                    </a:p>
                  </a:txBody>
                  <a:tcPr marL="68580" marR="68580" marT="34290" marB="34290"/>
                </a:tc>
                <a:extLst>
                  <a:ext uri="{0D108BD9-81ED-4DB2-BD59-A6C34878D82A}">
                    <a16:rowId xmlns:a16="http://schemas.microsoft.com/office/drawing/2014/main" val="10002"/>
                  </a:ext>
                </a:extLst>
              </a:tr>
              <a:tr h="278130">
                <a:tc>
                  <a:txBody>
                    <a:bodyPr/>
                    <a:lstStyle/>
                    <a:p>
                      <a:pPr algn="ctr"/>
                      <a:r>
                        <a:rPr lang="en-US" sz="900" u="sng" dirty="0">
                          <a:solidFill>
                            <a:srgbClr val="3C3C3C"/>
                          </a:solidFill>
                        </a:rPr>
                        <a:t>Customer collaboration</a:t>
                      </a:r>
                      <a:r>
                        <a:rPr lang="en-US" sz="900" dirty="0">
                          <a:solidFill>
                            <a:srgbClr val="3C3C3C"/>
                          </a:solidFill>
                        </a:rPr>
                        <a:t> over </a:t>
                      </a:r>
                      <a:r>
                        <a:rPr lang="en-US" sz="900" u="sng" dirty="0">
                          <a:solidFill>
                            <a:srgbClr val="3C3C3C"/>
                          </a:solidFill>
                        </a:rPr>
                        <a:t>contract negotiation</a:t>
                      </a:r>
                      <a:endParaRPr lang="en-US" sz="900" dirty="0"/>
                    </a:p>
                  </a:txBody>
                  <a:tcPr marL="68580" marR="68580" marT="34290" marB="34290"/>
                </a:tc>
                <a:extLst>
                  <a:ext uri="{0D108BD9-81ED-4DB2-BD59-A6C34878D82A}">
                    <a16:rowId xmlns:a16="http://schemas.microsoft.com/office/drawing/2014/main" val="10003"/>
                  </a:ext>
                </a:extLst>
              </a:tr>
              <a:tr h="278130">
                <a:tc>
                  <a:txBody>
                    <a:bodyPr/>
                    <a:lstStyle/>
                    <a:p>
                      <a:pPr algn="ctr"/>
                      <a:r>
                        <a:rPr lang="en-US" sz="900" u="sng" dirty="0">
                          <a:solidFill>
                            <a:srgbClr val="3C3C3C"/>
                          </a:solidFill>
                        </a:rPr>
                        <a:t>Responding to change</a:t>
                      </a:r>
                      <a:r>
                        <a:rPr lang="en-US" sz="900" dirty="0">
                          <a:solidFill>
                            <a:srgbClr val="3C3C3C"/>
                          </a:solidFill>
                        </a:rPr>
                        <a:t> over </a:t>
                      </a:r>
                      <a:r>
                        <a:rPr lang="en-US" sz="900" u="sng" dirty="0">
                          <a:solidFill>
                            <a:srgbClr val="3C3C3C"/>
                          </a:solidFill>
                        </a:rPr>
                        <a:t>following a plan</a:t>
                      </a:r>
                      <a:endParaRPr lang="en-US" sz="900" dirty="0"/>
                    </a:p>
                  </a:txBody>
                  <a:tcPr marL="68580" marR="68580" marT="34290" marB="34290"/>
                </a:tc>
                <a:extLst>
                  <a:ext uri="{0D108BD9-81ED-4DB2-BD59-A6C34878D82A}">
                    <a16:rowId xmlns:a16="http://schemas.microsoft.com/office/drawing/2014/main" val="10004"/>
                  </a:ext>
                </a:extLst>
              </a:tr>
              <a:tr h="342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i="1" dirty="0"/>
                        <a:t>That is, while there is value in the items on </a:t>
                      </a:r>
                      <a:br>
                        <a:rPr lang="en-US" sz="900" i="1" dirty="0"/>
                      </a:br>
                      <a:r>
                        <a:rPr lang="en-US" sz="900" i="1" dirty="0"/>
                        <a:t>the right, we value the items on the left more</a:t>
                      </a:r>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72909339"/>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A0D6B93-CE79-4088-9EA6-938915E2F70B}"/>
              </a:ext>
            </a:extLst>
          </p:cNvPr>
          <p:cNvSpPr>
            <a:spLocks noGrp="1"/>
          </p:cNvSpPr>
          <p:nvPr>
            <p:ph type="title"/>
          </p:nvPr>
        </p:nvSpPr>
        <p:spPr/>
        <p:txBody>
          <a:bodyPr/>
          <a:lstStyle/>
          <a:p>
            <a:pPr lvl="0"/>
            <a:r>
              <a:rPr lang="en-US"/>
              <a:t>12 Principles of “Agile Manifesto”</a:t>
            </a:r>
          </a:p>
        </p:txBody>
      </p:sp>
      <p:sp>
        <p:nvSpPr>
          <p:cNvPr id="2" name="Footer Placeholder 1">
            <a:extLst>
              <a:ext uri="{FF2B5EF4-FFF2-40B4-BE49-F238E27FC236}">
                <a16:creationId xmlns:a16="http://schemas.microsoft.com/office/drawing/2014/main" id="{581E77C3-D8B4-4C79-BBE4-056C91CEFE33}"/>
              </a:ext>
            </a:extLst>
          </p:cNvPr>
          <p:cNvSpPr>
            <a:spLocks noGrp="1"/>
          </p:cNvSpPr>
          <p:nvPr>
            <p:ph type="ftr" sz="quarter" idx="4294967295"/>
          </p:nvPr>
        </p:nvSpPr>
        <p:spPr>
          <a:xfrm>
            <a:off x="640080" y="4800600"/>
            <a:ext cx="4572000" cy="155448"/>
          </a:xfrm>
        </p:spPr>
        <p:txBody>
          <a:bodyPr/>
          <a:lstStyle/>
          <a:p>
            <a:r>
              <a:rPr lang="en-US"/>
              <a:t>© 2019 Cognizant</a:t>
            </a:r>
          </a:p>
        </p:txBody>
      </p:sp>
      <p:sp>
        <p:nvSpPr>
          <p:cNvPr id="3" name="Slide Number Placeholder 2">
            <a:extLst>
              <a:ext uri="{FF2B5EF4-FFF2-40B4-BE49-F238E27FC236}">
                <a16:creationId xmlns:a16="http://schemas.microsoft.com/office/drawing/2014/main" id="{2257B3A7-36BF-4F0B-90BE-9534ADFC84E2}"/>
              </a:ext>
            </a:extLst>
          </p:cNvPr>
          <p:cNvSpPr>
            <a:spLocks noGrp="1"/>
          </p:cNvSpPr>
          <p:nvPr>
            <p:ph type="sldNum" sz="quarter" idx="4294967295"/>
          </p:nvPr>
        </p:nvSpPr>
        <p:spPr>
          <a:xfrm>
            <a:off x="384048" y="4800600"/>
            <a:ext cx="228600" cy="155448"/>
          </a:xfrm>
        </p:spPr>
        <p:txBody>
          <a:bodyPr/>
          <a:lstStyle/>
          <a:p>
            <a:fld id="{2EFEF571-C9B4-4D92-A7F7-315B894862A8}" type="slidenum">
              <a:rPr lang="en-US" smtClean="0"/>
              <a:pPr/>
              <a:t>6</a:t>
            </a:fld>
            <a:endParaRPr lang="en-US"/>
          </a:p>
        </p:txBody>
      </p:sp>
      <p:sp>
        <p:nvSpPr>
          <p:cNvPr id="8" name="Content Placeholder 3"/>
          <p:cNvSpPr txBox="1">
            <a:spLocks/>
          </p:cNvSpPr>
          <p:nvPr/>
        </p:nvSpPr>
        <p:spPr>
          <a:xfrm>
            <a:off x="310144" y="896689"/>
            <a:ext cx="4002060" cy="3903079"/>
          </a:xfrm>
          <a:prstGeom prst="rect">
            <a:avLst/>
          </a:prstGeom>
        </p:spPr>
        <p:txBody>
          <a:bodyPr vert="horz" lIns="0" tIns="0" rIns="0" bIns="0" rtlCol="0">
            <a:normAutofit lnSpcReduction="10000"/>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marL="154305" indent="-154305">
              <a:lnSpc>
                <a:spcPct val="110000"/>
              </a:lnSpc>
              <a:spcBef>
                <a:spcPts val="0"/>
              </a:spcBef>
              <a:spcAft>
                <a:spcPts val="270"/>
              </a:spcAft>
              <a:buClr>
                <a:schemeClr val="accent6">
                  <a:lumMod val="75000"/>
                </a:schemeClr>
              </a:buClr>
              <a:buFont typeface="+mj-lt"/>
              <a:buAutoNum type="arabicPeriod"/>
            </a:pPr>
            <a:r>
              <a:rPr lang="en-IN" sz="1050" dirty="0">
                <a:latin typeface="+mn-lt"/>
              </a:rPr>
              <a:t>Our highest priority is to </a:t>
            </a:r>
            <a:r>
              <a:rPr lang="en-IN" sz="1050" b="1" dirty="0">
                <a:solidFill>
                  <a:srgbClr val="005172"/>
                </a:solidFill>
                <a:latin typeface="+mn-lt"/>
              </a:rPr>
              <a:t>satisfy the customer </a:t>
            </a:r>
            <a:r>
              <a:rPr lang="en-IN" sz="1050" dirty="0">
                <a:latin typeface="+mn-lt"/>
              </a:rPr>
              <a:t>through early and continuous delivery of valuable software.</a:t>
            </a:r>
          </a:p>
          <a:p>
            <a:pPr marL="154305" indent="-154305">
              <a:lnSpc>
                <a:spcPct val="110000"/>
              </a:lnSpc>
              <a:spcBef>
                <a:spcPts val="0"/>
              </a:spcBef>
              <a:spcAft>
                <a:spcPts val="270"/>
              </a:spcAft>
              <a:buClr>
                <a:schemeClr val="accent6">
                  <a:lumMod val="75000"/>
                </a:schemeClr>
              </a:buClr>
              <a:buFont typeface="+mj-lt"/>
              <a:buAutoNum type="arabicPeriod"/>
            </a:pPr>
            <a:endParaRPr lang="en-IN" sz="1050" dirty="0">
              <a:latin typeface="+mn-lt"/>
            </a:endParaRPr>
          </a:p>
          <a:p>
            <a:pPr marL="231458" indent="-231458">
              <a:lnSpc>
                <a:spcPct val="110000"/>
              </a:lnSpc>
              <a:spcBef>
                <a:spcPts val="0"/>
              </a:spcBef>
              <a:spcAft>
                <a:spcPts val="270"/>
              </a:spcAft>
              <a:buClr>
                <a:schemeClr val="accent6">
                  <a:lumMod val="75000"/>
                </a:schemeClr>
              </a:buClr>
              <a:buFont typeface="+mj-lt"/>
              <a:buAutoNum type="arabicPeriod"/>
            </a:pPr>
            <a:r>
              <a:rPr lang="en-IN" sz="1050" b="1" dirty="0">
                <a:solidFill>
                  <a:srgbClr val="005172"/>
                </a:solidFill>
                <a:latin typeface="+mn-lt"/>
              </a:rPr>
              <a:t>Welcome changing requirements</a:t>
            </a:r>
            <a:r>
              <a:rPr lang="en-IN" sz="1050" dirty="0">
                <a:latin typeface="+mn-lt"/>
              </a:rPr>
              <a:t>, even late in development.  Agile processes harness change for the customer's competitive advantage.</a:t>
            </a:r>
          </a:p>
          <a:p>
            <a:pPr marL="231458" indent="-231458">
              <a:lnSpc>
                <a:spcPct val="110000"/>
              </a:lnSpc>
              <a:spcBef>
                <a:spcPts val="0"/>
              </a:spcBef>
              <a:spcAft>
                <a:spcPts val="270"/>
              </a:spcAft>
              <a:buClr>
                <a:schemeClr val="accent6">
                  <a:lumMod val="75000"/>
                </a:schemeClr>
              </a:buClr>
              <a:buFont typeface="+mj-lt"/>
              <a:buAutoNum type="arabicPeriod"/>
            </a:pPr>
            <a:endParaRPr lang="en-US" sz="1050" b="1" dirty="0">
              <a:solidFill>
                <a:srgbClr val="005172"/>
              </a:solidFill>
              <a:latin typeface="+mn-lt"/>
            </a:endParaRPr>
          </a:p>
          <a:p>
            <a:pPr marL="231458" indent="-231458">
              <a:lnSpc>
                <a:spcPct val="110000"/>
              </a:lnSpc>
              <a:spcBef>
                <a:spcPts val="0"/>
              </a:spcBef>
              <a:spcAft>
                <a:spcPts val="270"/>
              </a:spcAft>
              <a:buClr>
                <a:schemeClr val="accent6">
                  <a:lumMod val="75000"/>
                </a:schemeClr>
              </a:buClr>
              <a:buFont typeface="+mj-lt"/>
              <a:buAutoNum type="arabicPeriod"/>
            </a:pPr>
            <a:r>
              <a:rPr lang="en-US" sz="1050" b="1" dirty="0">
                <a:solidFill>
                  <a:srgbClr val="005172"/>
                </a:solidFill>
                <a:latin typeface="+mn-lt"/>
              </a:rPr>
              <a:t>Deliver working software frequently</a:t>
            </a:r>
            <a:r>
              <a:rPr lang="en-US" sz="1050" dirty="0">
                <a:latin typeface="+mn-lt"/>
              </a:rPr>
              <a:t>, from a couple of weeks to a couple of months, with a preference to the shorter timescale.</a:t>
            </a:r>
          </a:p>
          <a:p>
            <a:pPr marL="154305" indent="-154305">
              <a:lnSpc>
                <a:spcPct val="110000"/>
              </a:lnSpc>
              <a:spcBef>
                <a:spcPts val="0"/>
              </a:spcBef>
              <a:spcAft>
                <a:spcPts val="270"/>
              </a:spcAft>
              <a:buClr>
                <a:schemeClr val="accent6">
                  <a:lumMod val="75000"/>
                </a:schemeClr>
              </a:buClr>
              <a:buFont typeface="+mj-lt"/>
              <a:buAutoNum type="arabicPeriod"/>
            </a:pPr>
            <a:endParaRPr lang="en-IN" sz="1050" dirty="0">
              <a:latin typeface="+mn-lt"/>
            </a:endParaRPr>
          </a:p>
          <a:p>
            <a:pPr marL="154305" indent="-154305">
              <a:lnSpc>
                <a:spcPct val="110000"/>
              </a:lnSpc>
              <a:spcBef>
                <a:spcPts val="0"/>
              </a:spcBef>
              <a:spcAft>
                <a:spcPts val="270"/>
              </a:spcAft>
              <a:buClr>
                <a:schemeClr val="accent6">
                  <a:lumMod val="75000"/>
                </a:schemeClr>
              </a:buClr>
              <a:buFont typeface="+mj-lt"/>
              <a:buAutoNum type="arabicPeriod"/>
            </a:pPr>
            <a:r>
              <a:rPr lang="en-IN" sz="1050" dirty="0">
                <a:latin typeface="+mn-lt"/>
              </a:rPr>
              <a:t>Business people and developers must </a:t>
            </a:r>
            <a:r>
              <a:rPr lang="en-IN" sz="1050" b="1" dirty="0">
                <a:solidFill>
                  <a:srgbClr val="005172"/>
                </a:solidFill>
                <a:latin typeface="+mn-lt"/>
              </a:rPr>
              <a:t>work together daily </a:t>
            </a:r>
            <a:r>
              <a:rPr lang="en-IN" sz="1050" dirty="0">
                <a:latin typeface="+mn-lt"/>
              </a:rPr>
              <a:t>throughout the project.</a:t>
            </a:r>
          </a:p>
          <a:p>
            <a:pPr marL="154305" indent="-154305">
              <a:lnSpc>
                <a:spcPct val="110000"/>
              </a:lnSpc>
              <a:spcBef>
                <a:spcPts val="0"/>
              </a:spcBef>
              <a:spcAft>
                <a:spcPts val="270"/>
              </a:spcAft>
              <a:buClr>
                <a:schemeClr val="accent6">
                  <a:lumMod val="75000"/>
                </a:schemeClr>
              </a:buClr>
              <a:buFont typeface="+mj-lt"/>
              <a:buAutoNum type="arabicPeriod"/>
            </a:pPr>
            <a:endParaRPr lang="en-IN" sz="1050" dirty="0">
              <a:latin typeface="+mn-lt"/>
            </a:endParaRPr>
          </a:p>
          <a:p>
            <a:pPr marL="154305" indent="-154305">
              <a:lnSpc>
                <a:spcPct val="110000"/>
              </a:lnSpc>
              <a:spcBef>
                <a:spcPts val="0"/>
              </a:spcBef>
              <a:spcAft>
                <a:spcPts val="270"/>
              </a:spcAft>
              <a:buClr>
                <a:schemeClr val="accent6">
                  <a:lumMod val="75000"/>
                </a:schemeClr>
              </a:buClr>
              <a:buFont typeface="+mj-lt"/>
              <a:buAutoNum type="arabicPeriod"/>
            </a:pPr>
            <a:r>
              <a:rPr lang="en-IN" sz="1050" dirty="0">
                <a:latin typeface="+mn-lt"/>
              </a:rPr>
              <a:t>Build projects around </a:t>
            </a:r>
            <a:r>
              <a:rPr lang="en-IN" sz="1050" b="1" dirty="0">
                <a:solidFill>
                  <a:srgbClr val="005172"/>
                </a:solidFill>
                <a:latin typeface="+mn-lt"/>
              </a:rPr>
              <a:t>motivated individuals</a:t>
            </a:r>
            <a:r>
              <a:rPr lang="en-IN" sz="1050" dirty="0">
                <a:latin typeface="+mn-lt"/>
              </a:rPr>
              <a:t>. Give them the environment and support they need, </a:t>
            </a:r>
            <a:r>
              <a:rPr lang="en-IN" sz="1050" b="1" dirty="0">
                <a:solidFill>
                  <a:srgbClr val="005172"/>
                </a:solidFill>
                <a:latin typeface="+mn-lt"/>
              </a:rPr>
              <a:t>and trust them </a:t>
            </a:r>
            <a:r>
              <a:rPr lang="en-IN" sz="1050" dirty="0">
                <a:latin typeface="+mn-lt"/>
              </a:rPr>
              <a:t>to get the job done.</a:t>
            </a:r>
          </a:p>
          <a:p>
            <a:pPr marL="154305" indent="-154305">
              <a:lnSpc>
                <a:spcPct val="110000"/>
              </a:lnSpc>
              <a:spcBef>
                <a:spcPts val="0"/>
              </a:spcBef>
              <a:spcAft>
                <a:spcPts val="270"/>
              </a:spcAft>
              <a:buClr>
                <a:schemeClr val="accent6">
                  <a:lumMod val="75000"/>
                </a:schemeClr>
              </a:buClr>
              <a:buFont typeface="+mj-lt"/>
              <a:buAutoNum type="arabicPeriod"/>
            </a:pPr>
            <a:endParaRPr lang="en-US" sz="1050" dirty="0">
              <a:latin typeface="+mn-lt"/>
            </a:endParaRPr>
          </a:p>
          <a:p>
            <a:pPr marL="154305" indent="-154305">
              <a:lnSpc>
                <a:spcPct val="110000"/>
              </a:lnSpc>
              <a:spcBef>
                <a:spcPts val="0"/>
              </a:spcBef>
              <a:spcAft>
                <a:spcPts val="270"/>
              </a:spcAft>
              <a:buClr>
                <a:schemeClr val="accent6">
                  <a:lumMod val="75000"/>
                </a:schemeClr>
              </a:buClr>
              <a:buFont typeface="+mj-lt"/>
              <a:buAutoNum type="arabicPeriod"/>
            </a:pPr>
            <a:r>
              <a:rPr lang="en-US" sz="1050" dirty="0">
                <a:latin typeface="+mn-lt"/>
              </a:rPr>
              <a:t>The </a:t>
            </a:r>
            <a:r>
              <a:rPr lang="en-US" sz="1050" b="1" dirty="0">
                <a:solidFill>
                  <a:srgbClr val="005172"/>
                </a:solidFill>
                <a:latin typeface="+mn-lt"/>
              </a:rPr>
              <a:t>most efficient and effective method of conveying information </a:t>
            </a:r>
            <a:r>
              <a:rPr lang="en-US" sz="1050" dirty="0">
                <a:latin typeface="+mn-lt"/>
              </a:rPr>
              <a:t>to and within a development team is face-to-face conversation. </a:t>
            </a:r>
          </a:p>
        </p:txBody>
      </p:sp>
      <p:sp>
        <p:nvSpPr>
          <p:cNvPr id="9" name="Content Placeholder 2"/>
          <p:cNvSpPr>
            <a:spLocks noGrp="1"/>
          </p:cNvSpPr>
          <p:nvPr>
            <p:ph idx="1"/>
          </p:nvPr>
        </p:nvSpPr>
        <p:spPr>
          <a:xfrm>
            <a:off x="4339636" y="896688"/>
            <a:ext cx="4727609" cy="3903079"/>
          </a:xfrm>
          <a:prstGeom prst="rect">
            <a:avLst/>
          </a:prstGeom>
        </p:spPr>
        <p:txBody>
          <a:bodyPr>
            <a:noAutofit/>
          </a:bodyPr>
          <a:lstStyle/>
          <a:p>
            <a:pPr marL="231458" indent="-231458">
              <a:lnSpc>
                <a:spcPct val="110000"/>
              </a:lnSpc>
              <a:spcBef>
                <a:spcPts val="0"/>
              </a:spcBef>
              <a:spcAft>
                <a:spcPts val="270"/>
              </a:spcAft>
              <a:buClr>
                <a:schemeClr val="accent6">
                  <a:lumMod val="75000"/>
                </a:schemeClr>
              </a:buClr>
              <a:buFont typeface="+mj-lt"/>
              <a:buAutoNum type="arabicPeriod" startAt="7"/>
            </a:pPr>
            <a:r>
              <a:rPr lang="en-US" sz="1050" b="1" dirty="0">
                <a:solidFill>
                  <a:srgbClr val="005172"/>
                </a:solidFill>
              </a:rPr>
              <a:t>Working software </a:t>
            </a:r>
            <a:r>
              <a:rPr lang="en-US" sz="1050" dirty="0"/>
              <a:t>is the</a:t>
            </a:r>
            <a:r>
              <a:rPr lang="en-US" sz="1050" b="1" dirty="0">
                <a:solidFill>
                  <a:srgbClr val="005172"/>
                </a:solidFill>
              </a:rPr>
              <a:t> primary measure of progress</a:t>
            </a:r>
            <a:r>
              <a:rPr lang="en-US" sz="1050" dirty="0"/>
              <a:t>. </a:t>
            </a:r>
          </a:p>
          <a:p>
            <a:pPr>
              <a:lnSpc>
                <a:spcPct val="110000"/>
              </a:lnSpc>
              <a:spcBef>
                <a:spcPts val="0"/>
              </a:spcBef>
              <a:spcAft>
                <a:spcPts val="270"/>
              </a:spcAft>
              <a:buClr>
                <a:schemeClr val="accent6">
                  <a:lumMod val="75000"/>
                </a:schemeClr>
              </a:buClr>
            </a:pPr>
            <a:endParaRPr lang="en-US" sz="1050" dirty="0"/>
          </a:p>
          <a:p>
            <a:pPr marL="228600" indent="-228600">
              <a:lnSpc>
                <a:spcPct val="110000"/>
              </a:lnSpc>
              <a:spcBef>
                <a:spcPts val="0"/>
              </a:spcBef>
              <a:spcAft>
                <a:spcPts val="270"/>
              </a:spcAft>
              <a:buClr>
                <a:schemeClr val="accent6">
                  <a:lumMod val="75000"/>
                </a:schemeClr>
              </a:buClr>
              <a:buFont typeface="+mj-lt"/>
              <a:buAutoNum type="arabicPeriod" startAt="8"/>
            </a:pPr>
            <a:r>
              <a:rPr lang="en-US" sz="1050" dirty="0"/>
              <a:t>Agile processes promote </a:t>
            </a:r>
            <a:r>
              <a:rPr lang="en-US" sz="1050" b="1" dirty="0">
                <a:solidFill>
                  <a:srgbClr val="005172"/>
                </a:solidFill>
              </a:rPr>
              <a:t>sustainable development</a:t>
            </a:r>
            <a:r>
              <a:rPr lang="en-US" sz="1050" dirty="0"/>
              <a:t>.  The sponsors, developers, and users should be able to maintain a </a:t>
            </a:r>
            <a:r>
              <a:rPr lang="en-US" sz="1050" b="1" dirty="0">
                <a:solidFill>
                  <a:srgbClr val="005172"/>
                </a:solidFill>
              </a:rPr>
              <a:t>constant pace indefinitely</a:t>
            </a:r>
            <a:r>
              <a:rPr lang="en-US" sz="1050" dirty="0"/>
              <a:t>. </a:t>
            </a:r>
          </a:p>
          <a:p>
            <a:pPr marL="228600" indent="-228600">
              <a:lnSpc>
                <a:spcPct val="110000"/>
              </a:lnSpc>
              <a:spcBef>
                <a:spcPts val="0"/>
              </a:spcBef>
              <a:spcAft>
                <a:spcPts val="270"/>
              </a:spcAft>
              <a:buClr>
                <a:schemeClr val="accent6">
                  <a:lumMod val="75000"/>
                </a:schemeClr>
              </a:buClr>
              <a:buFont typeface="+mj-lt"/>
              <a:buAutoNum type="arabicPeriod" startAt="8"/>
            </a:pPr>
            <a:endParaRPr lang="en-US" sz="1050" dirty="0"/>
          </a:p>
          <a:p>
            <a:pPr marL="228600" indent="-228600">
              <a:lnSpc>
                <a:spcPct val="110000"/>
              </a:lnSpc>
              <a:spcBef>
                <a:spcPts val="0"/>
              </a:spcBef>
              <a:spcAft>
                <a:spcPts val="270"/>
              </a:spcAft>
              <a:buClr>
                <a:schemeClr val="accent6">
                  <a:lumMod val="75000"/>
                </a:schemeClr>
              </a:buClr>
              <a:buFont typeface="+mj-lt"/>
              <a:buAutoNum type="arabicPeriod" startAt="8"/>
            </a:pPr>
            <a:r>
              <a:rPr lang="en-US" sz="1050" dirty="0"/>
              <a:t>Continuous attention to</a:t>
            </a:r>
            <a:r>
              <a:rPr lang="en-US" sz="1050" b="1" dirty="0">
                <a:solidFill>
                  <a:srgbClr val="005172"/>
                </a:solidFill>
              </a:rPr>
              <a:t> technical excellence and good design</a:t>
            </a:r>
            <a:r>
              <a:rPr lang="en-US" sz="1050" dirty="0"/>
              <a:t> enhances agility. </a:t>
            </a:r>
          </a:p>
          <a:p>
            <a:pPr marL="228600" indent="-228600">
              <a:lnSpc>
                <a:spcPct val="110000"/>
              </a:lnSpc>
              <a:spcBef>
                <a:spcPts val="0"/>
              </a:spcBef>
              <a:spcAft>
                <a:spcPts val="270"/>
              </a:spcAft>
              <a:buClr>
                <a:schemeClr val="accent6">
                  <a:lumMod val="75000"/>
                </a:schemeClr>
              </a:buClr>
              <a:buFont typeface="+mj-lt"/>
              <a:buAutoNum type="arabicPeriod" startAt="8"/>
            </a:pPr>
            <a:endParaRPr lang="en-US" sz="1050" dirty="0"/>
          </a:p>
          <a:p>
            <a:pPr marL="228600" indent="-228600">
              <a:lnSpc>
                <a:spcPct val="110000"/>
              </a:lnSpc>
              <a:spcBef>
                <a:spcPts val="0"/>
              </a:spcBef>
              <a:spcAft>
                <a:spcPts val="270"/>
              </a:spcAft>
              <a:buClr>
                <a:schemeClr val="accent6">
                  <a:lumMod val="75000"/>
                </a:schemeClr>
              </a:buClr>
              <a:buFont typeface="+mj-lt"/>
              <a:buAutoNum type="arabicPeriod" startAt="8"/>
            </a:pPr>
            <a:r>
              <a:rPr lang="en-US" sz="1050" dirty="0"/>
              <a:t>Simplicity--the art of maximizing the amount of work not done--is essential. </a:t>
            </a:r>
          </a:p>
          <a:p>
            <a:pPr marL="228600" indent="-228600">
              <a:lnSpc>
                <a:spcPct val="110000"/>
              </a:lnSpc>
              <a:spcBef>
                <a:spcPts val="0"/>
              </a:spcBef>
              <a:spcAft>
                <a:spcPts val="270"/>
              </a:spcAft>
              <a:buClr>
                <a:schemeClr val="accent6">
                  <a:lumMod val="75000"/>
                </a:schemeClr>
              </a:buClr>
              <a:buFont typeface="+mj-lt"/>
              <a:buAutoNum type="arabicPeriod" startAt="8"/>
            </a:pPr>
            <a:endParaRPr lang="en-US" sz="1050" dirty="0"/>
          </a:p>
          <a:p>
            <a:pPr marL="228600" indent="-228600">
              <a:lnSpc>
                <a:spcPct val="110000"/>
              </a:lnSpc>
              <a:spcBef>
                <a:spcPts val="0"/>
              </a:spcBef>
              <a:spcAft>
                <a:spcPts val="270"/>
              </a:spcAft>
              <a:buClr>
                <a:schemeClr val="accent6">
                  <a:lumMod val="75000"/>
                </a:schemeClr>
              </a:buClr>
              <a:buFont typeface="+mj-lt"/>
              <a:buAutoNum type="arabicPeriod" startAt="8"/>
            </a:pPr>
            <a:r>
              <a:rPr lang="en-US" sz="1050" dirty="0"/>
              <a:t>The best architectures, requirements, and designs emerge from </a:t>
            </a:r>
            <a:r>
              <a:rPr lang="en-US" sz="1050" b="1" dirty="0">
                <a:solidFill>
                  <a:srgbClr val="005172"/>
                </a:solidFill>
              </a:rPr>
              <a:t>self-organizing teams</a:t>
            </a:r>
            <a:r>
              <a:rPr lang="en-US" sz="1050" dirty="0"/>
              <a:t>. </a:t>
            </a:r>
          </a:p>
          <a:p>
            <a:pPr marL="228600" indent="-228600">
              <a:lnSpc>
                <a:spcPct val="110000"/>
              </a:lnSpc>
              <a:spcBef>
                <a:spcPts val="0"/>
              </a:spcBef>
              <a:spcAft>
                <a:spcPts val="270"/>
              </a:spcAft>
              <a:buClr>
                <a:schemeClr val="accent6">
                  <a:lumMod val="75000"/>
                </a:schemeClr>
              </a:buClr>
              <a:buFont typeface="+mj-lt"/>
              <a:buAutoNum type="arabicPeriod" startAt="8"/>
            </a:pPr>
            <a:endParaRPr lang="en-US" sz="1050" dirty="0"/>
          </a:p>
          <a:p>
            <a:pPr marL="228600" indent="-228600">
              <a:lnSpc>
                <a:spcPct val="110000"/>
              </a:lnSpc>
              <a:spcBef>
                <a:spcPts val="0"/>
              </a:spcBef>
              <a:spcAft>
                <a:spcPts val="270"/>
              </a:spcAft>
              <a:buClr>
                <a:schemeClr val="accent6">
                  <a:lumMod val="75000"/>
                </a:schemeClr>
              </a:buClr>
              <a:buFont typeface="+mj-lt"/>
              <a:buAutoNum type="arabicPeriod" startAt="8"/>
            </a:pPr>
            <a:r>
              <a:rPr lang="en-US" sz="1050" dirty="0"/>
              <a:t>At regular intervals, the team </a:t>
            </a:r>
            <a:r>
              <a:rPr lang="en-US" sz="1050" b="1" dirty="0">
                <a:solidFill>
                  <a:srgbClr val="005172"/>
                </a:solidFill>
              </a:rPr>
              <a:t>reflects </a:t>
            </a:r>
            <a:r>
              <a:rPr lang="en-US" sz="1050" dirty="0"/>
              <a:t>on how to become more effective, then tunes and </a:t>
            </a:r>
            <a:r>
              <a:rPr lang="en-US" sz="1050" b="1" dirty="0">
                <a:solidFill>
                  <a:srgbClr val="005172"/>
                </a:solidFill>
              </a:rPr>
              <a:t>adjusts its behavior </a:t>
            </a:r>
            <a:r>
              <a:rPr lang="en-US" sz="1050" dirty="0"/>
              <a:t>accordingly. </a:t>
            </a:r>
            <a:endParaRPr lang="en-IN" sz="1050" dirty="0"/>
          </a:p>
        </p:txBody>
      </p:sp>
    </p:spTree>
    <p:extLst>
      <p:ext uri="{BB962C8B-B14F-4D97-AF65-F5344CB8AC3E}">
        <p14:creationId xmlns:p14="http://schemas.microsoft.com/office/powerpoint/2010/main" val="356084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 calcmode="lin" valueType="num">
                                      <p:cBhvr additive="base">
                                        <p:cTn id="37"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anim calcmode="lin" valueType="num">
                                      <p:cBhvr additive="base">
                                        <p:cTn id="4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2" end="2"/>
                                            </p:txEl>
                                          </p:spTgt>
                                        </p:tgtEl>
                                        <p:attrNameLst>
                                          <p:attrName>style.visibility</p:attrName>
                                        </p:attrNameLst>
                                      </p:cBhvr>
                                      <p:to>
                                        <p:strVal val="visible"/>
                                      </p:to>
                                    </p:set>
                                    <p:anim calcmode="lin" valueType="num">
                                      <p:cBhvr additive="base">
                                        <p:cTn id="4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4" end="4"/>
                                            </p:txEl>
                                          </p:spTgt>
                                        </p:tgtEl>
                                        <p:attrNameLst>
                                          <p:attrName>style.visibility</p:attrName>
                                        </p:attrNameLst>
                                      </p:cBhvr>
                                      <p:to>
                                        <p:strVal val="visible"/>
                                      </p:to>
                                    </p:set>
                                    <p:anim calcmode="lin" valueType="num">
                                      <p:cBhvr additive="base">
                                        <p:cTn id="5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6" end="6"/>
                                            </p:txEl>
                                          </p:spTgt>
                                        </p:tgtEl>
                                        <p:attrNameLst>
                                          <p:attrName>style.visibility</p:attrName>
                                        </p:attrNameLst>
                                      </p:cBhvr>
                                      <p:to>
                                        <p:strVal val="visible"/>
                                      </p:to>
                                    </p:set>
                                    <p:anim calcmode="lin" valueType="num">
                                      <p:cBhvr additive="base">
                                        <p:cTn id="6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xEl>
                                              <p:pRg st="8" end="8"/>
                                            </p:txEl>
                                          </p:spTgt>
                                        </p:tgtEl>
                                        <p:attrNameLst>
                                          <p:attrName>style.visibility</p:attrName>
                                        </p:attrNameLst>
                                      </p:cBhvr>
                                      <p:to>
                                        <p:strVal val="visible"/>
                                      </p:to>
                                    </p:set>
                                    <p:anim calcmode="lin" valueType="num">
                                      <p:cBhvr additive="base">
                                        <p:cTn id="67"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9">
                                            <p:txEl>
                                              <p:pRg st="10" end="10"/>
                                            </p:txEl>
                                          </p:spTgt>
                                        </p:tgtEl>
                                        <p:attrNameLst>
                                          <p:attrName>style.visibility</p:attrName>
                                        </p:attrNameLst>
                                      </p:cBhvr>
                                      <p:to>
                                        <p:strVal val="visible"/>
                                      </p:to>
                                    </p:set>
                                    <p:anim calcmode="lin" valueType="num">
                                      <p:cBhvr additive="base">
                                        <p:cTn id="73"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A0D6B93-CE79-4088-9EA6-938915E2F70B}"/>
              </a:ext>
            </a:extLst>
          </p:cNvPr>
          <p:cNvSpPr>
            <a:spLocks noGrp="1"/>
          </p:cNvSpPr>
          <p:nvPr>
            <p:ph type="title"/>
          </p:nvPr>
        </p:nvSpPr>
        <p:spPr/>
        <p:txBody>
          <a:bodyPr/>
          <a:lstStyle/>
          <a:p>
            <a:pPr lvl="0"/>
            <a:r>
              <a:rPr lang="en-US"/>
              <a:t>Traditional Lifecycle</a:t>
            </a:r>
          </a:p>
        </p:txBody>
      </p:sp>
      <p:sp>
        <p:nvSpPr>
          <p:cNvPr id="2" name="Footer Placeholder 1">
            <a:extLst>
              <a:ext uri="{FF2B5EF4-FFF2-40B4-BE49-F238E27FC236}">
                <a16:creationId xmlns:a16="http://schemas.microsoft.com/office/drawing/2014/main" id="{581E77C3-D8B4-4C79-BBE4-056C91CEFE33}"/>
              </a:ext>
            </a:extLst>
          </p:cNvPr>
          <p:cNvSpPr>
            <a:spLocks noGrp="1"/>
          </p:cNvSpPr>
          <p:nvPr>
            <p:ph type="ftr" sz="quarter" idx="4294967295"/>
          </p:nvPr>
        </p:nvSpPr>
        <p:spPr>
          <a:xfrm>
            <a:off x="640080" y="4800600"/>
            <a:ext cx="4572000" cy="155448"/>
          </a:xfrm>
        </p:spPr>
        <p:txBody>
          <a:bodyPr/>
          <a:lstStyle/>
          <a:p>
            <a:r>
              <a:rPr lang="en-US" dirty="0"/>
              <a:t>© 2021 Cognizant</a:t>
            </a:r>
          </a:p>
        </p:txBody>
      </p:sp>
      <p:sp>
        <p:nvSpPr>
          <p:cNvPr id="3" name="Slide Number Placeholder 2">
            <a:extLst>
              <a:ext uri="{FF2B5EF4-FFF2-40B4-BE49-F238E27FC236}">
                <a16:creationId xmlns:a16="http://schemas.microsoft.com/office/drawing/2014/main" id="{2257B3A7-36BF-4F0B-90BE-9534ADFC84E2}"/>
              </a:ext>
            </a:extLst>
          </p:cNvPr>
          <p:cNvSpPr>
            <a:spLocks noGrp="1"/>
          </p:cNvSpPr>
          <p:nvPr>
            <p:ph type="sldNum" sz="quarter" idx="4294967295"/>
          </p:nvPr>
        </p:nvSpPr>
        <p:spPr>
          <a:xfrm>
            <a:off x="384048" y="4800600"/>
            <a:ext cx="228600" cy="155448"/>
          </a:xfrm>
        </p:spPr>
        <p:txBody>
          <a:bodyPr/>
          <a:lstStyle/>
          <a:p>
            <a:fld id="{2EFEF571-C9B4-4D92-A7F7-315B894862A8}" type="slidenum">
              <a:rPr lang="en-US" smtClean="0"/>
              <a:pPr/>
              <a:t>7</a:t>
            </a:fld>
            <a:endParaRPr lang="en-US"/>
          </a:p>
        </p:txBody>
      </p:sp>
      <p:sp>
        <p:nvSpPr>
          <p:cNvPr id="8" name="Content Placeholder 2"/>
          <p:cNvSpPr txBox="1">
            <a:spLocks/>
          </p:cNvSpPr>
          <p:nvPr/>
        </p:nvSpPr>
        <p:spPr>
          <a:xfrm>
            <a:off x="384048" y="629264"/>
            <a:ext cx="8385048" cy="3951879"/>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marL="285750" indent="-285750">
              <a:buFont typeface="Wingdings" panose="05000000000000000000" pitchFamily="2" charset="2"/>
              <a:buChar char="Ø"/>
            </a:pPr>
            <a:endParaRPr lang="en-US"/>
          </a:p>
          <a:p>
            <a:endParaRPr lang="en-US"/>
          </a:p>
          <a:p>
            <a:endParaRPr lang="en-US"/>
          </a:p>
        </p:txBody>
      </p:sp>
      <p:sp>
        <p:nvSpPr>
          <p:cNvPr id="9" name="Content Placeholder 2"/>
          <p:cNvSpPr>
            <a:spLocks noGrp="1"/>
          </p:cNvSpPr>
          <p:nvPr>
            <p:ph idx="1"/>
          </p:nvPr>
        </p:nvSpPr>
        <p:spPr>
          <a:xfrm>
            <a:off x="536448" y="781664"/>
            <a:ext cx="8385048" cy="3951879"/>
          </a:xfrm>
        </p:spPr>
        <p:txBody>
          <a:bodyPr/>
          <a:lstStyle/>
          <a:p>
            <a:pPr marL="285750" indent="-285750">
              <a:buFont typeface="Wingdings" panose="05000000000000000000" pitchFamily="2" charset="2"/>
              <a:buChar char="Ø"/>
            </a:pPr>
            <a:endParaRPr lang="en-US"/>
          </a:p>
          <a:p>
            <a:endParaRPr lang="en-US"/>
          </a:p>
          <a:p>
            <a:endParaRPr lang="en-US"/>
          </a:p>
        </p:txBody>
      </p:sp>
      <p:pic>
        <p:nvPicPr>
          <p:cNvPr id="10" name="Picture 9"/>
          <p:cNvPicPr>
            <a:picLocks noChangeAspect="1"/>
          </p:cNvPicPr>
          <p:nvPr/>
        </p:nvPicPr>
        <p:blipFill>
          <a:blip r:embed="rId3"/>
          <a:stretch>
            <a:fillRect/>
          </a:stretch>
        </p:blipFill>
        <p:spPr>
          <a:xfrm>
            <a:off x="4072289" y="731246"/>
            <a:ext cx="1285875" cy="1806654"/>
          </a:xfrm>
          <a:prstGeom prst="rect">
            <a:avLst/>
          </a:prstGeom>
        </p:spPr>
      </p:pic>
      <p:pic>
        <p:nvPicPr>
          <p:cNvPr id="11" name="Picture 10"/>
          <p:cNvPicPr>
            <a:picLocks noChangeAspect="1"/>
          </p:cNvPicPr>
          <p:nvPr/>
        </p:nvPicPr>
        <p:blipFill>
          <a:blip r:embed="rId4"/>
          <a:stretch>
            <a:fillRect/>
          </a:stretch>
        </p:blipFill>
        <p:spPr>
          <a:xfrm>
            <a:off x="5358164" y="731246"/>
            <a:ext cx="1330881" cy="1806654"/>
          </a:xfrm>
          <a:prstGeom prst="rect">
            <a:avLst/>
          </a:prstGeom>
        </p:spPr>
      </p:pic>
      <p:pic>
        <p:nvPicPr>
          <p:cNvPr id="12" name="Picture 11"/>
          <p:cNvPicPr>
            <a:picLocks noChangeAspect="1"/>
          </p:cNvPicPr>
          <p:nvPr/>
        </p:nvPicPr>
        <p:blipFill>
          <a:blip r:embed="rId5"/>
          <a:stretch>
            <a:fillRect/>
          </a:stretch>
        </p:blipFill>
        <p:spPr>
          <a:xfrm>
            <a:off x="6761564" y="740685"/>
            <a:ext cx="1298734" cy="1819513"/>
          </a:xfrm>
          <a:prstGeom prst="rect">
            <a:avLst/>
          </a:prstGeom>
        </p:spPr>
      </p:pic>
      <p:pic>
        <p:nvPicPr>
          <p:cNvPr id="13" name="Picture 12"/>
          <p:cNvPicPr>
            <a:picLocks noChangeAspect="1"/>
          </p:cNvPicPr>
          <p:nvPr/>
        </p:nvPicPr>
        <p:blipFill>
          <a:blip r:embed="rId6"/>
          <a:stretch>
            <a:fillRect/>
          </a:stretch>
        </p:blipFill>
        <p:spPr>
          <a:xfrm>
            <a:off x="1149447" y="2560198"/>
            <a:ext cx="1260158" cy="1864519"/>
          </a:xfrm>
          <a:prstGeom prst="rect">
            <a:avLst/>
          </a:prstGeom>
        </p:spPr>
      </p:pic>
      <p:pic>
        <p:nvPicPr>
          <p:cNvPr id="14" name="Picture 13"/>
          <p:cNvPicPr>
            <a:picLocks noChangeAspect="1"/>
          </p:cNvPicPr>
          <p:nvPr/>
        </p:nvPicPr>
        <p:blipFill>
          <a:blip r:embed="rId7"/>
          <a:stretch>
            <a:fillRect/>
          </a:stretch>
        </p:blipFill>
        <p:spPr>
          <a:xfrm>
            <a:off x="2666416" y="2585916"/>
            <a:ext cx="1279446" cy="1838801"/>
          </a:xfrm>
          <a:prstGeom prst="rect">
            <a:avLst/>
          </a:prstGeom>
        </p:spPr>
      </p:pic>
      <p:pic>
        <p:nvPicPr>
          <p:cNvPr id="15" name="Picture 14"/>
          <p:cNvPicPr>
            <a:picLocks noChangeAspect="1"/>
          </p:cNvPicPr>
          <p:nvPr/>
        </p:nvPicPr>
        <p:blipFill>
          <a:blip r:embed="rId8"/>
          <a:stretch>
            <a:fillRect/>
          </a:stretch>
        </p:blipFill>
        <p:spPr>
          <a:xfrm>
            <a:off x="4085148" y="2585916"/>
            <a:ext cx="1273016" cy="1800225"/>
          </a:xfrm>
          <a:prstGeom prst="rect">
            <a:avLst/>
          </a:prstGeom>
        </p:spPr>
      </p:pic>
      <p:pic>
        <p:nvPicPr>
          <p:cNvPr id="16" name="Picture 15"/>
          <p:cNvPicPr>
            <a:picLocks noChangeAspect="1"/>
          </p:cNvPicPr>
          <p:nvPr/>
        </p:nvPicPr>
        <p:blipFill>
          <a:blip r:embed="rId9"/>
          <a:stretch>
            <a:fillRect/>
          </a:stretch>
        </p:blipFill>
        <p:spPr>
          <a:xfrm>
            <a:off x="5393525" y="2605204"/>
            <a:ext cx="1260158" cy="1800225"/>
          </a:xfrm>
          <a:prstGeom prst="rect">
            <a:avLst/>
          </a:prstGeom>
        </p:spPr>
      </p:pic>
      <p:pic>
        <p:nvPicPr>
          <p:cNvPr id="17" name="Picture 16"/>
          <p:cNvPicPr>
            <a:picLocks noChangeAspect="1"/>
          </p:cNvPicPr>
          <p:nvPr/>
        </p:nvPicPr>
        <p:blipFill>
          <a:blip r:embed="rId10"/>
          <a:stretch>
            <a:fillRect/>
          </a:stretch>
        </p:blipFill>
        <p:spPr>
          <a:xfrm>
            <a:off x="6761565" y="2579486"/>
            <a:ext cx="1240869" cy="1825943"/>
          </a:xfrm>
          <a:prstGeom prst="rect">
            <a:avLst/>
          </a:prstGeom>
        </p:spPr>
      </p:pic>
      <p:pic>
        <p:nvPicPr>
          <p:cNvPr id="18" name="Picture 17"/>
          <p:cNvPicPr>
            <a:picLocks noChangeAspect="1"/>
          </p:cNvPicPr>
          <p:nvPr/>
        </p:nvPicPr>
        <p:blipFill>
          <a:blip r:embed="rId11"/>
          <a:stretch>
            <a:fillRect/>
          </a:stretch>
        </p:blipFill>
        <p:spPr>
          <a:xfrm>
            <a:off x="1109893" y="763392"/>
            <a:ext cx="1253728" cy="1800225"/>
          </a:xfrm>
          <a:prstGeom prst="rect">
            <a:avLst/>
          </a:prstGeom>
        </p:spPr>
      </p:pic>
      <p:pic>
        <p:nvPicPr>
          <p:cNvPr id="19" name="Picture 18"/>
          <p:cNvPicPr>
            <a:picLocks noChangeAspect="1"/>
          </p:cNvPicPr>
          <p:nvPr/>
        </p:nvPicPr>
        <p:blipFill>
          <a:blip r:embed="rId12"/>
          <a:stretch>
            <a:fillRect/>
          </a:stretch>
        </p:blipFill>
        <p:spPr>
          <a:xfrm>
            <a:off x="2694545" y="763392"/>
            <a:ext cx="1279446" cy="1774508"/>
          </a:xfrm>
          <a:prstGeom prst="rect">
            <a:avLst/>
          </a:prstGeom>
        </p:spPr>
      </p:pic>
    </p:spTree>
    <p:extLst>
      <p:ext uri="{BB962C8B-B14F-4D97-AF65-F5344CB8AC3E}">
        <p14:creationId xmlns:p14="http://schemas.microsoft.com/office/powerpoint/2010/main" val="225816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A0D6B93-CE79-4088-9EA6-938915E2F70B}"/>
              </a:ext>
            </a:extLst>
          </p:cNvPr>
          <p:cNvSpPr>
            <a:spLocks noGrp="1"/>
          </p:cNvSpPr>
          <p:nvPr>
            <p:ph type="title"/>
          </p:nvPr>
        </p:nvSpPr>
        <p:spPr/>
        <p:txBody>
          <a:bodyPr/>
          <a:lstStyle/>
          <a:p>
            <a:pPr lvl="0"/>
            <a:r>
              <a:rPr lang="en-US"/>
              <a:t>Traditional Vs Agile Approach</a:t>
            </a:r>
          </a:p>
        </p:txBody>
      </p:sp>
      <p:sp>
        <p:nvSpPr>
          <p:cNvPr id="2" name="Footer Placeholder 1">
            <a:extLst>
              <a:ext uri="{FF2B5EF4-FFF2-40B4-BE49-F238E27FC236}">
                <a16:creationId xmlns:a16="http://schemas.microsoft.com/office/drawing/2014/main" id="{581E77C3-D8B4-4C79-BBE4-056C91CEFE33}"/>
              </a:ext>
            </a:extLst>
          </p:cNvPr>
          <p:cNvSpPr>
            <a:spLocks noGrp="1"/>
          </p:cNvSpPr>
          <p:nvPr>
            <p:ph type="ftr" sz="quarter" idx="4294967295"/>
          </p:nvPr>
        </p:nvSpPr>
        <p:spPr>
          <a:xfrm>
            <a:off x="640080" y="4800600"/>
            <a:ext cx="4572000" cy="155448"/>
          </a:xfrm>
        </p:spPr>
        <p:txBody>
          <a:bodyPr/>
          <a:lstStyle/>
          <a:p>
            <a:r>
              <a:rPr lang="en-US"/>
              <a:t>© 2019 Cognizant</a:t>
            </a:r>
          </a:p>
        </p:txBody>
      </p:sp>
      <p:sp>
        <p:nvSpPr>
          <p:cNvPr id="3" name="Slide Number Placeholder 2">
            <a:extLst>
              <a:ext uri="{FF2B5EF4-FFF2-40B4-BE49-F238E27FC236}">
                <a16:creationId xmlns:a16="http://schemas.microsoft.com/office/drawing/2014/main" id="{2257B3A7-36BF-4F0B-90BE-9534ADFC84E2}"/>
              </a:ext>
            </a:extLst>
          </p:cNvPr>
          <p:cNvSpPr>
            <a:spLocks noGrp="1"/>
          </p:cNvSpPr>
          <p:nvPr>
            <p:ph type="sldNum" sz="quarter" idx="4294967295"/>
          </p:nvPr>
        </p:nvSpPr>
        <p:spPr>
          <a:xfrm>
            <a:off x="384048" y="4800600"/>
            <a:ext cx="228600" cy="155448"/>
          </a:xfrm>
        </p:spPr>
        <p:txBody>
          <a:bodyPr/>
          <a:lstStyle/>
          <a:p>
            <a:fld id="{2EFEF571-C9B4-4D92-A7F7-315B894862A8}" type="slidenum">
              <a:rPr lang="en-US" smtClean="0"/>
              <a:pPr/>
              <a:t>8</a:t>
            </a:fld>
            <a:endParaRPr lang="en-US"/>
          </a:p>
        </p:txBody>
      </p:sp>
      <p:pic>
        <p:nvPicPr>
          <p:cNvPr id="8" name="Picture 7"/>
          <p:cNvPicPr>
            <a:picLocks noChangeAspect="1"/>
          </p:cNvPicPr>
          <p:nvPr/>
        </p:nvPicPr>
        <p:blipFill>
          <a:blip r:embed="rId3"/>
          <a:stretch>
            <a:fillRect/>
          </a:stretch>
        </p:blipFill>
        <p:spPr>
          <a:xfrm>
            <a:off x="563010" y="895350"/>
            <a:ext cx="7971390" cy="3766195"/>
          </a:xfrm>
          <a:prstGeom prst="rect">
            <a:avLst/>
          </a:prstGeom>
        </p:spPr>
      </p:pic>
    </p:spTree>
    <p:extLst>
      <p:ext uri="{BB962C8B-B14F-4D97-AF65-F5344CB8AC3E}">
        <p14:creationId xmlns:p14="http://schemas.microsoft.com/office/powerpoint/2010/main" val="3425003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21799" y="1709543"/>
            <a:ext cx="6731000" cy="609398"/>
          </a:xfrm>
        </p:spPr>
        <p:txBody>
          <a:bodyPr/>
          <a:lstStyle/>
          <a:p>
            <a:r>
              <a:rPr lang="en-US" dirty="0"/>
              <a:t>Task 1: Waterfall vs Agile</a:t>
            </a:r>
          </a:p>
        </p:txBody>
      </p:sp>
    </p:spTree>
    <p:extLst>
      <p:ext uri="{BB962C8B-B14F-4D97-AF65-F5344CB8AC3E}">
        <p14:creationId xmlns:p14="http://schemas.microsoft.com/office/powerpoint/2010/main" val="2817496206"/>
      </p:ext>
    </p:extLst>
  </p:cSld>
  <p:clrMapOvr>
    <a:masterClrMapping/>
  </p:clrMapOvr>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CognizantTheme</Template>
  <TotalTime>226</TotalTime>
  <Words>1225</Words>
  <Application>Microsoft Office PowerPoint</Application>
  <PresentationFormat>On-screen Show (16:9)</PresentationFormat>
  <Paragraphs>115</Paragraphs>
  <Slides>10</Slides>
  <Notes>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Webdings</vt:lpstr>
      <vt:lpstr>Wingdings</vt:lpstr>
      <vt:lpstr>CognizantTheme</vt:lpstr>
      <vt:lpstr>Agile </vt:lpstr>
      <vt:lpstr>Introduction</vt:lpstr>
      <vt:lpstr>What is Agile?</vt:lpstr>
      <vt:lpstr>What is Agile?</vt:lpstr>
      <vt:lpstr>Agile Manifesto</vt:lpstr>
      <vt:lpstr>12 Principles of “Agile Manifesto”</vt:lpstr>
      <vt:lpstr>Traditional Lifecycle</vt:lpstr>
      <vt:lpstr>Traditional Vs Agile Approach</vt:lpstr>
      <vt:lpstr>Task 1: Waterfall vs Agile</vt:lpstr>
      <vt:lpstr>Agile vs. Waterfall</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Mills, Laura (Cognizant)</dc:creator>
  <cp:lastModifiedBy>Julia Glen</cp:lastModifiedBy>
  <cp:revision>12</cp:revision>
  <dcterms:created xsi:type="dcterms:W3CDTF">2021-06-03T17:56:22Z</dcterms:created>
  <dcterms:modified xsi:type="dcterms:W3CDTF">2021-06-04T03:57:45Z</dcterms:modified>
</cp:coreProperties>
</file>