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63" d="100"/>
          <a:sy n="63" d="100"/>
        </p:scale>
        <p:origin x="48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Double + Client Logo_Doub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A90430C-755F-CC48-B69D-C7B5FE5816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3" name="Picture Placeholder 3">
            <a:extLst>
              <a:ext uri="{FF2B5EF4-FFF2-40B4-BE49-F238E27FC236}">
                <a16:creationId xmlns:a16="http://schemas.microsoft.com/office/drawing/2014/main" xmlns="" id="{2A8B2F9B-A651-3F4E-8B67-3E1B494E2A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7FD6EC7-574A-D447-8D14-F23F7EC6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21861E9-BDB1-744A-AB6C-6D5ABCB7AE1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5BDD266F-DC19-6041-AB55-46A421EDB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04D6F6F8-C665-8C49-8B1B-AEE354F16B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xmlns="" id="{E6C5299D-07B1-D544-A185-7F1BEB9DF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190565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162050"/>
            <a:ext cx="8417052" cy="3311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2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B5626B74-7C61-A145-BD70-21148590E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0D149372-F04D-CC48-8B4F-76F0320F3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xmlns="" id="{6548ADF5-6624-B449-B0AB-E8FDF55A3B8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162050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82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B04ED9-CA93-3142-B4EC-8ED6F34D15E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22C87B-454A-5546-8346-08CD9A74FE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6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xmlns="" id="{A1136187-A332-734A-993D-A693410B0D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0D9D5E-4D2E-CA4D-AD11-F48A3C1E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7C825B-B4FF-FF40-84F6-962714FC3A43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62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63D68EAA-2800-2247-8628-ED1190D000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F15D67C1-E5E2-DA4B-B9CA-F4770AE7E188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44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580102-CAD4-A748-BD95-3E5812A2AD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928" y="-3"/>
            <a:ext cx="9142072" cy="5143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4AF8623-17CF-6240-8EE3-A38651F2E38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5210EB9E-64BF-9644-B205-F00F04A6F5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010DD0DB-372F-554C-AC14-50A4A4866945}"/>
              </a:ext>
            </a:extLst>
          </p:cNvPr>
          <p:cNvCxnSpPr>
            <a:cxnSpLocks/>
          </p:cNvCxnSpPr>
          <p:nvPr/>
        </p:nvCxnSpPr>
        <p:spPr>
          <a:xfrm>
            <a:off x="821799" y="1507618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4216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F363CBB-0CE6-524D-A91E-F704F804A7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3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xmlns="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96E9237-80A4-8D4D-AF8F-78866C6D2C05}"/>
              </a:ext>
            </a:extLst>
          </p:cNvPr>
          <p:cNvSpPr/>
          <p:nvPr/>
        </p:nvSpPr>
        <p:spPr>
          <a:xfrm>
            <a:off x="0" y="1397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xmlns="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xmlns="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3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43B87D-A0F4-A145-BCBE-88325C169FEF}"/>
              </a:ext>
            </a:extLst>
          </p:cNvPr>
          <p:cNvSpPr/>
          <p:nvPr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xmlns="" id="{AFD0E892-AD84-1E4B-88EE-D37B1E173C5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5"/>
            <a:ext cx="9144000" cy="5142510"/>
          </a:xfrm>
          <a:prstGeom prst="rect">
            <a:avLst/>
          </a:prstGeom>
        </p:spPr>
      </p:pic>
      <p:sp>
        <p:nvSpPr>
          <p:cNvPr id="5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1221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body" sz="quarter" idx="10"/>
          </p:nvPr>
        </p:nvSpPr>
        <p:spPr>
          <a:xfrm>
            <a:off x="704088" y="850392"/>
            <a:ext cx="7726680" cy="3319272"/>
          </a:xfrm>
          <a:ln>
            <a:noFill/>
          </a:ln>
        </p:spPr>
        <p:txBody>
          <a:bodyPr lIns="91440" tIns="45720" rIns="91440" bIns="45720" anchor="t" anchorCtr="0">
            <a:noAutofit/>
          </a:bodyPr>
          <a:lstStyle>
            <a:lvl1pPr>
              <a:defRPr sz="4400">
                <a:solidFill>
                  <a:srgbClr val="0032A1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008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DC19695-391B-DA44-A38A-0745805811B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65000">
                <a:schemeClr val="accent1"/>
              </a:gs>
              <a:gs pos="0">
                <a:schemeClr val="accent3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378952" cy="621030"/>
          </a:xfrm>
        </p:spPr>
        <p:txBody>
          <a:bodyPr wrap="none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xmlns="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70F4A04-9F09-BC4C-BCD8-015E0BC08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7734300" y="4751509"/>
            <a:ext cx="1029775" cy="22101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FAEC6B79-D329-DE46-B777-F072288C8C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111401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</p:spTree>
    <p:extLst>
      <p:ext uri="{BB962C8B-B14F-4D97-AF65-F5344CB8AC3E}">
        <p14:creationId xmlns:p14="http://schemas.microsoft.com/office/powerpoint/2010/main" val="3839651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275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Slide +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499B342-4542-7F44-B4EF-9314EC77E72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/>
            </a:lvl1pPr>
          </a:lstStyle>
          <a:p>
            <a:r>
              <a:rPr lang="en-US" dirty="0"/>
              <a:t>Client/Partner Logo Here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1E3CF8DA-271C-CB40-9A53-7C2CBDDD59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9237" y="4114800"/>
            <a:ext cx="2509524" cy="908465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xmlns="" id="{8002238E-5B2E-B247-94DB-4A3ABA560F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B3660F06-908D-324A-9D22-12DB921A12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3E5196DC-63C2-DC4C-9AD0-F8EA668BF4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616FDEC5-70F3-8242-B371-DE69C53DE33E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756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ch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14672F0-3606-864E-B5C6-3D3E01E37D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8" y="0"/>
            <a:ext cx="91604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9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Background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0431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xmlns="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xmlns="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22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91B630-BDD5-844D-9F57-E0F3DA8DE2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0377" y="4353665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xmlns="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xmlns="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A022DC92-B704-DC40-B83E-0F108277F590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E43575F0-2D79-7E43-8455-55C88625BB9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0877" y="4212509"/>
            <a:ext cx="1812123" cy="614672"/>
          </a:xfrm>
        </p:spPr>
        <p:txBody>
          <a:bodyPr anchor="ctr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Client/Partner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4087109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+ White B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xmlns="" id="{DBFD3179-5709-AE4F-A788-E4498F3E16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xmlns="" id="{9506C890-9727-1D43-B575-700E781163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53485B7-9363-D842-9596-0299E998A5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82CA94C-BBE0-1846-921C-E1AFFD0BB14A}"/>
              </a:ext>
            </a:extLst>
          </p:cNvPr>
          <p:cNvCxnSpPr>
            <a:cxnSpLocks/>
          </p:cNvCxnSpPr>
          <p:nvPr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2914087-A4EF-E640-A3E0-574DF86EFCB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1441" y="4114800"/>
            <a:ext cx="2509524" cy="90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91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White Cover + Client Logo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xmlns="" id="{729CBCB3-DFC4-6A43-9125-F8D01C1D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DF24104C-8FB7-894E-951E-C148D518F3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05470BAA-EBF9-104C-B584-E602EA7C4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E88B880-0C43-D846-8830-8FD4A742FB4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8691E4B0-6503-2048-9FDD-2EABA64EA6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xmlns="" id="{D30C681C-64D6-E149-9987-42CE9688AB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8" name="Footer Placeholder 8">
            <a:extLst>
              <a:ext uri="{FF2B5EF4-FFF2-40B4-BE49-F238E27FC236}">
                <a16:creationId xmlns:a16="http://schemas.microsoft.com/office/drawing/2014/main" xmlns="" id="{ECF9ED1D-DD1B-3C44-B499-54A9BDCD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90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711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218706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6958" y="1543050"/>
            <a:ext cx="3479802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6958" y="2218705"/>
            <a:ext cx="3479802" cy="2183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6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404F555-4B35-F044-B7D0-D32F73D755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6865CC2-EE1E-B44E-B46B-DD0F56CB7A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E1258A4-09D8-664D-934C-0C07D252D4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DA0D648-BD2B-5645-81FD-088044B6FFDC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>
            <a:extLst>
              <a:ext uri="{FF2B5EF4-FFF2-40B4-BE49-F238E27FC236}">
                <a16:creationId xmlns:a16="http://schemas.microsoft.com/office/drawing/2014/main" xmlns="" id="{FF9AFFB6-D22A-3C4E-9092-D2D3A372AC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xmlns="" id="{C7EEFB4D-8BD1-7A49-BC27-5F48B29E8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C7676DE8-F28E-344A-8FEC-386AE8A49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Double Line Tit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355E128-3976-D54B-8CB4-188AFAC603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B09602A-3D3C-C044-8D3B-591771500E3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6">
            <a:extLst>
              <a:ext uri="{FF2B5EF4-FFF2-40B4-BE49-F238E27FC236}">
                <a16:creationId xmlns:a16="http://schemas.microsoft.com/office/drawing/2014/main" xmlns="" id="{7EFC0216-CC29-8049-971C-0588BD188E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xmlns="" id="{BB16F16B-768F-984C-A591-9BB9760A96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41D0A58E-F413-134E-B7FA-239403A95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8" name="Footer Placeholder 8">
            <a:extLst>
              <a:ext uri="{FF2B5EF4-FFF2-40B4-BE49-F238E27FC236}">
                <a16:creationId xmlns:a16="http://schemas.microsoft.com/office/drawing/2014/main" xmlns="" id="{81672A8D-4DB7-8348-A169-64D8EC326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6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xmlns="" id="{760CAE04-42F6-C14D-AB3C-36D5B9FC9F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396"/>
            <a:ext cx="9144000" cy="51462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96E9237-80A4-8D4D-AF8F-78866C6D2C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62C1B911-F437-1644-81AF-E4F0D6334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6779121-E465-634B-B2F7-19C558723B11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xmlns="" id="{B6882BFA-92D1-754C-8A6B-468712FCC89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xmlns="" id="{E25F6749-10D1-E840-B58E-0BD71C6C4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xmlns="" id="{9E90ED61-02F0-014B-ABEE-2397CF3B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 Speed Graphic Doub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380DC35-22AA-CB4D-B036-9AE68A672CD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3E72939B-E866-3F48-956F-028BC0570F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119" y="382876"/>
            <a:ext cx="2624563" cy="5584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1A8502E8-6D49-0148-8E79-74D1108280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CC3AB9D5-63D5-C845-9EE9-47323B47D8D3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xmlns="" id="{CF1D9D5A-91BF-5D48-B927-A5B58455E5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5ACADCEC-F0AC-1A4F-BF69-1862F17AB2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4" name="Footer Placeholder 8">
            <a:extLst>
              <a:ext uri="{FF2B5EF4-FFF2-40B4-BE49-F238E27FC236}">
                <a16:creationId xmlns:a16="http://schemas.microsoft.com/office/drawing/2014/main" xmlns="" id="{EC4C956A-E6D9-D24C-87B4-60CBB2163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White Cover + Client Logo_Double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1BCDCE1-35CA-004E-8A2B-18D80E76E3AE}"/>
              </a:ext>
            </a:extLst>
          </p:cNvPr>
          <p:cNvCxnSpPr>
            <a:cxnSpLocks/>
          </p:cNvCxnSpPr>
          <p:nvPr/>
        </p:nvCxnSpPr>
        <p:spPr>
          <a:xfrm flipV="1">
            <a:off x="3111568" y="572797"/>
            <a:ext cx="0" cy="649228"/>
          </a:xfrm>
          <a:prstGeom prst="line">
            <a:avLst/>
          </a:prstGeom>
          <a:ln w="19050" cap="rnd">
            <a:solidFill>
              <a:schemeClr val="bg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4CD00A0B-19B3-AE44-9414-54B7985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6" y="79601"/>
            <a:ext cx="3237409" cy="1171967"/>
          </a:xfrm>
          <a:prstGeom prst="rect">
            <a:avLst/>
          </a:prstGeom>
        </p:spPr>
      </p:pic>
      <p:sp>
        <p:nvSpPr>
          <p:cNvPr id="11" name="Picture Placeholder 3">
            <a:extLst>
              <a:ext uri="{FF2B5EF4-FFF2-40B4-BE49-F238E27FC236}">
                <a16:creationId xmlns:a16="http://schemas.microsoft.com/office/drawing/2014/main" xmlns="" id="{2A573C84-40C4-8C40-AA0B-78E1756B2B1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700CE5C8-92DF-234A-BCE9-4D8228A620A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561267"/>
            <a:ext cx="8348837" cy="1107996"/>
          </a:xfrm>
        </p:spPr>
        <p:txBody>
          <a:bodyPr wrap="square" anchor="b" anchorCtr="0">
            <a:spAutoFit/>
          </a:bodyPr>
          <a:lstStyle>
            <a:lvl1pPr algn="l">
              <a:defRPr sz="40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Double Line Title Here</a:t>
            </a:r>
            <a:br>
              <a:rPr lang="en-US" dirty="0"/>
            </a:br>
            <a:r>
              <a:rPr lang="en-US" dirty="0"/>
              <a:t>Double Line Title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62BF120-174E-F14D-A8E6-DB694BF08E0D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365738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>
            <a:extLst>
              <a:ext uri="{FF2B5EF4-FFF2-40B4-BE49-F238E27FC236}">
                <a16:creationId xmlns:a16="http://schemas.microsoft.com/office/drawing/2014/main" xmlns="" id="{428A13C9-C291-9B4A-83A8-715B7AC0FB4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730312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accent2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xmlns="" id="{09653D53-CFCB-F64B-AB0E-8B1239B01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485244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7" name="Footer Placeholder 8">
            <a:extLst>
              <a:ext uri="{FF2B5EF4-FFF2-40B4-BE49-F238E27FC236}">
                <a16:creationId xmlns:a16="http://schemas.microsoft.com/office/drawing/2014/main" xmlns="" id="{6E1D5D37-263A-134E-A978-EABB8ACB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0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Gradient Cover Single + Client Logo_Single">
    <p:bg>
      <p:bgPr>
        <a:gradFill flip="none" rotWithShape="1">
          <a:gsLst>
            <a:gs pos="66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E394311-CCC6-F94F-925A-AA4EE294BA1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57" y="382876"/>
            <a:ext cx="2624563" cy="558418"/>
          </a:xfrm>
          <a:prstGeom prst="rect">
            <a:avLst/>
          </a:prstGeom>
        </p:spPr>
      </p:pic>
      <p:sp>
        <p:nvSpPr>
          <p:cNvPr id="20" name="Picture Placeholder 3">
            <a:extLst>
              <a:ext uri="{FF2B5EF4-FFF2-40B4-BE49-F238E27FC236}">
                <a16:creationId xmlns:a16="http://schemas.microsoft.com/office/drawing/2014/main" xmlns="" id="{7C58A344-CE77-2840-9D7F-E36E954882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14013" y="306715"/>
            <a:ext cx="2777457" cy="614363"/>
          </a:xfrm>
          <a:noFill/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Client or Partner Logo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8944D65-B84E-A049-98EE-5270F8EEF1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14163" y="1838266"/>
            <a:ext cx="8348837" cy="553998"/>
          </a:xfrm>
        </p:spPr>
        <p:txBody>
          <a:bodyPr wrap="square" anchor="ctr" anchorCtr="0">
            <a:spAutoFit/>
          </a:bodyPr>
          <a:lstStyle>
            <a:lvl1pPr algn="l">
              <a:defRPr sz="40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F3F2592-9A69-2945-909D-AF9293BA5882}"/>
              </a:ext>
            </a:extLst>
          </p:cNvPr>
          <p:cNvCxnSpPr>
            <a:cxnSpLocks/>
          </p:cNvCxnSpPr>
          <p:nvPr/>
        </p:nvCxnSpPr>
        <p:spPr bwMode="white">
          <a:xfrm flipH="1">
            <a:off x="392897" y="3087443"/>
            <a:ext cx="2169460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xmlns="" id="{F36DBBC6-5A42-814E-A38D-B5720F6B24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163" y="2452017"/>
            <a:ext cx="8327698" cy="406477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228600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xmlns="" id="{D23382F7-67E9-6D40-8247-B2FB027F3D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63" y="3206949"/>
            <a:ext cx="8324523" cy="254000"/>
          </a:xfrm>
        </p:spPr>
        <p:txBody>
          <a:bodyPr anchor="ctr" anchorCtr="0">
            <a:normAutofit/>
          </a:bodyPr>
          <a:lstStyle>
            <a:lvl1pPr>
              <a:defRPr sz="16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6" name="Footer Placeholder 8">
            <a:extLst>
              <a:ext uri="{FF2B5EF4-FFF2-40B4-BE49-F238E27FC236}">
                <a16:creationId xmlns:a16="http://schemas.microsoft.com/office/drawing/2014/main" xmlns="" id="{CD2FB1B5-CBA0-AB44-9892-F8CE09330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ADC209-941C-4C47-A755-D649A1F13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75C5FF7-2DC4-5442-BB0D-C1FF3C41C2F6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7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2" r:id="rId31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240">
          <p15:clr>
            <a:srgbClr val="F26B43"/>
          </p15:clr>
        </p15:guide>
        <p15:guide id="15" pos="5520">
          <p15:clr>
            <a:srgbClr val="F26B43"/>
          </p15:clr>
        </p15:guide>
        <p15:guide id="16" orient="horz" pos="2988">
          <p15:clr>
            <a:srgbClr val="F26B43"/>
          </p15:clr>
        </p15:guide>
        <p15:guide id="17" orient="horz" pos="5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163" y="2115265"/>
            <a:ext cx="8348837" cy="553998"/>
          </a:xfrm>
        </p:spPr>
        <p:txBody>
          <a:bodyPr/>
          <a:lstStyle/>
          <a:p>
            <a:r>
              <a:rPr lang="en-US" dirty="0"/>
              <a:t>Waterfall vs. Agile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Cognizant</a:t>
            </a:r>
          </a:p>
        </p:txBody>
      </p:sp>
    </p:spTree>
    <p:extLst>
      <p:ext uri="{BB962C8B-B14F-4D97-AF65-F5344CB8AC3E}">
        <p14:creationId xmlns:p14="http://schemas.microsoft.com/office/powerpoint/2010/main" val="3766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2960" y="1366789"/>
            <a:ext cx="3479802" cy="552212"/>
          </a:xfrm>
        </p:spPr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Easier to understand and implement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Bug Fixes are cheaper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Importance to documentation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Structured approach- progresses linearly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86958" y="1366789"/>
            <a:ext cx="3479802" cy="552212"/>
          </a:xfrm>
        </p:spPr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Difficulty to gather requirements beforehand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Future problems are difficult to predict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Implementing changes ,added functionality is tough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Redevelopments , retesting increases time, effort and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B0459FD-212E-4346-B59E-2557CE0D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4D8D121-C7BE-4CBC-A12B-B40B37B0F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906A2DF-E3B4-4D51-9554-80541C2569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 is interactive , </a:t>
            </a:r>
            <a:r>
              <a:rPr lang="en-US" dirty="0" err="1" smtClean="0"/>
              <a:t>imcremental</a:t>
            </a:r>
            <a:r>
              <a:rPr lang="en-US" dirty="0" smtClean="0"/>
              <a:t> and evolutionary process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Though different teams but increased communication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Short Feedback Loop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Increased quality due to rigorous testing cycles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40AB23FE-0638-4130-A43C-EC9A1BD94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ED2D4FC-0816-4889-9D96-CD901628BF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Poor resource planning because of different ideas between teams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Limited documentation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Completing different sprints at same time is difficult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 finite end since no clear vision of product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93980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Theme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Theme" id="{D3A03404-B80B-439B-AF19-52B6AF8DA76C}" vid="{75FB74F2-993F-428C-8E48-C53594268EE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CognizantTheme</Template>
  <TotalTime>22</TotalTime>
  <Words>109</Words>
  <Application>Microsoft Office PowerPoint</Application>
  <PresentationFormat>On-screen Show (16:9)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Courier New</vt:lpstr>
      <vt:lpstr>Wingdings</vt:lpstr>
      <vt:lpstr>CognizantTheme</vt:lpstr>
      <vt:lpstr>Waterfall vs. Agile</vt:lpstr>
      <vt:lpstr>Waterfall  </vt:lpstr>
      <vt:lpstr>Agile  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Waterfall vs. Agile</dc:title>
  <dc:creator>Mills, Laura (Cognizant)</dc:creator>
  <cp:lastModifiedBy>sounak</cp:lastModifiedBy>
  <cp:revision>5</cp:revision>
  <dcterms:created xsi:type="dcterms:W3CDTF">2021-06-04T16:24:13Z</dcterms:created>
  <dcterms:modified xsi:type="dcterms:W3CDTF">2022-05-03T08:20:50Z</dcterms:modified>
</cp:coreProperties>
</file>