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9" r:id="rId2"/>
  </p:sldIdLst>
  <p:sldSz cx="12192000" cy="6858000"/>
  <p:notesSz cx="6858000" cy="9144000"/>
  <p:embeddedFontLst>
    <p:embeddedFont>
      <p:font typeface="Futura Bold" panose="020B0604020202020204"/>
      <p:regular r:id="rId3"/>
      <p:bold r:id="rId4"/>
    </p:embeddedFont>
    <p:embeddedFont>
      <p:font typeface="Futura Medium" panose="00000800000000000000"/>
      <p:regular r:id="rId5"/>
      <p:bold r:id="rId6"/>
      <p:italic r:id="rId7"/>
      <p:boldItalic r:id="rId8"/>
    </p:embeddedFont>
    <p:embeddedFont>
      <p:font typeface="ShellBold" panose="00000800000000000000" pitchFamily="2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9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3521D-DEB4-4C60-AC04-563012E57942}" v="15" dt="2024-05-14T21:45:41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60D1-3DC8-4C26-84F4-5E15E24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83F52-A970-4FD7-A149-39F6C0701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49A0-A80A-40B2-986A-3C62A088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6CA3-821B-494E-94AC-626571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2F18-44BE-4291-9B61-9917A273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025CA-850E-45F3-84E4-625587BAD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B90C4-158B-4D1A-820D-690AAF0F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0D7A-DB17-451B-BFE9-9713EFE6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CC2B-5653-40BF-BBAF-CBF11492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4D01-6037-4836-9D02-D6E0973A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6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B7CD-3A7A-4985-AD23-734D60EA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B8DB-0132-4523-B21F-C9339F22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F322-0411-4DA5-969B-80DC837C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EE77-C878-42F3-ADDA-D689FCF2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F5E4-84A2-4629-92F9-56BD48EF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4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5583-FB73-4E69-BCDB-0A2EA297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AE4A-F851-4976-B05D-DFD70FBD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FCBC-3A9E-4A9C-8ECD-DEBC97E7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28BB-44C6-433B-8254-557B165A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2EF7-1BC4-42D0-801B-B0C9E8A7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4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2607-4AEE-4D0E-9424-1BEBAF69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8FA7-F86C-4EEB-AA79-B7B884073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AA711-4EFF-4D87-9042-23314ACF1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A662-9D99-4E7B-9E48-037D35C7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E094C-B80E-4497-9AAF-8A9521A7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E5B76-4717-4D28-A279-7815BA9E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76A3-1F93-4D8F-A8B4-7EC2ED62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E61E1-03C6-4964-8B0C-A259222A1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667C9-AC76-4641-AD5A-07E38842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702A4-B797-47EA-A4A2-2C45A2989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F932D-E705-4543-8C44-4A7DE38B3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F9796-12CD-48EB-BD30-EEBD23C8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2C4B0-9654-47D1-BDA7-B6E49B3E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13517-51E0-4E8F-A6EB-54B64271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63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A680-0332-44E7-B16D-DA22E538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081D3-B56E-4CB8-943B-E95E38D0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F3BE4-40D7-4230-ADA8-023C7385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F99E3-A9F0-4F7A-833A-3A9737DC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4AA61-3F78-48EC-BB5F-DBA7C9FF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8720B-71DE-4383-B821-8AE08DE8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EA9A-CF40-4F34-9F5D-F165C1B3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5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207A-677E-4265-9A74-B4A9EBD7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5CDC-2379-4C62-82D0-26A0E78E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A0D07-8BB4-4A68-8022-EB382E6C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EBE0F-C22C-4C08-81AB-0A98EF86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B6A9E-4186-49A4-B5FF-8185C056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9EC6-0CA8-4378-8444-DFCDBCE2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7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2000-240D-4DD0-B81F-CB81D302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83D82-006E-4FAD-93E4-6D4FF31B0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46E53-4765-45AB-A0B8-834677670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44EE7-2FE6-44DE-994C-2ECE284D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3AEBA-7AA1-4D4E-A0A2-13FBFB6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D74E1-7420-4663-8F32-826A37E4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7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2D45-FB3F-4A2E-A073-63B64C927BB4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33283C27-4EAB-2DF6-492A-21E094BBCA15}"/>
              </a:ext>
            </a:extLst>
          </p:cNvPr>
          <p:cNvSpPr/>
          <p:nvPr/>
        </p:nvSpPr>
        <p:spPr>
          <a:xfrm>
            <a:off x="8696191" y="997692"/>
            <a:ext cx="1363838" cy="3366879"/>
          </a:xfrm>
          <a:prstGeom prst="roundRect">
            <a:avLst/>
          </a:prstGeom>
          <a:solidFill>
            <a:srgbClr val="E9F8FF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E3779-0682-4C54-8F7C-04539BB13AC6}"/>
              </a:ext>
            </a:extLst>
          </p:cNvPr>
          <p:cNvSpPr/>
          <p:nvPr/>
        </p:nvSpPr>
        <p:spPr>
          <a:xfrm>
            <a:off x="1540563" y="552028"/>
            <a:ext cx="8694310" cy="6200591"/>
          </a:xfrm>
          <a:prstGeom prst="rect">
            <a:avLst/>
          </a:prstGeom>
          <a:noFill/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78173E-DA26-461C-B0AF-2DEC71823496}"/>
              </a:ext>
            </a:extLst>
          </p:cNvPr>
          <p:cNvSpPr/>
          <p:nvPr/>
        </p:nvSpPr>
        <p:spPr>
          <a:xfrm>
            <a:off x="303761" y="151918"/>
            <a:ext cx="385699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1219170">
              <a:spcBef>
                <a:spcPct val="0"/>
              </a:spcBef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ShellBold"/>
                <a:ea typeface="+mj-ea"/>
                <a:cs typeface="+mj-cs"/>
              </a:rPr>
              <a:t>CRM Hub Landscape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616C45-A5F7-4A3E-900C-6574741BFA56}"/>
              </a:ext>
            </a:extLst>
          </p:cNvPr>
          <p:cNvSpPr/>
          <p:nvPr/>
        </p:nvSpPr>
        <p:spPr>
          <a:xfrm>
            <a:off x="10424646" y="552028"/>
            <a:ext cx="1489114" cy="6200591"/>
          </a:xfrm>
          <a:prstGeom prst="rect">
            <a:avLst/>
          </a:prstGeom>
          <a:noFill/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BA7392E9-C223-4D4E-B91C-27201770A7C6}"/>
              </a:ext>
            </a:extLst>
          </p:cNvPr>
          <p:cNvSpPr/>
          <p:nvPr/>
        </p:nvSpPr>
        <p:spPr>
          <a:xfrm>
            <a:off x="376248" y="1358879"/>
            <a:ext cx="810535" cy="36313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LCMS (Oracle DB)</a:t>
            </a:r>
          </a:p>
        </p:txBody>
      </p:sp>
      <p:pic>
        <p:nvPicPr>
          <p:cNvPr id="46" name="Picture 10" descr="Image result for adobe campaign logo">
            <a:extLst>
              <a:ext uri="{FF2B5EF4-FFF2-40B4-BE49-F238E27FC236}">
                <a16:creationId xmlns:a16="http://schemas.microsoft.com/office/drawing/2014/main" id="{134869BE-42CB-4216-88C9-4442983D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206" y="5193726"/>
            <a:ext cx="1216664" cy="72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Related image">
            <a:extLst>
              <a:ext uri="{FF2B5EF4-FFF2-40B4-BE49-F238E27FC236}">
                <a16:creationId xmlns:a16="http://schemas.microsoft.com/office/drawing/2014/main" id="{59DBAB95-6341-4348-9842-DBA02A2F6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5" y="2435067"/>
            <a:ext cx="750962" cy="4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CC7701BE-3C36-4610-9858-27A0B6C2BE27}"/>
              </a:ext>
            </a:extLst>
          </p:cNvPr>
          <p:cNvSpPr/>
          <p:nvPr/>
        </p:nvSpPr>
        <p:spPr>
          <a:xfrm>
            <a:off x="1649577" y="1164152"/>
            <a:ext cx="57099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MDH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B9C725-0FCA-4028-945D-D549676AAE30}"/>
              </a:ext>
            </a:extLst>
          </p:cNvPr>
          <p:cNvSpPr/>
          <p:nvPr/>
        </p:nvSpPr>
        <p:spPr>
          <a:xfrm>
            <a:off x="10636444" y="702293"/>
            <a:ext cx="1033914" cy="23766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END USER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66321A5-CBAB-4EC0-8FD2-434754DCE40A}"/>
              </a:ext>
            </a:extLst>
          </p:cNvPr>
          <p:cNvSpPr/>
          <p:nvPr/>
        </p:nvSpPr>
        <p:spPr>
          <a:xfrm>
            <a:off x="2423538" y="3749179"/>
            <a:ext cx="71957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Staging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E97AFAA-889C-41A2-9410-C82D0EF1F139}"/>
              </a:ext>
            </a:extLst>
          </p:cNvPr>
          <p:cNvSpPr/>
          <p:nvPr/>
        </p:nvSpPr>
        <p:spPr>
          <a:xfrm>
            <a:off x="8970348" y="3996888"/>
            <a:ext cx="84830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CRM DWH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FEE316-7F99-4C43-9938-067052501F01}"/>
              </a:ext>
            </a:extLst>
          </p:cNvPr>
          <p:cNvSpPr txBox="1"/>
          <p:nvPr/>
        </p:nvSpPr>
        <p:spPr bwMode="auto">
          <a:xfrm>
            <a:off x="2285965" y="5890983"/>
            <a:ext cx="923702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900" dirty="0">
                <a:solidFill>
                  <a:srgbClr val="404040"/>
                </a:solidFill>
                <a:latin typeface="Futura Medium"/>
              </a:rPr>
              <a:t>Daily delta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46FDEE-8815-4366-980D-43BC081C216E}"/>
              </a:ext>
            </a:extLst>
          </p:cNvPr>
          <p:cNvSpPr txBox="1"/>
          <p:nvPr/>
        </p:nvSpPr>
        <p:spPr bwMode="auto">
          <a:xfrm>
            <a:off x="4610775" y="5877621"/>
            <a:ext cx="923702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900" dirty="0">
                <a:solidFill>
                  <a:srgbClr val="404040"/>
                </a:solidFill>
                <a:latin typeface="Futura Medium"/>
              </a:rPr>
              <a:t> Historic Base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CF47F0B-E133-47D9-9B22-F583F17094E9}"/>
              </a:ext>
            </a:extLst>
          </p:cNvPr>
          <p:cNvSpPr txBox="1"/>
          <p:nvPr/>
        </p:nvSpPr>
        <p:spPr bwMode="auto">
          <a:xfrm>
            <a:off x="5794632" y="5870231"/>
            <a:ext cx="923702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900" dirty="0">
                <a:solidFill>
                  <a:srgbClr val="404040"/>
                </a:solidFill>
                <a:latin typeface="Futura Medium"/>
              </a:rPr>
              <a:t>Merged Delta</a:t>
            </a:r>
          </a:p>
        </p:txBody>
      </p:sp>
      <p:pic>
        <p:nvPicPr>
          <p:cNvPr id="108" name="Picture 2" descr="Azure Logic Apps on Twitter: &quot;Logic Apps has a fresh new icon in ...">
            <a:extLst>
              <a:ext uri="{FF2B5EF4-FFF2-40B4-BE49-F238E27FC236}">
                <a16:creationId xmlns:a16="http://schemas.microsoft.com/office/drawing/2014/main" id="{AC17ABBF-0602-487A-9B83-4AD93F4B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98" y="4975111"/>
            <a:ext cx="513994" cy="32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Flowchart: Magnetic Disk 135">
            <a:extLst>
              <a:ext uri="{FF2B5EF4-FFF2-40B4-BE49-F238E27FC236}">
                <a16:creationId xmlns:a16="http://schemas.microsoft.com/office/drawing/2014/main" id="{28EFA536-ACF1-41C6-BC07-EFB3FFEFD083}"/>
              </a:ext>
            </a:extLst>
          </p:cNvPr>
          <p:cNvSpPr/>
          <p:nvPr/>
        </p:nvSpPr>
        <p:spPr>
          <a:xfrm>
            <a:off x="370146" y="1787395"/>
            <a:ext cx="836836" cy="298289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  <a:p>
            <a:pPr algn="ctr"/>
            <a:r>
              <a:rPr lang="en-GB" sz="1000" kern="0" dirty="0">
                <a:solidFill>
                  <a:srgbClr val="FFFFFF"/>
                </a:solidFill>
                <a:latin typeface="Futura Medium"/>
              </a:rPr>
              <a:t>LOD (SFTP)</a:t>
            </a:r>
          </a:p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43F8DAF5-3E41-4FE2-AEFA-535152AEE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6444" y="5975731"/>
            <a:ext cx="1092371" cy="462766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F7A6B695-68BE-462A-AD03-9A7F4DC84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7222" y="2537127"/>
            <a:ext cx="728829" cy="752493"/>
          </a:xfrm>
          <a:prstGeom prst="rect">
            <a:avLst/>
          </a:prstGeom>
        </p:spPr>
      </p:pic>
      <p:sp>
        <p:nvSpPr>
          <p:cNvPr id="68" name="Flowchart: Magnetic Disk 67">
            <a:extLst>
              <a:ext uri="{FF2B5EF4-FFF2-40B4-BE49-F238E27FC236}">
                <a16:creationId xmlns:a16="http://schemas.microsoft.com/office/drawing/2014/main" id="{877CA7A4-1E80-49AD-DE50-F40AB83F4D9D}"/>
              </a:ext>
            </a:extLst>
          </p:cNvPr>
          <p:cNvSpPr/>
          <p:nvPr/>
        </p:nvSpPr>
        <p:spPr>
          <a:xfrm>
            <a:off x="370146" y="2169263"/>
            <a:ext cx="836836" cy="298289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  <a:p>
            <a:pPr algn="ctr"/>
            <a:r>
              <a:rPr lang="en-GB" sz="1000" kern="0" dirty="0">
                <a:solidFill>
                  <a:srgbClr val="FFFFFF"/>
                </a:solidFill>
                <a:latin typeface="Futura Medium"/>
              </a:rPr>
              <a:t>Hybris (BLOB)</a:t>
            </a:r>
          </a:p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</p:txBody>
      </p:sp>
      <p:sp>
        <p:nvSpPr>
          <p:cNvPr id="148" name="Flowchart: Magnetic Disk 147">
            <a:extLst>
              <a:ext uri="{FF2B5EF4-FFF2-40B4-BE49-F238E27FC236}">
                <a16:creationId xmlns:a16="http://schemas.microsoft.com/office/drawing/2014/main" id="{BFCBDAC4-6B5D-C079-0FD3-6F7B67D622A6}"/>
              </a:ext>
            </a:extLst>
          </p:cNvPr>
          <p:cNvSpPr/>
          <p:nvPr/>
        </p:nvSpPr>
        <p:spPr>
          <a:xfrm>
            <a:off x="370146" y="2542631"/>
            <a:ext cx="836836" cy="298289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  <a:p>
            <a:pPr algn="ctr"/>
            <a:r>
              <a:rPr lang="en-GB" sz="1000" kern="0" dirty="0">
                <a:solidFill>
                  <a:srgbClr val="FFFFFF"/>
                </a:solidFill>
                <a:latin typeface="Futura Medium"/>
              </a:rPr>
              <a:t>Adobe (SFTP)</a:t>
            </a:r>
          </a:p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</p:txBody>
      </p:sp>
      <p:sp>
        <p:nvSpPr>
          <p:cNvPr id="150" name="Flowchart: Magnetic Disk 149">
            <a:extLst>
              <a:ext uri="{FF2B5EF4-FFF2-40B4-BE49-F238E27FC236}">
                <a16:creationId xmlns:a16="http://schemas.microsoft.com/office/drawing/2014/main" id="{B87CA6AB-43BE-D669-0939-4B53C825C204}"/>
              </a:ext>
            </a:extLst>
          </p:cNvPr>
          <p:cNvSpPr/>
          <p:nvPr/>
        </p:nvSpPr>
        <p:spPr>
          <a:xfrm>
            <a:off x="370146" y="2911598"/>
            <a:ext cx="836836" cy="298289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  <a:p>
            <a:pPr algn="ctr"/>
            <a:r>
              <a:rPr lang="en-GB" sz="1000" kern="0" dirty="0">
                <a:solidFill>
                  <a:srgbClr val="FFFFFF"/>
                </a:solidFill>
                <a:latin typeface="Futura Medium"/>
              </a:rPr>
              <a:t>ODE (ADLS)</a:t>
            </a:r>
          </a:p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</p:txBody>
      </p:sp>
      <p:sp>
        <p:nvSpPr>
          <p:cNvPr id="151" name="Flowchart: Magnetic Disk 150">
            <a:extLst>
              <a:ext uri="{FF2B5EF4-FFF2-40B4-BE49-F238E27FC236}">
                <a16:creationId xmlns:a16="http://schemas.microsoft.com/office/drawing/2014/main" id="{D858B442-640C-4D2E-FCA2-A5AF49DE29FE}"/>
              </a:ext>
            </a:extLst>
          </p:cNvPr>
          <p:cNvSpPr/>
          <p:nvPr/>
        </p:nvSpPr>
        <p:spPr>
          <a:xfrm>
            <a:off x="370146" y="3288424"/>
            <a:ext cx="836836" cy="298289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  <a:p>
            <a:pPr algn="ctr"/>
            <a:r>
              <a:rPr lang="en-GB" sz="1000" kern="0" dirty="0">
                <a:solidFill>
                  <a:srgbClr val="FFFFFF"/>
                </a:solidFill>
                <a:latin typeface="Futura Medium"/>
              </a:rPr>
              <a:t>D&amp;A (ADLS)</a:t>
            </a:r>
          </a:p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</p:txBody>
      </p: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18C1D913-9382-332A-915B-881311E9B6B2}"/>
              </a:ext>
            </a:extLst>
          </p:cNvPr>
          <p:cNvSpPr/>
          <p:nvPr/>
        </p:nvSpPr>
        <p:spPr>
          <a:xfrm>
            <a:off x="356532" y="4110636"/>
            <a:ext cx="831802" cy="32997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  <a:p>
            <a:pPr algn="ctr"/>
            <a:r>
              <a:rPr lang="en-GB" sz="1000" kern="0" dirty="0">
                <a:solidFill>
                  <a:srgbClr val="FFFFFF"/>
                </a:solidFill>
                <a:latin typeface="Futura Medium"/>
              </a:rPr>
              <a:t>PMS </a:t>
            </a:r>
            <a:r>
              <a:rPr lang="en-GB" sz="800" kern="0" dirty="0">
                <a:solidFill>
                  <a:srgbClr val="FFFFFF"/>
                </a:solidFill>
                <a:latin typeface="Futura Medium"/>
              </a:rPr>
              <a:t>(GraphQL)</a:t>
            </a:r>
          </a:p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</p:txBody>
      </p:sp>
      <p:sp>
        <p:nvSpPr>
          <p:cNvPr id="153" name="Flowchart: Magnetic Disk 152">
            <a:extLst>
              <a:ext uri="{FF2B5EF4-FFF2-40B4-BE49-F238E27FC236}">
                <a16:creationId xmlns:a16="http://schemas.microsoft.com/office/drawing/2014/main" id="{7F03246A-EC80-A228-3BB4-CCBB2F102E86}"/>
              </a:ext>
            </a:extLst>
          </p:cNvPr>
          <p:cNvSpPr/>
          <p:nvPr/>
        </p:nvSpPr>
        <p:spPr>
          <a:xfrm>
            <a:off x="351536" y="5417542"/>
            <a:ext cx="836836" cy="298289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GB" sz="900" kern="0" dirty="0">
                <a:solidFill>
                  <a:srgbClr val="FFFFFF"/>
                </a:solidFill>
                <a:latin typeface="Futura Medium"/>
              </a:rPr>
              <a:t>Microservice</a:t>
            </a:r>
            <a:endParaRPr lang="en-GB" sz="1000" kern="0" dirty="0">
              <a:solidFill>
                <a:srgbClr val="FFFFFF"/>
              </a:solidFill>
              <a:latin typeface="Futura Medium"/>
            </a:endParaRPr>
          </a:p>
        </p:txBody>
      </p:sp>
      <p:sp>
        <p:nvSpPr>
          <p:cNvPr id="154" name="Flowchart: Magnetic Disk 153">
            <a:extLst>
              <a:ext uri="{FF2B5EF4-FFF2-40B4-BE49-F238E27FC236}">
                <a16:creationId xmlns:a16="http://schemas.microsoft.com/office/drawing/2014/main" id="{96033704-999F-8E91-02C5-D1015A086D15}"/>
              </a:ext>
            </a:extLst>
          </p:cNvPr>
          <p:cNvSpPr/>
          <p:nvPr/>
        </p:nvSpPr>
        <p:spPr>
          <a:xfrm>
            <a:off x="370946" y="3637204"/>
            <a:ext cx="836836" cy="298289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  <a:p>
            <a:pPr algn="ctr"/>
            <a:r>
              <a:rPr lang="en-GB" sz="1000" kern="0" dirty="0">
                <a:solidFill>
                  <a:srgbClr val="FFFFFF"/>
                </a:solidFill>
                <a:latin typeface="Futura Medium"/>
              </a:rPr>
              <a:t>Site Data (ADLS)</a:t>
            </a:r>
          </a:p>
          <a:p>
            <a:pPr algn="ctr"/>
            <a:endParaRPr lang="en-GB" sz="1000" kern="0" dirty="0">
              <a:solidFill>
                <a:srgbClr val="FFFFFF"/>
              </a:solidFill>
              <a:latin typeface="Futura Medium"/>
            </a:endParaRPr>
          </a:p>
        </p:txBody>
      </p:sp>
      <p:sp>
        <p:nvSpPr>
          <p:cNvPr id="155" name="Flowchart: Magnetic Disk 154">
            <a:extLst>
              <a:ext uri="{FF2B5EF4-FFF2-40B4-BE49-F238E27FC236}">
                <a16:creationId xmlns:a16="http://schemas.microsoft.com/office/drawing/2014/main" id="{F26470B4-5242-A2EC-7BA4-6F404F77A2FE}"/>
              </a:ext>
            </a:extLst>
          </p:cNvPr>
          <p:cNvSpPr/>
          <p:nvPr/>
        </p:nvSpPr>
        <p:spPr>
          <a:xfrm>
            <a:off x="363066" y="4972854"/>
            <a:ext cx="836836" cy="298289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GB" sz="1000" kern="0" dirty="0">
                <a:solidFill>
                  <a:srgbClr val="FFFFFF"/>
                </a:solidFill>
                <a:latin typeface="Futura Medium"/>
              </a:rPr>
              <a:t>SSO</a:t>
            </a:r>
          </a:p>
        </p:txBody>
      </p:sp>
      <p:sp>
        <p:nvSpPr>
          <p:cNvPr id="156" name="Flowchart: Magnetic Disk 155">
            <a:extLst>
              <a:ext uri="{FF2B5EF4-FFF2-40B4-BE49-F238E27FC236}">
                <a16:creationId xmlns:a16="http://schemas.microsoft.com/office/drawing/2014/main" id="{4742DAB4-BF0F-3027-E562-12DBE217D543}"/>
              </a:ext>
            </a:extLst>
          </p:cNvPr>
          <p:cNvSpPr/>
          <p:nvPr/>
        </p:nvSpPr>
        <p:spPr>
          <a:xfrm>
            <a:off x="353808" y="4513822"/>
            <a:ext cx="836836" cy="298289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GB" sz="1000" kern="0" dirty="0">
                <a:solidFill>
                  <a:srgbClr val="FFFFFF"/>
                </a:solidFill>
                <a:latin typeface="Futura Medium"/>
              </a:rPr>
              <a:t>SharePoint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026F4D-08DD-B2D9-4752-D126076B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81" y="5414864"/>
            <a:ext cx="392020" cy="39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A9C683EC-C6DF-A7FE-F79A-70DA115F4E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0471" y="4254700"/>
            <a:ext cx="534563" cy="481194"/>
          </a:xfrm>
          <a:prstGeom prst="rect">
            <a:avLst/>
          </a:prstGeom>
        </p:spPr>
      </p:pic>
      <p:sp>
        <p:nvSpPr>
          <p:cNvPr id="160" name="Right Brace 159">
            <a:extLst>
              <a:ext uri="{FF2B5EF4-FFF2-40B4-BE49-F238E27FC236}">
                <a16:creationId xmlns:a16="http://schemas.microsoft.com/office/drawing/2014/main" id="{7BA36FF2-C44E-BBEB-CA78-4D349FD702CD}"/>
              </a:ext>
            </a:extLst>
          </p:cNvPr>
          <p:cNvSpPr/>
          <p:nvPr/>
        </p:nvSpPr>
        <p:spPr>
          <a:xfrm>
            <a:off x="1289028" y="1311694"/>
            <a:ext cx="192159" cy="269511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Brace 162">
            <a:extLst>
              <a:ext uri="{FF2B5EF4-FFF2-40B4-BE49-F238E27FC236}">
                <a16:creationId xmlns:a16="http://schemas.microsoft.com/office/drawing/2014/main" id="{D1D811A3-2A64-4FE4-64AF-5D3805FBC14B}"/>
              </a:ext>
            </a:extLst>
          </p:cNvPr>
          <p:cNvSpPr/>
          <p:nvPr/>
        </p:nvSpPr>
        <p:spPr>
          <a:xfrm>
            <a:off x="1282621" y="4098146"/>
            <a:ext cx="166977" cy="7511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02CC0E5-F0A7-ABB8-22B6-584070DB996F}"/>
              </a:ext>
            </a:extLst>
          </p:cNvPr>
          <p:cNvCxnSpPr/>
          <p:nvPr/>
        </p:nvCxnSpPr>
        <p:spPr>
          <a:xfrm>
            <a:off x="1289028" y="5121998"/>
            <a:ext cx="166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3C82B72-4A9F-554C-2449-41ACCCA21158}"/>
              </a:ext>
            </a:extLst>
          </p:cNvPr>
          <p:cNvCxnSpPr/>
          <p:nvPr/>
        </p:nvCxnSpPr>
        <p:spPr>
          <a:xfrm>
            <a:off x="1282621" y="5557281"/>
            <a:ext cx="166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106DEFA-8788-3579-7A79-382E3C2850ED}"/>
              </a:ext>
            </a:extLst>
          </p:cNvPr>
          <p:cNvSpPr/>
          <p:nvPr/>
        </p:nvSpPr>
        <p:spPr>
          <a:xfrm>
            <a:off x="1587407" y="990665"/>
            <a:ext cx="690180" cy="515038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C985B938-3A29-B5A5-0585-2967BC12573D}"/>
              </a:ext>
            </a:extLst>
          </p:cNvPr>
          <p:cNvSpPr/>
          <p:nvPr/>
        </p:nvSpPr>
        <p:spPr>
          <a:xfrm>
            <a:off x="2408922" y="990665"/>
            <a:ext cx="690180" cy="515038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38D33B2-8072-7D01-0989-96F3125E2D07}"/>
              </a:ext>
            </a:extLst>
          </p:cNvPr>
          <p:cNvSpPr/>
          <p:nvPr/>
        </p:nvSpPr>
        <p:spPr>
          <a:xfrm>
            <a:off x="2471388" y="1169697"/>
            <a:ext cx="57099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MDH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A4081D89-7E55-1FC8-C8EB-B5F406D18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8447" y="3099978"/>
            <a:ext cx="533826" cy="632163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A2918D53-F3DB-0113-81AA-8E285425E46C}"/>
              </a:ext>
            </a:extLst>
          </p:cNvPr>
          <p:cNvSpPr/>
          <p:nvPr/>
        </p:nvSpPr>
        <p:spPr>
          <a:xfrm>
            <a:off x="3582622" y="4082298"/>
            <a:ext cx="71957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Landing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E64DE032-5731-FD2F-281F-895A7CCDEAC7}"/>
              </a:ext>
            </a:extLst>
          </p:cNvPr>
          <p:cNvSpPr/>
          <p:nvPr/>
        </p:nvSpPr>
        <p:spPr>
          <a:xfrm>
            <a:off x="3569331" y="990665"/>
            <a:ext cx="690180" cy="515038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D4D31F4-507A-38A4-1763-35F909010CDE}"/>
              </a:ext>
            </a:extLst>
          </p:cNvPr>
          <p:cNvSpPr/>
          <p:nvPr/>
        </p:nvSpPr>
        <p:spPr>
          <a:xfrm>
            <a:off x="3631797" y="1169697"/>
            <a:ext cx="57099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MDH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9DE83DA3-DF39-4381-EA12-EA3FF2716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531" y="3433097"/>
            <a:ext cx="533826" cy="632163"/>
          </a:xfrm>
          <a:prstGeom prst="rect">
            <a:avLst/>
          </a:prstGeom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8C1AD752-E7FF-C946-2A03-17F0EE6A6BFD}"/>
              </a:ext>
            </a:extLst>
          </p:cNvPr>
          <p:cNvSpPr/>
          <p:nvPr/>
        </p:nvSpPr>
        <p:spPr>
          <a:xfrm>
            <a:off x="4750818" y="4078201"/>
            <a:ext cx="71957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RAW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8738A074-3F1D-ED5E-595D-4F51CCC8AF2D}"/>
              </a:ext>
            </a:extLst>
          </p:cNvPr>
          <p:cNvSpPr/>
          <p:nvPr/>
        </p:nvSpPr>
        <p:spPr>
          <a:xfrm>
            <a:off x="4737607" y="1001621"/>
            <a:ext cx="690180" cy="515038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F23AC9F-7B70-0F56-BEDB-CA7B629F53CC}"/>
              </a:ext>
            </a:extLst>
          </p:cNvPr>
          <p:cNvSpPr/>
          <p:nvPr/>
        </p:nvSpPr>
        <p:spPr>
          <a:xfrm>
            <a:off x="4800073" y="1180653"/>
            <a:ext cx="57099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MDH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4E0C8270-10FC-23AF-BA5E-017166B64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5727" y="3429000"/>
            <a:ext cx="533826" cy="632163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DD271642-BA4F-E2A5-79E2-79DC0C408357}"/>
              </a:ext>
            </a:extLst>
          </p:cNvPr>
          <p:cNvSpPr/>
          <p:nvPr/>
        </p:nvSpPr>
        <p:spPr>
          <a:xfrm>
            <a:off x="5896734" y="4078201"/>
            <a:ext cx="71957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PREP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D5088FC9-ECA2-892B-3714-B6C3B4D05145}"/>
              </a:ext>
            </a:extLst>
          </p:cNvPr>
          <p:cNvSpPr/>
          <p:nvPr/>
        </p:nvSpPr>
        <p:spPr>
          <a:xfrm>
            <a:off x="5898581" y="986736"/>
            <a:ext cx="690180" cy="515038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0C6EA59-2F3E-40F8-F8D2-C3ED406FE441}"/>
              </a:ext>
            </a:extLst>
          </p:cNvPr>
          <p:cNvSpPr/>
          <p:nvPr/>
        </p:nvSpPr>
        <p:spPr>
          <a:xfrm>
            <a:off x="5961047" y="1165768"/>
            <a:ext cx="57099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MDH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E479E2FB-563E-FC37-B603-4C2D6C1AAB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1643" y="3429000"/>
            <a:ext cx="533826" cy="632163"/>
          </a:xfrm>
          <a:prstGeom prst="rect">
            <a:avLst/>
          </a:prstGeom>
        </p:spPr>
      </p:pic>
      <p:pic>
        <p:nvPicPr>
          <p:cNvPr id="188" name="Picture 4" descr="Azure Databricks — Taygan">
            <a:extLst>
              <a:ext uri="{FF2B5EF4-FFF2-40B4-BE49-F238E27FC236}">
                <a16:creationId xmlns:a16="http://schemas.microsoft.com/office/drawing/2014/main" id="{EF0E077D-8867-6268-DDD3-C07C8311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32" y="3041315"/>
            <a:ext cx="505751" cy="3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4" descr="Azure Databricks — Taygan">
            <a:extLst>
              <a:ext uri="{FF2B5EF4-FFF2-40B4-BE49-F238E27FC236}">
                <a16:creationId xmlns:a16="http://schemas.microsoft.com/office/drawing/2014/main" id="{81DD63AD-2D37-D67F-7444-5E29A16D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06" y="3038740"/>
            <a:ext cx="505751" cy="3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4" descr="Azure Databricks — Taygan">
            <a:extLst>
              <a:ext uri="{FF2B5EF4-FFF2-40B4-BE49-F238E27FC236}">
                <a16:creationId xmlns:a16="http://schemas.microsoft.com/office/drawing/2014/main" id="{E13E89CC-A7B3-5F6F-67FF-285F8036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56" y="3055169"/>
            <a:ext cx="505751" cy="3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46E989-21F7-4CEE-91F3-634C2F7D676F}"/>
              </a:ext>
            </a:extLst>
          </p:cNvPr>
          <p:cNvSpPr/>
          <p:nvPr/>
        </p:nvSpPr>
        <p:spPr>
          <a:xfrm>
            <a:off x="2420730" y="1521940"/>
            <a:ext cx="4168031" cy="4801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Futura Medium"/>
              </a:rPr>
              <a:t>Acquisition Layer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E00305E5-80E0-55F8-6AD9-16F23C1436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83490" y="2603644"/>
            <a:ext cx="477262" cy="547813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7545A406-6957-80AB-EF47-E013CFA46E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8199" y="2590236"/>
            <a:ext cx="477262" cy="547813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213BA9A6-3AD5-069D-6BFF-B72E6BE115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3786" y="2598552"/>
            <a:ext cx="477262" cy="547813"/>
          </a:xfrm>
          <a:prstGeom prst="rect">
            <a:avLst/>
          </a:prstGeom>
        </p:spPr>
      </p:pic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CC70CC21-4BDD-B254-CA74-AD269612C133}"/>
              </a:ext>
            </a:extLst>
          </p:cNvPr>
          <p:cNvSpPr/>
          <p:nvPr/>
        </p:nvSpPr>
        <p:spPr>
          <a:xfrm>
            <a:off x="3144345" y="2976762"/>
            <a:ext cx="394303" cy="36996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BBB306B-19C0-01B2-8513-C0E68F726FAE}"/>
              </a:ext>
            </a:extLst>
          </p:cNvPr>
          <p:cNvSpPr txBox="1"/>
          <p:nvPr/>
        </p:nvSpPr>
        <p:spPr bwMode="auto">
          <a:xfrm>
            <a:off x="3448370" y="5900976"/>
            <a:ext cx="923702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900" dirty="0">
                <a:solidFill>
                  <a:srgbClr val="404040"/>
                </a:solidFill>
                <a:latin typeface="Futura Medium"/>
              </a:rPr>
              <a:t>Daily delta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7B2CA0B5-7F75-70F2-23EE-92502E2D27A3}"/>
              </a:ext>
            </a:extLst>
          </p:cNvPr>
          <p:cNvSpPr/>
          <p:nvPr/>
        </p:nvSpPr>
        <p:spPr>
          <a:xfrm>
            <a:off x="4313658" y="2971661"/>
            <a:ext cx="394303" cy="36996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3886C3F1-2F31-4DDD-E294-9CD3CE45225A}"/>
              </a:ext>
            </a:extLst>
          </p:cNvPr>
          <p:cNvSpPr/>
          <p:nvPr/>
        </p:nvSpPr>
        <p:spPr>
          <a:xfrm>
            <a:off x="5463229" y="2952594"/>
            <a:ext cx="394303" cy="36996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id="{EEB8F900-EC95-1CBF-3865-0B991E8566C9}"/>
              </a:ext>
            </a:extLst>
          </p:cNvPr>
          <p:cNvSpPr/>
          <p:nvPr/>
        </p:nvSpPr>
        <p:spPr>
          <a:xfrm>
            <a:off x="7084298" y="997692"/>
            <a:ext cx="941976" cy="515038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0A1525FB-E0F4-253E-2B3A-BCD2A1A885C6}"/>
              </a:ext>
            </a:extLst>
          </p:cNvPr>
          <p:cNvSpPr/>
          <p:nvPr/>
        </p:nvSpPr>
        <p:spPr>
          <a:xfrm>
            <a:off x="7077644" y="1521940"/>
            <a:ext cx="948630" cy="5407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Futura Medium"/>
              </a:rPr>
              <a:t>Curate Layer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51EA684-09CE-B265-21A5-723B7515C554}"/>
              </a:ext>
            </a:extLst>
          </p:cNvPr>
          <p:cNvSpPr/>
          <p:nvPr/>
        </p:nvSpPr>
        <p:spPr>
          <a:xfrm>
            <a:off x="7275058" y="1173767"/>
            <a:ext cx="57099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MDH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101A92A-32A9-8A86-7B19-C8223FA352BC}"/>
              </a:ext>
            </a:extLst>
          </p:cNvPr>
          <p:cNvSpPr/>
          <p:nvPr/>
        </p:nvSpPr>
        <p:spPr>
          <a:xfrm>
            <a:off x="7227073" y="3753212"/>
            <a:ext cx="71957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Curation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151996BB-4F7F-FB1D-1A96-B282F6C004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1982" y="3104011"/>
            <a:ext cx="533826" cy="632163"/>
          </a:xfrm>
          <a:prstGeom prst="rect">
            <a:avLst/>
          </a:prstGeom>
        </p:spPr>
      </p:pic>
      <p:pic>
        <p:nvPicPr>
          <p:cNvPr id="1044" name="Picture 4" descr="Azure Databricks — Taygan">
            <a:extLst>
              <a:ext uri="{FF2B5EF4-FFF2-40B4-BE49-F238E27FC236}">
                <a16:creationId xmlns:a16="http://schemas.microsoft.com/office/drawing/2014/main" id="{E7317E6C-4446-0772-425C-4216F43B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93" y="3038740"/>
            <a:ext cx="505751" cy="3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004656CD-9764-3854-7BEB-23558505C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1026" y="3529035"/>
            <a:ext cx="385197" cy="442138"/>
          </a:xfrm>
          <a:prstGeom prst="rect">
            <a:avLst/>
          </a:prstGeom>
        </p:spPr>
      </p:pic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A5C3F355-B165-22CA-267B-A83EAF4B70D6}"/>
              </a:ext>
            </a:extLst>
          </p:cNvPr>
          <p:cNvSpPr/>
          <p:nvPr/>
        </p:nvSpPr>
        <p:spPr>
          <a:xfrm>
            <a:off x="6648381" y="2971661"/>
            <a:ext cx="394303" cy="36996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675CB3EB-6EF1-61A5-E82D-130132E5D3A5}"/>
              </a:ext>
            </a:extLst>
          </p:cNvPr>
          <p:cNvSpPr txBox="1"/>
          <p:nvPr/>
        </p:nvSpPr>
        <p:spPr bwMode="auto">
          <a:xfrm>
            <a:off x="7159642" y="5768432"/>
            <a:ext cx="796207" cy="3686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900" dirty="0">
                <a:solidFill>
                  <a:srgbClr val="404040"/>
                </a:solidFill>
                <a:latin typeface="Futura Medium"/>
              </a:rPr>
              <a:t>Transformed data</a:t>
            </a:r>
          </a:p>
        </p:txBody>
      </p:sp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304D655F-0967-006C-CA47-9C3FDD8F8539}"/>
              </a:ext>
            </a:extLst>
          </p:cNvPr>
          <p:cNvSpPr/>
          <p:nvPr/>
        </p:nvSpPr>
        <p:spPr>
          <a:xfrm>
            <a:off x="8695502" y="1521940"/>
            <a:ext cx="1363838" cy="5407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Futura Medium"/>
              </a:rPr>
              <a:t>Reporting Layer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B29040C6-38A6-6F59-D425-B05584ECA1EC}"/>
              </a:ext>
            </a:extLst>
          </p:cNvPr>
          <p:cNvSpPr/>
          <p:nvPr/>
        </p:nvSpPr>
        <p:spPr>
          <a:xfrm>
            <a:off x="8694869" y="4448472"/>
            <a:ext cx="1363838" cy="22316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F8B03241-2F75-F68F-44FE-40BB8CA07FE8}"/>
              </a:ext>
            </a:extLst>
          </p:cNvPr>
          <p:cNvSpPr/>
          <p:nvPr/>
        </p:nvSpPr>
        <p:spPr>
          <a:xfrm>
            <a:off x="8694180" y="4771203"/>
            <a:ext cx="1363838" cy="5599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Futura Medium"/>
              </a:rPr>
              <a:t>Export dataset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C38FF7B3-1829-D237-4D87-7332F27ADCBA}"/>
              </a:ext>
            </a:extLst>
          </p:cNvPr>
          <p:cNvSpPr/>
          <p:nvPr/>
        </p:nvSpPr>
        <p:spPr>
          <a:xfrm>
            <a:off x="8754577" y="2963204"/>
            <a:ext cx="1245854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CRM Reporting DB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75B2662F-C554-17DB-4D84-2FB18006E5C9}"/>
              </a:ext>
            </a:extLst>
          </p:cNvPr>
          <p:cNvSpPr/>
          <p:nvPr/>
        </p:nvSpPr>
        <p:spPr>
          <a:xfrm>
            <a:off x="8921938" y="1160722"/>
            <a:ext cx="9108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CRM Hub</a:t>
            </a:r>
          </a:p>
        </p:txBody>
      </p:sp>
      <p:pic>
        <p:nvPicPr>
          <p:cNvPr id="1058" name="Picture 4" descr="Azure Databricks — Taygan">
            <a:extLst>
              <a:ext uri="{FF2B5EF4-FFF2-40B4-BE49-F238E27FC236}">
                <a16:creationId xmlns:a16="http://schemas.microsoft.com/office/drawing/2014/main" id="{8BAE7606-F9F9-1FA2-5FAA-DB8B8966E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44" y="3019948"/>
            <a:ext cx="505751" cy="3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1058">
            <a:extLst>
              <a:ext uri="{FF2B5EF4-FFF2-40B4-BE49-F238E27FC236}">
                <a16:creationId xmlns:a16="http://schemas.microsoft.com/office/drawing/2014/main" id="{E7B1924C-07AD-A63A-EB4A-0FC071DA57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8289" y="3529035"/>
            <a:ext cx="385197" cy="442138"/>
          </a:xfrm>
          <a:prstGeom prst="rect">
            <a:avLst/>
          </a:prstGeom>
        </p:spPr>
      </p:pic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F69F6DD0-2A66-F050-EF10-2560DD479F5D}"/>
              </a:ext>
            </a:extLst>
          </p:cNvPr>
          <p:cNvSpPr/>
          <p:nvPr/>
        </p:nvSpPr>
        <p:spPr>
          <a:xfrm>
            <a:off x="8156632" y="2952869"/>
            <a:ext cx="394303" cy="36996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2" name="Picture 1061">
            <a:extLst>
              <a:ext uri="{FF2B5EF4-FFF2-40B4-BE49-F238E27FC236}">
                <a16:creationId xmlns:a16="http://schemas.microsoft.com/office/drawing/2014/main" id="{B0038E73-2970-41D4-D5B6-1A213EEDE3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7769" y="5568889"/>
            <a:ext cx="788250" cy="767776"/>
          </a:xfrm>
          <a:prstGeom prst="rect">
            <a:avLst/>
          </a:prstGeom>
        </p:spPr>
      </p:pic>
      <p:sp>
        <p:nvSpPr>
          <p:cNvPr id="1066" name="Rectangle 1065">
            <a:extLst>
              <a:ext uri="{FF2B5EF4-FFF2-40B4-BE49-F238E27FC236}">
                <a16:creationId xmlns:a16="http://schemas.microsoft.com/office/drawing/2014/main" id="{43F44520-9904-AFC1-AC5B-6F7B2DFD3D00}"/>
              </a:ext>
            </a:extLst>
          </p:cNvPr>
          <p:cNvSpPr/>
          <p:nvPr/>
        </p:nvSpPr>
        <p:spPr>
          <a:xfrm>
            <a:off x="3545940" y="3091837"/>
            <a:ext cx="71957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CFW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A4786CAE-B17C-2409-D4BB-6A34A0E76ED5}"/>
              </a:ext>
            </a:extLst>
          </p:cNvPr>
          <p:cNvSpPr/>
          <p:nvPr/>
        </p:nvSpPr>
        <p:spPr>
          <a:xfrm>
            <a:off x="4699335" y="3076784"/>
            <a:ext cx="71957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CFW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6F8B893F-6623-212C-771D-2E38EE205203}"/>
              </a:ext>
            </a:extLst>
          </p:cNvPr>
          <p:cNvSpPr/>
          <p:nvPr/>
        </p:nvSpPr>
        <p:spPr>
          <a:xfrm>
            <a:off x="5877199" y="3102240"/>
            <a:ext cx="71957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CFW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8D380964-52C0-2B52-7CD0-3BF3B1D572A5}"/>
              </a:ext>
            </a:extLst>
          </p:cNvPr>
          <p:cNvSpPr/>
          <p:nvPr/>
        </p:nvSpPr>
        <p:spPr>
          <a:xfrm>
            <a:off x="6469069" y="3920985"/>
            <a:ext cx="71957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CFW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C618481E-45D9-2336-E2D6-56B07D89C11F}"/>
              </a:ext>
            </a:extLst>
          </p:cNvPr>
          <p:cNvSpPr/>
          <p:nvPr/>
        </p:nvSpPr>
        <p:spPr>
          <a:xfrm>
            <a:off x="7982815" y="3925690"/>
            <a:ext cx="71957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CFW</a:t>
            </a:r>
          </a:p>
        </p:txBody>
      </p:sp>
      <p:pic>
        <p:nvPicPr>
          <p:cNvPr id="1073" name="Picture 18" descr="Related image">
            <a:extLst>
              <a:ext uri="{FF2B5EF4-FFF2-40B4-BE49-F238E27FC236}">
                <a16:creationId xmlns:a16="http://schemas.microsoft.com/office/drawing/2014/main" id="{E414F7E3-3F09-68BE-482D-1CFD067C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509" y="5017663"/>
            <a:ext cx="750962" cy="3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46ED585-623C-49E8-642F-87FA469268D9}"/>
              </a:ext>
            </a:extLst>
          </p:cNvPr>
          <p:cNvSpPr/>
          <p:nvPr/>
        </p:nvSpPr>
        <p:spPr>
          <a:xfrm>
            <a:off x="3538246" y="5377307"/>
            <a:ext cx="783470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Orchestrate</a:t>
            </a:r>
            <a:endParaRPr lang="en-US" sz="70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rgbClr val="404040">
                    <a:alpha val="40000"/>
                  </a:srgbClr>
                </a:outerShdw>
              </a:effectLst>
              <a:latin typeface="Futura Medium"/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08B22C02-DCFE-EF8A-88E7-88DA9AD2A4D2}"/>
              </a:ext>
            </a:extLst>
          </p:cNvPr>
          <p:cNvSpPr/>
          <p:nvPr/>
        </p:nvSpPr>
        <p:spPr>
          <a:xfrm>
            <a:off x="1543167" y="2867468"/>
            <a:ext cx="783470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solidFill>
                  <a:srgbClr val="DD1D21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Data Copy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18FCA512-5603-A382-2089-1CFD2D2EE522}"/>
              </a:ext>
            </a:extLst>
          </p:cNvPr>
          <p:cNvSpPr/>
          <p:nvPr/>
        </p:nvSpPr>
        <p:spPr>
          <a:xfrm>
            <a:off x="234454" y="552028"/>
            <a:ext cx="1102507" cy="6200591"/>
          </a:xfrm>
          <a:prstGeom prst="rect">
            <a:avLst/>
          </a:prstGeom>
          <a:noFill/>
          <a:ln w="12700" cap="flat" cmpd="sng" algn="ctr">
            <a:solidFill>
              <a:srgbClr val="FBCE0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5FEF6BE2-A5FD-2FE5-0796-595592B08AF8}"/>
              </a:ext>
            </a:extLst>
          </p:cNvPr>
          <p:cNvSpPr/>
          <p:nvPr/>
        </p:nvSpPr>
        <p:spPr>
          <a:xfrm>
            <a:off x="453704" y="708046"/>
            <a:ext cx="83388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SOURCE</a:t>
            </a:r>
          </a:p>
        </p:txBody>
      </p:sp>
      <p:pic>
        <p:nvPicPr>
          <p:cNvPr id="1085" name="Picture 1084">
            <a:extLst>
              <a:ext uri="{FF2B5EF4-FFF2-40B4-BE49-F238E27FC236}">
                <a16:creationId xmlns:a16="http://schemas.microsoft.com/office/drawing/2014/main" id="{C0AE39A8-7A35-9DB8-A265-DE27C3D523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62130" y="3345602"/>
            <a:ext cx="676369" cy="657317"/>
          </a:xfrm>
          <a:prstGeom prst="rect">
            <a:avLst/>
          </a:prstGeom>
        </p:spPr>
      </p:pic>
      <p:pic>
        <p:nvPicPr>
          <p:cNvPr id="1087" name="Picture 1086">
            <a:extLst>
              <a:ext uri="{FF2B5EF4-FFF2-40B4-BE49-F238E27FC236}">
                <a16:creationId xmlns:a16="http://schemas.microsoft.com/office/drawing/2014/main" id="{FB17A004-6266-FEA3-A0BC-B0B3F546E8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43076" y="2197840"/>
            <a:ext cx="714475" cy="781159"/>
          </a:xfrm>
          <a:prstGeom prst="rect">
            <a:avLst/>
          </a:prstGeom>
        </p:spPr>
      </p:pic>
      <p:pic>
        <p:nvPicPr>
          <p:cNvPr id="1088" name="Picture 18" descr="Related image">
            <a:extLst>
              <a:ext uri="{FF2B5EF4-FFF2-40B4-BE49-F238E27FC236}">
                <a16:creationId xmlns:a16="http://schemas.microsoft.com/office/drawing/2014/main" id="{0278501D-6F91-C773-8F58-BE107358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860" y="4968079"/>
            <a:ext cx="750962" cy="3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Rectangle 1088">
            <a:extLst>
              <a:ext uri="{FF2B5EF4-FFF2-40B4-BE49-F238E27FC236}">
                <a16:creationId xmlns:a16="http://schemas.microsoft.com/office/drawing/2014/main" id="{2C9580AD-5375-7854-37E2-BE493682F32A}"/>
              </a:ext>
            </a:extLst>
          </p:cNvPr>
          <p:cNvSpPr/>
          <p:nvPr/>
        </p:nvSpPr>
        <p:spPr>
          <a:xfrm>
            <a:off x="4681597" y="5327723"/>
            <a:ext cx="783470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Orchestrate</a:t>
            </a:r>
            <a:endParaRPr lang="en-US" sz="70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rgbClr val="404040">
                    <a:alpha val="40000"/>
                  </a:srgbClr>
                </a:outerShdw>
              </a:effectLst>
              <a:latin typeface="Futura Medium"/>
            </a:endParaRPr>
          </a:p>
        </p:txBody>
      </p:sp>
      <p:pic>
        <p:nvPicPr>
          <p:cNvPr id="1090" name="Picture 18" descr="Related image">
            <a:extLst>
              <a:ext uri="{FF2B5EF4-FFF2-40B4-BE49-F238E27FC236}">
                <a16:creationId xmlns:a16="http://schemas.microsoft.com/office/drawing/2014/main" id="{9BCEF3FD-5720-F2D5-DAA6-3209E7317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359" y="4966897"/>
            <a:ext cx="750962" cy="3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B06536D-17AF-22D4-BBB5-AC48ADB67958}"/>
              </a:ext>
            </a:extLst>
          </p:cNvPr>
          <p:cNvSpPr/>
          <p:nvPr/>
        </p:nvSpPr>
        <p:spPr>
          <a:xfrm>
            <a:off x="5841096" y="5326541"/>
            <a:ext cx="783470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Orchestrate</a:t>
            </a:r>
            <a:endParaRPr lang="en-US" sz="70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rgbClr val="404040">
                    <a:alpha val="40000"/>
                  </a:srgbClr>
                </a:outerShdw>
              </a:effectLst>
              <a:latin typeface="Futura Medium"/>
            </a:endParaRPr>
          </a:p>
        </p:txBody>
      </p:sp>
      <p:pic>
        <p:nvPicPr>
          <p:cNvPr id="1092" name="Picture 18" descr="Related image">
            <a:extLst>
              <a:ext uri="{FF2B5EF4-FFF2-40B4-BE49-F238E27FC236}">
                <a16:creationId xmlns:a16="http://schemas.microsoft.com/office/drawing/2014/main" id="{AB42B97A-994F-471C-3471-033600809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29" y="4981195"/>
            <a:ext cx="750962" cy="3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Rectangle 1092">
            <a:extLst>
              <a:ext uri="{FF2B5EF4-FFF2-40B4-BE49-F238E27FC236}">
                <a16:creationId xmlns:a16="http://schemas.microsoft.com/office/drawing/2014/main" id="{2585BDF8-EF3E-3E4D-D348-4B78453DE4BE}"/>
              </a:ext>
            </a:extLst>
          </p:cNvPr>
          <p:cNvSpPr/>
          <p:nvPr/>
        </p:nvSpPr>
        <p:spPr>
          <a:xfrm>
            <a:off x="7173666" y="5340839"/>
            <a:ext cx="783470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Orchestrate</a:t>
            </a:r>
            <a:endParaRPr lang="en-US" sz="70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rgbClr val="404040">
                    <a:alpha val="40000"/>
                  </a:srgbClr>
                </a:outerShdw>
              </a:effectLst>
              <a:latin typeface="Futura Medium"/>
            </a:endParaRPr>
          </a:p>
        </p:txBody>
      </p:sp>
      <p:pic>
        <p:nvPicPr>
          <p:cNvPr id="1094" name="Picture 18" descr="Related image">
            <a:extLst>
              <a:ext uri="{FF2B5EF4-FFF2-40B4-BE49-F238E27FC236}">
                <a16:creationId xmlns:a16="http://schemas.microsoft.com/office/drawing/2014/main" id="{A571050E-7327-2851-D24A-E020EB3C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07" y="4975111"/>
            <a:ext cx="750962" cy="3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" name="Rectangle 1094">
            <a:extLst>
              <a:ext uri="{FF2B5EF4-FFF2-40B4-BE49-F238E27FC236}">
                <a16:creationId xmlns:a16="http://schemas.microsoft.com/office/drawing/2014/main" id="{3B8780F3-5B8D-9E97-C63F-9878727EC8A2}"/>
              </a:ext>
            </a:extLst>
          </p:cNvPr>
          <p:cNvSpPr/>
          <p:nvPr/>
        </p:nvSpPr>
        <p:spPr>
          <a:xfrm>
            <a:off x="2361544" y="5334755"/>
            <a:ext cx="783470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Orchestrate</a:t>
            </a:r>
            <a:endParaRPr lang="en-US" sz="70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rgbClr val="404040">
                    <a:alpha val="40000"/>
                  </a:srgbClr>
                </a:outerShdw>
              </a:effectLst>
              <a:latin typeface="Futura Medium"/>
            </a:endParaRP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BADB4835-4B02-B567-615C-5D772FB8E978}"/>
              </a:ext>
            </a:extLst>
          </p:cNvPr>
          <p:cNvSpPr/>
          <p:nvPr/>
        </p:nvSpPr>
        <p:spPr>
          <a:xfrm>
            <a:off x="2017187" y="728388"/>
            <a:ext cx="783470" cy="230832"/>
          </a:xfrm>
          <a:prstGeom prst="notchedRightArrow">
            <a:avLst/>
          </a:prstGeom>
          <a:solidFill>
            <a:schemeClr val="accent6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EFF25DB9-CA5A-6CCD-A5C6-8BACFA0D4465}"/>
              </a:ext>
            </a:extLst>
          </p:cNvPr>
          <p:cNvSpPr/>
          <p:nvPr/>
        </p:nvSpPr>
        <p:spPr>
          <a:xfrm>
            <a:off x="3211829" y="724621"/>
            <a:ext cx="783470" cy="230832"/>
          </a:xfrm>
          <a:prstGeom prst="notchedRightArrow">
            <a:avLst/>
          </a:prstGeom>
          <a:solidFill>
            <a:schemeClr val="accent6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89E60715-67EB-ABC0-4786-9D763497F82F}"/>
              </a:ext>
            </a:extLst>
          </p:cNvPr>
          <p:cNvSpPr/>
          <p:nvPr/>
        </p:nvSpPr>
        <p:spPr>
          <a:xfrm>
            <a:off x="4408338" y="728388"/>
            <a:ext cx="783470" cy="230832"/>
          </a:xfrm>
          <a:prstGeom prst="notchedRightArrow">
            <a:avLst/>
          </a:prstGeom>
          <a:solidFill>
            <a:schemeClr val="accent6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FF5EEFB0-D755-2BE1-EF90-01694E256EAB}"/>
              </a:ext>
            </a:extLst>
          </p:cNvPr>
          <p:cNvSpPr/>
          <p:nvPr/>
        </p:nvSpPr>
        <p:spPr>
          <a:xfrm>
            <a:off x="5602980" y="731707"/>
            <a:ext cx="783470" cy="230832"/>
          </a:xfrm>
          <a:prstGeom prst="notchedRightArrow">
            <a:avLst/>
          </a:prstGeom>
          <a:solidFill>
            <a:schemeClr val="accent6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3006EF3F-CD84-0194-1C2D-330BD61E156C}"/>
              </a:ext>
            </a:extLst>
          </p:cNvPr>
          <p:cNvSpPr/>
          <p:nvPr/>
        </p:nvSpPr>
        <p:spPr>
          <a:xfrm>
            <a:off x="6845532" y="731707"/>
            <a:ext cx="783470" cy="230832"/>
          </a:xfrm>
          <a:prstGeom prst="notchedRightArrow">
            <a:avLst/>
          </a:prstGeom>
          <a:solidFill>
            <a:schemeClr val="accent6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C49E52F3-81F0-7C58-350C-87DBE4C97D49}"/>
              </a:ext>
            </a:extLst>
          </p:cNvPr>
          <p:cNvSpPr/>
          <p:nvPr/>
        </p:nvSpPr>
        <p:spPr>
          <a:xfrm>
            <a:off x="8254299" y="721932"/>
            <a:ext cx="783470" cy="230832"/>
          </a:xfrm>
          <a:prstGeom prst="notchedRightArrow">
            <a:avLst/>
          </a:prstGeom>
          <a:solidFill>
            <a:schemeClr val="accent6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DEB97-5CF4-AF46-8BAF-C4EFF3AF3F2C}"/>
              </a:ext>
            </a:extLst>
          </p:cNvPr>
          <p:cNvSpPr/>
          <p:nvPr/>
        </p:nvSpPr>
        <p:spPr>
          <a:xfrm>
            <a:off x="3075234" y="6287080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BCBF8-B9CE-851B-35CF-7CBFAC61C714}"/>
              </a:ext>
            </a:extLst>
          </p:cNvPr>
          <p:cNvSpPr/>
          <p:nvPr/>
        </p:nvSpPr>
        <p:spPr>
          <a:xfrm>
            <a:off x="4239741" y="6287079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E3BD6-63F3-A748-91D2-0F4AFB4D192C}"/>
              </a:ext>
            </a:extLst>
          </p:cNvPr>
          <p:cNvSpPr/>
          <p:nvPr/>
        </p:nvSpPr>
        <p:spPr>
          <a:xfrm>
            <a:off x="5385955" y="6287079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148098-CEF7-0AB6-545E-9063A2176CEF}"/>
              </a:ext>
            </a:extLst>
          </p:cNvPr>
          <p:cNvSpPr/>
          <p:nvPr/>
        </p:nvSpPr>
        <p:spPr>
          <a:xfrm>
            <a:off x="6574464" y="6287078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DBD9F9-EAC6-4801-590A-69395382D855}"/>
              </a:ext>
            </a:extLst>
          </p:cNvPr>
          <p:cNvSpPr/>
          <p:nvPr/>
        </p:nvSpPr>
        <p:spPr>
          <a:xfrm>
            <a:off x="8080766" y="6287078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rgbClr val="404040">
                      <a:alpha val="40000"/>
                    </a:srgbClr>
                  </a:outerShdw>
                </a:effectLst>
                <a:latin typeface="Futura Medium"/>
              </a:rPr>
              <a:t>CRM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C4B6D8-1D16-C718-41F8-B5A4FBFF54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43630" y="3463677"/>
            <a:ext cx="651146" cy="8252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976DDD-54E4-59AF-FC6B-3F73E01033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64334" y="1810065"/>
            <a:ext cx="809738" cy="5906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4B967D-FC89-BAD7-645C-0AE5F7557A3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80802" y="1160722"/>
            <a:ext cx="1014219" cy="4989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CFBF98E-29BB-38F6-5B4D-ED3F6110EAA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73221" y="4385255"/>
            <a:ext cx="630661" cy="7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TITLED.pptx" id="{555F5EC6-E943-4B18-A597-7694320331EF}" vid="{FC738706-1B6F-448E-92CE-D816FAB8C710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559</TotalTime>
  <Words>99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Futura Bold</vt:lpstr>
      <vt:lpstr>ShellBold</vt:lpstr>
      <vt:lpstr>Arial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Chatterjee, Gourab SBOBNG-PTIY/FAA</dc:creator>
  <cp:lastModifiedBy>Kar, Sounak SBOBNG-PTIY/FAA</cp:lastModifiedBy>
  <cp:revision>3</cp:revision>
  <dcterms:created xsi:type="dcterms:W3CDTF">2023-01-09T22:42:29Z</dcterms:created>
  <dcterms:modified xsi:type="dcterms:W3CDTF">2024-10-07T04:52:04Z</dcterms:modified>
</cp:coreProperties>
</file>