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74" r:id="rId3"/>
    <p:sldId id="275" r:id="rId4"/>
    <p:sldId id="289" r:id="rId5"/>
    <p:sldId id="276" r:id="rId6"/>
    <p:sldId id="277" r:id="rId7"/>
    <p:sldId id="278" r:id="rId8"/>
    <p:sldId id="290" r:id="rId9"/>
    <p:sldId id="279" r:id="rId10"/>
    <p:sldId id="280" r:id="rId11"/>
    <p:sldId id="287" r:id="rId12"/>
    <p:sldId id="281" r:id="rId13"/>
    <p:sldId id="282" r:id="rId14"/>
    <p:sldId id="270" r:id="rId15"/>
    <p:sldId id="283" r:id="rId16"/>
    <p:sldId id="284" r:id="rId17"/>
    <p:sldId id="285" r:id="rId18"/>
    <p:sldId id="265" r:id="rId19"/>
    <p:sldId id="286" r:id="rId20"/>
    <p:sldId id="291" r:id="rId21"/>
    <p:sldId id="292" r:id="rId22"/>
    <p:sldId id="293"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47" autoAdjust="0"/>
  </p:normalViewPr>
  <p:slideViewPr>
    <p:cSldViewPr snapToGrid="0">
      <p:cViewPr varScale="1">
        <p:scale>
          <a:sx n="55" d="100"/>
          <a:sy n="55" d="100"/>
        </p:scale>
        <p:origin x="1072"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ounar97/VillageCare-A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jrpr.com/" TargetMode="External"/><Relationship Id="rId7" Type="http://schemas.openxmlformats.org/officeDocument/2006/relationships/hyperlink" Target="https://pmc.ncbi.nlm.nih.gov/articles/PMC581997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eeexplore.ieee.org/stamp/stamp.jsp?arnumber=9279211" TargetMode="External"/><Relationship Id="rId5" Type="http://schemas.openxmlformats.org/officeDocument/2006/relationships/hyperlink" Target="http://www.researchgate.net/" TargetMode="External"/><Relationship Id="rId4" Type="http://schemas.openxmlformats.org/officeDocument/2006/relationships/hyperlink" Target="https://www.researchgate.net/publication/356065656_E-Tourism_A_Study_of_Tourist_Satisfac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550230"/>
            <a:ext cx="10363200" cy="481769"/>
          </a:xfrm>
          <a:prstGeom prst="rect">
            <a:avLst/>
          </a:prstGeom>
          <a:noFill/>
          <a:ln>
            <a:noFill/>
          </a:ln>
        </p:spPr>
        <p:txBody>
          <a:bodyPr spcFirstLastPara="1" wrap="square" lIns="91425" tIns="45700" rIns="91425" bIns="45700" anchor="ctr" anchorCtr="0">
            <a:noAutofit/>
          </a:bodyPr>
          <a:lstStyle/>
          <a:p>
            <a:pPr algn="ctr"/>
            <a:r>
              <a:rPr lang="en-IN" dirty="0">
                <a:effectLst/>
                <a:latin typeface="+mn-lt"/>
              </a:rPr>
              <a:t>Diagnosis of acute diseases in villages and smaller towns using AI </a:t>
            </a:r>
            <a:br>
              <a:rPr lang="en-IN" dirty="0">
                <a:effectLst/>
              </a:rPr>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54924"/>
            <a:ext cx="4086330" cy="369176"/>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Number:CAI-09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29366616"/>
              </p:ext>
            </p:extLst>
          </p:nvPr>
        </p:nvGraphicFramePr>
        <p:xfrm>
          <a:off x="553347" y="2324100"/>
          <a:ext cx="5418675" cy="22098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6830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8300">
                <a:tc>
                  <a:txBody>
                    <a:bodyPr/>
                    <a:lstStyle/>
                    <a:p>
                      <a:pPr marL="0" marR="0" lvl="0" indent="0" algn="ctr" rtl="0">
                        <a:spcBef>
                          <a:spcPts val="0"/>
                        </a:spcBef>
                        <a:spcAft>
                          <a:spcPts val="0"/>
                        </a:spcAft>
                        <a:buFont typeface="+mj-lt"/>
                        <a:buNone/>
                      </a:pPr>
                      <a:r>
                        <a:rPr lang="en-US" sz="1800" u="none" strike="noStrike" cap="none" dirty="0"/>
                        <a:t>20211CAI0139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SOURAV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8300">
                <a:tc>
                  <a:txBody>
                    <a:bodyPr/>
                    <a:lstStyle/>
                    <a:p>
                      <a:pPr marL="0" marR="0" lvl="0" indent="0" algn="ctr" rtl="0">
                        <a:spcBef>
                          <a:spcPts val="0"/>
                        </a:spcBef>
                        <a:spcAft>
                          <a:spcPts val="0"/>
                        </a:spcAft>
                        <a:buNone/>
                      </a:pPr>
                      <a:r>
                        <a:rPr lang="en-US" sz="1800" u="none" strike="noStrike" cap="none" dirty="0"/>
                        <a:t>20211CAI0113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HARISHANKAR B 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8300">
                <a:tc>
                  <a:txBody>
                    <a:bodyPr/>
                    <a:lstStyle/>
                    <a:p>
                      <a:pPr marL="0" marR="0" lvl="0" indent="0" algn="ctr" rtl="0">
                        <a:spcBef>
                          <a:spcPts val="0"/>
                        </a:spcBef>
                        <a:spcAft>
                          <a:spcPts val="0"/>
                        </a:spcAft>
                        <a:buNone/>
                      </a:pPr>
                      <a:r>
                        <a:rPr lang="en-US" sz="1800" u="none" strike="noStrike" cap="none" dirty="0"/>
                        <a:t>20211CAI0114</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MH USAMA AHMED</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8300">
                <a:tc>
                  <a:txBody>
                    <a:bodyPr/>
                    <a:lstStyle/>
                    <a:p>
                      <a:pPr marL="0" marR="0" lvl="0" indent="0" algn="ctr" rtl="0">
                        <a:spcBef>
                          <a:spcPts val="0"/>
                        </a:spcBef>
                        <a:spcAft>
                          <a:spcPts val="0"/>
                        </a:spcAft>
                        <a:buNone/>
                      </a:pPr>
                      <a:r>
                        <a:rPr lang="en-US" sz="1800" u="none" strike="noStrike" cap="none" dirty="0"/>
                        <a:t>20211CAI0120</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PRIYA LU</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8300">
                <a:tc>
                  <a:txBody>
                    <a:bodyPr/>
                    <a:lstStyle/>
                    <a:p>
                      <a:pPr marL="0" marR="0" lvl="0" indent="0" algn="ctr" rtl="0">
                        <a:spcBef>
                          <a:spcPts val="0"/>
                        </a:spcBef>
                        <a:spcAft>
                          <a:spcPts val="0"/>
                        </a:spcAft>
                        <a:buNone/>
                      </a:pPr>
                      <a:r>
                        <a:rPr lang="en-US" sz="1800" u="none" strike="noStrike" cap="none" dirty="0"/>
                        <a:t>20211CAI0179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SHASHANK R KOUSHIK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100770"/>
            <a:ext cx="5514300" cy="243313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Ms.DEEPTHI</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 Computer science and engineering (Artificial Intelligence and Machine Learning)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DR.Zafar</a:t>
            </a:r>
            <a:r>
              <a:rPr lang="en-US" sz="2000" b="1" dirty="0">
                <a:solidFill>
                  <a:schemeClr val="accent1"/>
                </a:solidFill>
                <a:latin typeface="Cambria" panose="02040503050406030204" pitchFamily="18" charset="0"/>
                <a:ea typeface="Cambria" panose="02040503050406030204" pitchFamily="18" charset="0"/>
                <a:cs typeface="Verdana"/>
                <a:sym typeface="Verdana"/>
              </a:rPr>
              <a:t>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DR.Afroz</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7395-6FD7-3669-45A5-0CBE42FA1086}"/>
              </a:ext>
            </a:extLst>
          </p:cNvPr>
          <p:cNvSpPr>
            <a:spLocks noGrp="1"/>
          </p:cNvSpPr>
          <p:nvPr>
            <p:ph type="title"/>
          </p:nvPr>
        </p:nvSpPr>
        <p:spPr/>
        <p:txBody>
          <a:bodyPr/>
          <a:lstStyle/>
          <a:p>
            <a:r>
              <a:rPr lang="en-GB" dirty="0"/>
              <a:t>Methodology/Modules(contd..)</a:t>
            </a:r>
            <a:endParaRPr lang="en-US" dirty="0"/>
          </a:p>
        </p:txBody>
      </p:sp>
      <p:sp>
        <p:nvSpPr>
          <p:cNvPr id="3" name="Text Placeholder 2">
            <a:extLst>
              <a:ext uri="{FF2B5EF4-FFF2-40B4-BE49-F238E27FC236}">
                <a16:creationId xmlns:a16="http://schemas.microsoft.com/office/drawing/2014/main" id="{DD124A4D-DFA2-7D23-30AB-20567235ACF5}"/>
              </a:ext>
            </a:extLst>
          </p:cNvPr>
          <p:cNvSpPr>
            <a:spLocks noGrp="1"/>
          </p:cNvSpPr>
          <p:nvPr>
            <p:ph type="body" idx="1"/>
          </p:nvPr>
        </p:nvSpPr>
        <p:spPr>
          <a:xfrm>
            <a:off x="812799" y="1143001"/>
            <a:ext cx="10824029" cy="5203370"/>
          </a:xfrm>
        </p:spPr>
        <p:txBody>
          <a:bodyPr>
            <a:normAutofit fontScale="40000" lnSpcReduction="20000"/>
          </a:bodyPr>
          <a:lstStyle/>
          <a:p>
            <a:pPr marL="76200" indent="0">
              <a:buNone/>
            </a:pPr>
            <a:r>
              <a:rPr lang="en-US" sz="3500" b="1" dirty="0"/>
              <a:t>Module 5: Telemedicine Integration</a:t>
            </a:r>
          </a:p>
          <a:p>
            <a:pPr marL="76200" indent="0">
              <a:buNone/>
            </a:pPr>
            <a:r>
              <a:rPr lang="en-US" sz="3500" dirty="0"/>
              <a:t>Selection of telemedicine platform</a:t>
            </a:r>
          </a:p>
          <a:p>
            <a:pPr marL="76200" indent="0">
              <a:buNone/>
            </a:pPr>
            <a:r>
              <a:rPr lang="en-US" sz="3500" dirty="0"/>
              <a:t>Integration with AI-driven diagnostic assistant</a:t>
            </a:r>
          </a:p>
          <a:p>
            <a:pPr marL="76200" indent="0">
              <a:buNone/>
            </a:pPr>
            <a:r>
              <a:rPr lang="en-US" sz="3500" dirty="0"/>
              <a:t>Development of user-friendly interface</a:t>
            </a:r>
          </a:p>
          <a:p>
            <a:pPr marL="76200" indent="0">
              <a:buNone/>
            </a:pPr>
            <a:r>
              <a:rPr lang="en-US" sz="3500" dirty="0"/>
              <a:t>Testing and validation</a:t>
            </a:r>
          </a:p>
          <a:p>
            <a:pPr marL="76200" indent="0">
              <a:buNone/>
            </a:pPr>
            <a:r>
              <a:rPr lang="en-US" sz="3500" b="1" dirty="0"/>
              <a:t>Module 6: Native Language Translation</a:t>
            </a:r>
          </a:p>
          <a:p>
            <a:pPr marL="76200" indent="0">
              <a:buNone/>
            </a:pPr>
            <a:r>
              <a:rPr lang="en-US" sz="3500" dirty="0"/>
              <a:t>Language Identification: Use language detection libraries to identify patient's preferred language.</a:t>
            </a:r>
          </a:p>
          <a:p>
            <a:pPr marL="76200" indent="0">
              <a:buNone/>
            </a:pPr>
            <a:r>
              <a:rPr lang="en-US" sz="3500" dirty="0"/>
              <a:t>Text Translation: Integrate Google Cloud Translation API for text inputs and outputs.</a:t>
            </a:r>
          </a:p>
          <a:p>
            <a:pPr marL="76200" indent="0">
              <a:buNone/>
            </a:pPr>
            <a:r>
              <a:rPr lang="en-US" sz="3500" dirty="0"/>
              <a:t>Speech-to-Text: Utilize Google Cloud Speech-to-Text API for speech recognition in Indian languages.</a:t>
            </a:r>
          </a:p>
          <a:p>
            <a:pPr marL="76200" indent="0">
              <a:buNone/>
            </a:pPr>
            <a:r>
              <a:rPr lang="en-US" sz="3500" dirty="0"/>
              <a:t>Text-to-Speech: Use Google Cloud Text-to-Speech API for audio outputs in Indian languages.</a:t>
            </a:r>
          </a:p>
          <a:p>
            <a:pPr marL="76200" indent="0">
              <a:buNone/>
            </a:pPr>
            <a:r>
              <a:rPr lang="en-US" sz="3500" b="1" dirty="0"/>
              <a:t>Module 7: Electronic Health Records (EHR) Enhancement</a:t>
            </a:r>
          </a:p>
          <a:p>
            <a:pPr marL="76200" indent="0">
              <a:buNone/>
            </a:pPr>
            <a:r>
              <a:rPr lang="en-US" sz="3500" dirty="0"/>
              <a:t>Integration with EHR system</a:t>
            </a:r>
          </a:p>
          <a:p>
            <a:pPr marL="76200" indent="0">
              <a:buNone/>
            </a:pPr>
            <a:r>
              <a:rPr lang="en-US" sz="3500" dirty="0"/>
              <a:t>Development of AI-driven analytics</a:t>
            </a:r>
          </a:p>
          <a:p>
            <a:pPr marL="76200" indent="0">
              <a:buNone/>
            </a:pPr>
            <a:r>
              <a:rPr lang="en-US" sz="3500" dirty="0"/>
              <a:t>Identification of risk factors and potential acute conditions</a:t>
            </a:r>
          </a:p>
          <a:p>
            <a:pPr marL="76200" indent="0">
              <a:buNone/>
            </a:pPr>
            <a:r>
              <a:rPr lang="en-US" sz="3500" dirty="0"/>
              <a:t>Validation and evaluation</a:t>
            </a:r>
          </a:p>
          <a:p>
            <a:pPr marL="76200" indent="0">
              <a:buNone/>
            </a:pPr>
            <a:r>
              <a:rPr lang="en-US" sz="3500" b="1" dirty="0"/>
              <a:t>Module 8: Continuous Learning System</a:t>
            </a:r>
          </a:p>
          <a:p>
            <a:pPr marL="76200" indent="0">
              <a:buNone/>
            </a:pPr>
            <a:r>
              <a:rPr lang="en-US" sz="3500" dirty="0"/>
              <a:t>Development of feedback mechanism</a:t>
            </a:r>
          </a:p>
          <a:p>
            <a:pPr marL="76200" indent="0">
              <a:buNone/>
            </a:pPr>
            <a:r>
              <a:rPr lang="en-US" sz="3500" dirty="0"/>
              <a:t>Integration with AI model</a:t>
            </a:r>
          </a:p>
          <a:p>
            <a:pPr marL="76200" indent="0">
              <a:buNone/>
            </a:pPr>
            <a:r>
              <a:rPr lang="en-US" sz="3500" dirty="0"/>
              <a:t>Continuous learning and updating of AI model</a:t>
            </a:r>
          </a:p>
          <a:p>
            <a:pPr marL="76200" indent="0">
              <a:buNone/>
            </a:pPr>
            <a:endParaRPr lang="en-US" dirty="0"/>
          </a:p>
        </p:txBody>
      </p:sp>
    </p:spTree>
    <p:extLst>
      <p:ext uri="{BB962C8B-B14F-4D97-AF65-F5344CB8AC3E}">
        <p14:creationId xmlns:p14="http://schemas.microsoft.com/office/powerpoint/2010/main" val="200639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C7F5-AC9A-A268-C2D9-35A58D1764EE}"/>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E7325D15-0E1F-4481-4E0A-B65A3453D39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AB0DFC61-E036-2226-65D4-38A5D5A002E8}"/>
              </a:ext>
            </a:extLst>
          </p:cNvPr>
          <p:cNvPicPr>
            <a:picLocks noChangeAspect="1"/>
          </p:cNvPicPr>
          <p:nvPr/>
        </p:nvPicPr>
        <p:blipFill>
          <a:blip r:embed="rId2"/>
          <a:stretch>
            <a:fillRect/>
          </a:stretch>
        </p:blipFill>
        <p:spPr>
          <a:xfrm>
            <a:off x="812800" y="1143001"/>
            <a:ext cx="10566401" cy="4953001"/>
          </a:xfrm>
          <a:prstGeom prst="rect">
            <a:avLst/>
          </a:prstGeom>
        </p:spPr>
      </p:pic>
    </p:spTree>
    <p:extLst>
      <p:ext uri="{BB962C8B-B14F-4D97-AF65-F5344CB8AC3E}">
        <p14:creationId xmlns:p14="http://schemas.microsoft.com/office/powerpoint/2010/main" val="305709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039F-C58F-6BBD-B1B5-7A995F0E7193}"/>
              </a:ext>
            </a:extLst>
          </p:cNvPr>
          <p:cNvSpPr>
            <a:spLocks noGrp="1"/>
          </p:cNvSpPr>
          <p:nvPr>
            <p:ph type="title"/>
          </p:nvPr>
        </p:nvSpPr>
        <p:spPr/>
        <p:txBody>
          <a:bodyPr/>
          <a:lstStyle/>
          <a:p>
            <a:r>
              <a:rPr lang="en-US" dirty="0"/>
              <a:t>Hardware components</a:t>
            </a:r>
          </a:p>
        </p:txBody>
      </p:sp>
      <p:sp>
        <p:nvSpPr>
          <p:cNvPr id="3" name="Text Placeholder 2">
            <a:extLst>
              <a:ext uri="{FF2B5EF4-FFF2-40B4-BE49-F238E27FC236}">
                <a16:creationId xmlns:a16="http://schemas.microsoft.com/office/drawing/2014/main" id="{831B07E1-F5B9-5F87-9C5C-27252493D065}"/>
              </a:ext>
            </a:extLst>
          </p:cNvPr>
          <p:cNvSpPr>
            <a:spLocks noGrp="1"/>
          </p:cNvSpPr>
          <p:nvPr>
            <p:ph type="body" idx="1"/>
          </p:nvPr>
        </p:nvSpPr>
        <p:spPr>
          <a:xfrm>
            <a:off x="486228" y="762138"/>
            <a:ext cx="10668000" cy="4953000"/>
          </a:xfrm>
        </p:spPr>
        <p:txBody>
          <a:bodyPr>
            <a:normAutofit/>
          </a:bodyPr>
          <a:lstStyle/>
          <a:p>
            <a:pPr marL="76200" indent="0" algn="just">
              <a:buNone/>
            </a:pPr>
            <a:endParaRPr lang="en-IN" sz="2400" b="1" dirty="0">
              <a:latin typeface="Arial" panose="020B0604020202020204" pitchFamily="34" charset="0"/>
              <a:cs typeface="Arial" panose="020B0604020202020204" pitchFamily="34" charset="0"/>
            </a:endParaRPr>
          </a:p>
          <a:p>
            <a:pPr marL="533400" indent="-457200" algn="just">
              <a:buFont typeface="+mj-lt"/>
              <a:buAutoNum type="arabicPeriod"/>
            </a:pPr>
            <a:r>
              <a:rPr lang="en-IN" dirty="0">
                <a:latin typeface="Cambria" panose="02040503050406030204" pitchFamily="18" charset="0"/>
                <a:cs typeface="Arial" panose="020B0604020202020204" pitchFamily="34" charset="0"/>
              </a:rPr>
              <a:t>Cloud Instances: AWS EC2, Google Cloud Compute, or Azure VMs with at least 4–8 vCPUs and 16GB+ RAM.</a:t>
            </a:r>
          </a:p>
          <a:p>
            <a:pPr marL="533400" indent="-457200" algn="just">
              <a:buFont typeface="+mj-lt"/>
              <a:buAutoNum type="arabicPeriod"/>
            </a:pPr>
            <a:r>
              <a:rPr lang="en-IN" dirty="0">
                <a:latin typeface="Cambria" panose="02040503050406030204" pitchFamily="18" charset="0"/>
                <a:cs typeface="Arial" panose="020B0604020202020204" pitchFamily="34" charset="0"/>
              </a:rPr>
              <a:t>GPU for AI Training: NVIDIA Tesla V100/A100 (for training large AI models).</a:t>
            </a:r>
          </a:p>
          <a:p>
            <a:pPr marL="533400" indent="-457200" algn="just">
              <a:buFont typeface="+mj-lt"/>
              <a:buAutoNum type="arabicPeriod"/>
            </a:pPr>
            <a:r>
              <a:rPr lang="en-IN" dirty="0">
                <a:latin typeface="Cambria" panose="02040503050406030204" pitchFamily="18" charset="0"/>
                <a:cs typeface="Arial" panose="020B0604020202020204" pitchFamily="34" charset="0"/>
              </a:rPr>
              <a:t>Edge Devices: Smartphones (Android/iOS) for user interaction</a:t>
            </a:r>
          </a:p>
          <a:p>
            <a:pPr marL="533400" indent="-457200" algn="just">
              <a:buFont typeface="+mj-lt"/>
              <a:buAutoNum type="arabicPeriod"/>
            </a:pPr>
            <a:r>
              <a:rPr lang="en-IN" dirty="0">
                <a:latin typeface="Cambria" panose="02040503050406030204" pitchFamily="18" charset="0"/>
                <a:cs typeface="Arial" panose="020B0604020202020204" pitchFamily="34" charset="0"/>
              </a:rPr>
              <a:t>Development Machines: Intel i7/AMD </a:t>
            </a:r>
            <a:r>
              <a:rPr lang="en-IN" dirty="0" err="1">
                <a:latin typeface="Cambria" panose="02040503050406030204" pitchFamily="18" charset="0"/>
                <a:cs typeface="Arial" panose="020B0604020202020204" pitchFamily="34" charset="0"/>
              </a:rPr>
              <a:t>Ryzen</a:t>
            </a:r>
            <a:r>
              <a:rPr lang="en-IN" dirty="0">
                <a:latin typeface="Cambria" panose="02040503050406030204" pitchFamily="18" charset="0"/>
                <a:cs typeface="Arial" panose="020B0604020202020204" pitchFamily="34" charset="0"/>
              </a:rPr>
              <a:t> 7, 16GB+ RAM, SSD for fast performance during development.</a:t>
            </a:r>
          </a:p>
          <a:p>
            <a:pPr marL="533400" indent="-457200" algn="just">
              <a:buFont typeface="+mj-lt"/>
              <a:buAutoNum type="arabicPeriod"/>
            </a:pPr>
            <a:r>
              <a:rPr lang="en-IN" dirty="0">
                <a:latin typeface="Cambria" panose="02040503050406030204" pitchFamily="18" charset="0"/>
                <a:cs typeface="Arial" panose="020B0604020202020204" pitchFamily="34" charset="0"/>
              </a:rPr>
              <a:t>High-Speed Internet: Minimum 10–50 Mbps bandwidth for smooth real-time video consultations and data transfers.</a:t>
            </a:r>
          </a:p>
          <a:p>
            <a:pPr marL="533400" indent="-457200" algn="just">
              <a:buFont typeface="+mj-lt"/>
              <a:buAutoNum type="arabicPeriod"/>
            </a:pPr>
            <a:r>
              <a:rPr lang="en-IN" dirty="0">
                <a:latin typeface="Cambria" panose="02040503050406030204" pitchFamily="18" charset="0"/>
                <a:cs typeface="Arial" panose="020B0604020202020204" pitchFamily="34" charset="0"/>
              </a:rPr>
              <a:t>Local Servers (Edge Computing): For processing in regions with poor internet connectivity.</a:t>
            </a:r>
          </a:p>
          <a:p>
            <a:pPr marL="76200" indent="0">
              <a:buNone/>
            </a:pPr>
            <a:endParaRPr lang="en-US" dirty="0"/>
          </a:p>
        </p:txBody>
      </p:sp>
    </p:spTree>
    <p:extLst>
      <p:ext uri="{BB962C8B-B14F-4D97-AF65-F5344CB8AC3E}">
        <p14:creationId xmlns:p14="http://schemas.microsoft.com/office/powerpoint/2010/main" val="207868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5833-DF98-8717-EF13-2B1159704F4E}"/>
              </a:ext>
            </a:extLst>
          </p:cNvPr>
          <p:cNvSpPr>
            <a:spLocks noGrp="1"/>
          </p:cNvSpPr>
          <p:nvPr>
            <p:ph type="title"/>
          </p:nvPr>
        </p:nvSpPr>
        <p:spPr/>
        <p:txBody>
          <a:bodyPr/>
          <a:lstStyle/>
          <a:p>
            <a:r>
              <a:rPr lang="en-US" dirty="0"/>
              <a:t>Software components</a:t>
            </a:r>
          </a:p>
        </p:txBody>
      </p:sp>
      <p:sp>
        <p:nvSpPr>
          <p:cNvPr id="3" name="Text Placeholder 2">
            <a:extLst>
              <a:ext uri="{FF2B5EF4-FFF2-40B4-BE49-F238E27FC236}">
                <a16:creationId xmlns:a16="http://schemas.microsoft.com/office/drawing/2014/main" id="{B0B1DF3F-5EBB-F7EF-5FB0-B65BAA48970A}"/>
              </a:ext>
            </a:extLst>
          </p:cNvPr>
          <p:cNvSpPr>
            <a:spLocks noGrp="1"/>
          </p:cNvSpPr>
          <p:nvPr>
            <p:ph type="body" idx="1"/>
          </p:nvPr>
        </p:nvSpPr>
        <p:spPr/>
        <p:txBody>
          <a:bodyPr>
            <a:normAutofit/>
          </a:bodyPr>
          <a:lstStyle/>
          <a:p>
            <a:pPr marL="76200" indent="0" algn="just">
              <a:buNone/>
            </a:pPr>
            <a:r>
              <a:rPr lang="en-IN" sz="2400" b="1" dirty="0">
                <a:latin typeface="Cambria" panose="02040503050406030204" pitchFamily="18" charset="0"/>
              </a:rPr>
              <a:t>Programming Languages:</a:t>
            </a:r>
          </a:p>
          <a:p>
            <a:pPr marL="76200" indent="0" algn="just">
              <a:buNone/>
            </a:pPr>
            <a:r>
              <a:rPr lang="en-IN" sz="2400" dirty="0">
                <a:latin typeface="Cambria" panose="02040503050406030204" pitchFamily="18" charset="0"/>
              </a:rPr>
              <a:t>Python 3.x (primary language)</a:t>
            </a:r>
          </a:p>
          <a:p>
            <a:pPr marL="76200" indent="0" algn="just">
              <a:buNone/>
            </a:pPr>
            <a:r>
              <a:rPr lang="en-IN" sz="2400" dirty="0">
                <a:latin typeface="Cambria" panose="02040503050406030204" pitchFamily="18" charset="0"/>
              </a:rPr>
              <a:t>JavaScript (for web interface)</a:t>
            </a:r>
          </a:p>
          <a:p>
            <a:pPr marL="76200" indent="0" algn="just">
              <a:buNone/>
            </a:pPr>
            <a:r>
              <a:rPr lang="en-IN" sz="2400" b="1" dirty="0">
                <a:latin typeface="Cambria" panose="02040503050406030204" pitchFamily="18" charset="0"/>
              </a:rPr>
              <a:t>Libraries and Frameworks:</a:t>
            </a:r>
          </a:p>
          <a:p>
            <a:pPr marL="76200" indent="0" algn="just">
              <a:buNone/>
            </a:pPr>
            <a:r>
              <a:rPr lang="en-IN" sz="2400" dirty="0">
                <a:latin typeface="Cambria" panose="02040503050406030204" pitchFamily="18" charset="0"/>
              </a:rPr>
              <a:t>Hugging Face Transformers (for fine-tuning pre-trained models)</a:t>
            </a:r>
          </a:p>
          <a:p>
            <a:pPr marL="76200" indent="0" algn="just">
              <a:buNone/>
            </a:pPr>
            <a:r>
              <a:rPr lang="en-IN" sz="2400" dirty="0">
                <a:latin typeface="Cambria" panose="02040503050406030204" pitchFamily="18" charset="0"/>
              </a:rPr>
              <a:t>TensorFlow or </a:t>
            </a:r>
            <a:r>
              <a:rPr lang="en-IN" sz="2400" dirty="0" err="1">
                <a:latin typeface="Cambria" panose="02040503050406030204" pitchFamily="18" charset="0"/>
              </a:rPr>
              <a:t>PyTorch</a:t>
            </a:r>
            <a:r>
              <a:rPr lang="en-IN" sz="2400" dirty="0">
                <a:latin typeface="Cambria" panose="02040503050406030204" pitchFamily="18" charset="0"/>
              </a:rPr>
              <a:t> (for deep learning)</a:t>
            </a:r>
          </a:p>
          <a:p>
            <a:pPr marL="76200" indent="0" algn="just">
              <a:buNone/>
            </a:pPr>
            <a:r>
              <a:rPr lang="en-IN" sz="2400" dirty="0">
                <a:latin typeface="Cambria" panose="02040503050406030204" pitchFamily="18" charset="0"/>
              </a:rPr>
              <a:t>OpenCV (for image processing)</a:t>
            </a:r>
          </a:p>
          <a:p>
            <a:pPr marL="76200" indent="0" algn="just">
              <a:buNone/>
            </a:pPr>
            <a:r>
              <a:rPr lang="en-IN" sz="2400" dirty="0">
                <a:latin typeface="Cambria" panose="02040503050406030204" pitchFamily="18" charset="0"/>
              </a:rPr>
              <a:t>NLTK or </a:t>
            </a:r>
            <a:r>
              <a:rPr lang="en-IN" sz="2400" dirty="0" err="1">
                <a:latin typeface="Cambria" panose="02040503050406030204" pitchFamily="18" charset="0"/>
              </a:rPr>
              <a:t>spaCy</a:t>
            </a:r>
            <a:r>
              <a:rPr lang="en-IN" sz="2400" dirty="0">
                <a:latin typeface="Cambria" panose="02040503050406030204" pitchFamily="18" charset="0"/>
              </a:rPr>
              <a:t> (for natural language processing)</a:t>
            </a:r>
          </a:p>
          <a:p>
            <a:pPr marL="76200" indent="0" algn="just">
              <a:buNone/>
            </a:pPr>
            <a:r>
              <a:rPr lang="en-IN" sz="2400" b="1" dirty="0">
                <a:latin typeface="Cambria" panose="02040503050406030204" pitchFamily="18" charset="0"/>
              </a:rPr>
              <a:t>APIs and Services:</a:t>
            </a:r>
          </a:p>
          <a:p>
            <a:pPr marL="76200" indent="0" algn="just">
              <a:buNone/>
            </a:pPr>
            <a:r>
              <a:rPr lang="en-IN" sz="2400" dirty="0">
                <a:latin typeface="Cambria" panose="02040503050406030204" pitchFamily="18" charset="0"/>
              </a:rPr>
              <a:t>GPT 4v- (for image analysis)</a:t>
            </a:r>
          </a:p>
          <a:p>
            <a:pPr marL="76200" indent="0" algn="just">
              <a:buNone/>
            </a:pPr>
            <a:r>
              <a:rPr lang="en-IN" sz="2400" dirty="0">
                <a:latin typeface="Cambria" panose="02040503050406030204" pitchFamily="18" charset="0"/>
              </a:rPr>
              <a:t>OpenAI Whisper (for language </a:t>
            </a:r>
            <a:r>
              <a:rPr lang="en-IN" sz="2400">
                <a:latin typeface="Cambria" panose="02040503050406030204" pitchFamily="18" charset="0"/>
              </a:rPr>
              <a:t>translation)</a:t>
            </a:r>
            <a:endParaRPr lang="en-IN" sz="2400" dirty="0">
              <a:latin typeface="Cambria" panose="02040503050406030204" pitchFamily="18" charset="0"/>
            </a:endParaRPr>
          </a:p>
        </p:txBody>
      </p:sp>
    </p:spTree>
    <p:extLst>
      <p:ext uri="{BB962C8B-B14F-4D97-AF65-F5344CB8AC3E}">
        <p14:creationId xmlns:p14="http://schemas.microsoft.com/office/powerpoint/2010/main" val="251448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16" name="Table 15">
            <a:extLst>
              <a:ext uri="{FF2B5EF4-FFF2-40B4-BE49-F238E27FC236}">
                <a16:creationId xmlns:a16="http://schemas.microsoft.com/office/drawing/2014/main" id="{F0631920-981A-4673-1FC7-4C8CAD34B643}"/>
              </a:ext>
            </a:extLst>
          </p:cNvPr>
          <p:cNvGraphicFramePr>
            <a:graphicFrameLocks noGrp="1"/>
          </p:cNvGraphicFramePr>
          <p:nvPr>
            <p:extLst>
              <p:ext uri="{D42A27DB-BD31-4B8C-83A1-F6EECF244321}">
                <p14:modId xmlns:p14="http://schemas.microsoft.com/office/powerpoint/2010/main" val="1571189453"/>
              </p:ext>
            </p:extLst>
          </p:nvPr>
        </p:nvGraphicFramePr>
        <p:xfrm>
          <a:off x="94374" y="1132844"/>
          <a:ext cx="11924465" cy="4782807"/>
        </p:xfrm>
        <a:graphic>
          <a:graphicData uri="http://schemas.openxmlformats.org/drawingml/2006/table">
            <a:tbl>
              <a:tblPr firstRow="1" bandRow="1"/>
              <a:tblGrid>
                <a:gridCol w="2303780">
                  <a:extLst>
                    <a:ext uri="{9D8B030D-6E8A-4147-A177-3AD203B41FA5}">
                      <a16:colId xmlns:a16="http://schemas.microsoft.com/office/drawing/2014/main" val="2067483190"/>
                    </a:ext>
                  </a:extLst>
                </a:gridCol>
                <a:gridCol w="1068965">
                  <a:extLst>
                    <a:ext uri="{9D8B030D-6E8A-4147-A177-3AD203B41FA5}">
                      <a16:colId xmlns:a16="http://schemas.microsoft.com/office/drawing/2014/main" val="3581683"/>
                    </a:ext>
                  </a:extLst>
                </a:gridCol>
                <a:gridCol w="1068965">
                  <a:extLst>
                    <a:ext uri="{9D8B030D-6E8A-4147-A177-3AD203B41FA5}">
                      <a16:colId xmlns:a16="http://schemas.microsoft.com/office/drawing/2014/main" val="2436033794"/>
                    </a:ext>
                  </a:extLst>
                </a:gridCol>
                <a:gridCol w="1068965">
                  <a:extLst>
                    <a:ext uri="{9D8B030D-6E8A-4147-A177-3AD203B41FA5}">
                      <a16:colId xmlns:a16="http://schemas.microsoft.com/office/drawing/2014/main" val="84716552"/>
                    </a:ext>
                  </a:extLst>
                </a:gridCol>
                <a:gridCol w="1068965">
                  <a:extLst>
                    <a:ext uri="{9D8B030D-6E8A-4147-A177-3AD203B41FA5}">
                      <a16:colId xmlns:a16="http://schemas.microsoft.com/office/drawing/2014/main" val="669393225"/>
                    </a:ext>
                  </a:extLst>
                </a:gridCol>
                <a:gridCol w="1068965">
                  <a:extLst>
                    <a:ext uri="{9D8B030D-6E8A-4147-A177-3AD203B41FA5}">
                      <a16:colId xmlns:a16="http://schemas.microsoft.com/office/drawing/2014/main" val="1831343470"/>
                    </a:ext>
                  </a:extLst>
                </a:gridCol>
                <a:gridCol w="1068965">
                  <a:extLst>
                    <a:ext uri="{9D8B030D-6E8A-4147-A177-3AD203B41FA5}">
                      <a16:colId xmlns:a16="http://schemas.microsoft.com/office/drawing/2014/main" val="910321460"/>
                    </a:ext>
                  </a:extLst>
                </a:gridCol>
                <a:gridCol w="1068965">
                  <a:extLst>
                    <a:ext uri="{9D8B030D-6E8A-4147-A177-3AD203B41FA5}">
                      <a16:colId xmlns:a16="http://schemas.microsoft.com/office/drawing/2014/main" val="1199222401"/>
                    </a:ext>
                  </a:extLst>
                </a:gridCol>
                <a:gridCol w="1068965">
                  <a:extLst>
                    <a:ext uri="{9D8B030D-6E8A-4147-A177-3AD203B41FA5}">
                      <a16:colId xmlns:a16="http://schemas.microsoft.com/office/drawing/2014/main" val="3908597173"/>
                    </a:ext>
                  </a:extLst>
                </a:gridCol>
                <a:gridCol w="1068965">
                  <a:extLst>
                    <a:ext uri="{9D8B030D-6E8A-4147-A177-3AD203B41FA5}">
                      <a16:colId xmlns:a16="http://schemas.microsoft.com/office/drawing/2014/main" val="1324087442"/>
                    </a:ext>
                  </a:extLst>
                </a:gridCol>
              </a:tblGrid>
              <a:tr h="574995">
                <a:tc rowSpan="2">
                  <a:txBody>
                    <a:bodyPr/>
                    <a:lstStyle/>
                    <a:p>
                      <a:r>
                        <a:rPr lang="en-US" sz="3600" b="1" dirty="0">
                          <a:latin typeface="Cambria" panose="02040503050406030204" pitchFamily="18" charset="0"/>
                        </a:rPr>
                        <a:t>PROCESS </a:t>
                      </a:r>
                    </a:p>
                  </a:txBody>
                  <a:tcPr anchor="ctr">
                    <a:lnR w="12700" cap="flat" cmpd="sng" algn="ctr">
                      <a:solidFill>
                        <a:schemeClr val="tx1"/>
                      </a:solidFill>
                      <a:prstDash val="solid"/>
                      <a:round/>
                      <a:headEnd type="none" w="med" len="med"/>
                      <a:tailEnd type="none" w="med" len="med"/>
                    </a:lnR>
                  </a:tcPr>
                </a:tc>
                <a:tc gridSpan="3">
                  <a:txBody>
                    <a:bodyPr/>
                    <a:lstStyle/>
                    <a:p>
                      <a:r>
                        <a:rPr lang="en-US" sz="2400" dirty="0">
                          <a:latin typeface="Cambria" panose="02040503050406030204" pitchFamily="18" charset="0"/>
                        </a:rPr>
                        <a:t>             </a:t>
                      </a:r>
                      <a:r>
                        <a:rPr lang="en-US" sz="2000" b="1" dirty="0">
                          <a:latin typeface="Cambria" panose="02040503050406030204" pitchFamily="18" charset="0"/>
                        </a:rPr>
                        <a:t>QUARTER 1</a:t>
                      </a:r>
                      <a:endParaRPr lang="en-US" sz="2400" b="1"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gridSpan="3">
                  <a:txBody>
                    <a:bodyPr/>
                    <a:lstStyle/>
                    <a:p>
                      <a:r>
                        <a:rPr lang="en-US" sz="2000" dirty="0">
                          <a:latin typeface="Cambria" panose="02040503050406030204" pitchFamily="18" charset="0"/>
                        </a:rPr>
                        <a:t>               </a:t>
                      </a:r>
                      <a:r>
                        <a:rPr lang="en-US" sz="2000" b="1" dirty="0">
                          <a:latin typeface="Cambria" panose="02040503050406030204" pitchFamily="18" charset="0"/>
                        </a:rPr>
                        <a:t>QUARTER 2</a:t>
                      </a:r>
                      <a:endParaRPr lang="en-US" sz="2000" b="1" dirty="0"/>
                    </a:p>
                  </a:txBody>
                  <a:tcPr anchor="ct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gridSpan="3">
                  <a:txBody>
                    <a:bodyPr/>
                    <a:lstStyle/>
                    <a:p>
                      <a:r>
                        <a:rPr lang="en-US" sz="2000" dirty="0">
                          <a:latin typeface="Cambria" panose="02040503050406030204" pitchFamily="18" charset="0"/>
                        </a:rPr>
                        <a:t>               </a:t>
                      </a:r>
                      <a:r>
                        <a:rPr lang="en-US" sz="2000" b="1" dirty="0">
                          <a:latin typeface="Cambria" panose="02040503050406030204" pitchFamily="18" charset="0"/>
                        </a:rPr>
                        <a:t>QUARTER 3</a:t>
                      </a:r>
                      <a:endParaRPr lang="en-US" sz="2000" b="1" dirty="0"/>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673427"/>
                  </a:ext>
                </a:extLst>
              </a:tr>
              <a:tr h="439480">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  WEEK 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  WEEK 2</a:t>
                      </a:r>
                    </a:p>
                  </a:txBody>
                  <a:tcPr anchor="ctr">
                    <a:lnT w="12700" cap="flat" cmpd="sng" algn="ctr">
                      <a:solidFill>
                        <a:schemeClr val="tx1"/>
                      </a:solidFill>
                      <a:prstDash val="solid"/>
                      <a:round/>
                      <a:headEnd type="none" w="med" len="med"/>
                      <a:tailEnd type="none" w="med" len="med"/>
                    </a:lnT>
                  </a:tcPr>
                </a:tc>
                <a:tc>
                  <a:txBody>
                    <a:bodyPr/>
                    <a:lstStyle/>
                    <a:p>
                      <a:r>
                        <a:rPr lang="en-US" dirty="0"/>
                        <a:t> WEEK 3</a:t>
                      </a:r>
                    </a:p>
                  </a:txBody>
                  <a:tcPr anchor="ctr">
                    <a:lnT w="12700" cap="flat" cmpd="sng" algn="ctr">
                      <a:solidFill>
                        <a:schemeClr val="tx1"/>
                      </a:solidFill>
                      <a:prstDash val="solid"/>
                      <a:round/>
                      <a:headEnd type="none" w="med" len="med"/>
                      <a:tailEnd type="none" w="med" len="med"/>
                    </a:lnT>
                  </a:tcPr>
                </a:tc>
                <a:tc>
                  <a:txBody>
                    <a:bodyPr/>
                    <a:lstStyle/>
                    <a:p>
                      <a:r>
                        <a:rPr lang="en-US" dirty="0"/>
                        <a:t>  WEEK 4</a:t>
                      </a:r>
                    </a:p>
                  </a:txBody>
                  <a:tcPr anchor="ctr">
                    <a:lnT w="12700" cap="flat" cmpd="sng" algn="ctr">
                      <a:solidFill>
                        <a:schemeClr val="tx1"/>
                      </a:solidFill>
                      <a:prstDash val="solid"/>
                      <a:round/>
                      <a:headEnd type="none" w="med" len="med"/>
                      <a:tailEnd type="none" w="med" len="med"/>
                    </a:lnT>
                  </a:tcPr>
                </a:tc>
                <a:tc>
                  <a:txBody>
                    <a:bodyPr/>
                    <a:lstStyle/>
                    <a:p>
                      <a:r>
                        <a:rPr lang="en-US" dirty="0"/>
                        <a:t>  WEEK 5</a:t>
                      </a:r>
                    </a:p>
                  </a:txBody>
                  <a:tcPr anchor="ctr">
                    <a:lnT w="12700" cap="flat" cmpd="sng" algn="ctr">
                      <a:solidFill>
                        <a:schemeClr val="tx1"/>
                      </a:solidFill>
                      <a:prstDash val="solid"/>
                      <a:round/>
                      <a:headEnd type="none" w="med" len="med"/>
                      <a:tailEnd type="none" w="med" len="med"/>
                    </a:lnT>
                  </a:tcPr>
                </a:tc>
                <a:tc>
                  <a:txBody>
                    <a:bodyPr/>
                    <a:lstStyle/>
                    <a:p>
                      <a:r>
                        <a:rPr lang="en-US" dirty="0"/>
                        <a:t> WEEK 6</a:t>
                      </a:r>
                    </a:p>
                  </a:txBody>
                  <a:tcPr anchor="ctr">
                    <a:lnT w="12700" cap="flat" cmpd="sng" algn="ctr">
                      <a:solidFill>
                        <a:schemeClr val="tx1"/>
                      </a:solidFill>
                      <a:prstDash val="solid"/>
                      <a:round/>
                      <a:headEnd type="none" w="med" len="med"/>
                      <a:tailEnd type="none" w="med" len="med"/>
                    </a:lnT>
                  </a:tcPr>
                </a:tc>
                <a:tc>
                  <a:txBody>
                    <a:bodyPr/>
                    <a:lstStyle/>
                    <a:p>
                      <a:r>
                        <a:rPr lang="en-US" dirty="0"/>
                        <a:t>  WEEK 7</a:t>
                      </a:r>
                    </a:p>
                  </a:txBody>
                  <a:tcPr anchor="ctr">
                    <a:lnT w="12700" cap="flat" cmpd="sng" algn="ctr">
                      <a:solidFill>
                        <a:schemeClr val="tx1"/>
                      </a:solidFill>
                      <a:prstDash val="solid"/>
                      <a:round/>
                      <a:headEnd type="none" w="med" len="med"/>
                      <a:tailEnd type="none" w="med" len="med"/>
                    </a:lnT>
                  </a:tcPr>
                </a:tc>
                <a:tc>
                  <a:txBody>
                    <a:bodyPr/>
                    <a:lstStyle/>
                    <a:p>
                      <a:r>
                        <a:rPr lang="en-US" dirty="0"/>
                        <a:t> WEEK 8</a:t>
                      </a:r>
                    </a:p>
                  </a:txBody>
                  <a:tcPr anchor="ctr">
                    <a:lnT w="12700" cap="flat" cmpd="sng" algn="ctr">
                      <a:solidFill>
                        <a:schemeClr val="tx1"/>
                      </a:solidFill>
                      <a:prstDash val="solid"/>
                      <a:round/>
                      <a:headEnd type="none" w="med" len="med"/>
                      <a:tailEnd type="none" w="med" len="med"/>
                    </a:lnT>
                  </a:tcPr>
                </a:tc>
                <a:tc>
                  <a:txBody>
                    <a:bodyPr/>
                    <a:lstStyle/>
                    <a:p>
                      <a:r>
                        <a:rPr lang="en-US" dirty="0"/>
                        <a:t> WEEK 9</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77783737"/>
                  </a:ext>
                </a:extLst>
              </a:tr>
              <a:tr h="536793">
                <a:tc>
                  <a:txBody>
                    <a:bodyPr/>
                    <a:lstStyle/>
                    <a:p>
                      <a:r>
                        <a:rPr lang="en-US" sz="1800" dirty="0"/>
                        <a:t> PLANNING</a:t>
                      </a:r>
                      <a:endParaRPr lang="en-US" sz="1600" dirty="0"/>
                    </a:p>
                  </a:txBody>
                  <a:tcPr anchor="ctr"/>
                </a:tc>
                <a:tc>
                  <a:txBody>
                    <a:bodyPr/>
                    <a:lstStyle/>
                    <a:p>
                      <a:r>
                        <a:rPr lang="en-US" dirty="0"/>
                        <a:t> </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51001670"/>
                  </a:ext>
                </a:extLst>
              </a:tr>
              <a:tr h="536793">
                <a:tc>
                  <a:txBody>
                    <a:bodyPr/>
                    <a:lstStyle/>
                    <a:p>
                      <a:r>
                        <a:rPr lang="en-US" sz="1800" dirty="0">
                          <a:latin typeface="+mj-lt"/>
                        </a:rPr>
                        <a:t>WIRE FRAMING</a:t>
                      </a:r>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86803349"/>
                  </a:ext>
                </a:extLst>
              </a:tr>
              <a:tr h="547574">
                <a:tc>
                  <a:txBody>
                    <a:bodyPr/>
                    <a:lstStyle/>
                    <a:p>
                      <a:r>
                        <a:rPr lang="en-US" sz="1800" dirty="0"/>
                        <a:t>DESIGN PROCESS</a:t>
                      </a:r>
                    </a:p>
                  </a:txBody>
                  <a:tcPr anchor="ct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472723"/>
                  </a:ext>
                </a:extLst>
              </a:tr>
              <a:tr h="536793">
                <a:tc>
                  <a:txBody>
                    <a:bodyPr/>
                    <a:lstStyle/>
                    <a:p>
                      <a:r>
                        <a:rPr lang="en-US" sz="1800" dirty="0"/>
                        <a:t>FRONT END</a:t>
                      </a:r>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84728239"/>
                  </a:ext>
                </a:extLst>
              </a:tr>
              <a:tr h="536793">
                <a:tc>
                  <a:txBody>
                    <a:bodyPr/>
                    <a:lstStyle/>
                    <a:p>
                      <a:r>
                        <a:rPr lang="en-US" sz="1800" dirty="0"/>
                        <a:t>BACK END</a:t>
                      </a:r>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45523460"/>
                  </a:ext>
                </a:extLst>
              </a:tr>
              <a:tr h="536793">
                <a:tc>
                  <a:txBody>
                    <a:bodyPr/>
                    <a:lstStyle/>
                    <a:p>
                      <a:r>
                        <a:rPr lang="en-US" sz="1800" dirty="0"/>
                        <a:t>DEPLOYEMENT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41094492"/>
                  </a:ext>
                </a:extLst>
              </a:tr>
              <a:tr h="536793">
                <a:tc gridSpan="10">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157512318"/>
                  </a:ext>
                </a:extLst>
              </a:tr>
            </a:tbl>
          </a:graphicData>
        </a:graphic>
      </p:graphicFrame>
      <p:pic>
        <p:nvPicPr>
          <p:cNvPr id="21" name="Graphic 20" descr="Tick">
            <a:extLst>
              <a:ext uri="{FF2B5EF4-FFF2-40B4-BE49-F238E27FC236}">
                <a16:creationId xmlns:a16="http://schemas.microsoft.com/office/drawing/2014/main" id="{8EBB3FB6-A3F2-78C8-5E15-450B987220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406" y="2178924"/>
            <a:ext cx="383583" cy="457199"/>
          </a:xfrm>
          <a:prstGeom prst="rect">
            <a:avLst/>
          </a:prstGeom>
        </p:spPr>
      </p:pic>
      <p:pic>
        <p:nvPicPr>
          <p:cNvPr id="25" name="Graphic 24" descr="Tick">
            <a:extLst>
              <a:ext uri="{FF2B5EF4-FFF2-40B4-BE49-F238E27FC236}">
                <a16:creationId xmlns:a16="http://schemas.microsoft.com/office/drawing/2014/main" id="{B735B502-31AF-1C6B-AD1F-F11434020F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6359" y="2178925"/>
            <a:ext cx="383583" cy="457199"/>
          </a:xfrm>
          <a:prstGeom prst="rect">
            <a:avLst/>
          </a:prstGeom>
        </p:spPr>
      </p:pic>
      <p:pic>
        <p:nvPicPr>
          <p:cNvPr id="26" name="Graphic 25" descr="Tick">
            <a:extLst>
              <a:ext uri="{FF2B5EF4-FFF2-40B4-BE49-F238E27FC236}">
                <a16:creationId xmlns:a16="http://schemas.microsoft.com/office/drawing/2014/main" id="{1499A45B-1465-027A-F46E-10F25F2FDC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407" y="2695904"/>
            <a:ext cx="383583" cy="457199"/>
          </a:xfrm>
          <a:prstGeom prst="rect">
            <a:avLst/>
          </a:prstGeom>
        </p:spPr>
      </p:pic>
      <p:pic>
        <p:nvPicPr>
          <p:cNvPr id="27" name="Graphic 26" descr="Tick">
            <a:extLst>
              <a:ext uri="{FF2B5EF4-FFF2-40B4-BE49-F238E27FC236}">
                <a16:creationId xmlns:a16="http://schemas.microsoft.com/office/drawing/2014/main" id="{C99C748E-4603-49B8-6770-07D097F383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1406" y="3263463"/>
            <a:ext cx="383583" cy="457199"/>
          </a:xfrm>
          <a:prstGeom prst="rect">
            <a:avLst/>
          </a:prstGeom>
        </p:spPr>
      </p:pic>
      <p:pic>
        <p:nvPicPr>
          <p:cNvPr id="28" name="Graphic 27" descr="Tick">
            <a:extLst>
              <a:ext uri="{FF2B5EF4-FFF2-40B4-BE49-F238E27FC236}">
                <a16:creationId xmlns:a16="http://schemas.microsoft.com/office/drawing/2014/main" id="{F8F67D09-9B0D-80C5-8305-B89AD126AA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6359" y="3263462"/>
            <a:ext cx="383583" cy="457199"/>
          </a:xfrm>
          <a:prstGeom prst="rect">
            <a:avLst/>
          </a:prstGeom>
        </p:spPr>
      </p:pic>
      <p:pic>
        <p:nvPicPr>
          <p:cNvPr id="29" name="Graphic 28" descr="Tick">
            <a:extLst>
              <a:ext uri="{FF2B5EF4-FFF2-40B4-BE49-F238E27FC236}">
                <a16:creationId xmlns:a16="http://schemas.microsoft.com/office/drawing/2014/main" id="{52F16488-4524-C150-0292-E91AA006AE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5008" y="3808027"/>
            <a:ext cx="383583" cy="457199"/>
          </a:xfrm>
          <a:prstGeom prst="rect">
            <a:avLst/>
          </a:prstGeom>
        </p:spPr>
      </p:pic>
      <p:pic>
        <p:nvPicPr>
          <p:cNvPr id="30" name="Graphic 29" descr="Tick">
            <a:extLst>
              <a:ext uri="{FF2B5EF4-FFF2-40B4-BE49-F238E27FC236}">
                <a16:creationId xmlns:a16="http://schemas.microsoft.com/office/drawing/2014/main" id="{D1320F83-97B2-CD0B-EEFA-E3C7D4397B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0110" y="3263462"/>
            <a:ext cx="383583" cy="457199"/>
          </a:xfrm>
          <a:prstGeom prst="rect">
            <a:avLst/>
          </a:prstGeom>
        </p:spPr>
      </p:pic>
      <p:pic>
        <p:nvPicPr>
          <p:cNvPr id="31" name="Graphic 30" descr="Tick">
            <a:extLst>
              <a:ext uri="{FF2B5EF4-FFF2-40B4-BE49-F238E27FC236}">
                <a16:creationId xmlns:a16="http://schemas.microsoft.com/office/drawing/2014/main" id="{8FB16112-BB78-5146-6B28-BEEA8D767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7283" y="3808027"/>
            <a:ext cx="383583" cy="457199"/>
          </a:xfrm>
          <a:prstGeom prst="rect">
            <a:avLst/>
          </a:prstGeom>
        </p:spPr>
      </p:pic>
      <p:pic>
        <p:nvPicPr>
          <p:cNvPr id="32" name="Graphic 31" descr="Tick">
            <a:extLst>
              <a:ext uri="{FF2B5EF4-FFF2-40B4-BE49-F238E27FC236}">
                <a16:creationId xmlns:a16="http://schemas.microsoft.com/office/drawing/2014/main" id="{522A1C57-78EB-EF88-ADDD-7BE809F49D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7283" y="4308929"/>
            <a:ext cx="383583" cy="457199"/>
          </a:xfrm>
          <a:prstGeom prst="rect">
            <a:avLst/>
          </a:prstGeom>
        </p:spPr>
      </p:pic>
      <p:pic>
        <p:nvPicPr>
          <p:cNvPr id="33" name="Graphic 32" descr="Tick">
            <a:extLst>
              <a:ext uri="{FF2B5EF4-FFF2-40B4-BE49-F238E27FC236}">
                <a16:creationId xmlns:a16="http://schemas.microsoft.com/office/drawing/2014/main" id="{333B026D-6816-A444-A8B7-EFDFEF85AA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69340" y="4286900"/>
            <a:ext cx="383583" cy="457199"/>
          </a:xfrm>
          <a:prstGeom prst="rect">
            <a:avLst/>
          </a:prstGeom>
        </p:spPr>
      </p:pic>
      <p:pic>
        <p:nvPicPr>
          <p:cNvPr id="34" name="Graphic 33" descr="Tick">
            <a:extLst>
              <a:ext uri="{FF2B5EF4-FFF2-40B4-BE49-F238E27FC236}">
                <a16:creationId xmlns:a16="http://schemas.microsoft.com/office/drawing/2014/main" id="{BDFDB9AD-340E-95E9-0158-9C814F6017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4478" y="4308929"/>
            <a:ext cx="383583" cy="457199"/>
          </a:xfrm>
          <a:prstGeom prst="rect">
            <a:avLst/>
          </a:prstGeom>
        </p:spPr>
      </p:pic>
      <p:pic>
        <p:nvPicPr>
          <p:cNvPr id="35" name="Graphic 34" descr="Tick">
            <a:extLst>
              <a:ext uri="{FF2B5EF4-FFF2-40B4-BE49-F238E27FC236}">
                <a16:creationId xmlns:a16="http://schemas.microsoft.com/office/drawing/2014/main" id="{8B5512BA-7751-2D2E-AB07-06224BD78C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6510" y="4864317"/>
            <a:ext cx="383583" cy="457199"/>
          </a:xfrm>
          <a:prstGeom prst="rect">
            <a:avLst/>
          </a:prstGeom>
        </p:spPr>
      </p:pic>
      <p:pic>
        <p:nvPicPr>
          <p:cNvPr id="36" name="Graphic 35" descr="Tick">
            <a:extLst>
              <a:ext uri="{FF2B5EF4-FFF2-40B4-BE49-F238E27FC236}">
                <a16:creationId xmlns:a16="http://schemas.microsoft.com/office/drawing/2014/main" id="{F2C19576-CF1B-C93C-9662-94C55D3467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9008" y="4864317"/>
            <a:ext cx="383583" cy="45719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5A5A-5EE6-AA98-CFE8-F095C872975D}"/>
              </a:ext>
            </a:extLst>
          </p:cNvPr>
          <p:cNvSpPr>
            <a:spLocks noGrp="1"/>
          </p:cNvSpPr>
          <p:nvPr>
            <p:ph type="title"/>
          </p:nvPr>
        </p:nvSpPr>
        <p:spPr/>
        <p:txBody>
          <a:bodyPr/>
          <a:lstStyle/>
          <a:p>
            <a:r>
              <a:rPr lang="en-GB" dirty="0"/>
              <a:t>Expected Outcomes</a:t>
            </a:r>
            <a:endParaRPr lang="en-US" dirty="0"/>
          </a:p>
        </p:txBody>
      </p:sp>
      <p:sp>
        <p:nvSpPr>
          <p:cNvPr id="3" name="Text Placeholder 2">
            <a:extLst>
              <a:ext uri="{FF2B5EF4-FFF2-40B4-BE49-F238E27FC236}">
                <a16:creationId xmlns:a16="http://schemas.microsoft.com/office/drawing/2014/main" id="{547BE32D-95D4-45A9-947A-741A3D6AADAD}"/>
              </a:ext>
            </a:extLst>
          </p:cNvPr>
          <p:cNvSpPr>
            <a:spLocks noGrp="1"/>
          </p:cNvSpPr>
          <p:nvPr>
            <p:ph type="body" idx="1"/>
          </p:nvPr>
        </p:nvSpPr>
        <p:spPr/>
        <p:txBody>
          <a:bodyPr>
            <a:normAutofit fontScale="70000" lnSpcReduction="20000"/>
          </a:bodyPr>
          <a:lstStyle/>
          <a:p>
            <a:r>
              <a:rPr lang="en-IN" sz="2400" b="1" dirty="0">
                <a:latin typeface="Cambria" panose="02040503050406030204" pitchFamily="18" charset="0"/>
              </a:rPr>
              <a:t>Improved Diagnostic Accuracy:</a:t>
            </a:r>
            <a:r>
              <a:rPr lang="en-IN" sz="2400" dirty="0">
                <a:latin typeface="Cambria" panose="02040503050406030204" pitchFamily="18" charset="0"/>
              </a:rPr>
              <a:t> Increased precision in diagnosing acute diseases through AI-enhanced tools, leading to reduced misdiagnoses and more effective treatment plans.</a:t>
            </a:r>
          </a:p>
          <a:p>
            <a:r>
              <a:rPr lang="en-IN" sz="2400" b="1" dirty="0">
                <a:latin typeface="Cambria" panose="02040503050406030204" pitchFamily="18" charset="0"/>
              </a:rPr>
              <a:t>Faster Response Times:</a:t>
            </a:r>
            <a:r>
              <a:rPr lang="en-IN" sz="2400" dirty="0">
                <a:latin typeface="Cambria" panose="02040503050406030204" pitchFamily="18" charset="0"/>
              </a:rPr>
              <a:t> Reduced time between symptom onset and diagnosis, enabling timely interventions and improving patient outcomes.</a:t>
            </a:r>
          </a:p>
          <a:p>
            <a:r>
              <a:rPr lang="en-IN" sz="2400" b="1" dirty="0">
                <a:latin typeface="Cambria" panose="02040503050406030204" pitchFamily="18" charset="0"/>
              </a:rPr>
              <a:t>Increased Access to Care:</a:t>
            </a:r>
            <a:r>
              <a:rPr lang="en-IN" sz="2400" dirty="0">
                <a:latin typeface="Cambria" panose="02040503050406030204" pitchFamily="18" charset="0"/>
              </a:rPr>
              <a:t> Enhanced availability of healthcare services in rural areas through telemedicine and mobile applications, ensuring that patients can receive timely assessments without traveling long distances.</a:t>
            </a:r>
          </a:p>
          <a:p>
            <a:r>
              <a:rPr lang="en-IN" sz="2400" b="1" dirty="0">
                <a:latin typeface="Cambria" panose="02040503050406030204" pitchFamily="18" charset="0"/>
              </a:rPr>
              <a:t>Empowered Healthcare Providers:</a:t>
            </a:r>
            <a:r>
              <a:rPr lang="en-IN" sz="2400" dirty="0">
                <a:latin typeface="Cambria" panose="02040503050406030204" pitchFamily="18" charset="0"/>
              </a:rPr>
              <a:t> Local healthcare workers equipped with AI tools will have improved confidence and capability in managing acute conditions, leading to higher quality care.</a:t>
            </a:r>
          </a:p>
          <a:p>
            <a:r>
              <a:rPr lang="en-IN" sz="2400" b="1" dirty="0">
                <a:latin typeface="Cambria" panose="02040503050406030204" pitchFamily="18" charset="0"/>
              </a:rPr>
              <a:t>Enhanced Patient Engagement:</a:t>
            </a:r>
            <a:r>
              <a:rPr lang="en-IN" sz="2400" dirty="0">
                <a:latin typeface="Cambria" panose="02040503050406030204" pitchFamily="18" charset="0"/>
              </a:rPr>
              <a:t> Patients become more involved in their healthcare through accessible symptom checkers and educational resources, leading to better understanding and management of their health.</a:t>
            </a:r>
          </a:p>
          <a:p>
            <a:r>
              <a:rPr lang="en-IN" sz="2400" b="1" dirty="0">
                <a:latin typeface="Cambria" panose="02040503050406030204" pitchFamily="18" charset="0"/>
              </a:rPr>
              <a:t>Data-Driven Decision Making:</a:t>
            </a:r>
            <a:r>
              <a:rPr lang="en-IN" sz="2400" dirty="0">
                <a:latin typeface="Cambria" panose="02040503050406030204" pitchFamily="18" charset="0"/>
              </a:rPr>
              <a:t> Utilization of AI analytics will enable more informed clinical decisions, tailoring interventions to individual patient needs based on comprehensive data analysis.</a:t>
            </a:r>
          </a:p>
          <a:p>
            <a:r>
              <a:rPr lang="en-IN" sz="2400" b="1" dirty="0">
                <a:latin typeface="Cambria" panose="02040503050406030204" pitchFamily="18" charset="0"/>
              </a:rPr>
              <a:t>Reduction in Healthcare Disparities:</a:t>
            </a:r>
            <a:r>
              <a:rPr lang="en-IN" sz="2400" dirty="0">
                <a:latin typeface="Cambria" panose="02040503050406030204" pitchFamily="18" charset="0"/>
              </a:rPr>
              <a:t> Addressing gaps in healthcare access and quality in rural communities, contributing to more equitable health outcomes across different populations.</a:t>
            </a:r>
          </a:p>
          <a:p>
            <a:r>
              <a:rPr lang="en-IN" sz="2400" b="1" dirty="0">
                <a:latin typeface="Cambria" panose="02040503050406030204" pitchFamily="18" charset="0"/>
              </a:rPr>
              <a:t>Positive Health Metrics:</a:t>
            </a:r>
            <a:r>
              <a:rPr lang="en-IN" sz="2400" dirty="0">
                <a:latin typeface="Cambria" panose="02040503050406030204" pitchFamily="18" charset="0"/>
              </a:rPr>
              <a:t> Overall improvement in health indicators, such as reduced hospital admission rates for acute conditions, better management of chronic diseases, and enhanced quality of life for patients in rural areas</a:t>
            </a:r>
          </a:p>
          <a:p>
            <a:pPr marL="76200" indent="0">
              <a:buNone/>
            </a:pPr>
            <a:endParaRPr lang="en-US" dirty="0"/>
          </a:p>
        </p:txBody>
      </p:sp>
    </p:spTree>
    <p:extLst>
      <p:ext uri="{BB962C8B-B14F-4D97-AF65-F5344CB8AC3E}">
        <p14:creationId xmlns:p14="http://schemas.microsoft.com/office/powerpoint/2010/main" val="338479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61A6-9EE1-DFE1-0FDA-DC579DB84DBC}"/>
              </a:ext>
            </a:extLst>
          </p:cNvPr>
          <p:cNvSpPr>
            <a:spLocks noGrp="1"/>
          </p:cNvSpPr>
          <p:nvPr>
            <p:ph type="title"/>
          </p:nvPr>
        </p:nvSpPr>
        <p:spPr/>
        <p:txBody>
          <a:bodyPr/>
          <a:lstStyle/>
          <a:p>
            <a:r>
              <a:rPr lang="en-GB" dirty="0"/>
              <a:t>Conclusion</a:t>
            </a:r>
            <a:endParaRPr lang="en-US" dirty="0"/>
          </a:p>
        </p:txBody>
      </p:sp>
      <p:sp>
        <p:nvSpPr>
          <p:cNvPr id="3" name="Text Placeholder 2">
            <a:extLst>
              <a:ext uri="{FF2B5EF4-FFF2-40B4-BE49-F238E27FC236}">
                <a16:creationId xmlns:a16="http://schemas.microsoft.com/office/drawing/2014/main" id="{050ABF0D-1613-5BD3-616B-782362FCE4CD}"/>
              </a:ext>
            </a:extLst>
          </p:cNvPr>
          <p:cNvSpPr>
            <a:spLocks noGrp="1"/>
          </p:cNvSpPr>
          <p:nvPr>
            <p:ph type="body" idx="1"/>
          </p:nvPr>
        </p:nvSpPr>
        <p:spPr/>
        <p:txBody>
          <a:bodyPr>
            <a:normAutofit lnSpcReduction="10000"/>
          </a:bodyPr>
          <a:lstStyle/>
          <a:p>
            <a:pPr marL="76200" indent="0" algn="just">
              <a:buNone/>
            </a:pPr>
            <a:r>
              <a:rPr lang="en-IN" dirty="0">
                <a:latin typeface="Cambria" panose="02040503050406030204" pitchFamily="18" charset="0"/>
              </a:rPr>
              <a:t>The integration of Artificial Intelligence in the diagnosis of acute diseases in villages and smaller towns represents a transformative opportunity to enhance healthcare delivery in underserved regions. By addressing the existing challenges of limited access, resource constraints, and variable training among healthcare providers, AI-driven solutions can significantly improve diagnostic accuracy and patient outcomes. Through mobile applications, telemedicine, and advanced analytics, local healthcare workers will be empowered to make informed decisions, fostering a more efficient and responsive healthcare </a:t>
            </a:r>
            <a:r>
              <a:rPr lang="en-IN" dirty="0" err="1">
                <a:latin typeface="Cambria" panose="02040503050406030204" pitchFamily="18" charset="0"/>
              </a:rPr>
              <a:t>system.ultimately</a:t>
            </a:r>
            <a:r>
              <a:rPr lang="en-IN" dirty="0">
                <a:latin typeface="Cambria" panose="02040503050406030204" pitchFamily="18" charset="0"/>
              </a:rPr>
              <a:t>, this approach not only addresses immediate health needs but also promotes long-term sustainability and equity in healthcare access. As we move forward, continued collaboration between technology developers, healthcare professionals, and communities will be essential to ensure that these innovations effectively meet the unique challenges of rural healthcare, paving the way for a healthier future for all</a:t>
            </a:r>
          </a:p>
          <a:p>
            <a:endParaRPr lang="en-US" dirty="0"/>
          </a:p>
        </p:txBody>
      </p:sp>
    </p:spTree>
    <p:extLst>
      <p:ext uri="{BB962C8B-B14F-4D97-AF65-F5344CB8AC3E}">
        <p14:creationId xmlns:p14="http://schemas.microsoft.com/office/powerpoint/2010/main" val="294742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D61E-4367-F6E4-315E-61B6927F2453}"/>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US" dirty="0"/>
          </a:p>
        </p:txBody>
      </p:sp>
      <p:sp>
        <p:nvSpPr>
          <p:cNvPr id="3" name="Text Placeholder 2">
            <a:extLst>
              <a:ext uri="{FF2B5EF4-FFF2-40B4-BE49-F238E27FC236}">
                <a16:creationId xmlns:a16="http://schemas.microsoft.com/office/drawing/2014/main" id="{163912C5-F674-607F-7B5D-E7D7A965B28C}"/>
              </a:ext>
            </a:extLst>
          </p:cNvPr>
          <p:cNvSpPr>
            <a:spLocks noGrp="1"/>
          </p:cNvSpPr>
          <p:nvPr>
            <p:ph type="body" idx="1"/>
          </p:nvPr>
        </p:nvSpPr>
        <p:spPr/>
        <p:txBody>
          <a:body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rgbClr val="FF0000"/>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GitHub</a:t>
            </a:r>
            <a:r>
              <a:rPr lang="en-US" b="1" dirty="0">
                <a:solidFill>
                  <a:srgbClr val="0000FF"/>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 </a:t>
            </a:r>
            <a:r>
              <a:rPr lang="en-US" b="1" dirty="0">
                <a:solidFill>
                  <a:srgbClr val="FF0000"/>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Link</a:t>
            </a:r>
            <a:r>
              <a:rPr lang="en-US" b="1" dirty="0">
                <a:solidFill>
                  <a:srgbClr val="FF0000"/>
                </a:solidFill>
                <a:latin typeface="Cambria" panose="02040503050406030204" pitchFamily="18" charset="0"/>
                <a:ea typeface="Cambria" panose="02040503050406030204" pitchFamily="18" charset="0"/>
              </a:rPr>
              <a:t>(https://github.com/sounar97/VillageCare-AI)</a:t>
            </a:r>
          </a:p>
          <a:p>
            <a:pPr marL="76200" indent="0">
              <a:buNone/>
            </a:pPr>
            <a:endParaRPr lang="en-US" dirty="0"/>
          </a:p>
        </p:txBody>
      </p:sp>
    </p:spTree>
    <p:extLst>
      <p:ext uri="{BB962C8B-B14F-4D97-AF65-F5344CB8AC3E}">
        <p14:creationId xmlns:p14="http://schemas.microsoft.com/office/powerpoint/2010/main" val="907588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399142" y="1088571"/>
            <a:ext cx="11792858" cy="6324599"/>
          </a:xfrm>
          <a:prstGeom prst="rect">
            <a:avLst/>
          </a:prstGeom>
          <a:noFill/>
          <a:ln>
            <a:noFill/>
          </a:ln>
        </p:spPr>
        <p:txBody>
          <a:bodyPr spcFirstLastPara="1" wrap="square" lIns="91425" tIns="45700" rIns="91425" bIns="45700" anchor="t" anchorCtr="0">
            <a:normAutofit fontScale="47500" lnSpcReduction="20000"/>
          </a:bodyPr>
          <a:lstStyle/>
          <a:p>
            <a:pPr marL="495300" indent="-342900">
              <a:spcBef>
                <a:spcPts val="0"/>
              </a:spcBef>
              <a:buFont typeface="Wingdings" panose="05000000000000000000" pitchFamily="2" charset="2"/>
              <a:buChar char="Ø"/>
            </a:pPr>
            <a:r>
              <a:rPr lang="en-IN" sz="5100" dirty="0">
                <a:latin typeface="Cambria" panose="02040503050406030204" pitchFamily="18" charset="0"/>
                <a:ea typeface="Cambria" panose="02040503050406030204" pitchFamily="18" charset="0"/>
              </a:rPr>
              <a:t>[1]International Journal of Research Publication and Reviews Journal homepage: </a:t>
            </a:r>
          </a:p>
          <a:p>
            <a:pPr marL="152400" indent="0">
              <a:spcBef>
                <a:spcPts val="0"/>
              </a:spcBef>
              <a:buNone/>
            </a:pPr>
            <a:r>
              <a:rPr lang="en-IN" sz="5100" dirty="0">
                <a:latin typeface="Cambria" panose="02040503050406030204" pitchFamily="18" charset="0"/>
                <a:ea typeface="Cambria" panose="02040503050406030204" pitchFamily="18" charset="0"/>
              </a:rPr>
              <a:t>    </a:t>
            </a:r>
            <a:r>
              <a:rPr lang="en-IN" sz="5100" dirty="0">
                <a:latin typeface="Cambria" panose="02040503050406030204" pitchFamily="18" charset="0"/>
                <a:ea typeface="Cambria" panose="02040503050406030204" pitchFamily="18" charset="0"/>
                <a:hlinkClick r:id="rId3"/>
              </a:rPr>
              <a:t>www.ijrpr.com</a:t>
            </a:r>
            <a:r>
              <a:rPr lang="en-IN" sz="5100" dirty="0">
                <a:latin typeface="Cambria" panose="02040503050406030204" pitchFamily="18" charset="0"/>
                <a:ea typeface="Cambria" panose="02040503050406030204" pitchFamily="18" charset="0"/>
              </a:rPr>
              <a:t> ISSN 2582-7421</a:t>
            </a:r>
          </a:p>
          <a:p>
            <a:pPr marL="152400" indent="0">
              <a:spcBef>
                <a:spcPts val="0"/>
              </a:spcBef>
              <a:buNone/>
            </a:pPr>
            <a:endParaRPr lang="en-IN" sz="5100" dirty="0">
              <a:latin typeface="Cambria" panose="02040503050406030204" pitchFamily="18" charset="0"/>
              <a:ea typeface="Cambria" panose="02040503050406030204" pitchFamily="18" charset="0"/>
            </a:endParaRPr>
          </a:p>
          <a:p>
            <a:pPr marL="438150" indent="-285750">
              <a:spcBef>
                <a:spcPts val="0"/>
              </a:spcBef>
              <a:buFont typeface="Wingdings" pitchFamily="2" charset="2"/>
              <a:buChar char="Ø"/>
            </a:pPr>
            <a:r>
              <a:rPr lang="en-IN" sz="5100" b="0" i="0" dirty="0">
                <a:solidFill>
                  <a:srgbClr val="111111"/>
                </a:solidFill>
                <a:effectLst/>
                <a:latin typeface="Cambria" panose="02040503050406030204" pitchFamily="18" charset="0"/>
                <a:ea typeface="Cambria" panose="02040503050406030204" pitchFamily="18" charset="0"/>
              </a:rPr>
              <a:t>[2]The Application of Medical Artificial Intelligence Technology in Rural Areas of Developing Countries</a:t>
            </a:r>
          </a:p>
          <a:p>
            <a:pPr marL="152400" indent="0">
              <a:spcBef>
                <a:spcPts val="0"/>
              </a:spcBef>
              <a:buNone/>
            </a:pPr>
            <a:r>
              <a:rPr lang="en-US" sz="5100" dirty="0">
                <a:latin typeface="Cambria" panose="02040503050406030204" pitchFamily="18" charset="0"/>
                <a:ea typeface="Cambria" panose="02040503050406030204" pitchFamily="18" charset="0"/>
                <a:hlinkClick r:id="rId4"/>
              </a:rPr>
              <a:t>    </a:t>
            </a:r>
            <a:r>
              <a:rPr lang="en-US" sz="5100" dirty="0">
                <a:latin typeface="Cambria" panose="02040503050406030204" pitchFamily="18" charset="0"/>
                <a:ea typeface="Cambria" panose="02040503050406030204" pitchFamily="18" charset="0"/>
                <a:hlinkClick r:id="rId5"/>
              </a:rPr>
              <a:t>www.researchgate.net</a:t>
            </a:r>
            <a:endParaRPr lang="en-US" sz="5100" dirty="0">
              <a:latin typeface="Cambria" panose="02040503050406030204" pitchFamily="18" charset="0"/>
              <a:ea typeface="Cambria" panose="02040503050406030204" pitchFamily="18" charset="0"/>
            </a:endParaRPr>
          </a:p>
          <a:p>
            <a:pPr marL="152400" indent="0">
              <a:spcBef>
                <a:spcPts val="0"/>
              </a:spcBef>
              <a:buNone/>
            </a:pPr>
            <a:endParaRPr lang="en-US" sz="5100" dirty="0">
              <a:latin typeface="Cambria" panose="02040503050406030204" pitchFamily="18" charset="0"/>
              <a:ea typeface="Cambria" panose="02040503050406030204" pitchFamily="18" charset="0"/>
            </a:endParaRPr>
          </a:p>
          <a:p>
            <a:pPr marL="438150" indent="-285750">
              <a:spcBef>
                <a:spcPts val="0"/>
              </a:spcBef>
              <a:buFont typeface="Wingdings" pitchFamily="2" charset="2"/>
              <a:buChar char="Ø"/>
            </a:pPr>
            <a:r>
              <a:rPr lang="en-US" sz="5100" dirty="0">
                <a:latin typeface="Cambria" panose="02040503050406030204" pitchFamily="18" charset="0"/>
                <a:ea typeface="Cambria" panose="02040503050406030204" pitchFamily="18" charset="0"/>
              </a:rPr>
              <a:t>[3]Medical Diagnostic Systems Using Artificial Intelligence (AI) Algorithms: Principles and Perspectives (</a:t>
            </a:r>
            <a:r>
              <a:rPr lang="en-US" sz="5100" dirty="0">
                <a:latin typeface="Cambria" panose="02040503050406030204" pitchFamily="18" charset="0"/>
                <a:ea typeface="Cambria" panose="02040503050406030204" pitchFamily="18" charset="0"/>
                <a:hlinkClick r:id="rId6"/>
              </a:rPr>
              <a:t>Link</a:t>
            </a:r>
            <a:r>
              <a:rPr lang="en-US" sz="5100" dirty="0">
                <a:latin typeface="Cambria" panose="02040503050406030204" pitchFamily="18" charset="0"/>
                <a:ea typeface="Cambria" panose="02040503050406030204" pitchFamily="18" charset="0"/>
              </a:rPr>
              <a:t>)</a:t>
            </a:r>
          </a:p>
          <a:p>
            <a:pPr marL="438150" indent="-285750">
              <a:spcBef>
                <a:spcPts val="0"/>
              </a:spcBef>
              <a:buFont typeface="Wingdings" pitchFamily="2" charset="2"/>
              <a:buChar char="Ø"/>
            </a:pPr>
            <a:endParaRPr lang="en-US" sz="5100" dirty="0">
              <a:latin typeface="Cambria" panose="02040503050406030204" pitchFamily="18" charset="0"/>
              <a:ea typeface="Cambria" panose="02040503050406030204" pitchFamily="18" charset="0"/>
            </a:endParaRPr>
          </a:p>
          <a:p>
            <a:pPr marL="438150" indent="-285750">
              <a:spcBef>
                <a:spcPts val="0"/>
              </a:spcBef>
              <a:buFont typeface="Wingdings" pitchFamily="2" charset="2"/>
              <a:buChar char="Ø"/>
            </a:pPr>
            <a:r>
              <a:rPr lang="en-IN" sz="5100" i="0" dirty="0">
                <a:solidFill>
                  <a:srgbClr val="1B1B1B"/>
                </a:solidFill>
                <a:effectLst/>
                <a:latin typeface="Cambria" panose="02040503050406030204" pitchFamily="18" charset="0"/>
                <a:ea typeface="Cambria" panose="02040503050406030204" pitchFamily="18" charset="0"/>
              </a:rPr>
              <a:t>[4]Artificial</a:t>
            </a:r>
            <a:r>
              <a:rPr lang="en-IN" sz="5100" b="1" i="0" dirty="0">
                <a:solidFill>
                  <a:srgbClr val="1B1B1B"/>
                </a:solidFill>
                <a:effectLst/>
                <a:latin typeface="Cambria" panose="02040503050406030204" pitchFamily="18" charset="0"/>
                <a:ea typeface="Cambria" panose="02040503050406030204" pitchFamily="18" charset="0"/>
              </a:rPr>
              <a:t> </a:t>
            </a:r>
            <a:r>
              <a:rPr lang="en-IN" sz="5100" i="0" dirty="0">
                <a:solidFill>
                  <a:srgbClr val="1B1B1B"/>
                </a:solidFill>
                <a:effectLst/>
                <a:latin typeface="Cambria" panose="02040503050406030204" pitchFamily="18" charset="0"/>
                <a:ea typeface="Cambria" panose="02040503050406030204" pitchFamily="18" charset="0"/>
              </a:rPr>
              <a:t>intelligence in medicine: current trends and future possibilities (</a:t>
            </a:r>
            <a:r>
              <a:rPr lang="en-IN" sz="5100" i="0" dirty="0">
                <a:solidFill>
                  <a:srgbClr val="1B1B1B"/>
                </a:solidFill>
                <a:effectLst/>
                <a:latin typeface="Cambria" panose="02040503050406030204" pitchFamily="18" charset="0"/>
                <a:ea typeface="Cambria" panose="02040503050406030204" pitchFamily="18" charset="0"/>
                <a:hlinkClick r:id="rId7"/>
              </a:rPr>
              <a:t>Link</a:t>
            </a:r>
            <a:r>
              <a:rPr lang="en-IN" sz="5100" i="0" dirty="0">
                <a:solidFill>
                  <a:srgbClr val="1B1B1B"/>
                </a:solidFill>
                <a:effectLst/>
                <a:latin typeface="Cambria" panose="02040503050406030204" pitchFamily="18" charset="0"/>
                <a:ea typeface="Cambria" panose="02040503050406030204" pitchFamily="18" charset="0"/>
              </a:rPr>
              <a:t>)</a:t>
            </a:r>
          </a:p>
          <a:p>
            <a:pPr marL="438150" indent="-285750">
              <a:spcBef>
                <a:spcPts val="0"/>
              </a:spcBef>
              <a:buFont typeface="Wingdings" pitchFamily="2" charset="2"/>
              <a:buChar char="Ø"/>
            </a:pPr>
            <a:endParaRPr lang="en-US" sz="5100" dirty="0">
              <a:latin typeface="Cambria" panose="02040503050406030204" pitchFamily="18" charset="0"/>
              <a:ea typeface="Cambria" panose="02040503050406030204" pitchFamily="18" charset="0"/>
            </a:endParaRPr>
          </a:p>
          <a:p>
            <a:pPr marL="438150" indent="-285750">
              <a:spcBef>
                <a:spcPts val="0"/>
              </a:spcBef>
              <a:buFont typeface="Wingdings" pitchFamily="2" charset="2"/>
              <a:buChar char="Ø"/>
            </a:pPr>
            <a:r>
              <a:rPr lang="en-US" sz="5100" dirty="0">
                <a:latin typeface="Cambria" panose="02040503050406030204" pitchFamily="18" charset="0"/>
                <a:ea typeface="Cambria" panose="02040503050406030204" pitchFamily="18" charset="0"/>
              </a:rPr>
              <a:t>[5]The potential for artiﬁcial intelligence in healthcare(</a:t>
            </a:r>
            <a:r>
              <a:rPr lang="en-US" sz="5100" dirty="0" err="1">
                <a:latin typeface="Cambria" panose="02040503050406030204" pitchFamily="18" charset="0"/>
                <a:ea typeface="Cambria" panose="02040503050406030204" pitchFamily="18" charset="0"/>
              </a:rPr>
              <a:t>Authors:Thomas</a:t>
            </a:r>
            <a:r>
              <a:rPr lang="en-US" sz="5100" dirty="0">
                <a:latin typeface="Cambria" panose="02040503050406030204" pitchFamily="18" charset="0"/>
                <a:ea typeface="Cambria" panose="02040503050406030204" pitchFamily="18" charset="0"/>
              </a:rPr>
              <a:t> Davenport and Ravi </a:t>
            </a:r>
            <a:r>
              <a:rPr lang="en-US" sz="5100" dirty="0" err="1">
                <a:latin typeface="Cambria" panose="02040503050406030204" pitchFamily="18" charset="0"/>
                <a:ea typeface="Cambria" panose="02040503050406030204" pitchFamily="18" charset="0"/>
              </a:rPr>
              <a:t>Kalakota</a:t>
            </a:r>
            <a:r>
              <a:rPr lang="en-US" sz="5100" dirty="0">
                <a:latin typeface="Cambria" panose="02040503050406030204" pitchFamily="18" charset="0"/>
                <a:ea typeface="Cambria" panose="02040503050406030204" pitchFamily="18" charset="0"/>
              </a:rPr>
              <a:t>)</a:t>
            </a:r>
          </a:p>
          <a:p>
            <a:pPr marL="438150" indent="-285750">
              <a:spcBef>
                <a:spcPts val="0"/>
              </a:spcBef>
              <a:buFont typeface="Wingdings" pitchFamily="2" charset="2"/>
              <a:buChar char="Ø"/>
            </a:pPr>
            <a:endParaRPr lang="en-US" sz="5100" b="0" i="0" u="none" strike="noStrike" baseline="0" dirty="0">
              <a:solidFill>
                <a:srgbClr val="000000"/>
              </a:solidFill>
              <a:latin typeface="Cambria" panose="02040503050406030204" pitchFamily="18" charset="0"/>
              <a:ea typeface="Cambria" panose="02040503050406030204" pitchFamily="18" charset="0"/>
            </a:endParaRPr>
          </a:p>
          <a:p>
            <a:pPr marL="438150" indent="-285750">
              <a:spcBef>
                <a:spcPts val="0"/>
              </a:spcBef>
              <a:buFont typeface="Wingdings" pitchFamily="2" charset="2"/>
              <a:buChar char="Ø"/>
            </a:pPr>
            <a:r>
              <a:rPr lang="en-US" sz="5100" b="0" i="0" u="none" strike="noStrike" baseline="0" dirty="0">
                <a:solidFill>
                  <a:srgbClr val="000000"/>
                </a:solidFill>
                <a:latin typeface="Cambria" panose="02040503050406030204" pitchFamily="18" charset="0"/>
                <a:ea typeface="Cambria" panose="02040503050406030204" pitchFamily="18" charset="0"/>
              </a:rPr>
              <a:t>[6]Revolutionizing healthcare: the role of artificial intelligence in clinical practice </a:t>
            </a:r>
            <a:r>
              <a:rPr lang="en-US" sz="5100" dirty="0">
                <a:latin typeface="Cambria" panose="02040503050406030204" pitchFamily="18" charset="0"/>
                <a:ea typeface="Cambria" panose="02040503050406030204" pitchFamily="18" charset="0"/>
              </a:rPr>
              <a:t> (</a:t>
            </a:r>
            <a:r>
              <a:rPr lang="en-IN" sz="5100" b="0" i="0" u="none" strike="noStrike" baseline="0" dirty="0">
                <a:solidFill>
                  <a:srgbClr val="000000"/>
                </a:solidFill>
                <a:latin typeface="Cambria" panose="02040503050406030204" pitchFamily="18" charset="0"/>
                <a:ea typeface="Cambria" panose="02040503050406030204" pitchFamily="18" charset="0"/>
              </a:rPr>
              <a:t>BMC Medical Education )</a:t>
            </a:r>
          </a:p>
          <a:p>
            <a:pPr marL="438150" indent="-285750">
              <a:spcBef>
                <a:spcPts val="0"/>
              </a:spcBef>
              <a:buFont typeface="Wingdings" pitchFamily="2" charset="2"/>
              <a:buChar char="Ø"/>
            </a:pPr>
            <a:endParaRPr lang="en-US" sz="2600" dirty="0"/>
          </a:p>
          <a:p>
            <a:pPr marL="152400" indent="0">
              <a:spcBef>
                <a:spcPts val="0"/>
              </a:spcBef>
              <a:buNone/>
            </a:pPr>
            <a:endParaRPr lang="en-IN" sz="2600" b="0" i="0" dirty="0">
              <a:solidFill>
                <a:srgbClr val="111111"/>
              </a:solidFill>
              <a:effectLst/>
              <a:latin typeface="Cambria" panose="02040503050406030204" pitchFamily="18" charset="0"/>
            </a:endParaRPr>
          </a:p>
          <a:p>
            <a:pPr marL="152400" indent="0">
              <a:spcBef>
                <a:spcPts val="0"/>
              </a:spcBef>
              <a:buNone/>
            </a:pPr>
            <a:r>
              <a:rPr lang="en-US" sz="2600" dirty="0">
                <a:latin typeface="Cambria" panose="02040503050406030204" pitchFamily="18" charset="0"/>
                <a:ea typeface="Cambria" panose="020405030504060302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430C-B2B5-860A-CA2B-3B9702B372AB}"/>
              </a:ext>
            </a:extLst>
          </p:cNvPr>
          <p:cNvSpPr>
            <a:spLocks noGrp="1"/>
          </p:cNvSpPr>
          <p:nvPr>
            <p:ph type="title"/>
          </p:nvPr>
        </p:nvSpPr>
        <p:spPr/>
        <p:txBody>
          <a:bodyPr/>
          <a:lstStyle/>
          <a:p>
            <a:r>
              <a:rPr lang="en-US" dirty="0"/>
              <a:t>Project work mapping with SDG</a:t>
            </a:r>
          </a:p>
        </p:txBody>
      </p:sp>
      <p:sp>
        <p:nvSpPr>
          <p:cNvPr id="3" name="Text Placeholder 2">
            <a:extLst>
              <a:ext uri="{FF2B5EF4-FFF2-40B4-BE49-F238E27FC236}">
                <a16:creationId xmlns:a16="http://schemas.microsoft.com/office/drawing/2014/main" id="{E3074E71-3F5B-6A5A-BCC5-3D4FE04B6F32}"/>
              </a:ext>
            </a:extLst>
          </p:cNvPr>
          <p:cNvSpPr>
            <a:spLocks noGrp="1"/>
          </p:cNvSpPr>
          <p:nvPr>
            <p:ph type="body" idx="1"/>
          </p:nvPr>
        </p:nvSpPr>
        <p:spPr/>
        <p:txBody>
          <a:bodyPr/>
          <a:lstStyle/>
          <a:p>
            <a:pPr marL="76200" indent="0">
              <a:buNone/>
            </a:pPr>
            <a:r>
              <a:rPr lang="en-IN" dirty="0"/>
              <a:t>Diagnosis of acute diseases in villages and smaller towns using AI, is primarily related to </a:t>
            </a:r>
            <a:r>
              <a:rPr lang="en-IN" b="1" dirty="0">
                <a:latin typeface="+mj-lt"/>
              </a:rPr>
              <a:t>SDG 3: Good Health and Well-Being and S</a:t>
            </a:r>
            <a:r>
              <a:rPr lang="en-US" b="1" dirty="0">
                <a:latin typeface="+mj-lt"/>
              </a:rPr>
              <a:t>DG</a:t>
            </a:r>
            <a:r>
              <a:rPr lang="en-US" b="1" dirty="0">
                <a:effectLst/>
                <a:latin typeface="+mj-lt"/>
                <a:ea typeface="Times New Roman" panose="02020603050405020304" pitchFamily="18" charset="0"/>
              </a:rPr>
              <a:t> 9: Build resilient infrastructure, promote inclusive and sustainable industrialization.</a:t>
            </a:r>
            <a:r>
              <a:rPr lang="en-US" sz="1800" dirty="0">
                <a:effectLst/>
                <a:latin typeface="Times New Roman" panose="02020603050405020304" pitchFamily="18" charset="0"/>
                <a:ea typeface="Times New Roman" panose="02020603050405020304" pitchFamily="18" charset="0"/>
              </a:rPr>
              <a:t> </a:t>
            </a:r>
            <a:r>
              <a:rPr lang="en-US" b="1" dirty="0">
                <a:effectLst/>
                <a:latin typeface="+mj-lt"/>
                <a:ea typeface="Times New Roman" panose="02020603050405020304" pitchFamily="18" charset="0"/>
              </a:rPr>
              <a:t>SDG</a:t>
            </a:r>
            <a:r>
              <a:rPr lang="en-US" b="1" spc="-15" dirty="0">
                <a:effectLst/>
                <a:latin typeface="+mj-lt"/>
                <a:ea typeface="Times New Roman" panose="02020603050405020304" pitchFamily="18" charset="0"/>
              </a:rPr>
              <a:t> </a:t>
            </a:r>
            <a:r>
              <a:rPr lang="en-US" b="1" dirty="0">
                <a:effectLst/>
                <a:latin typeface="+mj-lt"/>
                <a:ea typeface="Times New Roman" panose="02020603050405020304" pitchFamily="18" charset="0"/>
              </a:rPr>
              <a:t>17:</a:t>
            </a:r>
            <a:r>
              <a:rPr lang="en-US" b="1" spc="-10" dirty="0">
                <a:effectLst/>
                <a:latin typeface="+mj-lt"/>
                <a:ea typeface="Times New Roman" panose="02020603050405020304" pitchFamily="18" charset="0"/>
              </a:rPr>
              <a:t> </a:t>
            </a:r>
            <a:r>
              <a:rPr lang="en-US" b="1" dirty="0">
                <a:effectLst/>
                <a:latin typeface="+mj-lt"/>
                <a:ea typeface="Times New Roman" panose="02020603050405020304" pitchFamily="18" charset="0"/>
              </a:rPr>
              <a:t>Partnerships</a:t>
            </a:r>
            <a:r>
              <a:rPr lang="en-US" b="1" spc="-10" dirty="0">
                <a:effectLst/>
                <a:latin typeface="+mj-lt"/>
                <a:ea typeface="Times New Roman" panose="02020603050405020304" pitchFamily="18" charset="0"/>
              </a:rPr>
              <a:t> </a:t>
            </a:r>
            <a:r>
              <a:rPr lang="en-US" b="1" dirty="0">
                <a:effectLst/>
                <a:latin typeface="+mj-lt"/>
                <a:ea typeface="Times New Roman" panose="02020603050405020304" pitchFamily="18" charset="0"/>
              </a:rPr>
              <a:t>for</a:t>
            </a:r>
            <a:r>
              <a:rPr lang="en-US" b="1" spc="-40" dirty="0">
                <a:effectLst/>
                <a:latin typeface="+mj-lt"/>
                <a:ea typeface="Times New Roman" panose="02020603050405020304" pitchFamily="18" charset="0"/>
              </a:rPr>
              <a:t> </a:t>
            </a:r>
            <a:r>
              <a:rPr lang="en-US" b="1" dirty="0">
                <a:effectLst/>
                <a:latin typeface="+mj-lt"/>
                <a:ea typeface="Times New Roman" panose="02020603050405020304" pitchFamily="18" charset="0"/>
              </a:rPr>
              <a:t>the</a:t>
            </a:r>
            <a:r>
              <a:rPr lang="en-US" b="1" spc="-15" dirty="0">
                <a:effectLst/>
                <a:latin typeface="+mj-lt"/>
                <a:ea typeface="Times New Roman" panose="02020603050405020304" pitchFamily="18" charset="0"/>
              </a:rPr>
              <a:t> </a:t>
            </a:r>
            <a:r>
              <a:rPr lang="en-US" b="1" spc="-10" dirty="0">
                <a:effectLst/>
                <a:latin typeface="+mj-lt"/>
                <a:ea typeface="Times New Roman" panose="02020603050405020304" pitchFamily="18" charset="0"/>
              </a:rPr>
              <a:t>goals.</a:t>
            </a:r>
            <a:endParaRPr lang="en-IN" b="1" dirty="0">
              <a:effectLst/>
              <a:latin typeface="+mj-lt"/>
              <a:ea typeface="Times New Roman" panose="02020603050405020304" pitchFamily="18" charset="0"/>
            </a:endParaRPr>
          </a:p>
          <a:p>
            <a:pPr marL="76200" indent="0">
              <a:buNone/>
            </a:pPr>
            <a:r>
              <a:rPr lang="en-IN" dirty="0"/>
              <a:t>This goal aims to ensure healthy lives and promote well-being for all at all ages. Specifically, it addresses the need for universal health coverage, access to quality essential health care services, and the reduction of mortality from communicable and non-communicable diseases.</a:t>
            </a:r>
          </a:p>
          <a:p>
            <a:endParaRPr lang="en-US" dirty="0"/>
          </a:p>
        </p:txBody>
      </p:sp>
      <p:pic>
        <p:nvPicPr>
          <p:cNvPr id="4" name="Picture 3">
            <a:extLst>
              <a:ext uri="{FF2B5EF4-FFF2-40B4-BE49-F238E27FC236}">
                <a16:creationId xmlns:a16="http://schemas.microsoft.com/office/drawing/2014/main" id="{7EB93140-83CA-FDB2-B4C6-E51ED22E46A2}"/>
              </a:ext>
            </a:extLst>
          </p:cNvPr>
          <p:cNvPicPr>
            <a:picLocks noChangeAspect="1"/>
          </p:cNvPicPr>
          <p:nvPr/>
        </p:nvPicPr>
        <p:blipFill>
          <a:blip r:embed="rId2"/>
          <a:stretch>
            <a:fillRect/>
          </a:stretch>
        </p:blipFill>
        <p:spPr>
          <a:xfrm>
            <a:off x="8935528" y="4376101"/>
            <a:ext cx="2697671" cy="2035448"/>
          </a:xfrm>
          <a:prstGeom prst="rect">
            <a:avLst/>
          </a:prstGeom>
        </p:spPr>
      </p:pic>
    </p:spTree>
    <p:extLst>
      <p:ext uri="{BB962C8B-B14F-4D97-AF65-F5344CB8AC3E}">
        <p14:creationId xmlns:p14="http://schemas.microsoft.com/office/powerpoint/2010/main" val="109919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1283-9CE2-DC0D-6674-A91EEB8DD8E1}"/>
              </a:ext>
            </a:extLst>
          </p:cNvPr>
          <p:cNvSpPr>
            <a:spLocks noGrp="1"/>
          </p:cNvSpPr>
          <p:nvPr>
            <p:ph type="title"/>
          </p:nvPr>
        </p:nvSpPr>
        <p:spPr/>
        <p:txBody>
          <a:bodyPr/>
          <a:lstStyle/>
          <a:p>
            <a:r>
              <a:rPr lang="en-GB" dirty="0"/>
              <a:t>Introduction</a:t>
            </a:r>
            <a:endParaRPr lang="en-US" dirty="0"/>
          </a:p>
        </p:txBody>
      </p:sp>
      <p:sp>
        <p:nvSpPr>
          <p:cNvPr id="3" name="Text Placeholder 2">
            <a:extLst>
              <a:ext uri="{FF2B5EF4-FFF2-40B4-BE49-F238E27FC236}">
                <a16:creationId xmlns:a16="http://schemas.microsoft.com/office/drawing/2014/main" id="{86BCBFFA-BED4-69E7-EB1B-AC31270D32F2}"/>
              </a:ext>
            </a:extLst>
          </p:cNvPr>
          <p:cNvSpPr>
            <a:spLocks noGrp="1"/>
          </p:cNvSpPr>
          <p:nvPr>
            <p:ph type="body" idx="1"/>
          </p:nvPr>
        </p:nvSpPr>
        <p:spPr/>
        <p:txBody>
          <a:bodyPr/>
          <a:lstStyle/>
          <a:p>
            <a:pPr marL="76200" indent="0" algn="just">
              <a:buNone/>
            </a:pPr>
            <a:r>
              <a:rPr lang="en-IN" dirty="0">
                <a:latin typeface="Cambria" panose="02040503050406030204" pitchFamily="18" charset="0"/>
                <a:cs typeface="Arial" panose="020B0604020202020204" pitchFamily="34" charset="0"/>
              </a:rPr>
              <a:t>In rural areas and smaller towns, access to healthcare can be limited, leading to delays in the diagnosis and treatment of acute diseases. The integration of Artificial Intelligence (AI) into healthcare systems offers a promising solution to bridge this gap. AI technologies can enhance diagnostic accuracy, streamline patient data management, and provide real-time health insights. By leveraging AI-driven tools, healthcare providers in these communities can improve patient outcomes, ensure timely interventions, and ultimately strengthen local health systems. Moreover, the use of AI can empower local healthcare workers with decision-support systems, enabling them to provide high-quality care despite limited resources. This presentation explores the potential of AI in diagnosing acute diseases in underserved regions, highlighting innovative applications and real-world examples</a:t>
            </a:r>
            <a:endParaRPr lang="en-US" dirty="0"/>
          </a:p>
        </p:txBody>
      </p:sp>
    </p:spTree>
    <p:extLst>
      <p:ext uri="{BB962C8B-B14F-4D97-AF65-F5344CB8AC3E}">
        <p14:creationId xmlns:p14="http://schemas.microsoft.com/office/powerpoint/2010/main" val="428371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B39A-1DAF-9620-441E-2D78166402FB}"/>
              </a:ext>
            </a:extLst>
          </p:cNvPr>
          <p:cNvSpPr>
            <a:spLocks noGrp="1"/>
          </p:cNvSpPr>
          <p:nvPr>
            <p:ph type="title"/>
          </p:nvPr>
        </p:nvSpPr>
        <p:spPr/>
        <p:txBody>
          <a:bodyPr/>
          <a:lstStyle/>
          <a:p>
            <a:r>
              <a:rPr lang="en-US" dirty="0"/>
              <a:t>Paper Publication</a:t>
            </a:r>
            <a:endParaRPr lang="en-IN" dirty="0"/>
          </a:p>
        </p:txBody>
      </p:sp>
      <p:pic>
        <p:nvPicPr>
          <p:cNvPr id="7" name="Picture 6">
            <a:extLst>
              <a:ext uri="{FF2B5EF4-FFF2-40B4-BE49-F238E27FC236}">
                <a16:creationId xmlns:a16="http://schemas.microsoft.com/office/drawing/2014/main" id="{8FACCCF3-2738-1EFB-17F9-92C0CCEE1B48}"/>
              </a:ext>
            </a:extLst>
          </p:cNvPr>
          <p:cNvPicPr>
            <a:picLocks noChangeAspect="1"/>
          </p:cNvPicPr>
          <p:nvPr/>
        </p:nvPicPr>
        <p:blipFill>
          <a:blip r:embed="rId2"/>
          <a:stretch>
            <a:fillRect/>
          </a:stretch>
        </p:blipFill>
        <p:spPr>
          <a:xfrm>
            <a:off x="6630945" y="1043841"/>
            <a:ext cx="3805346" cy="4941623"/>
          </a:xfrm>
          <a:prstGeom prst="rect">
            <a:avLst/>
          </a:prstGeom>
        </p:spPr>
      </p:pic>
      <p:pic>
        <p:nvPicPr>
          <p:cNvPr id="5" name="Picture 4">
            <a:extLst>
              <a:ext uri="{FF2B5EF4-FFF2-40B4-BE49-F238E27FC236}">
                <a16:creationId xmlns:a16="http://schemas.microsoft.com/office/drawing/2014/main" id="{B581077D-250F-DA95-CCA1-7993ABEF3D51}"/>
              </a:ext>
            </a:extLst>
          </p:cNvPr>
          <p:cNvPicPr>
            <a:picLocks noChangeAspect="1"/>
          </p:cNvPicPr>
          <p:nvPr/>
        </p:nvPicPr>
        <p:blipFill>
          <a:blip r:embed="rId3"/>
          <a:stretch>
            <a:fillRect/>
          </a:stretch>
        </p:blipFill>
        <p:spPr>
          <a:xfrm>
            <a:off x="1935696" y="980391"/>
            <a:ext cx="4160303" cy="5029059"/>
          </a:xfrm>
          <a:prstGeom prst="rect">
            <a:avLst/>
          </a:prstGeom>
        </p:spPr>
      </p:pic>
    </p:spTree>
    <p:extLst>
      <p:ext uri="{BB962C8B-B14F-4D97-AF65-F5344CB8AC3E}">
        <p14:creationId xmlns:p14="http://schemas.microsoft.com/office/powerpoint/2010/main" val="2568349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26A9-AC15-2C69-3AEC-CB42AE19A057}"/>
              </a:ext>
            </a:extLst>
          </p:cNvPr>
          <p:cNvSpPr>
            <a:spLocks noGrp="1"/>
          </p:cNvSpPr>
          <p:nvPr>
            <p:ph type="title"/>
          </p:nvPr>
        </p:nvSpPr>
        <p:spPr/>
        <p:txBody>
          <a:bodyPr/>
          <a:lstStyle/>
          <a:p>
            <a:r>
              <a:rPr lang="en-IN" dirty="0"/>
              <a:t>Achievements</a:t>
            </a:r>
          </a:p>
        </p:txBody>
      </p:sp>
      <p:pic>
        <p:nvPicPr>
          <p:cNvPr id="6" name="Picture 5">
            <a:extLst>
              <a:ext uri="{FF2B5EF4-FFF2-40B4-BE49-F238E27FC236}">
                <a16:creationId xmlns:a16="http://schemas.microsoft.com/office/drawing/2014/main" id="{F6A34A3B-1E1E-E2DF-C2A7-145EEE4DE03D}"/>
              </a:ext>
            </a:extLst>
          </p:cNvPr>
          <p:cNvPicPr>
            <a:picLocks noChangeAspect="1"/>
          </p:cNvPicPr>
          <p:nvPr/>
        </p:nvPicPr>
        <p:blipFill>
          <a:blip r:embed="rId2"/>
          <a:stretch>
            <a:fillRect/>
          </a:stretch>
        </p:blipFill>
        <p:spPr>
          <a:xfrm>
            <a:off x="254621" y="1033278"/>
            <a:ext cx="3779108" cy="5056911"/>
          </a:xfrm>
          <a:prstGeom prst="rect">
            <a:avLst/>
          </a:prstGeom>
        </p:spPr>
      </p:pic>
      <p:pic>
        <p:nvPicPr>
          <p:cNvPr id="8" name="Picture 7">
            <a:extLst>
              <a:ext uri="{FF2B5EF4-FFF2-40B4-BE49-F238E27FC236}">
                <a16:creationId xmlns:a16="http://schemas.microsoft.com/office/drawing/2014/main" id="{332C469B-8920-5CD0-D61D-CBD4421F9107}"/>
              </a:ext>
            </a:extLst>
          </p:cNvPr>
          <p:cNvPicPr>
            <a:picLocks noChangeAspect="1"/>
          </p:cNvPicPr>
          <p:nvPr/>
        </p:nvPicPr>
        <p:blipFill>
          <a:blip r:embed="rId3"/>
          <a:stretch>
            <a:fillRect/>
          </a:stretch>
        </p:blipFill>
        <p:spPr>
          <a:xfrm>
            <a:off x="4332798" y="1033278"/>
            <a:ext cx="3628004" cy="5134083"/>
          </a:xfrm>
          <a:prstGeom prst="rect">
            <a:avLst/>
          </a:prstGeom>
        </p:spPr>
      </p:pic>
      <p:pic>
        <p:nvPicPr>
          <p:cNvPr id="10" name="Picture 9">
            <a:extLst>
              <a:ext uri="{FF2B5EF4-FFF2-40B4-BE49-F238E27FC236}">
                <a16:creationId xmlns:a16="http://schemas.microsoft.com/office/drawing/2014/main" id="{DC2849F9-168E-883C-7CDB-8DFCF712556F}"/>
              </a:ext>
            </a:extLst>
          </p:cNvPr>
          <p:cNvPicPr>
            <a:picLocks noChangeAspect="1"/>
          </p:cNvPicPr>
          <p:nvPr/>
        </p:nvPicPr>
        <p:blipFill>
          <a:blip r:embed="rId4"/>
          <a:stretch>
            <a:fillRect/>
          </a:stretch>
        </p:blipFill>
        <p:spPr>
          <a:xfrm>
            <a:off x="8259871" y="1033278"/>
            <a:ext cx="3628004" cy="5137052"/>
          </a:xfrm>
          <a:prstGeom prst="rect">
            <a:avLst/>
          </a:prstGeom>
        </p:spPr>
      </p:pic>
    </p:spTree>
    <p:extLst>
      <p:ext uri="{BB962C8B-B14F-4D97-AF65-F5344CB8AC3E}">
        <p14:creationId xmlns:p14="http://schemas.microsoft.com/office/powerpoint/2010/main" val="338618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EEF2-8D3D-58E4-5608-94DC0045762C}"/>
              </a:ext>
            </a:extLst>
          </p:cNvPr>
          <p:cNvSpPr>
            <a:spLocks noGrp="1"/>
          </p:cNvSpPr>
          <p:nvPr>
            <p:ph type="title"/>
          </p:nvPr>
        </p:nvSpPr>
        <p:spPr/>
        <p:txBody>
          <a:bodyPr/>
          <a:lstStyle/>
          <a:p>
            <a:r>
              <a:rPr lang="en-IN" dirty="0"/>
              <a:t>Achievements</a:t>
            </a:r>
          </a:p>
        </p:txBody>
      </p:sp>
      <p:pic>
        <p:nvPicPr>
          <p:cNvPr id="5" name="Picture 4">
            <a:extLst>
              <a:ext uri="{FF2B5EF4-FFF2-40B4-BE49-F238E27FC236}">
                <a16:creationId xmlns:a16="http://schemas.microsoft.com/office/drawing/2014/main" id="{70C61964-ECC9-BBDE-B4B6-6F0FB2C17FE2}"/>
              </a:ext>
            </a:extLst>
          </p:cNvPr>
          <p:cNvPicPr>
            <a:picLocks noChangeAspect="1"/>
          </p:cNvPicPr>
          <p:nvPr/>
        </p:nvPicPr>
        <p:blipFill>
          <a:blip r:embed="rId2"/>
          <a:stretch>
            <a:fillRect/>
          </a:stretch>
        </p:blipFill>
        <p:spPr>
          <a:xfrm>
            <a:off x="452998" y="1019059"/>
            <a:ext cx="3701908" cy="5176289"/>
          </a:xfrm>
          <a:prstGeom prst="rect">
            <a:avLst/>
          </a:prstGeom>
        </p:spPr>
      </p:pic>
      <p:pic>
        <p:nvPicPr>
          <p:cNvPr id="7" name="Picture 6">
            <a:extLst>
              <a:ext uri="{FF2B5EF4-FFF2-40B4-BE49-F238E27FC236}">
                <a16:creationId xmlns:a16="http://schemas.microsoft.com/office/drawing/2014/main" id="{2ED91B57-9EE2-4720-F253-923431981ABE}"/>
              </a:ext>
            </a:extLst>
          </p:cNvPr>
          <p:cNvPicPr>
            <a:picLocks noChangeAspect="1"/>
          </p:cNvPicPr>
          <p:nvPr/>
        </p:nvPicPr>
        <p:blipFill>
          <a:blip r:embed="rId3"/>
          <a:stretch>
            <a:fillRect/>
          </a:stretch>
        </p:blipFill>
        <p:spPr>
          <a:xfrm>
            <a:off x="4423045" y="1019059"/>
            <a:ext cx="3701909" cy="5225787"/>
          </a:xfrm>
          <a:prstGeom prst="rect">
            <a:avLst/>
          </a:prstGeom>
        </p:spPr>
      </p:pic>
      <p:pic>
        <p:nvPicPr>
          <p:cNvPr id="9" name="Picture 8">
            <a:extLst>
              <a:ext uri="{FF2B5EF4-FFF2-40B4-BE49-F238E27FC236}">
                <a16:creationId xmlns:a16="http://schemas.microsoft.com/office/drawing/2014/main" id="{41506991-43CD-D32A-B4A8-329AD2511DC3}"/>
              </a:ext>
            </a:extLst>
          </p:cNvPr>
          <p:cNvPicPr>
            <a:picLocks noChangeAspect="1"/>
          </p:cNvPicPr>
          <p:nvPr/>
        </p:nvPicPr>
        <p:blipFill>
          <a:blip r:embed="rId4"/>
          <a:stretch>
            <a:fillRect/>
          </a:stretch>
        </p:blipFill>
        <p:spPr>
          <a:xfrm>
            <a:off x="8264757" y="1019058"/>
            <a:ext cx="3694540" cy="5225787"/>
          </a:xfrm>
          <a:prstGeom prst="rect">
            <a:avLst/>
          </a:prstGeom>
        </p:spPr>
      </p:pic>
    </p:spTree>
    <p:extLst>
      <p:ext uri="{BB962C8B-B14F-4D97-AF65-F5344CB8AC3E}">
        <p14:creationId xmlns:p14="http://schemas.microsoft.com/office/powerpoint/2010/main" val="575314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99E4-A0E8-E859-836B-B4F4A5F0FE70}"/>
              </a:ext>
            </a:extLst>
          </p:cNvPr>
          <p:cNvSpPr>
            <a:spLocks noGrp="1"/>
          </p:cNvSpPr>
          <p:nvPr>
            <p:ph type="title"/>
          </p:nvPr>
        </p:nvSpPr>
        <p:spPr/>
        <p:txBody>
          <a:bodyPr/>
          <a:lstStyle/>
          <a:p>
            <a:r>
              <a:rPr lang="en-GB" dirty="0"/>
              <a:t>Literature Review</a:t>
            </a:r>
            <a:endParaRPr lang="en-US" dirty="0"/>
          </a:p>
        </p:txBody>
      </p:sp>
      <p:pic>
        <p:nvPicPr>
          <p:cNvPr id="7" name="Picture 6">
            <a:extLst>
              <a:ext uri="{FF2B5EF4-FFF2-40B4-BE49-F238E27FC236}">
                <a16:creationId xmlns:a16="http://schemas.microsoft.com/office/drawing/2014/main" id="{F3A32819-FF39-456B-B2F1-0724255D73F5}"/>
              </a:ext>
            </a:extLst>
          </p:cNvPr>
          <p:cNvPicPr>
            <a:picLocks noChangeAspect="1"/>
          </p:cNvPicPr>
          <p:nvPr/>
        </p:nvPicPr>
        <p:blipFill>
          <a:blip r:embed="rId2"/>
          <a:stretch>
            <a:fillRect/>
          </a:stretch>
        </p:blipFill>
        <p:spPr>
          <a:xfrm>
            <a:off x="87086" y="1338943"/>
            <a:ext cx="11941628" cy="3973286"/>
          </a:xfrm>
          <a:prstGeom prst="rect">
            <a:avLst/>
          </a:prstGeom>
        </p:spPr>
      </p:pic>
    </p:spTree>
    <p:extLst>
      <p:ext uri="{BB962C8B-B14F-4D97-AF65-F5344CB8AC3E}">
        <p14:creationId xmlns:p14="http://schemas.microsoft.com/office/powerpoint/2010/main" val="187752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99E4-A0E8-E859-836B-B4F4A5F0FE70}"/>
              </a:ext>
            </a:extLst>
          </p:cNvPr>
          <p:cNvSpPr>
            <a:spLocks noGrp="1"/>
          </p:cNvSpPr>
          <p:nvPr>
            <p:ph type="title"/>
          </p:nvPr>
        </p:nvSpPr>
        <p:spPr/>
        <p:txBody>
          <a:bodyPr/>
          <a:lstStyle/>
          <a:p>
            <a:r>
              <a:rPr lang="en-GB" dirty="0"/>
              <a:t>Literature Review</a:t>
            </a:r>
            <a:endParaRPr lang="en-US" dirty="0"/>
          </a:p>
        </p:txBody>
      </p:sp>
      <p:pic>
        <p:nvPicPr>
          <p:cNvPr id="5" name="Picture 4">
            <a:extLst>
              <a:ext uri="{FF2B5EF4-FFF2-40B4-BE49-F238E27FC236}">
                <a16:creationId xmlns:a16="http://schemas.microsoft.com/office/drawing/2014/main" id="{D71B4D89-945F-432A-DEDF-5EB61B53D8FA}"/>
              </a:ext>
            </a:extLst>
          </p:cNvPr>
          <p:cNvPicPr>
            <a:picLocks noChangeAspect="1"/>
          </p:cNvPicPr>
          <p:nvPr/>
        </p:nvPicPr>
        <p:blipFill>
          <a:blip r:embed="rId2"/>
          <a:stretch>
            <a:fillRect/>
          </a:stretch>
        </p:blipFill>
        <p:spPr>
          <a:xfrm>
            <a:off x="141513" y="1534886"/>
            <a:ext cx="11970499" cy="3592285"/>
          </a:xfrm>
          <a:prstGeom prst="rect">
            <a:avLst/>
          </a:prstGeom>
        </p:spPr>
      </p:pic>
    </p:spTree>
    <p:extLst>
      <p:ext uri="{BB962C8B-B14F-4D97-AF65-F5344CB8AC3E}">
        <p14:creationId xmlns:p14="http://schemas.microsoft.com/office/powerpoint/2010/main" val="418721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B1F8-B0CC-6E42-6536-F00670EA3023}"/>
              </a:ext>
            </a:extLst>
          </p:cNvPr>
          <p:cNvSpPr>
            <a:spLocks noGrp="1"/>
          </p:cNvSpPr>
          <p:nvPr>
            <p:ph type="title"/>
          </p:nvPr>
        </p:nvSpPr>
        <p:spPr/>
        <p:txBody>
          <a:bodyPr/>
          <a:lstStyle/>
          <a:p>
            <a:r>
              <a:rPr lang="en-US" dirty="0"/>
              <a:t>Existing method Drawback</a:t>
            </a:r>
          </a:p>
        </p:txBody>
      </p:sp>
      <p:sp>
        <p:nvSpPr>
          <p:cNvPr id="3" name="Text Placeholder 2">
            <a:extLst>
              <a:ext uri="{FF2B5EF4-FFF2-40B4-BE49-F238E27FC236}">
                <a16:creationId xmlns:a16="http://schemas.microsoft.com/office/drawing/2014/main" id="{81A7B334-7939-2277-09D4-030D7AF26A45}"/>
              </a:ext>
            </a:extLst>
          </p:cNvPr>
          <p:cNvSpPr>
            <a:spLocks noGrp="1"/>
          </p:cNvSpPr>
          <p:nvPr>
            <p:ph type="body" idx="1"/>
          </p:nvPr>
        </p:nvSpPr>
        <p:spPr/>
        <p:txBody>
          <a:bodyPr>
            <a:normAutofit fontScale="70000" lnSpcReduction="20000"/>
          </a:bodyPr>
          <a:lstStyle/>
          <a:p>
            <a:pPr marL="0" indent="0" algn="just">
              <a:buNone/>
            </a:pPr>
            <a:r>
              <a:rPr lang="en-IN" sz="2400" dirty="0">
                <a:latin typeface="Cambria" panose="02040503050406030204" pitchFamily="18" charset="0"/>
                <a:cs typeface="Arial" panose="020B0604020202020204" pitchFamily="34" charset="0"/>
              </a:rPr>
              <a:t>Traditional diagnostic methods in rural healthcare often rely on clinical examinations and basic laboratory tests, which can be time-consuming and limited by the availability of skilled healthcare professionals.</a:t>
            </a:r>
          </a:p>
          <a:p>
            <a:pPr marL="0" indent="0" algn="just">
              <a:buNone/>
            </a:pPr>
            <a:endParaRPr lang="en-IN" sz="2400" dirty="0">
              <a:latin typeface="Cambria" panose="02040503050406030204" pitchFamily="18" charset="0"/>
              <a:cs typeface="Arial" panose="020B0604020202020204" pitchFamily="34" charset="0"/>
            </a:endParaRPr>
          </a:p>
          <a:p>
            <a:pPr marL="0" indent="0" algn="just">
              <a:buNone/>
            </a:pPr>
            <a:r>
              <a:rPr lang="en-IN" sz="2400" b="1" dirty="0">
                <a:latin typeface="Cambria" panose="02040503050406030204" pitchFamily="18" charset="0"/>
                <a:cs typeface="Arial" panose="020B0604020202020204" pitchFamily="34" charset="0"/>
              </a:rPr>
              <a:t>Drawbacks:</a:t>
            </a:r>
          </a:p>
          <a:p>
            <a:pPr marL="0" indent="0" algn="just">
              <a:buNone/>
            </a:pPr>
            <a:endParaRPr lang="en-IN" sz="2400" dirty="0">
              <a:latin typeface="Cambria" panose="02040503050406030204" pitchFamily="18" charset="0"/>
              <a:cs typeface="Arial" panose="020B0604020202020204" pitchFamily="34" charset="0"/>
            </a:endParaRPr>
          </a:p>
          <a:p>
            <a:pPr marL="76200" indent="0" algn="just">
              <a:buNone/>
            </a:pPr>
            <a:r>
              <a:rPr lang="en-IN" sz="2400" b="1" dirty="0">
                <a:latin typeface="Cambria" panose="02040503050406030204" pitchFamily="18" charset="0"/>
                <a:cs typeface="Arial" panose="020B0604020202020204" pitchFamily="34" charset="0"/>
              </a:rPr>
              <a:t>1. Limited Access to Specialists:</a:t>
            </a:r>
            <a:r>
              <a:rPr lang="en-IN" sz="2400" dirty="0">
                <a:latin typeface="Cambria" panose="02040503050406030204" pitchFamily="18" charset="0"/>
                <a:cs typeface="Arial" panose="020B0604020202020204" pitchFamily="34" charset="0"/>
              </a:rPr>
              <a:t> Rural areas frequently lack specialists, leading to referrals that can delay          diagnosis and treatment.</a:t>
            </a:r>
          </a:p>
          <a:p>
            <a:pPr marL="76200" indent="0" algn="just">
              <a:buNone/>
            </a:pPr>
            <a:r>
              <a:rPr lang="en-IN" b="1" dirty="0">
                <a:latin typeface="Cambria" panose="02040503050406030204" pitchFamily="18" charset="0"/>
                <a:cs typeface="Arial" panose="020B0604020202020204" pitchFamily="34" charset="0"/>
              </a:rPr>
              <a:t>2. </a:t>
            </a:r>
            <a:r>
              <a:rPr lang="en-IN" sz="2400" b="1" dirty="0">
                <a:latin typeface="Cambria" panose="02040503050406030204" pitchFamily="18" charset="0"/>
                <a:cs typeface="Arial" panose="020B0604020202020204" pitchFamily="34" charset="0"/>
              </a:rPr>
              <a:t>Inconsistent Training:</a:t>
            </a:r>
            <a:r>
              <a:rPr lang="en-IN" sz="2400" dirty="0">
                <a:latin typeface="Cambria" panose="02040503050406030204" pitchFamily="18" charset="0"/>
                <a:cs typeface="Arial" panose="020B0604020202020204" pitchFamily="34" charset="0"/>
              </a:rPr>
              <a:t> Healthcare providers may have varying levels of training, affecting the accuracy and consistency of diagnoses.</a:t>
            </a:r>
          </a:p>
          <a:p>
            <a:pPr marL="76200" indent="0" algn="just">
              <a:buNone/>
            </a:pPr>
            <a:r>
              <a:rPr lang="en-IN" sz="2400" b="1" dirty="0">
                <a:latin typeface="Cambria" panose="02040503050406030204" pitchFamily="18" charset="0"/>
                <a:cs typeface="Arial" panose="020B0604020202020204" pitchFamily="34" charset="0"/>
              </a:rPr>
              <a:t>3. Resource Constraints:</a:t>
            </a:r>
            <a:r>
              <a:rPr lang="en-IN" sz="2400" dirty="0">
                <a:latin typeface="Cambria" panose="02040503050406030204" pitchFamily="18" charset="0"/>
                <a:cs typeface="Arial" panose="020B0604020202020204" pitchFamily="34" charset="0"/>
              </a:rPr>
              <a:t> Basic diagnostic tools may be outdated or unavailable, hindering effective assessment of acute diseases.</a:t>
            </a:r>
          </a:p>
          <a:p>
            <a:pPr marL="76200" indent="0" algn="just">
              <a:buNone/>
            </a:pPr>
            <a:r>
              <a:rPr lang="en-IN" sz="2400" b="1" dirty="0">
                <a:latin typeface="Cambria" panose="02040503050406030204" pitchFamily="18" charset="0"/>
                <a:cs typeface="Arial" panose="020B0604020202020204" pitchFamily="34" charset="0"/>
              </a:rPr>
              <a:t>4. Time-Consuming Processes:</a:t>
            </a:r>
            <a:r>
              <a:rPr lang="en-IN" sz="2400" dirty="0">
                <a:latin typeface="Cambria" panose="02040503050406030204" pitchFamily="18" charset="0"/>
                <a:cs typeface="Arial" panose="020B0604020202020204" pitchFamily="34" charset="0"/>
              </a:rPr>
              <a:t> Manual record-keeping and patient assessments can lead to inefficiencies, increasing wait times and affecting patient care.</a:t>
            </a:r>
          </a:p>
          <a:p>
            <a:pPr marL="76200" indent="0" algn="just">
              <a:buNone/>
            </a:pPr>
            <a:r>
              <a:rPr lang="en-IN" b="1" dirty="0">
                <a:latin typeface="Cambria" panose="02040503050406030204" pitchFamily="18" charset="0"/>
                <a:cs typeface="Arial" panose="020B0604020202020204" pitchFamily="34" charset="0"/>
              </a:rPr>
              <a:t>5. </a:t>
            </a:r>
            <a:r>
              <a:rPr lang="en-IN" sz="2400" b="1" dirty="0">
                <a:latin typeface="Cambria" panose="02040503050406030204" pitchFamily="18" charset="0"/>
                <a:cs typeface="Arial" panose="020B0604020202020204" pitchFamily="34" charset="0"/>
              </a:rPr>
              <a:t>Subjectivity in Diagnosis:</a:t>
            </a:r>
            <a:r>
              <a:rPr lang="en-IN" sz="2400" dirty="0">
                <a:latin typeface="Cambria" panose="02040503050406030204" pitchFamily="18" charset="0"/>
                <a:cs typeface="Arial" panose="020B0604020202020204" pitchFamily="34" charset="0"/>
              </a:rPr>
              <a:t> Relying on clinicians' judgment alone can introduce bias and result in misdiagnoses, particularly in acute cases where quick decisions are critical.</a:t>
            </a:r>
          </a:p>
          <a:p>
            <a:pPr marL="0" indent="0" algn="just">
              <a:buNone/>
            </a:pPr>
            <a:endParaRPr lang="en-IN" sz="2400" dirty="0">
              <a:latin typeface="Cambria" panose="02040503050406030204" pitchFamily="18" charset="0"/>
              <a:cs typeface="Arial" panose="020B0604020202020204" pitchFamily="34" charset="0"/>
            </a:endParaRPr>
          </a:p>
          <a:p>
            <a:pPr marL="0" indent="0" algn="just">
              <a:buNone/>
            </a:pPr>
            <a:r>
              <a:rPr lang="en-IN" sz="2400" dirty="0">
                <a:latin typeface="Cambria" panose="02040503050406030204" pitchFamily="18" charset="0"/>
                <a:cs typeface="Arial" panose="020B0604020202020204" pitchFamily="34" charset="0"/>
              </a:rPr>
              <a:t>These limitations highlight the need for AI-driven solutions that can enhance diagnostic capabilities and streamline healthcare delivery in these communities.</a:t>
            </a:r>
          </a:p>
          <a:p>
            <a:pPr marL="76200" indent="0">
              <a:buNone/>
            </a:pPr>
            <a:endParaRPr lang="en-US" dirty="0"/>
          </a:p>
        </p:txBody>
      </p:sp>
    </p:spTree>
    <p:extLst>
      <p:ext uri="{BB962C8B-B14F-4D97-AF65-F5344CB8AC3E}">
        <p14:creationId xmlns:p14="http://schemas.microsoft.com/office/powerpoint/2010/main" val="237278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D095-AD8A-FB4D-9253-E654C4F683F4}"/>
              </a:ext>
            </a:extLst>
          </p:cNvPr>
          <p:cNvSpPr>
            <a:spLocks noGrp="1"/>
          </p:cNvSpPr>
          <p:nvPr>
            <p:ph type="title"/>
          </p:nvPr>
        </p:nvSpPr>
        <p:spPr/>
        <p:txBody>
          <a:bodyPr/>
          <a:lstStyle/>
          <a:p>
            <a:r>
              <a:rPr lang="en-GB" dirty="0"/>
              <a:t>Proposed Method</a:t>
            </a:r>
            <a:endParaRPr lang="en-US" dirty="0"/>
          </a:p>
        </p:txBody>
      </p:sp>
      <p:sp>
        <p:nvSpPr>
          <p:cNvPr id="3" name="Text Placeholder 2">
            <a:extLst>
              <a:ext uri="{FF2B5EF4-FFF2-40B4-BE49-F238E27FC236}">
                <a16:creationId xmlns:a16="http://schemas.microsoft.com/office/drawing/2014/main" id="{07F21670-905A-2A57-1846-BA318182BDEC}"/>
              </a:ext>
            </a:extLst>
          </p:cNvPr>
          <p:cNvSpPr>
            <a:spLocks noGrp="1"/>
          </p:cNvSpPr>
          <p:nvPr>
            <p:ph type="body" idx="1"/>
          </p:nvPr>
        </p:nvSpPr>
        <p:spPr>
          <a:xfrm>
            <a:off x="715108" y="1113692"/>
            <a:ext cx="10765692" cy="4982309"/>
          </a:xfrm>
        </p:spPr>
        <p:txBody>
          <a:bodyPr>
            <a:normAutofit fontScale="62500" lnSpcReduction="20000"/>
          </a:bodyPr>
          <a:lstStyle/>
          <a:p>
            <a:pPr marL="76200" indent="0" algn="just">
              <a:buNone/>
            </a:pPr>
            <a:r>
              <a:rPr lang="en-IN" dirty="0">
                <a:latin typeface="Cambria" panose="02040503050406030204" pitchFamily="18" charset="0"/>
              </a:rPr>
              <a:t>To address the limitations of traditional diagnostic approaches in rural healthcare, the integration of AI-driven diagnostic tools is proposed. This method involves the development and deployment of a multi-faceted AI system that includes:</a:t>
            </a:r>
          </a:p>
          <a:p>
            <a:pPr marL="76200" indent="0" algn="just">
              <a:buNone/>
            </a:pPr>
            <a:r>
              <a:rPr lang="en-IN" dirty="0">
                <a:latin typeface="Cambria" panose="02040503050406030204" pitchFamily="18" charset="0"/>
              </a:rPr>
              <a:t>Proposed Methodology:</a:t>
            </a:r>
          </a:p>
          <a:p>
            <a:pPr marL="76200" indent="0" algn="just">
              <a:buNone/>
            </a:pPr>
            <a:r>
              <a:rPr lang="en-IN" b="1" dirty="0">
                <a:latin typeface="Cambria" panose="02040503050406030204" pitchFamily="18" charset="0"/>
              </a:rPr>
              <a:t>1. AI-Powered Symptom Checker</a:t>
            </a:r>
          </a:p>
          <a:p>
            <a:pPr marL="76200" indent="0" algn="just">
              <a:buNone/>
            </a:pPr>
            <a:r>
              <a:rPr lang="en-IN" dirty="0">
                <a:latin typeface="Cambria" panose="02040503050406030204" pitchFamily="18" charset="0"/>
              </a:rPr>
              <a:t>Develop mobile application using fine-tuned Medical-Llama3-8B.</a:t>
            </a:r>
          </a:p>
          <a:p>
            <a:pPr marL="76200" indent="0" algn="just">
              <a:buNone/>
            </a:pPr>
            <a:r>
              <a:rPr lang="en-IN" dirty="0">
                <a:latin typeface="Cambria" panose="02040503050406030204" pitchFamily="18" charset="0"/>
              </a:rPr>
              <a:t>Integrate with Google Translate API for multilingual support.</a:t>
            </a:r>
          </a:p>
          <a:p>
            <a:pPr marL="76200" indent="0" algn="just">
              <a:buNone/>
            </a:pPr>
            <a:r>
              <a:rPr lang="en-IN" b="1" dirty="0">
                <a:latin typeface="Cambria" panose="02040503050406030204" pitchFamily="18" charset="0"/>
              </a:rPr>
              <a:t>2. Diagnostic Imaging Analysis</a:t>
            </a:r>
          </a:p>
          <a:p>
            <a:pPr marL="76200" indent="0" algn="just">
              <a:buNone/>
            </a:pPr>
            <a:r>
              <a:rPr lang="en-IN" dirty="0">
                <a:latin typeface="Cambria" panose="02040503050406030204" pitchFamily="18" charset="0"/>
              </a:rPr>
              <a:t>Utilize Google Cloud Vision API for image analysis.</a:t>
            </a:r>
          </a:p>
          <a:p>
            <a:pPr marL="76200" indent="0" algn="just">
              <a:buNone/>
            </a:pPr>
            <a:r>
              <a:rPr lang="en-IN" dirty="0">
                <a:latin typeface="Cambria" panose="02040503050406030204" pitchFamily="18" charset="0"/>
              </a:rPr>
              <a:t>Train models to detect conditions like pneumonia, fractures, and skin diseases.</a:t>
            </a:r>
          </a:p>
          <a:p>
            <a:pPr marL="76200" indent="0" algn="just">
              <a:buNone/>
            </a:pPr>
            <a:r>
              <a:rPr lang="en-IN" b="1" dirty="0">
                <a:latin typeface="Cambria" panose="02040503050406030204" pitchFamily="18" charset="0"/>
              </a:rPr>
              <a:t>3. Telemedicine Integration</a:t>
            </a:r>
          </a:p>
          <a:p>
            <a:pPr marL="76200" indent="0" algn="just">
              <a:buNone/>
            </a:pPr>
            <a:r>
              <a:rPr lang="en-IN" dirty="0">
                <a:latin typeface="Cambria" panose="02040503050406030204" pitchFamily="18" charset="0"/>
              </a:rPr>
              <a:t>Combine AI tools with telemedicine platforms.</a:t>
            </a:r>
          </a:p>
          <a:p>
            <a:pPr marL="76200" indent="0" algn="just">
              <a:buNone/>
            </a:pPr>
            <a:r>
              <a:rPr lang="en-IN" dirty="0">
                <a:latin typeface="Cambria" panose="02040503050406030204" pitchFamily="18" charset="0"/>
              </a:rPr>
              <a:t>Enable remote consultations and real-time specialist input.</a:t>
            </a:r>
          </a:p>
          <a:p>
            <a:pPr marL="76200" indent="0" algn="just">
              <a:buNone/>
            </a:pPr>
            <a:r>
              <a:rPr lang="en-IN" b="1" dirty="0">
                <a:latin typeface="Cambria" panose="02040503050406030204" pitchFamily="18" charset="0"/>
              </a:rPr>
              <a:t>4. Electronic Health Records (EHR) Enhancement</a:t>
            </a:r>
          </a:p>
          <a:p>
            <a:pPr marL="76200" indent="0" algn="just">
              <a:buNone/>
            </a:pPr>
            <a:r>
              <a:rPr lang="en-IN" dirty="0">
                <a:latin typeface="Cambria" panose="02040503050406030204" pitchFamily="18" charset="0"/>
              </a:rPr>
              <a:t>Implement AI algorithms to </a:t>
            </a:r>
            <a:r>
              <a:rPr lang="en-IN" dirty="0" err="1">
                <a:latin typeface="Cambria" panose="02040503050406030204" pitchFamily="18" charset="0"/>
              </a:rPr>
              <a:t>analyze</a:t>
            </a:r>
            <a:r>
              <a:rPr lang="en-IN" dirty="0">
                <a:latin typeface="Cambria" panose="02040503050406030204" pitchFamily="18" charset="0"/>
              </a:rPr>
              <a:t> patient histories.</a:t>
            </a:r>
          </a:p>
          <a:p>
            <a:pPr marL="76200" indent="0" algn="just">
              <a:buNone/>
            </a:pPr>
            <a:r>
              <a:rPr lang="en-IN" dirty="0">
                <a:latin typeface="Cambria" panose="02040503050406030204" pitchFamily="18" charset="0"/>
              </a:rPr>
              <a:t>Identify risk factors and potential acute conditions.</a:t>
            </a:r>
          </a:p>
          <a:p>
            <a:pPr marL="76200" indent="0" algn="just">
              <a:buNone/>
            </a:pPr>
            <a:r>
              <a:rPr lang="en-IN" b="1" dirty="0">
                <a:latin typeface="Cambria" panose="02040503050406030204" pitchFamily="18" charset="0"/>
              </a:rPr>
              <a:t>5. Continuous Learning System</a:t>
            </a:r>
          </a:p>
          <a:p>
            <a:pPr marL="76200" indent="0" algn="just">
              <a:buNone/>
            </a:pPr>
            <a:r>
              <a:rPr lang="en-IN" dirty="0">
                <a:latin typeface="Cambria" panose="02040503050406030204" pitchFamily="18" charset="0"/>
              </a:rPr>
              <a:t>Develop AI models learning from local health data.</a:t>
            </a:r>
          </a:p>
          <a:p>
            <a:pPr marL="76200" indent="0" algn="just">
              <a:buNone/>
            </a:pPr>
            <a:r>
              <a:rPr lang="en-IN" dirty="0">
                <a:latin typeface="Cambria" panose="02040503050406030204" pitchFamily="18" charset="0"/>
              </a:rPr>
              <a:t>Provide tailored recommendations and improve accuracy.</a:t>
            </a:r>
          </a:p>
          <a:p>
            <a:pPr marL="76200" indent="0" algn="just">
              <a:buNone/>
            </a:pPr>
            <a:r>
              <a:rPr lang="en-IN" dirty="0">
                <a:latin typeface="Cambria" panose="02040503050406030204" pitchFamily="18" charset="0"/>
              </a:rPr>
              <a:t>This proposed method aims to empower local healthcare providers, reduce diagnostic errors, and improve patient outcomes by ensuring timely and accurate interventions for acute diseases in villages and smaller towns.</a:t>
            </a:r>
          </a:p>
          <a:p>
            <a:pPr marL="0" indent="0" algn="just">
              <a:buNone/>
            </a:pPr>
            <a:endParaRPr lang="en-IN" sz="2600" dirty="0">
              <a:latin typeface="Cambria" panose="02040503050406030204" pitchFamily="18" charset="0"/>
              <a:cs typeface="Arial" panose="020B0604020202020204" pitchFamily="34" charset="0"/>
            </a:endParaRPr>
          </a:p>
          <a:p>
            <a:pPr algn="just"/>
            <a:endParaRPr lang="en-IN" sz="2400"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87719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6557-C8EA-4FF1-7419-909004C04AD5}"/>
              </a:ext>
            </a:extLst>
          </p:cNvPr>
          <p:cNvSpPr>
            <a:spLocks noGrp="1"/>
          </p:cNvSpPr>
          <p:nvPr>
            <p:ph type="title"/>
          </p:nvPr>
        </p:nvSpPr>
        <p:spPr/>
        <p:txBody>
          <a:bodyPr/>
          <a:lstStyle/>
          <a:p>
            <a:r>
              <a:rPr lang="en-GB" dirty="0"/>
              <a:t>Objectives</a:t>
            </a:r>
            <a:endParaRPr lang="en-US" dirty="0"/>
          </a:p>
        </p:txBody>
      </p:sp>
      <p:sp>
        <p:nvSpPr>
          <p:cNvPr id="3" name="Text Placeholder 2">
            <a:extLst>
              <a:ext uri="{FF2B5EF4-FFF2-40B4-BE49-F238E27FC236}">
                <a16:creationId xmlns:a16="http://schemas.microsoft.com/office/drawing/2014/main" id="{811A5090-45CF-A06B-C2B3-B11678F9746E}"/>
              </a:ext>
            </a:extLst>
          </p:cNvPr>
          <p:cNvSpPr>
            <a:spLocks noGrp="1"/>
          </p:cNvSpPr>
          <p:nvPr>
            <p:ph type="body" idx="1"/>
          </p:nvPr>
        </p:nvSpPr>
        <p:spPr/>
        <p:txBody>
          <a:bodyPr>
            <a:normAutofit fontScale="85000" lnSpcReduction="10000"/>
          </a:bodyPr>
          <a:lstStyle/>
          <a:p>
            <a:pPr marL="76200" indent="0">
              <a:buNone/>
            </a:pPr>
            <a:r>
              <a:rPr lang="en-US" sz="2600" dirty="0"/>
              <a:t>Here are three objectives that the AI-Driven Diagnostic Assistant for Acute Diseases in Rural India addresses and solves:</a:t>
            </a:r>
          </a:p>
          <a:p>
            <a:pPr marL="76200" indent="0">
              <a:buNone/>
            </a:pPr>
            <a:r>
              <a:rPr lang="en-US" sz="2600" b="1" dirty="0"/>
              <a:t>Objective 1: Improve Diagnostic Accuracy</a:t>
            </a:r>
          </a:p>
          <a:p>
            <a:pPr marL="76200" indent="0">
              <a:buNone/>
            </a:pPr>
            <a:r>
              <a:rPr lang="en-US" sz="2600" dirty="0"/>
              <a:t>Develop an AI-powered diagnostic tool that accurately identifies acute diseases in rural India.</a:t>
            </a:r>
          </a:p>
          <a:p>
            <a:pPr marL="76200" indent="0">
              <a:buNone/>
            </a:pPr>
            <a:r>
              <a:rPr lang="en-US" sz="2600" dirty="0"/>
              <a:t>Reduce diagnostic errors by 30% through AI-driven symptom analysis and imaging diagnostics.</a:t>
            </a:r>
          </a:p>
          <a:p>
            <a:pPr marL="76200" indent="0">
              <a:buNone/>
            </a:pPr>
            <a:r>
              <a:rPr lang="en-US" sz="2600" dirty="0"/>
              <a:t>Enhance patient outcomes through timely and accurate interventions.</a:t>
            </a:r>
          </a:p>
          <a:p>
            <a:pPr marL="76200" indent="0">
              <a:buNone/>
            </a:pPr>
            <a:r>
              <a:rPr lang="en-US" sz="2600" b="1" dirty="0"/>
              <a:t>Objective 2: Enhance Accessibility to Quality Healthcare</a:t>
            </a:r>
          </a:p>
          <a:p>
            <a:pPr marL="76200" indent="0">
              <a:buNone/>
            </a:pPr>
            <a:r>
              <a:rPr lang="en-US" sz="2600" dirty="0"/>
              <a:t>Increase access to quality healthcare services for rural populations.</a:t>
            </a:r>
          </a:p>
          <a:p>
            <a:pPr marL="76200" indent="0">
              <a:buNone/>
            </a:pPr>
            <a:r>
              <a:rPr lang="en-US" sz="2600" dirty="0"/>
              <a:t>Reduce healthcare disparities by providing AI-driven diagnostic support to local healthcare providers.</a:t>
            </a:r>
          </a:p>
          <a:p>
            <a:pPr marL="76200" indent="0">
              <a:buNone/>
            </a:pPr>
            <a:r>
              <a:rPr lang="en-US" sz="2600" dirty="0"/>
              <a:t>Expand telemedicine services to reach remote and underserved areas.</a:t>
            </a:r>
          </a:p>
          <a:p>
            <a:pPr marL="76200" indent="0">
              <a:buNone/>
            </a:pPr>
            <a:r>
              <a:rPr lang="en-US" sz="2600" dirty="0"/>
              <a:t>Integrate Google Translate API to support native Indian languages.</a:t>
            </a:r>
          </a:p>
          <a:p>
            <a:pPr marL="76200" indent="0">
              <a:buNone/>
            </a:pPr>
            <a:endParaRPr lang="en-US" dirty="0"/>
          </a:p>
        </p:txBody>
      </p:sp>
    </p:spTree>
    <p:extLst>
      <p:ext uri="{BB962C8B-B14F-4D97-AF65-F5344CB8AC3E}">
        <p14:creationId xmlns:p14="http://schemas.microsoft.com/office/powerpoint/2010/main" val="227635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6557-C8EA-4FF1-7419-909004C04AD5}"/>
              </a:ext>
            </a:extLst>
          </p:cNvPr>
          <p:cNvSpPr>
            <a:spLocks noGrp="1"/>
          </p:cNvSpPr>
          <p:nvPr>
            <p:ph type="title"/>
          </p:nvPr>
        </p:nvSpPr>
        <p:spPr/>
        <p:txBody>
          <a:bodyPr/>
          <a:lstStyle/>
          <a:p>
            <a:r>
              <a:rPr lang="en-GB" dirty="0"/>
              <a:t>Objectives(contd..)</a:t>
            </a:r>
            <a:endParaRPr lang="en-US" dirty="0"/>
          </a:p>
        </p:txBody>
      </p:sp>
      <p:sp>
        <p:nvSpPr>
          <p:cNvPr id="3" name="Text Placeholder 2">
            <a:extLst>
              <a:ext uri="{FF2B5EF4-FFF2-40B4-BE49-F238E27FC236}">
                <a16:creationId xmlns:a16="http://schemas.microsoft.com/office/drawing/2014/main" id="{811A5090-45CF-A06B-C2B3-B11678F9746E}"/>
              </a:ext>
            </a:extLst>
          </p:cNvPr>
          <p:cNvSpPr>
            <a:spLocks noGrp="1"/>
          </p:cNvSpPr>
          <p:nvPr>
            <p:ph type="body" idx="1"/>
          </p:nvPr>
        </p:nvSpPr>
        <p:spPr/>
        <p:txBody>
          <a:bodyPr>
            <a:normAutofit fontScale="92500"/>
          </a:bodyPr>
          <a:lstStyle/>
          <a:p>
            <a:pPr marL="76200" indent="0">
              <a:buNone/>
            </a:pPr>
            <a:r>
              <a:rPr lang="en-US" sz="2400" b="1" dirty="0"/>
              <a:t>Objective 3: Empower Local Healthcare Providers</a:t>
            </a:r>
          </a:p>
          <a:p>
            <a:pPr marL="76200" indent="0">
              <a:buNone/>
            </a:pPr>
            <a:r>
              <a:rPr lang="en-US" sz="2400" dirty="0"/>
              <a:t>Develop AI-driven decision-support systems for local healthcare providers.</a:t>
            </a:r>
          </a:p>
          <a:p>
            <a:pPr marL="76200" indent="0">
              <a:buNone/>
            </a:pPr>
            <a:r>
              <a:rPr lang="en-US" sz="2400" dirty="0"/>
              <a:t>Enhance provider capacity through AI-driven training and education.</a:t>
            </a:r>
          </a:p>
          <a:p>
            <a:pPr marL="76200" indent="0">
              <a:buNone/>
            </a:pPr>
            <a:r>
              <a:rPr lang="en-US" sz="2400" dirty="0"/>
              <a:t>Improve provider confidence in diagnosing and treating acute diseases.</a:t>
            </a:r>
          </a:p>
          <a:p>
            <a:pPr marL="76200" indent="0">
              <a:buNone/>
            </a:pPr>
            <a:r>
              <a:rPr lang="en-US" b="1" dirty="0"/>
              <a:t>Key Performance Indicators (KPIs):</a:t>
            </a:r>
          </a:p>
          <a:p>
            <a:pPr marL="76200" indent="0">
              <a:buNone/>
            </a:pPr>
            <a:r>
              <a:rPr lang="en-US" dirty="0"/>
              <a:t>Diagnostic accuracy rate</a:t>
            </a:r>
          </a:p>
          <a:p>
            <a:pPr marL="76200" indent="0">
              <a:buNone/>
            </a:pPr>
            <a:r>
              <a:rPr lang="en-US" dirty="0"/>
              <a:t>Reduction in diagnostic errors</a:t>
            </a:r>
          </a:p>
          <a:p>
            <a:pPr marL="76200" indent="0">
              <a:buNone/>
            </a:pPr>
            <a:r>
              <a:rPr lang="en-US" dirty="0"/>
              <a:t>Increase in telemedicine consultations</a:t>
            </a:r>
          </a:p>
          <a:p>
            <a:pPr marL="76200" indent="0">
              <a:buNone/>
            </a:pPr>
            <a:r>
              <a:rPr lang="en-US" dirty="0"/>
              <a:t>Provider satisfaction and confidence</a:t>
            </a:r>
          </a:p>
          <a:p>
            <a:pPr marL="76200" indent="0">
              <a:buNone/>
            </a:pPr>
            <a:r>
              <a:rPr lang="en-US" dirty="0"/>
              <a:t>Patient outcomes and satisfaction</a:t>
            </a:r>
          </a:p>
          <a:p>
            <a:pPr marL="76200" indent="0">
              <a:buNone/>
            </a:pPr>
            <a:endParaRPr lang="en-US" dirty="0"/>
          </a:p>
        </p:txBody>
      </p:sp>
    </p:spTree>
    <p:extLst>
      <p:ext uri="{BB962C8B-B14F-4D97-AF65-F5344CB8AC3E}">
        <p14:creationId xmlns:p14="http://schemas.microsoft.com/office/powerpoint/2010/main" val="70188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8B68-3D3F-DADE-DBCF-77F2A377E31D}"/>
              </a:ext>
            </a:extLst>
          </p:cNvPr>
          <p:cNvSpPr>
            <a:spLocks noGrp="1"/>
          </p:cNvSpPr>
          <p:nvPr>
            <p:ph type="title"/>
          </p:nvPr>
        </p:nvSpPr>
        <p:spPr/>
        <p:txBody>
          <a:bodyPr/>
          <a:lstStyle/>
          <a:p>
            <a:r>
              <a:rPr lang="en-GB" dirty="0"/>
              <a:t>Methodology/Modules</a:t>
            </a:r>
            <a:endParaRPr lang="en-US" dirty="0"/>
          </a:p>
        </p:txBody>
      </p:sp>
      <p:sp>
        <p:nvSpPr>
          <p:cNvPr id="3" name="Text Placeholder 2">
            <a:extLst>
              <a:ext uri="{FF2B5EF4-FFF2-40B4-BE49-F238E27FC236}">
                <a16:creationId xmlns:a16="http://schemas.microsoft.com/office/drawing/2014/main" id="{EE737CB5-40A3-2C5C-0D2A-5C8DFC1BF436}"/>
              </a:ext>
            </a:extLst>
          </p:cNvPr>
          <p:cNvSpPr>
            <a:spLocks noGrp="1"/>
          </p:cNvSpPr>
          <p:nvPr>
            <p:ph type="body" idx="1"/>
          </p:nvPr>
        </p:nvSpPr>
        <p:spPr/>
        <p:txBody>
          <a:bodyPr>
            <a:normAutofit fontScale="55000" lnSpcReduction="20000"/>
          </a:bodyPr>
          <a:lstStyle/>
          <a:p>
            <a:pPr marL="76200" indent="0">
              <a:buNone/>
            </a:pPr>
            <a:r>
              <a:rPr lang="en-US" dirty="0"/>
              <a:t>Here are the methodology/modules to be followed for the AI-Driven Diagnostic Assistant for Acute Diseases in Rural India:</a:t>
            </a:r>
          </a:p>
          <a:p>
            <a:pPr marL="76200" indent="0">
              <a:buNone/>
            </a:pPr>
            <a:r>
              <a:rPr lang="en-US" b="1" dirty="0"/>
              <a:t>Module 1: Data Collection and Preprocessing</a:t>
            </a:r>
          </a:p>
          <a:p>
            <a:pPr marL="76200" indent="0">
              <a:buNone/>
            </a:pPr>
            <a:r>
              <a:rPr lang="en-US" dirty="0"/>
              <a:t>Literature review and dataset identification</a:t>
            </a:r>
          </a:p>
          <a:p>
            <a:pPr marL="76200" indent="0">
              <a:buNone/>
            </a:pPr>
            <a:r>
              <a:rPr lang="en-US" dirty="0"/>
              <a:t>Data collection from various sources (</a:t>
            </a:r>
            <a:r>
              <a:rPr lang="en-US" dirty="0" err="1"/>
              <a:t>Kaggle,UCI</a:t>
            </a:r>
            <a:r>
              <a:rPr lang="en-US" dirty="0"/>
              <a:t> Machine Learning </a:t>
            </a:r>
            <a:r>
              <a:rPr lang="en-US" dirty="0" err="1"/>
              <a:t>Repository,Data.gov.in</a:t>
            </a:r>
            <a:r>
              <a:rPr lang="en-US" dirty="0"/>
              <a:t>)</a:t>
            </a:r>
          </a:p>
          <a:p>
            <a:pPr marL="76200" indent="0">
              <a:buNone/>
            </a:pPr>
            <a:r>
              <a:rPr lang="en-US" dirty="0"/>
              <a:t>Data preprocessing (cleaning, tokenization, normalization)</a:t>
            </a:r>
          </a:p>
          <a:p>
            <a:pPr marL="76200" indent="0">
              <a:buNone/>
            </a:pPr>
            <a:r>
              <a:rPr lang="en-US" dirty="0"/>
              <a:t>Data annotation and labeling</a:t>
            </a:r>
          </a:p>
          <a:p>
            <a:pPr marL="76200" indent="0">
              <a:buNone/>
            </a:pPr>
            <a:r>
              <a:rPr lang="en-US" b="1" dirty="0"/>
              <a:t>Module 2: AI Model Development</a:t>
            </a:r>
          </a:p>
          <a:p>
            <a:pPr marL="76200" indent="0">
              <a:buNone/>
            </a:pPr>
            <a:r>
              <a:rPr lang="en-US" dirty="0"/>
              <a:t>Selection of suitable AI algorithms </a:t>
            </a:r>
          </a:p>
          <a:p>
            <a:pPr marL="76200" indent="0">
              <a:buNone/>
            </a:pPr>
            <a:r>
              <a:rPr lang="en-US" dirty="0"/>
              <a:t>Model training and fine-tuning</a:t>
            </a:r>
          </a:p>
          <a:p>
            <a:pPr marL="76200" indent="0">
              <a:buNone/>
            </a:pPr>
            <a:r>
              <a:rPr lang="en-US" dirty="0"/>
              <a:t>Hyperparameter optimization</a:t>
            </a:r>
          </a:p>
          <a:p>
            <a:pPr marL="76200" indent="0">
              <a:buNone/>
            </a:pPr>
            <a:r>
              <a:rPr lang="en-US" dirty="0"/>
              <a:t>Model evaluation and validation</a:t>
            </a:r>
          </a:p>
          <a:p>
            <a:pPr marL="76200" indent="0">
              <a:buNone/>
            </a:pPr>
            <a:r>
              <a:rPr lang="en-US" b="1" dirty="0"/>
              <a:t>Module 3: Symptom Checker Development</a:t>
            </a:r>
          </a:p>
          <a:p>
            <a:pPr marL="76200" indent="0">
              <a:buNone/>
            </a:pPr>
            <a:r>
              <a:rPr lang="en-US" dirty="0"/>
              <a:t>Integration with AI model</a:t>
            </a:r>
          </a:p>
          <a:p>
            <a:pPr marL="76200" indent="0">
              <a:buNone/>
            </a:pPr>
            <a:r>
              <a:rPr lang="en-US" dirty="0"/>
              <a:t>Development of user-friendly interface</a:t>
            </a:r>
          </a:p>
          <a:p>
            <a:pPr marL="76200" indent="0">
              <a:buNone/>
            </a:pPr>
            <a:r>
              <a:rPr lang="en-US" dirty="0"/>
              <a:t>Symptom analysis and recommendation engine</a:t>
            </a:r>
          </a:p>
          <a:p>
            <a:pPr marL="76200" indent="0">
              <a:buNone/>
            </a:pPr>
            <a:r>
              <a:rPr lang="en-US" dirty="0"/>
              <a:t>Testing and validation</a:t>
            </a:r>
          </a:p>
          <a:p>
            <a:pPr marL="76200" indent="0">
              <a:buNone/>
            </a:pPr>
            <a:r>
              <a:rPr lang="en-US" b="1" dirty="0"/>
              <a:t>Module 4: Diagnostic Imaging Analysis</a:t>
            </a:r>
          </a:p>
          <a:p>
            <a:pPr marL="76200" indent="0">
              <a:buNone/>
            </a:pPr>
            <a:r>
              <a:rPr lang="en-US" dirty="0"/>
              <a:t>Integration with Google Cloud Vision API</a:t>
            </a:r>
          </a:p>
          <a:p>
            <a:pPr marL="76200" indent="0">
              <a:buNone/>
            </a:pPr>
            <a:r>
              <a:rPr lang="en-US" dirty="0"/>
              <a:t>Development of image analysis algorithms</a:t>
            </a:r>
          </a:p>
          <a:p>
            <a:pPr marL="76200" indent="0">
              <a:buNone/>
            </a:pPr>
            <a:r>
              <a:rPr lang="en-US" dirty="0"/>
              <a:t>Training and testing of image analysis models</a:t>
            </a:r>
          </a:p>
          <a:p>
            <a:pPr marL="76200" indent="0">
              <a:buNone/>
            </a:pPr>
            <a:r>
              <a:rPr lang="en-US" dirty="0"/>
              <a:t>Validation and evaluation</a:t>
            </a:r>
          </a:p>
          <a:p>
            <a:pPr marL="76200" indent="0">
              <a:buNone/>
            </a:pPr>
            <a:endParaRPr lang="en-US" dirty="0"/>
          </a:p>
        </p:txBody>
      </p:sp>
    </p:spTree>
    <p:extLst>
      <p:ext uri="{BB962C8B-B14F-4D97-AF65-F5344CB8AC3E}">
        <p14:creationId xmlns:p14="http://schemas.microsoft.com/office/powerpoint/2010/main" val="63187862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5101</TotalTime>
  <Words>1945</Words>
  <Application>Microsoft Office PowerPoint</Application>
  <PresentationFormat>Widescreen</PresentationFormat>
  <Paragraphs>205</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Cambria</vt:lpstr>
      <vt:lpstr>Times New Roman</vt:lpstr>
      <vt:lpstr>Verdana</vt:lpstr>
      <vt:lpstr>Wingdings</vt:lpstr>
      <vt:lpstr>Bioinformatics</vt:lpstr>
      <vt:lpstr>Diagnosis of acute diseases in villages and smaller towns using AI  </vt:lpstr>
      <vt:lpstr>Introduction</vt:lpstr>
      <vt:lpstr>Literature Review</vt:lpstr>
      <vt:lpstr>Literature Review</vt:lpstr>
      <vt:lpstr>Existing method Drawback</vt:lpstr>
      <vt:lpstr>Proposed Method</vt:lpstr>
      <vt:lpstr>Objectives</vt:lpstr>
      <vt:lpstr>Objectives(contd..)</vt:lpstr>
      <vt:lpstr>Methodology/Modules</vt:lpstr>
      <vt:lpstr>Methodology/Modules(contd..)</vt:lpstr>
      <vt:lpstr>Architecture</vt:lpstr>
      <vt:lpstr>Hardware components</vt:lpstr>
      <vt:lpstr>Software components</vt:lpstr>
      <vt:lpstr>Timeline of the Project (Gantt Chart)</vt:lpstr>
      <vt:lpstr>Expected Outcomes</vt:lpstr>
      <vt:lpstr>Conclusion</vt:lpstr>
      <vt:lpstr>Github Link</vt:lpstr>
      <vt:lpstr>References (IEEE Paper format)</vt:lpstr>
      <vt:lpstr>Project work mapping with SDG</vt:lpstr>
      <vt:lpstr>Paper Publication</vt:lpstr>
      <vt:lpstr>Achievements</vt:lpstr>
      <vt:lpstr>Achievements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Sourav Narayana</cp:lastModifiedBy>
  <cp:revision>70</cp:revision>
  <dcterms:modified xsi:type="dcterms:W3CDTF">2025-01-16T18:05:31Z</dcterms:modified>
</cp:coreProperties>
</file>