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SemiBold"/>
      <p:regular r:id="rId20"/>
      <p:bold r:id="rId21"/>
      <p:italic r:id="rId22"/>
      <p:boldItalic r:id="rId23"/>
    </p:embeddedFont>
    <p:embeddedFont>
      <p:font typeface="Roboto"/>
      <p:regular r:id="rId24"/>
      <p:bold r:id="rId25"/>
      <p:italic r:id="rId26"/>
      <p:boldItalic r:id="rId27"/>
    </p:embeddedFont>
    <p:embeddedFont>
      <p:font typeface="Nunito"/>
      <p:regular r:id="rId28"/>
      <p:bold r:id="rId29"/>
      <p:italic r:id="rId30"/>
      <p:boldItalic r:id="rId31"/>
    </p:embeddedFont>
    <p:embeddedFont>
      <p:font typeface="Maven Pro Black"/>
      <p:bold r:id="rId32"/>
    </p:embeddedFont>
    <p:embeddedFont>
      <p:font typeface="Maven Pro"/>
      <p:regular r:id="rId33"/>
      <p:bold r:id="rId34"/>
    </p:embeddedFont>
    <p:embeddedFont>
      <p:font typeface="Oswald"/>
      <p:regular r:id="rId35"/>
      <p:bold r:id="rId36"/>
    </p:embeddedFont>
    <p:embeddedFont>
      <p:font typeface="Nunito Ligh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Light-boldItalic.fntdata"/><Relationship Id="rId20" Type="http://schemas.openxmlformats.org/officeDocument/2006/relationships/font" Target="fonts/NunitoSemiBold-regular.fntdata"/><Relationship Id="rId22" Type="http://schemas.openxmlformats.org/officeDocument/2006/relationships/font" Target="fonts/NunitoSemiBold-italic.fntdata"/><Relationship Id="rId21" Type="http://schemas.openxmlformats.org/officeDocument/2006/relationships/font" Target="fonts/NunitoSemiBold-bold.fntdata"/><Relationship Id="rId24" Type="http://schemas.openxmlformats.org/officeDocument/2006/relationships/font" Target="fonts/Roboto-regular.fntdata"/><Relationship Id="rId23" Type="http://schemas.openxmlformats.org/officeDocument/2006/relationships/font" Target="fonts/NunitoSemi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regular.fntdata"/><Relationship Id="rId10" Type="http://schemas.openxmlformats.org/officeDocument/2006/relationships/slide" Target="slides/slide5.xml"/><Relationship Id="rId32" Type="http://schemas.openxmlformats.org/officeDocument/2006/relationships/font" Target="fonts/MavenProBlack-bold.fntdata"/><Relationship Id="rId13" Type="http://schemas.openxmlformats.org/officeDocument/2006/relationships/slide" Target="slides/slide8.xml"/><Relationship Id="rId35" Type="http://schemas.openxmlformats.org/officeDocument/2006/relationships/font" Target="fonts/Oswald-regular.fntdata"/><Relationship Id="rId12" Type="http://schemas.openxmlformats.org/officeDocument/2006/relationships/slide" Target="slides/slide7.xml"/><Relationship Id="rId34" Type="http://schemas.openxmlformats.org/officeDocument/2006/relationships/font" Target="fonts/MavenPro-bold.fntdata"/><Relationship Id="rId15" Type="http://schemas.openxmlformats.org/officeDocument/2006/relationships/slide" Target="slides/slide10.xml"/><Relationship Id="rId37" Type="http://schemas.openxmlformats.org/officeDocument/2006/relationships/font" Target="fonts/NunitoLight-regular.fntdata"/><Relationship Id="rId14" Type="http://schemas.openxmlformats.org/officeDocument/2006/relationships/slide" Target="slides/slide9.xml"/><Relationship Id="rId36" Type="http://schemas.openxmlformats.org/officeDocument/2006/relationships/font" Target="fonts/Oswald-bold.fntdata"/><Relationship Id="rId17" Type="http://schemas.openxmlformats.org/officeDocument/2006/relationships/slide" Target="slides/slide12.xml"/><Relationship Id="rId39" Type="http://schemas.openxmlformats.org/officeDocument/2006/relationships/font" Target="fonts/NunitoLight-italic.fntdata"/><Relationship Id="rId16" Type="http://schemas.openxmlformats.org/officeDocument/2006/relationships/slide" Target="slides/slide11.xml"/><Relationship Id="rId38" Type="http://schemas.openxmlformats.org/officeDocument/2006/relationships/font" Target="fonts/NunitoLigh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fa9ee4afce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fa9ee4afce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fa9ee4afce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fa9ee4afce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fa9ee4afce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fa9ee4afce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fa9ee4afce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fa9ee4afce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cb3e12c42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cb3e12c42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f4f4bc9a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f4f4bc9a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a9ee4afc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a9ee4af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fa9ee4afc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fa9ee4afc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fa9ee4afc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fa9ee4afc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fa9ee4afc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fa9ee4afc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fa9ee4afce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fa9ee4afc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a9ee4afce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fa9ee4afce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fa9ee4afce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fa9ee4afce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p:nvPr/>
        </p:nvSpPr>
        <p:spPr>
          <a:xfrm>
            <a:off x="541650" y="1829483"/>
            <a:ext cx="8061300" cy="924300"/>
          </a:xfrm>
          <a:prstGeom prst="roundRect">
            <a:avLst>
              <a:gd fmla="val 3356" name="adj"/>
            </a:avLst>
          </a:prstGeom>
          <a:solidFill>
            <a:srgbClr val="CCB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txBox="1"/>
          <p:nvPr>
            <p:ph type="ctrTitle"/>
          </p:nvPr>
        </p:nvSpPr>
        <p:spPr>
          <a:xfrm>
            <a:off x="731250" y="1734111"/>
            <a:ext cx="7871700" cy="1056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
                <a:latin typeface="Maven Pro Black"/>
                <a:ea typeface="Maven Pro Black"/>
                <a:cs typeface="Maven Pro Black"/>
                <a:sym typeface="Maven Pro Black"/>
              </a:rPr>
              <a:t>Citi Bike Data Analysis</a:t>
            </a:r>
            <a:endParaRPr b="0">
              <a:latin typeface="Maven Pro Black"/>
              <a:ea typeface="Maven Pro Black"/>
              <a:cs typeface="Maven Pro Black"/>
              <a:sym typeface="Maven Pro Black"/>
            </a:endParaRPr>
          </a:p>
        </p:txBody>
      </p:sp>
      <p:sp>
        <p:nvSpPr>
          <p:cNvPr id="279" name="Google Shape;279;p13"/>
          <p:cNvSpPr txBox="1"/>
          <p:nvPr>
            <p:ph idx="1" type="subTitle"/>
          </p:nvPr>
        </p:nvSpPr>
        <p:spPr>
          <a:xfrm>
            <a:off x="541650" y="2957625"/>
            <a:ext cx="83634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Nunito Light"/>
                <a:ea typeface="Nunito Light"/>
                <a:cs typeface="Nunito Light"/>
                <a:sym typeface="Nunito Light"/>
              </a:rPr>
              <a:t>By  </a:t>
            </a:r>
            <a:r>
              <a:rPr lang="en">
                <a:latin typeface="Nunito SemiBold"/>
                <a:ea typeface="Nunito SemiBold"/>
                <a:cs typeface="Nunito SemiBold"/>
                <a:sym typeface="Nunito SemiBold"/>
              </a:rPr>
              <a:t>SOUNDAR</a:t>
            </a:r>
            <a:endParaRPr sz="2200">
              <a:solidFill>
                <a:schemeClr val="dk1"/>
              </a:solidFill>
              <a:latin typeface="Nunito SemiBold"/>
              <a:ea typeface="Nunito SemiBold"/>
              <a:cs typeface="Nunito SemiBold"/>
              <a:sym typeface="Nunito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Summary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findings</a:t>
            </a:r>
            <a:r>
              <a:rPr lang="en"/>
              <a:t>:</a:t>
            </a:r>
            <a:endParaRPr/>
          </a:p>
          <a:p>
            <a:pPr indent="0" lvl="0" marL="0" rtl="0" algn="l">
              <a:spcBef>
                <a:spcPts val="0"/>
              </a:spcBef>
              <a:spcAft>
                <a:spcPts val="0"/>
              </a:spcAft>
              <a:buNone/>
            </a:pPr>
            <a:r>
              <a:t/>
            </a:r>
            <a:endParaRPr/>
          </a:p>
        </p:txBody>
      </p:sp>
      <p:sp>
        <p:nvSpPr>
          <p:cNvPr id="342" name="Google Shape;342;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55000" lnSpcReduction="10000"/>
          </a:bodyPr>
          <a:lstStyle/>
          <a:p>
            <a:pPr indent="-274002" lvl="0" marL="457200" rtl="0" algn="l">
              <a:spcBef>
                <a:spcPts val="0"/>
              </a:spcBef>
              <a:spcAft>
                <a:spcPts val="0"/>
              </a:spcAft>
              <a:buSzPct val="67791"/>
              <a:buChar char="●"/>
            </a:pPr>
            <a:r>
              <a:rPr b="1" i="1" lang="en" sz="1917">
                <a:latin typeface="Roboto"/>
                <a:ea typeface="Roboto"/>
                <a:cs typeface="Roboto"/>
                <a:sym typeface="Roboto"/>
              </a:rPr>
              <a:t>Top 5 pick-up locations for bikes:</a:t>
            </a:r>
            <a:r>
              <a:rPr i="1" lang="en" sz="1917"/>
              <a:t> </a:t>
            </a:r>
            <a:br>
              <a:rPr i="1" lang="en"/>
            </a:br>
            <a:endParaRPr i="1"/>
          </a:p>
          <a:p>
            <a:pPr indent="-267017" lvl="1" marL="914400" rtl="0" algn="l">
              <a:spcBef>
                <a:spcPts val="0"/>
              </a:spcBef>
              <a:spcAft>
                <a:spcPts val="0"/>
              </a:spcAft>
              <a:buSzPct val="66342"/>
              <a:buChar char="○"/>
            </a:pPr>
            <a:r>
              <a:rPr i="1" lang="en" sz="1658"/>
              <a:t>Grove St Path, Exchange Place, Sip Ave, Hamilton Park, &amp; Morris Canal</a:t>
            </a:r>
            <a:br>
              <a:rPr i="1" lang="en"/>
            </a:br>
            <a:endParaRPr i="1"/>
          </a:p>
          <a:p>
            <a:pPr indent="-274002" lvl="0" marL="457200" rtl="0" algn="l">
              <a:spcBef>
                <a:spcPts val="0"/>
              </a:spcBef>
              <a:spcAft>
                <a:spcPts val="0"/>
              </a:spcAft>
              <a:buSzPct val="67391"/>
              <a:buChar char="●"/>
            </a:pPr>
            <a:r>
              <a:rPr b="1" i="1" lang="en" sz="1929">
                <a:latin typeface="Roboto"/>
                <a:ea typeface="Roboto"/>
                <a:cs typeface="Roboto"/>
                <a:sym typeface="Roboto"/>
              </a:rPr>
              <a:t>Customer base: </a:t>
            </a:r>
            <a:br>
              <a:rPr b="1" i="1" lang="en">
                <a:latin typeface="Roboto"/>
                <a:ea typeface="Roboto"/>
                <a:cs typeface="Roboto"/>
                <a:sym typeface="Roboto"/>
              </a:rPr>
            </a:br>
            <a:endParaRPr b="1" i="1">
              <a:latin typeface="Roboto"/>
              <a:ea typeface="Roboto"/>
              <a:cs typeface="Roboto"/>
              <a:sym typeface="Roboto"/>
            </a:endParaRPr>
          </a:p>
          <a:p>
            <a:pPr indent="-286507" lvl="1" marL="914400" rtl="0" algn="l">
              <a:spcBef>
                <a:spcPts val="0"/>
              </a:spcBef>
              <a:spcAft>
                <a:spcPts val="0"/>
              </a:spcAft>
              <a:buSzPct val="100000"/>
              <a:buChar char="○"/>
            </a:pPr>
            <a:r>
              <a:rPr i="1" lang="en" sz="1658"/>
              <a:t>Mostly long-term subscribers who are more active during the week</a:t>
            </a:r>
            <a:endParaRPr i="1" sz="1658"/>
          </a:p>
          <a:p>
            <a:pPr indent="-267017" lvl="1" marL="914400" rtl="0" algn="l">
              <a:spcBef>
                <a:spcPts val="0"/>
              </a:spcBef>
              <a:spcAft>
                <a:spcPts val="0"/>
              </a:spcAft>
              <a:buSzPct val="66342"/>
              <a:buChar char="○"/>
            </a:pPr>
            <a:r>
              <a:rPr i="1" lang="en" sz="1658"/>
              <a:t>One-time users more active at weekends</a:t>
            </a:r>
            <a:endParaRPr i="1" sz="1658"/>
          </a:p>
          <a:p>
            <a:pPr indent="-267017" lvl="1" marL="914400" rtl="0" algn="l">
              <a:spcBef>
                <a:spcPts val="0"/>
              </a:spcBef>
              <a:spcAft>
                <a:spcPts val="0"/>
              </a:spcAft>
              <a:buSzPct val="65254"/>
              <a:buChar char="○"/>
            </a:pPr>
            <a:r>
              <a:rPr i="1" lang="en" sz="1685"/>
              <a:t>Most bikes rented by 35-44 year olds</a:t>
            </a:r>
            <a:br>
              <a:rPr b="1" i="1" lang="en">
                <a:latin typeface="Roboto"/>
                <a:ea typeface="Roboto"/>
                <a:cs typeface="Roboto"/>
                <a:sym typeface="Roboto"/>
              </a:rPr>
            </a:br>
            <a:br>
              <a:rPr i="1" lang="en"/>
            </a:br>
            <a:endParaRPr i="1"/>
          </a:p>
          <a:p>
            <a:pPr indent="-295971" lvl="0" marL="457200" rtl="0" algn="l">
              <a:spcBef>
                <a:spcPts val="0"/>
              </a:spcBef>
              <a:spcAft>
                <a:spcPts val="0"/>
              </a:spcAft>
              <a:buSzPct val="100000"/>
              <a:buChar char="●"/>
            </a:pPr>
            <a:r>
              <a:rPr i="1" lang="en" sz="1929"/>
              <a:t> </a:t>
            </a:r>
            <a:r>
              <a:rPr b="1" i="1" lang="en" sz="1929">
                <a:latin typeface="Roboto"/>
                <a:ea typeface="Roboto"/>
                <a:cs typeface="Roboto"/>
                <a:sym typeface="Roboto"/>
              </a:rPr>
              <a:t>Citi Bike customer behavior:</a:t>
            </a:r>
            <a:br>
              <a:rPr b="1" i="1" lang="en" sz="1929">
                <a:latin typeface="Roboto"/>
                <a:ea typeface="Roboto"/>
                <a:cs typeface="Roboto"/>
                <a:sym typeface="Roboto"/>
              </a:rPr>
            </a:br>
            <a:endParaRPr b="1" i="1" sz="1929">
              <a:latin typeface="Roboto"/>
              <a:ea typeface="Roboto"/>
              <a:cs typeface="Roboto"/>
              <a:sym typeface="Roboto"/>
            </a:endParaRPr>
          </a:p>
          <a:p>
            <a:pPr indent="-286507" lvl="1" marL="914400" rtl="0" algn="l">
              <a:spcBef>
                <a:spcPts val="0"/>
              </a:spcBef>
              <a:spcAft>
                <a:spcPts val="0"/>
              </a:spcAft>
              <a:buSzPct val="100000"/>
              <a:buChar char="○"/>
            </a:pPr>
            <a:r>
              <a:rPr i="1" lang="en" sz="1658"/>
              <a:t>75+ year olds take longest average trips, but rent the least bikes </a:t>
            </a:r>
            <a:endParaRPr i="1" sz="1658"/>
          </a:p>
          <a:p>
            <a:pPr indent="-286507" lvl="1" marL="914400" rtl="0" algn="l">
              <a:spcBef>
                <a:spcPts val="0"/>
              </a:spcBef>
              <a:spcAft>
                <a:spcPts val="0"/>
              </a:spcAft>
              <a:buSzPct val="100000"/>
              <a:buChar char="○"/>
            </a:pPr>
            <a:r>
              <a:rPr i="1" lang="en" sz="1658"/>
              <a:t>65-74 and 25-34 year olds take the shortest trips on average</a:t>
            </a:r>
            <a:endParaRPr i="1" sz="1658"/>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Actions &amp; Recommendations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Recommended actions:</a:t>
            </a:r>
            <a:endParaRPr sz="2700"/>
          </a:p>
        </p:txBody>
      </p:sp>
      <p:sp>
        <p:nvSpPr>
          <p:cNvPr id="353" name="Google Shape;353;p25"/>
          <p:cNvSpPr txBox="1"/>
          <p:nvPr>
            <p:ph idx="1" type="body"/>
          </p:nvPr>
        </p:nvSpPr>
        <p:spPr>
          <a:xfrm>
            <a:off x="311700" y="1391000"/>
            <a:ext cx="8267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a:latin typeface="Roboto"/>
                <a:ea typeface="Roboto"/>
                <a:cs typeface="Roboto"/>
                <a:sym typeface="Roboto"/>
              </a:rPr>
              <a:t>Product recommendations:</a:t>
            </a:r>
            <a:endParaRPr b="1" i="1">
              <a:latin typeface="Roboto"/>
              <a:ea typeface="Roboto"/>
              <a:cs typeface="Roboto"/>
              <a:sym typeface="Roboto"/>
            </a:endParaRPr>
          </a:p>
          <a:p>
            <a:pPr indent="-311150" lvl="0" marL="457200" rtl="0" algn="l">
              <a:spcBef>
                <a:spcPts val="1200"/>
              </a:spcBef>
              <a:spcAft>
                <a:spcPts val="0"/>
              </a:spcAft>
              <a:buSzPts val="1300"/>
              <a:buChar char="●"/>
            </a:pPr>
            <a:r>
              <a:rPr i="1" lang="en"/>
              <a:t>Install more bikes at </a:t>
            </a:r>
            <a:r>
              <a:rPr i="1" lang="en" sz="1635"/>
              <a:t>Grove St Path, Sip Ave, Newport Path, Newark Ave, Van Vorst Park. </a:t>
            </a:r>
            <a:endParaRPr i="1" sz="1635"/>
          </a:p>
          <a:p>
            <a:pPr indent="0" lvl="0" marL="0" rtl="0" algn="l">
              <a:spcBef>
                <a:spcPts val="1200"/>
              </a:spcBef>
              <a:spcAft>
                <a:spcPts val="0"/>
              </a:spcAft>
              <a:buNone/>
            </a:pPr>
            <a:r>
              <a:rPr b="1" i="1" lang="en">
                <a:latin typeface="Roboto"/>
                <a:ea typeface="Roboto"/>
                <a:cs typeface="Roboto"/>
                <a:sym typeface="Roboto"/>
              </a:rPr>
              <a:t>Marketing recommendations:</a:t>
            </a:r>
            <a:endParaRPr b="1" i="1">
              <a:latin typeface="Roboto"/>
              <a:ea typeface="Roboto"/>
              <a:cs typeface="Roboto"/>
              <a:sym typeface="Roboto"/>
            </a:endParaRPr>
          </a:p>
          <a:p>
            <a:pPr indent="-311150" lvl="0" marL="457200" rtl="0" algn="l">
              <a:spcBef>
                <a:spcPts val="1200"/>
              </a:spcBef>
              <a:spcAft>
                <a:spcPts val="0"/>
              </a:spcAft>
              <a:buSzPts val="1300"/>
              <a:buChar char="●"/>
            </a:pPr>
            <a:r>
              <a:rPr i="1" lang="en"/>
              <a:t>The Citi Bike customer base is mostly long-term subscribers aged between 35-44, who are most active during the week. This tells us that they are probably people who live in New York and use NY Citi Bikes to commute. Marketing and advertising campaigns should therefore target this particular demographic. </a:t>
            </a:r>
            <a:endParaRPr i="1"/>
          </a:p>
          <a:p>
            <a:pPr indent="0" lvl="0" marL="914400" rtl="0" algn="l">
              <a:spcBef>
                <a:spcPts val="1200"/>
              </a:spcBef>
              <a:spcAft>
                <a:spcPts val="1200"/>
              </a:spcAft>
              <a:buNone/>
            </a:pPr>
            <a:r>
              <a:t/>
            </a:r>
            <a:endParaRPr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6"/>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Project Goal:</a:t>
            </a:r>
            <a:endParaRPr/>
          </a:p>
          <a:p>
            <a:pPr indent="0" lvl="0" marL="0" rtl="0" algn="l">
              <a:spcBef>
                <a:spcPts val="0"/>
              </a:spcBef>
              <a:spcAft>
                <a:spcPts val="0"/>
              </a:spcAft>
              <a:buNone/>
            </a:pPr>
            <a:r>
              <a:t/>
            </a:r>
            <a:endParaRPr/>
          </a:p>
        </p:txBody>
      </p:sp>
      <p:sp>
        <p:nvSpPr>
          <p:cNvPr id="285" name="Google Shape;285;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i="1" lang="en"/>
              <a:t>To better understand the behavior of NY Citi Bike’s customer base (both one-time users and subscribers) and how they use NY Citi Bikes</a:t>
            </a:r>
            <a:br>
              <a:rPr i="1" lang="en"/>
            </a:br>
            <a:endParaRPr i="1"/>
          </a:p>
          <a:p>
            <a:pPr indent="-311150" lvl="0" marL="457200" rtl="0" algn="l">
              <a:spcBef>
                <a:spcPts val="0"/>
              </a:spcBef>
              <a:spcAft>
                <a:spcPts val="0"/>
              </a:spcAft>
              <a:buSzPts val="1300"/>
              <a:buChar char="●"/>
            </a:pPr>
            <a:r>
              <a:rPr i="1" lang="en"/>
              <a:t>This will help us to:</a:t>
            </a:r>
            <a:br>
              <a:rPr i="1" lang="en"/>
            </a:br>
            <a:endParaRPr i="1"/>
          </a:p>
          <a:p>
            <a:pPr indent="-298450" lvl="1" marL="914400" rtl="0" algn="l">
              <a:spcBef>
                <a:spcPts val="0"/>
              </a:spcBef>
              <a:spcAft>
                <a:spcPts val="0"/>
              </a:spcAft>
              <a:buSzPts val="1100"/>
              <a:buChar char="○"/>
            </a:pPr>
            <a:r>
              <a:rPr i="1" lang="en"/>
              <a:t>Identify where more bikes should be installed</a:t>
            </a:r>
            <a:endParaRPr i="1"/>
          </a:p>
          <a:p>
            <a:pPr indent="-298450" lvl="1" marL="914400" rtl="0" algn="l">
              <a:spcBef>
                <a:spcPts val="0"/>
              </a:spcBef>
              <a:spcAft>
                <a:spcPts val="0"/>
              </a:spcAft>
              <a:buSzPts val="1100"/>
              <a:buChar char="○"/>
            </a:pPr>
            <a:r>
              <a:rPr i="1" lang="en"/>
              <a:t>Create targeted marketing campaigns that will appeal to different customer segments</a:t>
            </a:r>
            <a:endParaRPr i="1"/>
          </a:p>
          <a:p>
            <a:pPr indent="0" lvl="0" marL="914400" rtl="0" algn="l">
              <a:spcBef>
                <a:spcPts val="1200"/>
              </a:spcBef>
              <a:spcAft>
                <a:spcPts val="0"/>
              </a:spcAft>
              <a:buClr>
                <a:schemeClr val="dk1"/>
              </a:buClr>
              <a:buSzPts val="1100"/>
              <a:buFont typeface="Arial"/>
              <a:buNone/>
            </a:pPr>
            <a:r>
              <a:t/>
            </a:r>
            <a:endParaRPr i="1"/>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questions:</a:t>
            </a:r>
            <a:endParaRPr/>
          </a:p>
          <a:p>
            <a:pPr indent="0" lvl="0" marL="0" rtl="0" algn="l">
              <a:spcBef>
                <a:spcPts val="0"/>
              </a:spcBef>
              <a:spcAft>
                <a:spcPts val="0"/>
              </a:spcAft>
              <a:buNone/>
            </a:pPr>
            <a:r>
              <a:t/>
            </a:r>
            <a:endParaRPr/>
          </a:p>
        </p:txBody>
      </p:sp>
      <p:sp>
        <p:nvSpPr>
          <p:cNvPr id="291" name="Google Shape;291;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Font typeface="Roboto"/>
              <a:buChar char="●"/>
            </a:pPr>
            <a:r>
              <a:rPr lang="en">
                <a:latin typeface="Roboto"/>
                <a:ea typeface="Roboto"/>
                <a:cs typeface="Roboto"/>
                <a:sym typeface="Roboto"/>
              </a:rPr>
              <a:t>What are the most popular pick-up locations across the city for NY Citi Bike rental?</a:t>
            </a:r>
            <a:br>
              <a:rPr lang="en">
                <a:latin typeface="Roboto"/>
                <a:ea typeface="Roboto"/>
                <a:cs typeface="Roboto"/>
                <a:sym typeface="Roboto"/>
              </a:rPr>
            </a:b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How does the average trip duration vary across different age groups?</a:t>
            </a:r>
            <a:br>
              <a:rPr lang="en">
                <a:latin typeface="Roboto"/>
                <a:ea typeface="Roboto"/>
                <a:cs typeface="Roboto"/>
                <a:sym typeface="Roboto"/>
              </a:rPr>
            </a:b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Which age group rents the most bikes?</a:t>
            </a:r>
            <a:br>
              <a:rPr lang="en">
                <a:latin typeface="Roboto"/>
                <a:ea typeface="Roboto"/>
                <a:cs typeface="Roboto"/>
                <a:sym typeface="Roboto"/>
              </a:rPr>
            </a:b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How does bike rental vary across the two user groups (one-time users vs long-term subscribers) on different days of the week? </a:t>
            </a:r>
            <a:br>
              <a:rPr lang="en">
                <a:latin typeface="Roboto"/>
                <a:ea typeface="Roboto"/>
                <a:cs typeface="Roboto"/>
                <a:sym typeface="Roboto"/>
              </a:rPr>
            </a:b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Does user age impact the average bike trip duration?</a:t>
            </a:r>
            <a:endParaRPr i="1"/>
          </a:p>
          <a:p>
            <a:pPr indent="0" lvl="0" marL="914400" rtl="0" algn="l">
              <a:spcBef>
                <a:spcPts val="0"/>
              </a:spcBef>
              <a:spcAft>
                <a:spcPts val="1200"/>
              </a:spcAft>
              <a:buClr>
                <a:schemeClr val="dk1"/>
              </a:buClr>
              <a:buSzPts val="1100"/>
              <a:buFont typeface="Arial"/>
              <a:buNone/>
            </a:pPr>
            <a:r>
              <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Findings &amp;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What are the most popular Citi Bike pick-up locations?</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i="1"/>
          </a:p>
          <a:p>
            <a:pPr indent="0" lvl="0" marL="914400" rtl="0" algn="l">
              <a:spcBef>
                <a:spcPts val="1200"/>
              </a:spcBef>
              <a:spcAft>
                <a:spcPts val="1200"/>
              </a:spcAft>
              <a:buNone/>
            </a:pPr>
            <a:r>
              <a:t/>
            </a:r>
            <a:endParaRPr i="1"/>
          </a:p>
        </p:txBody>
      </p:sp>
      <p:pic>
        <p:nvPicPr>
          <p:cNvPr id="303" name="Google Shape;303;p17" title="Chart"/>
          <p:cNvPicPr preferRelativeResize="0"/>
          <p:nvPr/>
        </p:nvPicPr>
        <p:blipFill>
          <a:blip r:embed="rId3">
            <a:alphaModFix/>
          </a:blip>
          <a:stretch>
            <a:fillRect/>
          </a:stretch>
        </p:blipFill>
        <p:spPr>
          <a:xfrm>
            <a:off x="980075" y="1114325"/>
            <a:ext cx="6573051" cy="3235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How does the average trip duration vary across different age groups?</a:t>
            </a:r>
            <a:endParaRPr/>
          </a:p>
        </p:txBody>
      </p:sp>
      <p:sp>
        <p:nvSpPr>
          <p:cNvPr id="309" name="Google Shape;309;p18"/>
          <p:cNvSpPr txBox="1"/>
          <p:nvPr>
            <p:ph idx="1" type="body"/>
          </p:nvPr>
        </p:nvSpPr>
        <p:spPr>
          <a:xfrm>
            <a:off x="6221975" y="1391000"/>
            <a:ext cx="2357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75+ year olds take the longest trips (on average)</a:t>
            </a:r>
            <a:endParaRPr i="1"/>
          </a:p>
          <a:p>
            <a:pPr indent="0" lvl="0" marL="0" rtl="0" algn="l">
              <a:spcBef>
                <a:spcPts val="1200"/>
              </a:spcBef>
              <a:spcAft>
                <a:spcPts val="1200"/>
              </a:spcAft>
              <a:buNone/>
            </a:pPr>
            <a:r>
              <a:rPr i="1" lang="en"/>
              <a:t>65-74 and 25-34 year olds take the shortest trips (on average)</a:t>
            </a:r>
            <a:endParaRPr i="1"/>
          </a:p>
        </p:txBody>
      </p:sp>
      <p:pic>
        <p:nvPicPr>
          <p:cNvPr id="310" name="Google Shape;310;p18" title="Chart"/>
          <p:cNvPicPr preferRelativeResize="0"/>
          <p:nvPr/>
        </p:nvPicPr>
        <p:blipFill>
          <a:blip r:embed="rId3">
            <a:alphaModFix/>
          </a:blip>
          <a:stretch>
            <a:fillRect/>
          </a:stretch>
        </p:blipFill>
        <p:spPr>
          <a:xfrm>
            <a:off x="580375" y="1391001"/>
            <a:ext cx="5525193"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Which age group rents the most bikes?</a:t>
            </a:r>
            <a:endParaRPr/>
          </a:p>
        </p:txBody>
      </p:sp>
      <p:sp>
        <p:nvSpPr>
          <p:cNvPr id="316" name="Google Shape;316;p19"/>
          <p:cNvSpPr txBox="1"/>
          <p:nvPr>
            <p:ph idx="1" type="body"/>
          </p:nvPr>
        </p:nvSpPr>
        <p:spPr>
          <a:xfrm>
            <a:off x="6429400" y="1075350"/>
            <a:ext cx="2129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35-44 year olds rent the most bikes</a:t>
            </a:r>
            <a:br>
              <a:rPr i="1" lang="en"/>
            </a:br>
            <a:endParaRPr i="1"/>
          </a:p>
          <a:p>
            <a:pPr indent="0" lvl="0" marL="0" rtl="0" algn="l">
              <a:spcBef>
                <a:spcPts val="1200"/>
              </a:spcBef>
              <a:spcAft>
                <a:spcPts val="0"/>
              </a:spcAft>
              <a:buNone/>
            </a:pPr>
            <a:r>
              <a:rPr i="1" lang="en"/>
              <a:t>75+ and 18-24 year olds rent the least bikes</a:t>
            </a:r>
            <a:endParaRPr i="1"/>
          </a:p>
          <a:p>
            <a:pPr indent="0" lvl="0" marL="914400" rtl="0" algn="l">
              <a:spcBef>
                <a:spcPts val="1200"/>
              </a:spcBef>
              <a:spcAft>
                <a:spcPts val="1200"/>
              </a:spcAft>
              <a:buNone/>
            </a:pPr>
            <a:r>
              <a:t/>
            </a:r>
            <a:endParaRPr i="1"/>
          </a:p>
        </p:txBody>
      </p:sp>
      <p:pic>
        <p:nvPicPr>
          <p:cNvPr id="317" name="Google Shape;317;p19" title="Chart"/>
          <p:cNvPicPr preferRelativeResize="0"/>
          <p:nvPr/>
        </p:nvPicPr>
        <p:blipFill>
          <a:blip r:embed="rId3">
            <a:alphaModFix/>
          </a:blip>
          <a:stretch>
            <a:fillRect/>
          </a:stretch>
        </p:blipFill>
        <p:spPr>
          <a:xfrm>
            <a:off x="588300" y="1198275"/>
            <a:ext cx="5720226" cy="3537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311700" y="362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a:t>
            </a:r>
            <a:r>
              <a:rPr lang="en" sz="2700">
                <a:latin typeface="Oswald"/>
                <a:ea typeface="Oswald"/>
                <a:cs typeface="Oswald"/>
                <a:sym typeface="Oswald"/>
              </a:rPr>
              <a:t>How does bike rental vary across the two user groups (one-time users vs long-term subscribers) on different days of the week? </a:t>
            </a:r>
            <a:endParaRPr sz="2700"/>
          </a:p>
        </p:txBody>
      </p:sp>
      <p:sp>
        <p:nvSpPr>
          <p:cNvPr id="323" name="Google Shape;323;p20"/>
          <p:cNvSpPr txBox="1"/>
          <p:nvPr>
            <p:ph idx="1" type="body"/>
          </p:nvPr>
        </p:nvSpPr>
        <p:spPr>
          <a:xfrm>
            <a:off x="6336050" y="1508375"/>
            <a:ext cx="2696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600"/>
              <a:t>Citi Bike customer base is predominantly made up of long-term subscribers</a:t>
            </a:r>
            <a:endParaRPr i="1" sz="1600"/>
          </a:p>
          <a:p>
            <a:pPr indent="0" lvl="0" marL="0" rtl="0" algn="l">
              <a:spcBef>
                <a:spcPts val="1200"/>
              </a:spcBef>
              <a:spcAft>
                <a:spcPts val="0"/>
              </a:spcAft>
              <a:buNone/>
            </a:pPr>
            <a:r>
              <a:rPr i="1" lang="en" sz="1600"/>
              <a:t>Subscribers are more active during the week</a:t>
            </a:r>
            <a:endParaRPr i="1" sz="1600"/>
          </a:p>
          <a:p>
            <a:pPr indent="0" lvl="0" marL="0" rtl="0" algn="l">
              <a:spcBef>
                <a:spcPts val="1200"/>
              </a:spcBef>
              <a:spcAft>
                <a:spcPts val="0"/>
              </a:spcAft>
              <a:buNone/>
            </a:pPr>
            <a:r>
              <a:rPr i="1" lang="en" sz="1600"/>
              <a:t>One-time users are more active on weekends</a:t>
            </a:r>
            <a:endParaRPr i="1" sz="1600"/>
          </a:p>
          <a:p>
            <a:pPr indent="0" lvl="0" marL="0" rtl="0" algn="l">
              <a:spcBef>
                <a:spcPts val="1200"/>
              </a:spcBef>
              <a:spcAft>
                <a:spcPts val="0"/>
              </a:spcAft>
              <a:buNone/>
            </a:pPr>
            <a:r>
              <a:t/>
            </a:r>
            <a:endParaRPr i="1"/>
          </a:p>
          <a:p>
            <a:pPr indent="0" lvl="0" marL="914400" rtl="0" algn="l">
              <a:spcBef>
                <a:spcPts val="1200"/>
              </a:spcBef>
              <a:spcAft>
                <a:spcPts val="1200"/>
              </a:spcAft>
              <a:buNone/>
            </a:pPr>
            <a:r>
              <a:t/>
            </a:r>
            <a:endParaRPr i="1"/>
          </a:p>
        </p:txBody>
      </p:sp>
      <p:pic>
        <p:nvPicPr>
          <p:cNvPr id="324" name="Google Shape;324;p20" title="Chart"/>
          <p:cNvPicPr preferRelativeResize="0"/>
          <p:nvPr/>
        </p:nvPicPr>
        <p:blipFill>
          <a:blip r:embed="rId3">
            <a:alphaModFix/>
          </a:blip>
          <a:stretch>
            <a:fillRect/>
          </a:stretch>
        </p:blipFill>
        <p:spPr>
          <a:xfrm>
            <a:off x="651700" y="1462675"/>
            <a:ext cx="5411151" cy="3345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a:t>
            </a:r>
            <a:r>
              <a:rPr lang="en" sz="2700">
                <a:latin typeface="Oswald"/>
                <a:ea typeface="Oswald"/>
                <a:cs typeface="Oswald"/>
                <a:sym typeface="Oswald"/>
              </a:rPr>
              <a:t>Does the factor of age impact the average bike trip duration? </a:t>
            </a:r>
            <a:endParaRPr sz="2700"/>
          </a:p>
        </p:txBody>
      </p:sp>
      <p:sp>
        <p:nvSpPr>
          <p:cNvPr id="330" name="Google Shape;330;p21"/>
          <p:cNvSpPr txBox="1"/>
          <p:nvPr>
            <p:ph idx="1" type="body"/>
          </p:nvPr>
        </p:nvSpPr>
        <p:spPr>
          <a:xfrm>
            <a:off x="6263450" y="1391000"/>
            <a:ext cx="2316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No relationship between user age and trip duration</a:t>
            </a:r>
            <a:endParaRPr i="1"/>
          </a:p>
          <a:p>
            <a:pPr indent="0" lvl="0" marL="914400" rtl="0" algn="l">
              <a:spcBef>
                <a:spcPts val="1200"/>
              </a:spcBef>
              <a:spcAft>
                <a:spcPts val="1200"/>
              </a:spcAft>
              <a:buNone/>
            </a:pPr>
            <a:r>
              <a:t/>
            </a:r>
            <a:endParaRPr i="1"/>
          </a:p>
        </p:txBody>
      </p:sp>
      <p:pic>
        <p:nvPicPr>
          <p:cNvPr id="331" name="Google Shape;331;p21" title="Chart"/>
          <p:cNvPicPr preferRelativeResize="0"/>
          <p:nvPr/>
        </p:nvPicPr>
        <p:blipFill>
          <a:blip r:embed="rId3">
            <a:alphaModFix/>
          </a:blip>
          <a:stretch>
            <a:fillRect/>
          </a:stretch>
        </p:blipFill>
        <p:spPr>
          <a:xfrm>
            <a:off x="398100" y="1323350"/>
            <a:ext cx="5744001" cy="355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