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660" r:id="rId5"/>
    <p:sldMasterId id="2147483726" r:id="rId6"/>
    <p:sldMasterId id="2147483742" r:id="rId7"/>
    <p:sldMasterId id="2147483788" r:id="rId8"/>
  </p:sldMasterIdLst>
  <p:notesMasterIdLst>
    <p:notesMasterId r:id="rId12"/>
  </p:notesMasterIdLst>
  <p:handoutMasterIdLst>
    <p:handoutMasterId r:id="rId13"/>
  </p:handoutMasterIdLst>
  <p:sldIdLst>
    <p:sldId id="257" r:id="rId9"/>
    <p:sldId id="2147477376" r:id="rId10"/>
    <p:sldId id="214747742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829C47-C639-4451-9762-7F8718B3D05C}">
          <p14:sldIdLst>
            <p14:sldId id="257"/>
          </p14:sldIdLst>
        </p14:section>
        <p14:section name="Governance" id="{BE5E68EC-C5BD-4667-AA79-AFDF7EFBC79C}">
          <p14:sldIdLst/>
        </p14:section>
        <p14:section name="App Assessments" id="{56DC7BE7-D818-41DF-B449-6885DC79BD96}">
          <p14:sldIdLst>
            <p14:sldId id="2147477376"/>
            <p14:sldId id="21474774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92B20A-43DA-2B6E-64E6-A109DDF4D329}" name="Rajavel Sekaran" initials="RS" userId="S::rajavel.sekaran@rackspace.com::e798b76a-1a28-4941-8fad-2173d61c9eaf" providerId="AD"/>
  <p188:author id="{EC4B3017-A661-4289-6641-3EFB98887F96}" name="Abhijeet Khadilkar" initials="" userId="S::ak@spearhead.so::34abaf64-d3f1-4e5f-bf89-b4d35545deee" providerId="AD"/>
  <p188:author id="{5CE3E31B-2B7D-ADCD-21B8-461B8A3B1E09}" name="siva@spearhead.so" initials="si" userId="S::urn:spo:guest#siva@spearhead.so::" providerId="AD"/>
  <p188:author id="{2110A451-0E0E-1454-8946-ECB66EB36069}" name="Aditya Deshmukh" initials="AD" userId="S::aditya@spearhead.so::6b370fa6-2303-4ad4-b6b7-6fa1a53f4564" providerId="AD"/>
  <p188:author id="{82D5D666-D314-81C8-DA35-DD0B40A28874}" name="Siva Dharmaraj" initials="SD" userId="S::siva@spearhead.so::ce979a9e-0634-46b5-9df4-bc712b75e0f5" providerId="AD"/>
  <p188:author id="{3A1FC26D-E751-3B42-A6E2-CF4A3CAE5C01}" name="Sergii Kozlov" initials="SK" userId="S::sergii.kozlov@rackspace.com::b034d25d-f7f3-4de0-b39c-e7548ee5f7d1" providerId="AD"/>
  <p188:author id="{9D0C5071-FB79-F8B1-3A36-3B9586EBE181}" name="Shefali Victors" initials="SV" userId="S::shefali.victors@rackspace.com::107f0092-1157-4cf6-bb37-aefdc4ad3f45" providerId="AD"/>
  <p188:author id="{98D00778-16A8-E563-5B95-5EB54A607B6F}" name="Abhijeet Khadilkar" initials="AK" userId="S::abhijeet.khadikar@rackspace.com::ee5576c3-2f9c-47f4-9fef-fada6bdeea0e" providerId="AD"/>
  <p188:author id="{72E8D199-8396-959D-E052-BAB638FEE880}" name="Sergii Kozlov" initials="" userId="S::Sergii.Kozlov@rackspace.com::b034d25d-f7f3-4de0-b39c-e7548ee5f7d1" providerId="AD"/>
  <p188:author id="{7AE57F9A-9B2E-9A38-7967-7259B88422C1}" name="Will Andrews" initials="WA" userId="S::will@spearhead.so::d1a5e211-24b4-40a2-8b8a-128343c27d79" providerId="AD"/>
  <p188:author id="{625FD9AE-88F2-0A68-2675-E9EF0A4D7F77}" name="aditya@spearhead.so" initials="ad" userId="S::urn:spo:guest#aditya@spearhead.so::" providerId="AD"/>
  <p188:author id="{D04928B4-92EB-CE5C-8DE5-DFAE5117D484}" name="Michael Bordash" initials="" userId="S::michael.bordash@rackspace.com::9d7f9d0b-38b8-4b17-9647-8c59bba25ac6" providerId="AD"/>
  <p188:author id="{280BDDD5-3266-08FB-996D-83F08A9A9ABA}" name="Tim Bergen" initials="TB" userId="S::timothy.bergen@rackspace.com::282a942c-ced4-48b5-be9f-2ce3aabfb51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77"/>
    <a:srgbClr val="00B0F0"/>
    <a:srgbClr val="7030A0"/>
    <a:srgbClr val="1E82CB"/>
    <a:srgbClr val="E4780C"/>
    <a:srgbClr val="D9F6FA"/>
    <a:srgbClr val="8061BC"/>
    <a:srgbClr val="15A796"/>
    <a:srgbClr val="C72887"/>
    <a:srgbClr val="7D7F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459CA-432C-35FD-A498-D58917A34F24}" v="7" dt="2025-03-20T14:14:02.340"/>
    <p1510:client id="{442E1215-4373-8717-8205-13CBAC1EC0E7}" v="103" dt="2025-03-20T18:48:47.553"/>
    <p1510:client id="{6EE1BFCB-F3B6-6421-FEAD-A06B458A523D}" v="849" dt="2025-03-20T11:48:57.595"/>
    <p1510:client id="{C475D78E-BF9C-A621-C8FA-098996771893}" v="107" dt="2025-03-19T18:26:08.04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100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2.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CBD64C-0FCC-CBFF-C800-7F90341710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856815-9039-476F-4401-EB7969E6BB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B9DB-F8BD-4DF5-9AF1-8FF33DA412E1}" type="datetimeFigureOut">
              <a:rPr lang="en-US" smtClean="0"/>
              <a:t>3/21/2025</a:t>
            </a:fld>
            <a:endParaRPr lang="en-US"/>
          </a:p>
        </p:txBody>
      </p:sp>
      <p:sp>
        <p:nvSpPr>
          <p:cNvPr id="4" name="Footer Placeholder 3">
            <a:extLst>
              <a:ext uri="{FF2B5EF4-FFF2-40B4-BE49-F238E27FC236}">
                <a16:creationId xmlns:a16="http://schemas.microsoft.com/office/drawing/2014/main" id="{71ABCB07-6187-2613-BC40-1367456827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D37E6D-D409-83BB-BA26-3B01165D6A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A146B0-5BA2-4C62-AE94-7F2BE99EB6D4}" type="slidenum">
              <a:rPr lang="en-US" smtClean="0"/>
              <a:t>‹#›</a:t>
            </a:fld>
            <a:endParaRPr lang="en-US"/>
          </a:p>
        </p:txBody>
      </p:sp>
    </p:spTree>
    <p:extLst>
      <p:ext uri="{BB962C8B-B14F-4D97-AF65-F5344CB8AC3E}">
        <p14:creationId xmlns:p14="http://schemas.microsoft.com/office/powerpoint/2010/main" val="489224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DD25-A92B-EB41-8DFF-3FC30B01B92D}" type="datetimeFigureOut">
              <a:rPr lang="en-NL" smtClean="0"/>
              <a:t>03/21/2025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44131-32F3-5A48-A9BC-D41E22D7776E}" type="slidenum">
              <a:rPr lang="en-NL" smtClean="0"/>
              <a:t>‹#›</a:t>
            </a:fld>
            <a:endParaRPr lang="en-NL"/>
          </a:p>
        </p:txBody>
      </p:sp>
    </p:spTree>
    <p:extLst>
      <p:ext uri="{BB962C8B-B14F-4D97-AF65-F5344CB8AC3E}">
        <p14:creationId xmlns:p14="http://schemas.microsoft.com/office/powerpoint/2010/main" val="421629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ADF83-64BF-FF28-EF0D-616F1908B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989DB-A2F1-F910-E966-DFFE3B76B3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7AD87-8408-29D3-2637-6D6CE7FE850B}"/>
              </a:ext>
            </a:extLst>
          </p:cNvPr>
          <p:cNvSpPr>
            <a:spLocks noGrp="1"/>
          </p:cNvSpPr>
          <p:nvPr>
            <p:ph type="body" idx="1"/>
          </p:nvPr>
        </p:nvSpPr>
        <p:spPr/>
        <p:txBody>
          <a:bodyPr/>
          <a:lstStyle/>
          <a:p>
            <a:r>
              <a:rPr lang="en-US"/>
              <a:t>Details on Scoring</a:t>
            </a:r>
          </a:p>
          <a:p>
            <a:r>
              <a:rPr lang="en-US"/>
              <a:t>Overall:  Dependent on solution for GCP connectivity to on prem for BH Shared Gateway</a:t>
            </a:r>
          </a:p>
          <a:p>
            <a:r>
              <a:rPr lang="en-US"/>
              <a:t>Data Management: </a:t>
            </a:r>
            <a:r>
              <a:rPr lang="en-US" err="1"/>
              <a:t>Replatforming</a:t>
            </a:r>
            <a:r>
              <a:rPr lang="en-US"/>
              <a:t> to GCP Cloud SQL, required connectivity to on prem</a:t>
            </a:r>
          </a:p>
          <a:p>
            <a:r>
              <a:rPr lang="en-US"/>
              <a:t>Security &amp; Compliance</a:t>
            </a:r>
          </a:p>
          <a:p>
            <a:r>
              <a:rPr lang="en-US"/>
              <a:t>Business Continuity: Missing DR plan</a:t>
            </a:r>
          </a:p>
          <a:p>
            <a:r>
              <a:rPr lang="en-US"/>
              <a:t>Cloud Readiness: Use of UCP v1 may require an upgrade soon.</a:t>
            </a:r>
          </a:p>
          <a:p>
            <a:r>
              <a:rPr lang="en-US"/>
              <a:t>Cost Management: N/A</a:t>
            </a:r>
          </a:p>
          <a:p>
            <a:r>
              <a:rPr lang="en-US"/>
              <a:t>Migration Process: Migration plan exists, but with some gaps</a:t>
            </a:r>
          </a:p>
        </p:txBody>
      </p:sp>
      <p:sp>
        <p:nvSpPr>
          <p:cNvPr id="4" name="Slide Number Placeholder 3">
            <a:extLst>
              <a:ext uri="{FF2B5EF4-FFF2-40B4-BE49-F238E27FC236}">
                <a16:creationId xmlns:a16="http://schemas.microsoft.com/office/drawing/2014/main" id="{2EAFBA02-4E8B-9976-4488-AD9546EDFC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444131-32F3-5A48-A9BC-D41E22D7776E}" type="slidenum">
              <a:rPr kumimoji="0" lang="en-N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0668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5A7F8-0C26-F731-779E-A5BA59559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F9E3F-24C1-3E1A-F3C7-314D485FED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51585-AD27-BA06-024C-0B4DE3573998}"/>
              </a:ext>
            </a:extLst>
          </p:cNvPr>
          <p:cNvSpPr>
            <a:spLocks noGrp="1"/>
          </p:cNvSpPr>
          <p:nvPr>
            <p:ph type="body" idx="1"/>
          </p:nvPr>
        </p:nvSpPr>
        <p:spPr/>
        <p:txBody>
          <a:bodyPr/>
          <a:lstStyle/>
          <a:p>
            <a:r>
              <a:rPr lang="en-US"/>
              <a:t>Details on Scoring</a:t>
            </a:r>
          </a:p>
          <a:p>
            <a:r>
              <a:rPr lang="en-US"/>
              <a:t>Overall:  Dependent on solution for GCP connectivity to on prem for BH Shared Gateway</a:t>
            </a:r>
          </a:p>
          <a:p>
            <a:r>
              <a:rPr lang="en-US"/>
              <a:t>Data Management: </a:t>
            </a:r>
            <a:r>
              <a:rPr lang="en-US" err="1"/>
              <a:t>Replatforming</a:t>
            </a:r>
            <a:r>
              <a:rPr lang="en-US"/>
              <a:t> to GCP Cloud SQL, required connectivity to on prem</a:t>
            </a:r>
          </a:p>
          <a:p>
            <a:r>
              <a:rPr lang="en-US"/>
              <a:t>Security &amp; Compliance</a:t>
            </a:r>
          </a:p>
          <a:p>
            <a:r>
              <a:rPr lang="en-US"/>
              <a:t>Business Continuity: Missing DR plan</a:t>
            </a:r>
          </a:p>
          <a:p>
            <a:r>
              <a:rPr lang="en-US"/>
              <a:t>Cloud Readiness: Use of UCP v1 may require an upgrade soon.</a:t>
            </a:r>
          </a:p>
          <a:p>
            <a:r>
              <a:rPr lang="en-US"/>
              <a:t>Cost Management: N/A</a:t>
            </a:r>
          </a:p>
          <a:p>
            <a:r>
              <a:rPr lang="en-US"/>
              <a:t>Migration Process: Migration plan exists, but with some gaps</a:t>
            </a:r>
          </a:p>
        </p:txBody>
      </p:sp>
      <p:sp>
        <p:nvSpPr>
          <p:cNvPr id="4" name="Slide Number Placeholder 3">
            <a:extLst>
              <a:ext uri="{FF2B5EF4-FFF2-40B4-BE49-F238E27FC236}">
                <a16:creationId xmlns:a16="http://schemas.microsoft.com/office/drawing/2014/main" id="{EE1F3F88-6ED5-DBF6-C6A6-B765878FC84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444131-32F3-5A48-A9BC-D41E22D7776E}" type="slidenum">
              <a:rPr kumimoji="0" lang="en-N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10148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5.png"/></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20080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3/21/2025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72347065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 3D Pattern">
    <p:bg>
      <p:bgRef idx="1001">
        <a:schemeClr val="bg1"/>
      </p:bgRef>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8B21494-F854-5E7F-90A1-59534F70F49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810560"/>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615025"/>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pic>
        <p:nvPicPr>
          <p:cNvPr id="7" name="Optum logo" descr="Optum">
            <a:extLst>
              <a:ext uri="{FF2B5EF4-FFF2-40B4-BE49-F238E27FC236}">
                <a16:creationId xmlns:a16="http://schemas.microsoft.com/office/drawing/2014/main" id="{F96E566F-75FF-6E62-CF79-F9438EEDCF8F}"/>
              </a:ext>
              <a:ext uri="{C183D7F6-B498-43B3-948B-1728B52AA6E4}">
                <adec:decorative xmlns:adec="http://schemas.microsoft.com/office/drawing/2017/decorative" val="0"/>
              </a:ext>
            </a:extLst>
          </p:cNvPr>
          <p:cNvPicPr>
            <a:picLocks noRot="1" noChangeAspect="1" noMove="1" noResize="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61961" y="6343650"/>
            <a:ext cx="773055" cy="223837"/>
          </a:xfrm>
          <a:prstGeom prst="rect">
            <a:avLst/>
          </a:prstGeom>
        </p:spPr>
      </p:pic>
      <p:sp>
        <p:nvSpPr>
          <p:cNvPr id="8" name="Page number">
            <a:extLst>
              <a:ext uri="{FF2B5EF4-FFF2-40B4-BE49-F238E27FC236}">
                <a16:creationId xmlns:a16="http://schemas.microsoft.com/office/drawing/2014/main" id="{BA5DDE68-10CC-2627-5C8D-7C20A9ADA30A}"/>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9" name="Copyright">
            <a:extLst>
              <a:ext uri="{FF2B5EF4-FFF2-40B4-BE49-F238E27FC236}">
                <a16:creationId xmlns:a16="http://schemas.microsoft.com/office/drawing/2014/main" id="{2CBA3746-88E4-7FA3-5D41-3401A98E72FF}"/>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18603791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733">
          <p15:clr>
            <a:srgbClr val="FBAE40"/>
          </p15:clr>
        </p15:guide>
        <p15:guide id="4" orient="horz" pos="290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  *  ">
    <p:bg bwMode="gray">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39138"/>
      </p:ext>
    </p:extLst>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Cover - Orange Pattern">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E0AC6D-E833-ABCF-B8E2-232E02FD80C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3413760"/>
          </a:xfrm>
          <a:prstGeom prst="rect">
            <a:avLst/>
          </a:prstGeom>
        </p:spPr>
      </p:pic>
      <p:sp>
        <p:nvSpPr>
          <p:cNvPr id="3"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SpPr/>
          <p:nvPr/>
        </p:nvSpPr>
        <p:spPr bwMode="gray">
          <a:xfrm>
            <a:off x="457200" y="833151"/>
            <a:ext cx="1917863" cy="555945"/>
          </a:xfrm>
          <a:custGeom>
            <a:avLst/>
            <a:gdLst>
              <a:gd name="connsiteX0" fmla="*/ 1425659 w 1917863"/>
              <a:gd name="connsiteY0" fmla="*/ 429711 h 555945"/>
              <a:gd name="connsiteX1" fmla="*/ 1425659 w 1917863"/>
              <a:gd name="connsiteY1" fmla="*/ 104401 h 555945"/>
              <a:gd name="connsiteX2" fmla="*/ 1528841 w 1917863"/>
              <a:gd name="connsiteY2" fmla="*/ 104401 h 555945"/>
              <a:gd name="connsiteX3" fmla="*/ 1529437 w 1917863"/>
              <a:gd name="connsiteY3" fmla="*/ 143246 h 555945"/>
              <a:gd name="connsiteX4" fmla="*/ 1615634 w 1917863"/>
              <a:gd name="connsiteY4" fmla="*/ 99552 h 555945"/>
              <a:gd name="connsiteX5" fmla="*/ 1708494 w 1917863"/>
              <a:gd name="connsiteY5" fmla="*/ 152348 h 555945"/>
              <a:gd name="connsiteX6" fmla="*/ 1808019 w 1917863"/>
              <a:gd name="connsiteY6" fmla="*/ 99552 h 555945"/>
              <a:gd name="connsiteX7" fmla="*/ 1917864 w 1917863"/>
              <a:gd name="connsiteY7" fmla="*/ 220341 h 555945"/>
              <a:gd name="connsiteX8" fmla="*/ 1917864 w 1917863"/>
              <a:gd name="connsiteY8" fmla="*/ 429738 h 555945"/>
              <a:gd name="connsiteX9" fmla="*/ 1812868 w 1917863"/>
              <a:gd name="connsiteY9" fmla="*/ 429738 h 555945"/>
              <a:gd name="connsiteX10" fmla="*/ 1812868 w 1917863"/>
              <a:gd name="connsiteY10" fmla="*/ 236107 h 555945"/>
              <a:gd name="connsiteX11" fmla="*/ 1768550 w 1917863"/>
              <a:gd name="connsiteY11" fmla="*/ 185721 h 555945"/>
              <a:gd name="connsiteX12" fmla="*/ 1724233 w 1917863"/>
              <a:gd name="connsiteY12" fmla="*/ 236107 h 555945"/>
              <a:gd name="connsiteX13" fmla="*/ 1724233 w 1917863"/>
              <a:gd name="connsiteY13" fmla="*/ 429711 h 555945"/>
              <a:gd name="connsiteX14" fmla="*/ 1619236 w 1917863"/>
              <a:gd name="connsiteY14" fmla="*/ 429711 h 555945"/>
              <a:gd name="connsiteX15" fmla="*/ 1619236 w 1917863"/>
              <a:gd name="connsiteY15" fmla="*/ 236107 h 555945"/>
              <a:gd name="connsiteX16" fmla="*/ 1574919 w 1917863"/>
              <a:gd name="connsiteY16" fmla="*/ 185721 h 555945"/>
              <a:gd name="connsiteX17" fmla="*/ 1530602 w 1917863"/>
              <a:gd name="connsiteY17" fmla="*/ 236107 h 555945"/>
              <a:gd name="connsiteX18" fmla="*/ 1530602 w 1917863"/>
              <a:gd name="connsiteY18" fmla="*/ 429711 h 555945"/>
              <a:gd name="connsiteX19" fmla="*/ 1425659 w 1917863"/>
              <a:gd name="connsiteY19" fmla="*/ 429711 h 555945"/>
              <a:gd name="connsiteX20" fmla="*/ 1390471 w 1917863"/>
              <a:gd name="connsiteY20" fmla="*/ 305888 h 555945"/>
              <a:gd name="connsiteX21" fmla="*/ 1238746 w 1917863"/>
              <a:gd name="connsiteY21" fmla="*/ 436998 h 555945"/>
              <a:gd name="connsiteX22" fmla="*/ 1087022 w 1917863"/>
              <a:gd name="connsiteY22" fmla="*/ 305888 h 555945"/>
              <a:gd name="connsiteX23" fmla="*/ 1087022 w 1917863"/>
              <a:gd name="connsiteY23" fmla="*/ 104401 h 555945"/>
              <a:gd name="connsiteX24" fmla="*/ 1192641 w 1917863"/>
              <a:gd name="connsiteY24" fmla="*/ 104401 h 555945"/>
              <a:gd name="connsiteX25" fmla="*/ 1192641 w 1917863"/>
              <a:gd name="connsiteY25" fmla="*/ 302881 h 555945"/>
              <a:gd name="connsiteX26" fmla="*/ 1238773 w 1917863"/>
              <a:gd name="connsiteY26" fmla="*/ 349609 h 555945"/>
              <a:gd name="connsiteX27" fmla="*/ 1284906 w 1917863"/>
              <a:gd name="connsiteY27" fmla="*/ 302881 h 555945"/>
              <a:gd name="connsiteX28" fmla="*/ 1284906 w 1917863"/>
              <a:gd name="connsiteY28" fmla="*/ 104401 h 555945"/>
              <a:gd name="connsiteX29" fmla="*/ 1390525 w 1917863"/>
              <a:gd name="connsiteY29" fmla="*/ 104401 h 555945"/>
              <a:gd name="connsiteX30" fmla="*/ 1390525 w 1917863"/>
              <a:gd name="connsiteY30" fmla="*/ 305888 h 555945"/>
              <a:gd name="connsiteX31" fmla="*/ 1058470 w 1917863"/>
              <a:gd name="connsiteY31" fmla="*/ 188159 h 555945"/>
              <a:gd name="connsiteX32" fmla="*/ 1058470 w 1917863"/>
              <a:gd name="connsiteY32" fmla="*/ 104401 h 555945"/>
              <a:gd name="connsiteX33" fmla="*/ 971677 w 1917863"/>
              <a:gd name="connsiteY33" fmla="*/ 104401 h 555945"/>
              <a:gd name="connsiteX34" fmla="*/ 971677 w 1917863"/>
              <a:gd name="connsiteY34" fmla="*/ 21238 h 555945"/>
              <a:gd name="connsiteX35" fmla="*/ 866681 w 1917863"/>
              <a:gd name="connsiteY35" fmla="*/ 21238 h 555945"/>
              <a:gd name="connsiteX36" fmla="*/ 866681 w 1917863"/>
              <a:gd name="connsiteY36" fmla="*/ 313175 h 555945"/>
              <a:gd name="connsiteX37" fmla="*/ 991696 w 1917863"/>
              <a:gd name="connsiteY37" fmla="*/ 434560 h 555945"/>
              <a:gd name="connsiteX38" fmla="*/ 1058470 w 1917863"/>
              <a:gd name="connsiteY38" fmla="*/ 423643 h 555945"/>
              <a:gd name="connsiteX39" fmla="*/ 1058470 w 1917863"/>
              <a:gd name="connsiteY39" fmla="*/ 340480 h 555945"/>
              <a:gd name="connsiteX40" fmla="*/ 1018406 w 1917863"/>
              <a:gd name="connsiteY40" fmla="*/ 347144 h 555945"/>
              <a:gd name="connsiteX41" fmla="*/ 971677 w 1917863"/>
              <a:gd name="connsiteY41" fmla="*/ 304669 h 555945"/>
              <a:gd name="connsiteX42" fmla="*/ 971677 w 1917863"/>
              <a:gd name="connsiteY42" fmla="*/ 188159 h 555945"/>
              <a:gd name="connsiteX43" fmla="*/ 1058470 w 1917863"/>
              <a:gd name="connsiteY43" fmla="*/ 188159 h 555945"/>
              <a:gd name="connsiteX44" fmla="*/ 733783 w 1917863"/>
              <a:gd name="connsiteY44" fmla="*/ 267042 h 555945"/>
              <a:gd name="connsiteX45" fmla="*/ 657907 w 1917863"/>
              <a:gd name="connsiteY45" fmla="*/ 348363 h 555945"/>
              <a:gd name="connsiteX46" fmla="*/ 581435 w 1917863"/>
              <a:gd name="connsiteY46" fmla="*/ 267042 h 555945"/>
              <a:gd name="connsiteX47" fmla="*/ 657907 w 1917863"/>
              <a:gd name="connsiteY47" fmla="*/ 186317 h 555945"/>
              <a:gd name="connsiteX48" fmla="*/ 733783 w 1917863"/>
              <a:gd name="connsiteY48" fmla="*/ 267042 h 555945"/>
              <a:gd name="connsiteX49" fmla="*/ 581435 w 1917863"/>
              <a:gd name="connsiteY49" fmla="*/ 555945 h 555945"/>
              <a:gd name="connsiteX50" fmla="*/ 581435 w 1917863"/>
              <a:gd name="connsiteY50" fmla="*/ 395714 h 555945"/>
              <a:gd name="connsiteX51" fmla="*/ 682179 w 1917863"/>
              <a:gd name="connsiteY51" fmla="*/ 435156 h 555945"/>
              <a:gd name="connsiteX52" fmla="*/ 839375 w 1917863"/>
              <a:gd name="connsiteY52" fmla="*/ 267042 h 555945"/>
              <a:gd name="connsiteX53" fmla="*/ 682179 w 1917863"/>
              <a:gd name="connsiteY53" fmla="*/ 99525 h 555945"/>
              <a:gd name="connsiteX54" fmla="*/ 578401 w 1917863"/>
              <a:gd name="connsiteY54" fmla="*/ 142000 h 555945"/>
              <a:gd name="connsiteX55" fmla="*/ 577805 w 1917863"/>
              <a:gd name="connsiteY55" fmla="*/ 104373 h 555945"/>
              <a:gd name="connsiteX56" fmla="*/ 475843 w 1917863"/>
              <a:gd name="connsiteY56" fmla="*/ 104373 h 555945"/>
              <a:gd name="connsiteX57" fmla="*/ 475843 w 1917863"/>
              <a:gd name="connsiteY57" fmla="*/ 555945 h 555945"/>
              <a:gd name="connsiteX58" fmla="*/ 581435 w 1917863"/>
              <a:gd name="connsiteY58" fmla="*/ 555945 h 555945"/>
              <a:gd name="connsiteX59" fmla="*/ 332597 w 1917863"/>
              <a:gd name="connsiteY59" fmla="*/ 217280 h 555945"/>
              <a:gd name="connsiteX60" fmla="*/ 222129 w 1917863"/>
              <a:gd name="connsiteY60" fmla="*/ 333816 h 555945"/>
              <a:gd name="connsiteX61" fmla="*/ 111660 w 1917863"/>
              <a:gd name="connsiteY61" fmla="*/ 217280 h 555945"/>
              <a:gd name="connsiteX62" fmla="*/ 222129 w 1917863"/>
              <a:gd name="connsiteY62" fmla="*/ 100744 h 555945"/>
              <a:gd name="connsiteX63" fmla="*/ 332597 w 1917863"/>
              <a:gd name="connsiteY63" fmla="*/ 217280 h 555945"/>
              <a:gd name="connsiteX64" fmla="*/ 222129 w 1917863"/>
              <a:gd name="connsiteY64" fmla="*/ 0 h 555945"/>
              <a:gd name="connsiteX65" fmla="*/ 0 w 1917863"/>
              <a:gd name="connsiteY65" fmla="*/ 217280 h 555945"/>
              <a:gd name="connsiteX66" fmla="*/ 222129 w 1917863"/>
              <a:gd name="connsiteY66" fmla="*/ 434560 h 555945"/>
              <a:gd name="connsiteX67" fmla="*/ 444257 w 1917863"/>
              <a:gd name="connsiteY67" fmla="*/ 217280 h 555945"/>
              <a:gd name="connsiteX68" fmla="*/ 222129 w 1917863"/>
              <a:gd name="connsiteY68" fmla="*/ 0 h 55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917863" h="555945">
                <a:moveTo>
                  <a:pt x="1425659" y="429711"/>
                </a:moveTo>
                <a:lnTo>
                  <a:pt x="1425659" y="104401"/>
                </a:lnTo>
                <a:lnTo>
                  <a:pt x="1528841" y="104401"/>
                </a:lnTo>
                <a:lnTo>
                  <a:pt x="1529437" y="143246"/>
                </a:lnTo>
                <a:cubicBezTo>
                  <a:pt x="1550078" y="113502"/>
                  <a:pt x="1580418" y="99552"/>
                  <a:pt x="1615634" y="99552"/>
                </a:cubicBezTo>
                <a:cubicBezTo>
                  <a:pt x="1659951" y="99552"/>
                  <a:pt x="1691509" y="120193"/>
                  <a:pt x="1708494" y="152348"/>
                </a:cubicBezTo>
                <a:cubicBezTo>
                  <a:pt x="1729136" y="117132"/>
                  <a:pt x="1767981" y="99552"/>
                  <a:pt x="1808019" y="99552"/>
                </a:cubicBezTo>
                <a:cubicBezTo>
                  <a:pt x="1879019" y="99552"/>
                  <a:pt x="1917864" y="152971"/>
                  <a:pt x="1917864" y="220341"/>
                </a:cubicBezTo>
                <a:lnTo>
                  <a:pt x="1917864" y="429738"/>
                </a:lnTo>
                <a:lnTo>
                  <a:pt x="1812868" y="429738"/>
                </a:lnTo>
                <a:lnTo>
                  <a:pt x="1812868" y="236107"/>
                </a:lnTo>
                <a:cubicBezTo>
                  <a:pt x="1812868" y="204548"/>
                  <a:pt x="1792849" y="185721"/>
                  <a:pt x="1768550" y="185721"/>
                </a:cubicBezTo>
                <a:cubicBezTo>
                  <a:pt x="1744252" y="185721"/>
                  <a:pt x="1724233" y="204548"/>
                  <a:pt x="1724233" y="236107"/>
                </a:cubicBezTo>
                <a:lnTo>
                  <a:pt x="1724233" y="429711"/>
                </a:lnTo>
                <a:lnTo>
                  <a:pt x="1619236" y="429711"/>
                </a:lnTo>
                <a:lnTo>
                  <a:pt x="1619236" y="236107"/>
                </a:lnTo>
                <a:cubicBezTo>
                  <a:pt x="1619236" y="204548"/>
                  <a:pt x="1599218" y="185721"/>
                  <a:pt x="1574919" y="185721"/>
                </a:cubicBezTo>
                <a:cubicBezTo>
                  <a:pt x="1550647" y="185721"/>
                  <a:pt x="1530602" y="204548"/>
                  <a:pt x="1530602" y="236107"/>
                </a:cubicBezTo>
                <a:lnTo>
                  <a:pt x="1530602" y="429711"/>
                </a:lnTo>
                <a:lnTo>
                  <a:pt x="1425659" y="429711"/>
                </a:lnTo>
                <a:close/>
                <a:moveTo>
                  <a:pt x="1390471" y="305888"/>
                </a:moveTo>
                <a:cubicBezTo>
                  <a:pt x="1390471" y="389646"/>
                  <a:pt x="1323697" y="436998"/>
                  <a:pt x="1238746" y="436998"/>
                </a:cubicBezTo>
                <a:cubicBezTo>
                  <a:pt x="1153769" y="436998"/>
                  <a:pt x="1087022" y="389646"/>
                  <a:pt x="1087022" y="305888"/>
                </a:cubicBezTo>
                <a:lnTo>
                  <a:pt x="1087022" y="104401"/>
                </a:lnTo>
                <a:lnTo>
                  <a:pt x="1192641" y="104401"/>
                </a:lnTo>
                <a:lnTo>
                  <a:pt x="1192641" y="302881"/>
                </a:lnTo>
                <a:cubicBezTo>
                  <a:pt x="1192641" y="331405"/>
                  <a:pt x="1211468" y="349609"/>
                  <a:pt x="1238773" y="349609"/>
                </a:cubicBezTo>
                <a:cubicBezTo>
                  <a:pt x="1266079" y="349609"/>
                  <a:pt x="1284906" y="331405"/>
                  <a:pt x="1284906" y="302881"/>
                </a:cubicBezTo>
                <a:lnTo>
                  <a:pt x="1284906" y="104401"/>
                </a:lnTo>
                <a:lnTo>
                  <a:pt x="1390525" y="104401"/>
                </a:lnTo>
                <a:lnTo>
                  <a:pt x="1390525" y="305888"/>
                </a:lnTo>
                <a:close/>
                <a:moveTo>
                  <a:pt x="1058470" y="188159"/>
                </a:moveTo>
                <a:lnTo>
                  <a:pt x="1058470" y="104401"/>
                </a:lnTo>
                <a:lnTo>
                  <a:pt x="971677" y="104401"/>
                </a:lnTo>
                <a:lnTo>
                  <a:pt x="971677" y="21238"/>
                </a:lnTo>
                <a:lnTo>
                  <a:pt x="866681" y="21238"/>
                </a:lnTo>
                <a:lnTo>
                  <a:pt x="866681" y="313175"/>
                </a:lnTo>
                <a:cubicBezTo>
                  <a:pt x="866681" y="393899"/>
                  <a:pt x="914628" y="434560"/>
                  <a:pt x="991696" y="434560"/>
                </a:cubicBezTo>
                <a:cubicBezTo>
                  <a:pt x="1014153" y="434560"/>
                  <a:pt x="1037828" y="432122"/>
                  <a:pt x="1058470" y="423643"/>
                </a:cubicBezTo>
                <a:lnTo>
                  <a:pt x="1058470" y="340480"/>
                </a:lnTo>
                <a:cubicBezTo>
                  <a:pt x="1043300" y="345329"/>
                  <a:pt x="1029945" y="347144"/>
                  <a:pt x="1018406" y="347144"/>
                </a:cubicBezTo>
                <a:cubicBezTo>
                  <a:pt x="990477" y="347144"/>
                  <a:pt x="971677" y="334385"/>
                  <a:pt x="971677" y="304669"/>
                </a:cubicBezTo>
                <a:lnTo>
                  <a:pt x="971677" y="188159"/>
                </a:lnTo>
                <a:lnTo>
                  <a:pt x="1058470" y="188159"/>
                </a:lnTo>
                <a:close/>
                <a:moveTo>
                  <a:pt x="733783" y="267042"/>
                </a:moveTo>
                <a:cubicBezTo>
                  <a:pt x="733783" y="313770"/>
                  <a:pt x="699786" y="348363"/>
                  <a:pt x="657907" y="348363"/>
                </a:cubicBezTo>
                <a:cubicBezTo>
                  <a:pt x="615432" y="348363"/>
                  <a:pt x="581435" y="313770"/>
                  <a:pt x="581435" y="267042"/>
                </a:cubicBezTo>
                <a:cubicBezTo>
                  <a:pt x="581435" y="220910"/>
                  <a:pt x="615432" y="186317"/>
                  <a:pt x="657907" y="186317"/>
                </a:cubicBezTo>
                <a:cubicBezTo>
                  <a:pt x="699786" y="186317"/>
                  <a:pt x="733783" y="220937"/>
                  <a:pt x="733783" y="267042"/>
                </a:cubicBezTo>
                <a:close/>
                <a:moveTo>
                  <a:pt x="581435" y="555945"/>
                </a:moveTo>
                <a:lnTo>
                  <a:pt x="581435" y="395714"/>
                </a:lnTo>
                <a:cubicBezTo>
                  <a:pt x="608145" y="420609"/>
                  <a:pt x="643333" y="435156"/>
                  <a:pt x="682179" y="435156"/>
                </a:cubicBezTo>
                <a:cubicBezTo>
                  <a:pt x="770190" y="435156"/>
                  <a:pt x="839375" y="360499"/>
                  <a:pt x="839375" y="267042"/>
                </a:cubicBezTo>
                <a:cubicBezTo>
                  <a:pt x="839375" y="174182"/>
                  <a:pt x="770190" y="99525"/>
                  <a:pt x="682179" y="99525"/>
                </a:cubicBezTo>
                <a:cubicBezTo>
                  <a:pt x="641518" y="99525"/>
                  <a:pt x="605707" y="115317"/>
                  <a:pt x="578401" y="142000"/>
                </a:cubicBezTo>
                <a:lnTo>
                  <a:pt x="577805" y="104373"/>
                </a:lnTo>
                <a:lnTo>
                  <a:pt x="475843" y="104373"/>
                </a:lnTo>
                <a:lnTo>
                  <a:pt x="475843" y="555945"/>
                </a:lnTo>
                <a:lnTo>
                  <a:pt x="581435" y="555945"/>
                </a:lnTo>
                <a:close/>
                <a:moveTo>
                  <a:pt x="332597" y="217280"/>
                </a:moveTo>
                <a:cubicBezTo>
                  <a:pt x="332597" y="284054"/>
                  <a:pt x="283431" y="333816"/>
                  <a:pt x="222129" y="333816"/>
                </a:cubicBezTo>
                <a:cubicBezTo>
                  <a:pt x="160827" y="333816"/>
                  <a:pt x="111660" y="284054"/>
                  <a:pt x="111660" y="217280"/>
                </a:cubicBezTo>
                <a:cubicBezTo>
                  <a:pt x="111660" y="150506"/>
                  <a:pt x="160827" y="100744"/>
                  <a:pt x="222129" y="100744"/>
                </a:cubicBezTo>
                <a:cubicBezTo>
                  <a:pt x="283431" y="100744"/>
                  <a:pt x="332597" y="150533"/>
                  <a:pt x="332597" y="217280"/>
                </a:cubicBezTo>
                <a:close/>
                <a:moveTo>
                  <a:pt x="222129" y="0"/>
                </a:moveTo>
                <a:cubicBezTo>
                  <a:pt x="97710" y="0"/>
                  <a:pt x="0" y="96491"/>
                  <a:pt x="0" y="217280"/>
                </a:cubicBezTo>
                <a:cubicBezTo>
                  <a:pt x="0" y="338069"/>
                  <a:pt x="97710" y="434560"/>
                  <a:pt x="222129" y="434560"/>
                </a:cubicBezTo>
                <a:cubicBezTo>
                  <a:pt x="346548" y="434560"/>
                  <a:pt x="444257" y="338069"/>
                  <a:pt x="444257" y="217280"/>
                </a:cubicBezTo>
                <a:cubicBezTo>
                  <a:pt x="444257" y="96491"/>
                  <a:pt x="346548" y="0"/>
                  <a:pt x="222129" y="0"/>
                </a:cubicBezTo>
                <a:close/>
              </a:path>
            </a:pathLst>
          </a:custGeom>
          <a:solidFill>
            <a:schemeClr val="bg1"/>
          </a:solidFill>
          <a:ln w="2704"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389801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5470851"/>
            <a:ext cx="7315200" cy="276999"/>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7954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671554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3245">
          <p15:clr>
            <a:srgbClr val="FBAE40"/>
          </p15:clr>
        </p15:guide>
        <p15:guide id="4" orient="horz" pos="34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 Orange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55FC67-8BE9-BFBF-5BCF-DFF1533546C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34206"/>
          <a:stretch/>
        </p:blipFill>
        <p:spPr bwMode="gray">
          <a:xfrm>
            <a:off x="0" y="0"/>
            <a:ext cx="12192000" cy="2246047"/>
          </a:xfrm>
          <a:prstGeom prst="rect">
            <a:avLst/>
          </a:prstGeom>
        </p:spPr>
      </p:pic>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8956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7000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40127977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788">
          <p15:clr>
            <a:srgbClr val="FBAE40"/>
          </p15:clr>
        </p15:guide>
        <p15:guide id="4" orient="horz" pos="2956">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1657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2025 Optum, Inc. All rights reserved. </a:t>
            </a:r>
          </a:p>
        </p:txBody>
      </p:sp>
    </p:spTree>
    <p:extLst>
      <p:ext uri="{BB962C8B-B14F-4D97-AF65-F5344CB8AC3E}">
        <p14:creationId xmlns:p14="http://schemas.microsoft.com/office/powerpoint/2010/main" val="2893173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7273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3/21/2025</a:t>
            </a:fld>
            <a:endParaRPr lang="en-US"/>
          </a:p>
        </p:txBody>
      </p:sp>
    </p:spTree>
    <p:extLst>
      <p:ext uri="{BB962C8B-B14F-4D97-AF65-F5344CB8AC3E}">
        <p14:creationId xmlns:p14="http://schemas.microsoft.com/office/powerpoint/2010/main" val="174043624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3/21/2025</a:t>
            </a:fld>
            <a:endParaRPr lang="en-US"/>
          </a:p>
        </p:txBody>
      </p:sp>
    </p:spTree>
    <p:extLst>
      <p:ext uri="{BB962C8B-B14F-4D97-AF65-F5344CB8AC3E}">
        <p14:creationId xmlns:p14="http://schemas.microsoft.com/office/powerpoint/2010/main" val="20551850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3/21/2025</a:t>
            </a:fld>
            <a:endParaRPr lang="en-US"/>
          </a:p>
        </p:txBody>
      </p:sp>
    </p:spTree>
    <p:extLst>
      <p:ext uri="{BB962C8B-B14F-4D97-AF65-F5344CB8AC3E}">
        <p14:creationId xmlns:p14="http://schemas.microsoft.com/office/powerpoint/2010/main" val="228217899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7029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3/21/2025</a:t>
            </a:fld>
            <a:endParaRPr lang="en-US"/>
          </a:p>
        </p:txBody>
      </p:sp>
    </p:spTree>
    <p:extLst>
      <p:ext uri="{BB962C8B-B14F-4D97-AF65-F5344CB8AC3E}">
        <p14:creationId xmlns:p14="http://schemas.microsoft.com/office/powerpoint/2010/main" val="142462758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3/21/2025</a:t>
            </a:fld>
            <a:endParaRPr lang="en-US"/>
          </a:p>
        </p:txBody>
      </p:sp>
    </p:spTree>
    <p:extLst>
      <p:ext uri="{BB962C8B-B14F-4D97-AF65-F5344CB8AC3E}">
        <p14:creationId xmlns:p14="http://schemas.microsoft.com/office/powerpoint/2010/main" val="81026952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32740922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4868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3104682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6145614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3/21/2025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286782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3/21/2025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17078700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3/21/2025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903370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3/21/2025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40242492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8237677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3/21/2025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50659856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3/21/2025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8924536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15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42757850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3/21/2025</a:t>
            </a:fld>
            <a:endParaRPr lang="en-US"/>
          </a:p>
        </p:txBody>
      </p:sp>
    </p:spTree>
    <p:extLst>
      <p:ext uri="{BB962C8B-B14F-4D97-AF65-F5344CB8AC3E}">
        <p14:creationId xmlns:p14="http://schemas.microsoft.com/office/powerpoint/2010/main" val="38506170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3973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3/21/2025</a:t>
            </a:fld>
            <a:endParaRPr lang="en-US"/>
          </a:p>
        </p:txBody>
      </p:sp>
    </p:spTree>
    <p:extLst>
      <p:ext uri="{BB962C8B-B14F-4D97-AF65-F5344CB8AC3E}">
        <p14:creationId xmlns:p14="http://schemas.microsoft.com/office/powerpoint/2010/main" val="3990142342"/>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3/21/2025</a:t>
            </a:fld>
            <a:endParaRPr lang="en-US"/>
          </a:p>
        </p:txBody>
      </p:sp>
    </p:spTree>
    <p:extLst>
      <p:ext uri="{BB962C8B-B14F-4D97-AF65-F5344CB8AC3E}">
        <p14:creationId xmlns:p14="http://schemas.microsoft.com/office/powerpoint/2010/main" val="213245766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394260616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457199" y="1557210"/>
            <a:ext cx="10210801"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3/21/2025</a:t>
            </a:fld>
            <a:endParaRPr lang="en-US"/>
          </a:p>
        </p:txBody>
      </p:sp>
    </p:spTree>
    <p:extLst>
      <p:ext uri="{BB962C8B-B14F-4D97-AF65-F5344CB8AC3E}">
        <p14:creationId xmlns:p14="http://schemas.microsoft.com/office/powerpoint/2010/main" val="39654743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3/21/2025</a:t>
            </a:fld>
            <a:endParaRPr lang="en-US"/>
          </a:p>
        </p:txBody>
      </p:sp>
    </p:spTree>
    <p:extLst>
      <p:ext uri="{BB962C8B-B14F-4D97-AF65-F5344CB8AC3E}">
        <p14:creationId xmlns:p14="http://schemas.microsoft.com/office/powerpoint/2010/main" val="19259895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3/21/2025</a:t>
            </a:fld>
            <a:endParaRPr lang="en-US"/>
          </a:p>
        </p:txBody>
      </p:sp>
    </p:spTree>
    <p:extLst>
      <p:ext uri="{BB962C8B-B14F-4D97-AF65-F5344CB8AC3E}">
        <p14:creationId xmlns:p14="http://schemas.microsoft.com/office/powerpoint/2010/main" val="2854582373"/>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18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3/21/2025</a:t>
            </a:fld>
            <a:endParaRPr lang="en-US"/>
          </a:p>
        </p:txBody>
      </p:sp>
    </p:spTree>
    <p:extLst>
      <p:ext uri="{BB962C8B-B14F-4D97-AF65-F5344CB8AC3E}">
        <p14:creationId xmlns:p14="http://schemas.microsoft.com/office/powerpoint/2010/main" val="173519392"/>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3/21/2025</a:t>
            </a:fld>
            <a:endParaRPr lang="en-US"/>
          </a:p>
        </p:txBody>
      </p:sp>
    </p:spTree>
    <p:extLst>
      <p:ext uri="{BB962C8B-B14F-4D97-AF65-F5344CB8AC3E}">
        <p14:creationId xmlns:p14="http://schemas.microsoft.com/office/powerpoint/2010/main" val="409906134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3/21/2025</a:t>
            </a:fld>
            <a:endParaRPr lang="en-US"/>
          </a:p>
        </p:txBody>
      </p:sp>
    </p:spTree>
    <p:extLst>
      <p:ext uri="{BB962C8B-B14F-4D97-AF65-F5344CB8AC3E}">
        <p14:creationId xmlns:p14="http://schemas.microsoft.com/office/powerpoint/2010/main" val="31222876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3/21/2025</a:t>
            </a:fld>
            <a:endParaRPr lang="en-US"/>
          </a:p>
        </p:txBody>
      </p:sp>
    </p:spTree>
    <p:extLst>
      <p:ext uri="{BB962C8B-B14F-4D97-AF65-F5344CB8AC3E}">
        <p14:creationId xmlns:p14="http://schemas.microsoft.com/office/powerpoint/2010/main" val="798757254"/>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3/21/2025</a:t>
            </a:fld>
            <a:endParaRPr lang="en-US"/>
          </a:p>
        </p:txBody>
      </p:sp>
    </p:spTree>
    <p:extLst>
      <p:ext uri="{BB962C8B-B14F-4D97-AF65-F5344CB8AC3E}">
        <p14:creationId xmlns:p14="http://schemas.microsoft.com/office/powerpoint/2010/main" val="3489175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3/21/2025</a:t>
            </a:fld>
            <a:endParaRPr lang="en-US"/>
          </a:p>
        </p:txBody>
      </p:sp>
    </p:spTree>
    <p:extLst>
      <p:ext uri="{BB962C8B-B14F-4D97-AF65-F5344CB8AC3E}">
        <p14:creationId xmlns:p14="http://schemas.microsoft.com/office/powerpoint/2010/main" val="34672045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9970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2025 Optum, Inc. All rights reserved. </a:t>
            </a:r>
          </a:p>
        </p:txBody>
      </p:sp>
    </p:spTree>
    <p:extLst>
      <p:ext uri="{BB962C8B-B14F-4D97-AF65-F5344CB8AC3E}">
        <p14:creationId xmlns:p14="http://schemas.microsoft.com/office/powerpoint/2010/main" val="108074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941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649409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6" name="Date Placeholder 5">
            <a:extLst>
              <a:ext uri="{FF2B5EF4-FFF2-40B4-BE49-F238E27FC236}">
                <a16:creationId xmlns:a16="http://schemas.microsoft.com/office/drawing/2014/main" id="{C6B15803-F6D9-5431-2487-4C73B8C1DF2A}"/>
              </a:ext>
            </a:extLst>
          </p:cNvPr>
          <p:cNvSpPr>
            <a:spLocks noGrp="1"/>
          </p:cNvSpPr>
          <p:nvPr>
            <p:ph type="dt" sz="half" idx="10"/>
          </p:nvPr>
        </p:nvSpPr>
        <p:spPr/>
        <p:txBody>
          <a:bodyPr/>
          <a:lstStyle/>
          <a:p>
            <a:fld id="{C1137399-D891-4686-95F7-74D123B9B7E1}" type="datetime1">
              <a:rPr lang="en-US" smtClean="0"/>
              <a:t>3/21/2025</a:t>
            </a:fld>
            <a:endParaRPr lang="en-US"/>
          </a:p>
        </p:txBody>
      </p:sp>
      <p:sp>
        <p:nvSpPr>
          <p:cNvPr id="7" name="Footer Placeholder 6">
            <a:extLst>
              <a:ext uri="{FF2B5EF4-FFF2-40B4-BE49-F238E27FC236}">
                <a16:creationId xmlns:a16="http://schemas.microsoft.com/office/drawing/2014/main" id="{F269C9BC-6EF2-38EF-75B7-F7588131A48A}"/>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A912A579-71DE-7DBE-D864-DAF943E22A23}"/>
              </a:ext>
            </a:extLst>
          </p:cNvPr>
          <p:cNvSpPr>
            <a:spLocks noGrp="1"/>
          </p:cNvSpPr>
          <p:nvPr>
            <p:ph type="sldNum" sz="quarter" idx="12"/>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5180133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3/21/2025</a:t>
            </a:fld>
            <a:endParaRPr lang="en-US"/>
          </a:p>
        </p:txBody>
      </p:sp>
    </p:spTree>
    <p:extLst>
      <p:ext uri="{BB962C8B-B14F-4D97-AF65-F5344CB8AC3E}">
        <p14:creationId xmlns:p14="http://schemas.microsoft.com/office/powerpoint/2010/main" val="224239075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108928547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457199" y="1557210"/>
            <a:ext cx="10210801"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3/21/2025</a:t>
            </a:fld>
            <a:endParaRPr lang="en-US"/>
          </a:p>
        </p:txBody>
      </p:sp>
    </p:spTree>
    <p:extLst>
      <p:ext uri="{BB962C8B-B14F-4D97-AF65-F5344CB8AC3E}">
        <p14:creationId xmlns:p14="http://schemas.microsoft.com/office/powerpoint/2010/main" val="174467647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3/21/2025</a:t>
            </a:fld>
            <a:endParaRPr lang="en-US"/>
          </a:p>
        </p:txBody>
      </p:sp>
    </p:spTree>
    <p:extLst>
      <p:ext uri="{BB962C8B-B14F-4D97-AF65-F5344CB8AC3E}">
        <p14:creationId xmlns:p14="http://schemas.microsoft.com/office/powerpoint/2010/main" val="2789427557"/>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881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162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3/21/2025</a:t>
            </a:fld>
            <a:endParaRPr lang="en-US"/>
          </a:p>
        </p:txBody>
      </p:sp>
    </p:spTree>
    <p:extLst>
      <p:ext uri="{BB962C8B-B14F-4D97-AF65-F5344CB8AC3E}">
        <p14:creationId xmlns:p14="http://schemas.microsoft.com/office/powerpoint/2010/main" val="424234455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3/21/2025</a:t>
            </a:fld>
            <a:endParaRPr lang="en-US"/>
          </a:p>
        </p:txBody>
      </p:sp>
    </p:spTree>
    <p:extLst>
      <p:ext uri="{BB962C8B-B14F-4D97-AF65-F5344CB8AC3E}">
        <p14:creationId xmlns:p14="http://schemas.microsoft.com/office/powerpoint/2010/main" val="149514049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3/21/2025</a:t>
            </a:fld>
            <a:endParaRPr lang="en-US"/>
          </a:p>
        </p:txBody>
      </p:sp>
    </p:spTree>
    <p:extLst>
      <p:ext uri="{BB962C8B-B14F-4D97-AF65-F5344CB8AC3E}">
        <p14:creationId xmlns:p14="http://schemas.microsoft.com/office/powerpoint/2010/main" val="1653068284"/>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3/21/2025</a:t>
            </a:fld>
            <a:endParaRPr lang="en-US"/>
          </a:p>
        </p:txBody>
      </p:sp>
    </p:spTree>
    <p:extLst>
      <p:ext uri="{BB962C8B-B14F-4D97-AF65-F5344CB8AC3E}">
        <p14:creationId xmlns:p14="http://schemas.microsoft.com/office/powerpoint/2010/main" val="3721850225"/>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3/21/2025</a:t>
            </a:fld>
            <a:endParaRPr lang="en-US"/>
          </a:p>
        </p:txBody>
      </p:sp>
    </p:spTree>
    <p:extLst>
      <p:ext uri="{BB962C8B-B14F-4D97-AF65-F5344CB8AC3E}">
        <p14:creationId xmlns:p14="http://schemas.microsoft.com/office/powerpoint/2010/main" val="137840249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3/21/2025</a:t>
            </a:fld>
            <a:endParaRPr lang="en-US"/>
          </a:p>
        </p:txBody>
      </p:sp>
    </p:spTree>
    <p:extLst>
      <p:ext uri="{BB962C8B-B14F-4D97-AF65-F5344CB8AC3E}">
        <p14:creationId xmlns:p14="http://schemas.microsoft.com/office/powerpoint/2010/main" val="89979611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500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231537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159250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0981742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134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65581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698691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3/21/2025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7406164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3/21/2025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02735317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3/21/2025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0797538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3/21/2025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7278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3/21/2025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2552143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3/21/2025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0295433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4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263775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29586396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3/21/2025</a:t>
            </a:fld>
            <a:endParaRPr lang="en-US"/>
          </a:p>
        </p:txBody>
      </p:sp>
    </p:spTree>
    <p:extLst>
      <p:ext uri="{BB962C8B-B14F-4D97-AF65-F5344CB8AC3E}">
        <p14:creationId xmlns:p14="http://schemas.microsoft.com/office/powerpoint/2010/main" val="3327307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3588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3/21/2025</a:t>
            </a:fld>
            <a:endParaRPr lang="en-US"/>
          </a:p>
        </p:txBody>
      </p:sp>
    </p:spTree>
    <p:extLst>
      <p:ext uri="{BB962C8B-B14F-4D97-AF65-F5344CB8AC3E}">
        <p14:creationId xmlns:p14="http://schemas.microsoft.com/office/powerpoint/2010/main" val="984399500"/>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3/21/2025</a:t>
            </a:fld>
            <a:endParaRPr lang="en-US"/>
          </a:p>
        </p:txBody>
      </p:sp>
    </p:spTree>
    <p:extLst>
      <p:ext uri="{BB962C8B-B14F-4D97-AF65-F5344CB8AC3E}">
        <p14:creationId xmlns:p14="http://schemas.microsoft.com/office/powerpoint/2010/main" val="124528168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3919010788"/>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3/21/2025</a:t>
            </a:fld>
            <a:endParaRPr lang="en-US"/>
          </a:p>
        </p:txBody>
      </p:sp>
    </p:spTree>
    <p:extLst>
      <p:ext uri="{BB962C8B-B14F-4D97-AF65-F5344CB8AC3E}">
        <p14:creationId xmlns:p14="http://schemas.microsoft.com/office/powerpoint/2010/main" val="46960482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3/21/2025</a:t>
            </a:fld>
            <a:endParaRPr lang="en-US"/>
          </a:p>
        </p:txBody>
      </p:sp>
    </p:spTree>
    <p:extLst>
      <p:ext uri="{BB962C8B-B14F-4D97-AF65-F5344CB8AC3E}">
        <p14:creationId xmlns:p14="http://schemas.microsoft.com/office/powerpoint/2010/main" val="1664636599"/>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1448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3/21/2025</a:t>
            </a:fld>
            <a:endParaRPr lang="en-US"/>
          </a:p>
        </p:txBody>
      </p:sp>
    </p:spTree>
    <p:extLst>
      <p:ext uri="{BB962C8B-B14F-4D97-AF65-F5344CB8AC3E}">
        <p14:creationId xmlns:p14="http://schemas.microsoft.com/office/powerpoint/2010/main" val="265551189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3/21/2025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57664555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3/21/2025</a:t>
            </a:fld>
            <a:endParaRPr lang="en-US"/>
          </a:p>
        </p:txBody>
      </p:sp>
    </p:spTree>
    <p:extLst>
      <p:ext uri="{BB962C8B-B14F-4D97-AF65-F5344CB8AC3E}">
        <p14:creationId xmlns:p14="http://schemas.microsoft.com/office/powerpoint/2010/main" val="536609670"/>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3/21/2025</a:t>
            </a:fld>
            <a:endParaRPr lang="en-US"/>
          </a:p>
        </p:txBody>
      </p:sp>
    </p:spTree>
    <p:extLst>
      <p:ext uri="{BB962C8B-B14F-4D97-AF65-F5344CB8AC3E}">
        <p14:creationId xmlns:p14="http://schemas.microsoft.com/office/powerpoint/2010/main" val="2283688894"/>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3/21/2025</a:t>
            </a:fld>
            <a:endParaRPr lang="en-US"/>
          </a:p>
        </p:txBody>
      </p:sp>
    </p:spTree>
    <p:extLst>
      <p:ext uri="{BB962C8B-B14F-4D97-AF65-F5344CB8AC3E}">
        <p14:creationId xmlns:p14="http://schemas.microsoft.com/office/powerpoint/2010/main" val="1795161299"/>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3/21/2025</a:t>
            </a:fld>
            <a:endParaRPr lang="en-US"/>
          </a:p>
        </p:txBody>
      </p:sp>
    </p:spTree>
    <p:extLst>
      <p:ext uri="{BB962C8B-B14F-4D97-AF65-F5344CB8AC3E}">
        <p14:creationId xmlns:p14="http://schemas.microsoft.com/office/powerpoint/2010/main" val="177864024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3/21/2025</a:t>
            </a:fld>
            <a:endParaRPr lang="en-US"/>
          </a:p>
        </p:txBody>
      </p:sp>
    </p:spTree>
    <p:extLst>
      <p:ext uri="{BB962C8B-B14F-4D97-AF65-F5344CB8AC3E}">
        <p14:creationId xmlns:p14="http://schemas.microsoft.com/office/powerpoint/2010/main" val="417664877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3779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9063437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3836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3/21/2025</a:t>
            </a:fld>
            <a:endParaRPr lang="en-US"/>
          </a:p>
        </p:txBody>
      </p:sp>
    </p:spTree>
    <p:extLst>
      <p:ext uri="{BB962C8B-B14F-4D97-AF65-F5344CB8AC3E}">
        <p14:creationId xmlns:p14="http://schemas.microsoft.com/office/powerpoint/2010/main" val="89994110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3/21/2025</a:t>
            </a:fld>
            <a:endParaRPr lang="en-US"/>
          </a:p>
        </p:txBody>
      </p:sp>
    </p:spTree>
    <p:extLst>
      <p:ext uri="{BB962C8B-B14F-4D97-AF65-F5344CB8AC3E}">
        <p14:creationId xmlns:p14="http://schemas.microsoft.com/office/powerpoint/2010/main" val="232363147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3/21/2025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394323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3/21/2025</a:t>
            </a:fld>
            <a:endParaRPr lang="en-US"/>
          </a:p>
        </p:txBody>
      </p:sp>
    </p:spTree>
    <p:extLst>
      <p:ext uri="{BB962C8B-B14F-4D97-AF65-F5344CB8AC3E}">
        <p14:creationId xmlns:p14="http://schemas.microsoft.com/office/powerpoint/2010/main" val="59480886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3/21/2025</a:t>
            </a:fld>
            <a:endParaRPr lang="en-US"/>
          </a:p>
        </p:txBody>
      </p:sp>
    </p:spTree>
    <p:extLst>
      <p:ext uri="{BB962C8B-B14F-4D97-AF65-F5344CB8AC3E}">
        <p14:creationId xmlns:p14="http://schemas.microsoft.com/office/powerpoint/2010/main" val="96497684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3/21/2025</a:t>
            </a:fld>
            <a:endParaRPr lang="en-US"/>
          </a:p>
        </p:txBody>
      </p:sp>
    </p:spTree>
    <p:extLst>
      <p:ext uri="{BB962C8B-B14F-4D97-AF65-F5344CB8AC3E}">
        <p14:creationId xmlns:p14="http://schemas.microsoft.com/office/powerpoint/2010/main" val="95940504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1AE5C768-D019-4ED7-8F7F-FAE1BFA84AC6}" type="datetime1">
              <a:rPr lang="en-US" smtClean="0"/>
              <a:t>3/21/2025</a:t>
            </a:fld>
            <a:endParaRPr lang="en-US"/>
          </a:p>
        </p:txBody>
      </p:sp>
    </p:spTree>
    <p:extLst>
      <p:ext uri="{BB962C8B-B14F-4D97-AF65-F5344CB8AC3E}">
        <p14:creationId xmlns:p14="http://schemas.microsoft.com/office/powerpoint/2010/main" val="283760754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4CE34731-28BB-4E54-A569-1972AD05E047}" type="datetime1">
              <a:rPr lang="en-US" smtClean="0"/>
              <a:t>3/21/2025</a:t>
            </a:fld>
            <a:endParaRPr lang="en-US"/>
          </a:p>
        </p:txBody>
      </p:sp>
    </p:spTree>
    <p:extLst>
      <p:ext uri="{BB962C8B-B14F-4D97-AF65-F5344CB8AC3E}">
        <p14:creationId xmlns:p14="http://schemas.microsoft.com/office/powerpoint/2010/main" val="33933091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3/21/2025</a:t>
            </a:fld>
            <a:endParaRPr lang="en-US"/>
          </a:p>
        </p:txBody>
      </p:sp>
    </p:spTree>
    <p:extLst>
      <p:ext uri="{BB962C8B-B14F-4D97-AF65-F5344CB8AC3E}">
        <p14:creationId xmlns:p14="http://schemas.microsoft.com/office/powerpoint/2010/main" val="5180133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108928547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3211725" cy="769441"/>
          </a:xfrm>
          <a:prstGeom prst="rect">
            <a:avLst/>
          </a:prstGeom>
          <a:noFill/>
        </p:spPr>
        <p:txBody>
          <a:bodyPr wrap="square" lIns="0" tIns="0" rIns="0" bIns="0" rtlCol="0">
            <a:spAutoFit/>
          </a:bodyPr>
          <a:lstStyle/>
          <a:p>
            <a:pPr algn="l">
              <a:spcBef>
                <a:spcPts val="714"/>
              </a:spcBef>
            </a:pPr>
            <a:r>
              <a:rPr lang="en-US" sz="5000" b="1">
                <a:solidFill>
                  <a:schemeClr val="accent6"/>
                </a:solidFill>
              </a:rPr>
              <a:t>On-screen</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051507"/>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template</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2025</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val="0"/>
              </a:ext>
            </a:extLst>
          </a:blip>
          <a:srcRect l="7" r="7"/>
          <a:stretch/>
        </p:blipFill>
        <p:spPr>
          <a:xfrm>
            <a:off x="5121966" y="525529"/>
            <a:ext cx="6608741" cy="3725696"/>
          </a:xfrm>
          <a:prstGeom prst="rect">
            <a:avLst/>
          </a:prstGeom>
          <a:ln w="6350">
            <a:solidFill>
              <a:schemeClr val="accent2"/>
            </a:solidFill>
          </a:ln>
        </p:spPr>
      </p:pic>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6" cstate="screen">
            <a:extLst>
              <a:ext uri="{28A0092B-C50C-407E-A947-70E740481C1C}">
                <a14:useLocalDpi xmlns:a14="http://schemas.microsoft.com/office/drawing/2010/main"/>
              </a:ext>
            </a:extLst>
          </a:blip>
          <a:srcRect r="17"/>
          <a:stretch/>
        </p:blipFill>
        <p:spPr bwMode="gray">
          <a:xfrm>
            <a:off x="5122888" y="4245508"/>
            <a:ext cx="3298222"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spTree>
    <p:extLst>
      <p:ext uri="{BB962C8B-B14F-4D97-AF65-F5344CB8AC3E}">
        <p14:creationId xmlns:p14="http://schemas.microsoft.com/office/powerpoint/2010/main" val="38229044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28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SpPr/>
          <p:nvPr/>
        </p:nvSpPr>
        <p:spPr>
          <a:xfrm>
            <a:off x="937990" y="3019667"/>
            <a:ext cx="2827354" cy="819585"/>
          </a:xfrm>
          <a:custGeom>
            <a:avLst/>
            <a:gdLst>
              <a:gd name="connsiteX0" fmla="*/ 2101736 w 2827354"/>
              <a:gd name="connsiteY0" fmla="*/ 633489 h 819585"/>
              <a:gd name="connsiteX1" fmla="*/ 2101736 w 2827354"/>
              <a:gd name="connsiteY1" fmla="*/ 153909 h 819585"/>
              <a:gd name="connsiteX2" fmla="*/ 2253848 w 2827354"/>
              <a:gd name="connsiteY2" fmla="*/ 153909 h 819585"/>
              <a:gd name="connsiteX3" fmla="*/ 2254727 w 2827354"/>
              <a:gd name="connsiteY3" fmla="*/ 211176 h 819585"/>
              <a:gd name="connsiteX4" fmla="*/ 2381800 w 2827354"/>
              <a:gd name="connsiteY4" fmla="*/ 146761 h 819585"/>
              <a:gd name="connsiteX5" fmla="*/ 2518697 w 2827354"/>
              <a:gd name="connsiteY5" fmla="*/ 224594 h 819585"/>
              <a:gd name="connsiteX6" fmla="*/ 2665418 w 2827354"/>
              <a:gd name="connsiteY6" fmla="*/ 146761 h 819585"/>
              <a:gd name="connsiteX7" fmla="*/ 2827354 w 2827354"/>
              <a:gd name="connsiteY7" fmla="*/ 324831 h 819585"/>
              <a:gd name="connsiteX8" fmla="*/ 2827354 w 2827354"/>
              <a:gd name="connsiteY8" fmla="*/ 633528 h 819585"/>
              <a:gd name="connsiteX9" fmla="*/ 2672566 w 2827354"/>
              <a:gd name="connsiteY9" fmla="*/ 633528 h 819585"/>
              <a:gd name="connsiteX10" fmla="*/ 2672566 w 2827354"/>
              <a:gd name="connsiteY10" fmla="*/ 348073 h 819585"/>
              <a:gd name="connsiteX11" fmla="*/ 2607233 w 2827354"/>
              <a:gd name="connsiteY11" fmla="*/ 273794 h 819585"/>
              <a:gd name="connsiteX12" fmla="*/ 2541899 w 2827354"/>
              <a:gd name="connsiteY12" fmla="*/ 348073 h 819585"/>
              <a:gd name="connsiteX13" fmla="*/ 2541899 w 2827354"/>
              <a:gd name="connsiteY13" fmla="*/ 633489 h 819585"/>
              <a:gd name="connsiteX14" fmla="*/ 2387111 w 2827354"/>
              <a:gd name="connsiteY14" fmla="*/ 633489 h 819585"/>
              <a:gd name="connsiteX15" fmla="*/ 2387111 w 2827354"/>
              <a:gd name="connsiteY15" fmla="*/ 348073 h 819585"/>
              <a:gd name="connsiteX16" fmla="*/ 2321778 w 2827354"/>
              <a:gd name="connsiteY16" fmla="*/ 273794 h 819585"/>
              <a:gd name="connsiteX17" fmla="*/ 2256444 w 2827354"/>
              <a:gd name="connsiteY17" fmla="*/ 348073 h 819585"/>
              <a:gd name="connsiteX18" fmla="*/ 2256444 w 2827354"/>
              <a:gd name="connsiteY18" fmla="*/ 633489 h 819585"/>
              <a:gd name="connsiteX19" fmla="*/ 2101736 w 2827354"/>
              <a:gd name="connsiteY19" fmla="*/ 633489 h 819585"/>
              <a:gd name="connsiteX20" fmla="*/ 2049861 w 2827354"/>
              <a:gd name="connsiteY20" fmla="*/ 450946 h 819585"/>
              <a:gd name="connsiteX21" fmla="*/ 1826185 w 2827354"/>
              <a:gd name="connsiteY21" fmla="*/ 644231 h 819585"/>
              <a:gd name="connsiteX22" fmla="*/ 1602509 w 2827354"/>
              <a:gd name="connsiteY22" fmla="*/ 450946 h 819585"/>
              <a:gd name="connsiteX23" fmla="*/ 1602509 w 2827354"/>
              <a:gd name="connsiteY23" fmla="*/ 153909 h 819585"/>
              <a:gd name="connsiteX24" fmla="*/ 1758216 w 2827354"/>
              <a:gd name="connsiteY24" fmla="*/ 153909 h 819585"/>
              <a:gd name="connsiteX25" fmla="*/ 1758216 w 2827354"/>
              <a:gd name="connsiteY25" fmla="*/ 446513 h 819585"/>
              <a:gd name="connsiteX26" fmla="*/ 1826225 w 2827354"/>
              <a:gd name="connsiteY26" fmla="*/ 515401 h 819585"/>
              <a:gd name="connsiteX27" fmla="*/ 1894234 w 2827354"/>
              <a:gd name="connsiteY27" fmla="*/ 446513 h 819585"/>
              <a:gd name="connsiteX28" fmla="*/ 1894234 w 2827354"/>
              <a:gd name="connsiteY28" fmla="*/ 153909 h 819585"/>
              <a:gd name="connsiteX29" fmla="*/ 2049941 w 2827354"/>
              <a:gd name="connsiteY29" fmla="*/ 153909 h 819585"/>
              <a:gd name="connsiteX30" fmla="*/ 2049941 w 2827354"/>
              <a:gd name="connsiteY30" fmla="*/ 450946 h 819585"/>
              <a:gd name="connsiteX31" fmla="*/ 1560418 w 2827354"/>
              <a:gd name="connsiteY31" fmla="*/ 277388 h 819585"/>
              <a:gd name="connsiteX32" fmla="*/ 1560418 w 2827354"/>
              <a:gd name="connsiteY32" fmla="*/ 153909 h 819585"/>
              <a:gd name="connsiteX33" fmla="*/ 1432467 w 2827354"/>
              <a:gd name="connsiteY33" fmla="*/ 153909 h 819585"/>
              <a:gd name="connsiteX34" fmla="*/ 1432467 w 2827354"/>
              <a:gd name="connsiteY34" fmla="*/ 31309 h 819585"/>
              <a:gd name="connsiteX35" fmla="*/ 1277679 w 2827354"/>
              <a:gd name="connsiteY35" fmla="*/ 31309 h 819585"/>
              <a:gd name="connsiteX36" fmla="*/ 1277679 w 2827354"/>
              <a:gd name="connsiteY36" fmla="*/ 461688 h 819585"/>
              <a:gd name="connsiteX37" fmla="*/ 1461978 w 2827354"/>
              <a:gd name="connsiteY37" fmla="*/ 640637 h 819585"/>
              <a:gd name="connsiteX38" fmla="*/ 1560418 w 2827354"/>
              <a:gd name="connsiteY38" fmla="*/ 624543 h 819585"/>
              <a:gd name="connsiteX39" fmla="*/ 1560418 w 2827354"/>
              <a:gd name="connsiteY39" fmla="*/ 501943 h 819585"/>
              <a:gd name="connsiteX40" fmla="*/ 1501354 w 2827354"/>
              <a:gd name="connsiteY40" fmla="*/ 511767 h 819585"/>
              <a:gd name="connsiteX41" fmla="*/ 1432467 w 2827354"/>
              <a:gd name="connsiteY41" fmla="*/ 449149 h 819585"/>
              <a:gd name="connsiteX42" fmla="*/ 1432467 w 2827354"/>
              <a:gd name="connsiteY42" fmla="*/ 277388 h 819585"/>
              <a:gd name="connsiteX43" fmla="*/ 1560418 w 2827354"/>
              <a:gd name="connsiteY43" fmla="*/ 277388 h 819585"/>
              <a:gd name="connsiteX44" fmla="*/ 1081758 w 2827354"/>
              <a:gd name="connsiteY44" fmla="*/ 393679 h 819585"/>
              <a:gd name="connsiteX45" fmla="*/ 969900 w 2827354"/>
              <a:gd name="connsiteY45" fmla="*/ 513564 h 819585"/>
              <a:gd name="connsiteX46" fmla="*/ 857164 w 2827354"/>
              <a:gd name="connsiteY46" fmla="*/ 393679 h 819585"/>
              <a:gd name="connsiteX47" fmla="*/ 969900 w 2827354"/>
              <a:gd name="connsiteY47" fmla="*/ 274673 h 819585"/>
              <a:gd name="connsiteX48" fmla="*/ 1081758 w 2827354"/>
              <a:gd name="connsiteY48" fmla="*/ 393679 h 819585"/>
              <a:gd name="connsiteX49" fmla="*/ 857164 w 2827354"/>
              <a:gd name="connsiteY49" fmla="*/ 819586 h 819585"/>
              <a:gd name="connsiteX50" fmla="*/ 857164 w 2827354"/>
              <a:gd name="connsiteY50" fmla="*/ 583370 h 819585"/>
              <a:gd name="connsiteX51" fmla="*/ 1005682 w 2827354"/>
              <a:gd name="connsiteY51" fmla="*/ 641515 h 819585"/>
              <a:gd name="connsiteX52" fmla="*/ 1237424 w 2827354"/>
              <a:gd name="connsiteY52" fmla="*/ 393679 h 819585"/>
              <a:gd name="connsiteX53" fmla="*/ 1005682 w 2827354"/>
              <a:gd name="connsiteY53" fmla="*/ 146721 h 819585"/>
              <a:gd name="connsiteX54" fmla="*/ 852691 w 2827354"/>
              <a:gd name="connsiteY54" fmla="*/ 209339 h 819585"/>
              <a:gd name="connsiteX55" fmla="*/ 851812 w 2827354"/>
              <a:gd name="connsiteY55" fmla="*/ 153869 h 819585"/>
              <a:gd name="connsiteX56" fmla="*/ 701497 w 2827354"/>
              <a:gd name="connsiteY56" fmla="*/ 153869 h 819585"/>
              <a:gd name="connsiteX57" fmla="*/ 701497 w 2827354"/>
              <a:gd name="connsiteY57" fmla="*/ 819586 h 819585"/>
              <a:gd name="connsiteX58" fmla="*/ 857164 w 2827354"/>
              <a:gd name="connsiteY58" fmla="*/ 819586 h 819585"/>
              <a:gd name="connsiteX59" fmla="*/ 490321 w 2827354"/>
              <a:gd name="connsiteY59" fmla="*/ 320318 h 819585"/>
              <a:gd name="connsiteX60" fmla="*/ 327467 w 2827354"/>
              <a:gd name="connsiteY60" fmla="*/ 492119 h 819585"/>
              <a:gd name="connsiteX61" fmla="*/ 164612 w 2827354"/>
              <a:gd name="connsiteY61" fmla="*/ 320318 h 819585"/>
              <a:gd name="connsiteX62" fmla="*/ 327467 w 2827354"/>
              <a:gd name="connsiteY62" fmla="*/ 148518 h 819585"/>
              <a:gd name="connsiteX63" fmla="*/ 490321 w 2827354"/>
              <a:gd name="connsiteY63" fmla="*/ 320318 h 819585"/>
              <a:gd name="connsiteX64" fmla="*/ 327467 w 2827354"/>
              <a:gd name="connsiteY64" fmla="*/ 0 h 819585"/>
              <a:gd name="connsiteX65" fmla="*/ 0 w 2827354"/>
              <a:gd name="connsiteY65" fmla="*/ 320318 h 819585"/>
              <a:gd name="connsiteX66" fmla="*/ 327467 w 2827354"/>
              <a:gd name="connsiteY66" fmla="*/ 640637 h 819585"/>
              <a:gd name="connsiteX67" fmla="*/ 654933 w 2827354"/>
              <a:gd name="connsiteY67" fmla="*/ 320318 h 819585"/>
              <a:gd name="connsiteX68" fmla="*/ 327467 w 2827354"/>
              <a:gd name="connsiteY68" fmla="*/ 0 h 81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827354" h="819585">
                <a:moveTo>
                  <a:pt x="2101736" y="633489"/>
                </a:moveTo>
                <a:lnTo>
                  <a:pt x="2101736" y="153909"/>
                </a:lnTo>
                <a:lnTo>
                  <a:pt x="2253848" y="153909"/>
                </a:lnTo>
                <a:lnTo>
                  <a:pt x="2254727" y="211176"/>
                </a:lnTo>
                <a:cubicBezTo>
                  <a:pt x="2285157" y="167328"/>
                  <a:pt x="2329885" y="146761"/>
                  <a:pt x="2381800" y="146761"/>
                </a:cubicBezTo>
                <a:cubicBezTo>
                  <a:pt x="2447134" y="146761"/>
                  <a:pt x="2493658" y="177191"/>
                  <a:pt x="2518697" y="224594"/>
                </a:cubicBezTo>
                <a:cubicBezTo>
                  <a:pt x="2549127" y="172679"/>
                  <a:pt x="2606394" y="146761"/>
                  <a:pt x="2665418" y="146761"/>
                </a:cubicBezTo>
                <a:cubicBezTo>
                  <a:pt x="2770088" y="146761"/>
                  <a:pt x="2827354" y="225513"/>
                  <a:pt x="2827354" y="324831"/>
                </a:cubicBezTo>
                <a:lnTo>
                  <a:pt x="2827354" y="633528"/>
                </a:lnTo>
                <a:lnTo>
                  <a:pt x="2672566" y="633528"/>
                </a:lnTo>
                <a:lnTo>
                  <a:pt x="2672566" y="348073"/>
                </a:lnTo>
                <a:cubicBezTo>
                  <a:pt x="2672566" y="301549"/>
                  <a:pt x="2643055" y="273794"/>
                  <a:pt x="2607233" y="273794"/>
                </a:cubicBezTo>
                <a:cubicBezTo>
                  <a:pt x="2571411" y="273794"/>
                  <a:pt x="2541899" y="301549"/>
                  <a:pt x="2541899" y="348073"/>
                </a:cubicBezTo>
                <a:lnTo>
                  <a:pt x="2541899" y="633489"/>
                </a:lnTo>
                <a:lnTo>
                  <a:pt x="2387111" y="633489"/>
                </a:lnTo>
                <a:lnTo>
                  <a:pt x="2387111" y="348073"/>
                </a:lnTo>
                <a:cubicBezTo>
                  <a:pt x="2387111" y="301549"/>
                  <a:pt x="2357599" y="273794"/>
                  <a:pt x="2321778" y="273794"/>
                </a:cubicBezTo>
                <a:cubicBezTo>
                  <a:pt x="2285996" y="273794"/>
                  <a:pt x="2256444" y="301549"/>
                  <a:pt x="2256444" y="348073"/>
                </a:cubicBezTo>
                <a:lnTo>
                  <a:pt x="2256444" y="633489"/>
                </a:lnTo>
                <a:lnTo>
                  <a:pt x="2101736" y="633489"/>
                </a:lnTo>
                <a:close/>
                <a:moveTo>
                  <a:pt x="2049861" y="450946"/>
                </a:moveTo>
                <a:cubicBezTo>
                  <a:pt x="2049861" y="574425"/>
                  <a:pt x="1951421" y="644231"/>
                  <a:pt x="1826185" y="644231"/>
                </a:cubicBezTo>
                <a:cubicBezTo>
                  <a:pt x="1700909" y="644231"/>
                  <a:pt x="1602509" y="574425"/>
                  <a:pt x="1602509" y="450946"/>
                </a:cubicBezTo>
                <a:lnTo>
                  <a:pt x="1602509" y="153909"/>
                </a:lnTo>
                <a:lnTo>
                  <a:pt x="1758216" y="153909"/>
                </a:lnTo>
                <a:lnTo>
                  <a:pt x="1758216" y="446513"/>
                </a:lnTo>
                <a:cubicBezTo>
                  <a:pt x="1758216" y="488564"/>
                  <a:pt x="1785971" y="515401"/>
                  <a:pt x="1826225" y="515401"/>
                </a:cubicBezTo>
                <a:cubicBezTo>
                  <a:pt x="1866479" y="515401"/>
                  <a:pt x="1894234" y="488564"/>
                  <a:pt x="1894234" y="446513"/>
                </a:cubicBezTo>
                <a:lnTo>
                  <a:pt x="1894234" y="153909"/>
                </a:lnTo>
                <a:lnTo>
                  <a:pt x="2049941" y="153909"/>
                </a:lnTo>
                <a:lnTo>
                  <a:pt x="2049941" y="450946"/>
                </a:lnTo>
                <a:close/>
                <a:moveTo>
                  <a:pt x="1560418" y="277388"/>
                </a:moveTo>
                <a:lnTo>
                  <a:pt x="1560418" y="153909"/>
                </a:lnTo>
                <a:lnTo>
                  <a:pt x="1432467" y="153909"/>
                </a:lnTo>
                <a:lnTo>
                  <a:pt x="1432467" y="31309"/>
                </a:lnTo>
                <a:lnTo>
                  <a:pt x="1277679" y="31309"/>
                </a:lnTo>
                <a:lnTo>
                  <a:pt x="1277679" y="461688"/>
                </a:lnTo>
                <a:cubicBezTo>
                  <a:pt x="1277679" y="580695"/>
                  <a:pt x="1348364" y="640637"/>
                  <a:pt x="1461978" y="640637"/>
                </a:cubicBezTo>
                <a:cubicBezTo>
                  <a:pt x="1495084" y="640637"/>
                  <a:pt x="1529988" y="637043"/>
                  <a:pt x="1560418" y="624543"/>
                </a:cubicBezTo>
                <a:lnTo>
                  <a:pt x="1560418" y="501943"/>
                </a:lnTo>
                <a:cubicBezTo>
                  <a:pt x="1538055" y="509091"/>
                  <a:pt x="1518367" y="511767"/>
                  <a:pt x="1501354" y="511767"/>
                </a:cubicBezTo>
                <a:cubicBezTo>
                  <a:pt x="1460181" y="511767"/>
                  <a:pt x="1432467" y="492957"/>
                  <a:pt x="1432467" y="449149"/>
                </a:cubicBezTo>
                <a:lnTo>
                  <a:pt x="1432467" y="277388"/>
                </a:lnTo>
                <a:lnTo>
                  <a:pt x="1560418" y="277388"/>
                </a:lnTo>
                <a:close/>
                <a:moveTo>
                  <a:pt x="1081758" y="393679"/>
                </a:moveTo>
                <a:cubicBezTo>
                  <a:pt x="1081758" y="462567"/>
                  <a:pt x="1031639" y="513564"/>
                  <a:pt x="969900" y="513564"/>
                </a:cubicBezTo>
                <a:cubicBezTo>
                  <a:pt x="907282" y="513564"/>
                  <a:pt x="857164" y="462567"/>
                  <a:pt x="857164" y="393679"/>
                </a:cubicBezTo>
                <a:cubicBezTo>
                  <a:pt x="857164" y="325670"/>
                  <a:pt x="907282" y="274673"/>
                  <a:pt x="969900" y="274673"/>
                </a:cubicBezTo>
                <a:cubicBezTo>
                  <a:pt x="1031639" y="274673"/>
                  <a:pt x="1081758" y="325710"/>
                  <a:pt x="1081758" y="393679"/>
                </a:cubicBezTo>
                <a:close/>
                <a:moveTo>
                  <a:pt x="857164" y="819586"/>
                </a:moveTo>
                <a:lnTo>
                  <a:pt x="857164" y="583370"/>
                </a:lnTo>
                <a:cubicBezTo>
                  <a:pt x="896540" y="620070"/>
                  <a:pt x="948415" y="641515"/>
                  <a:pt x="1005682" y="641515"/>
                </a:cubicBezTo>
                <a:cubicBezTo>
                  <a:pt x="1135430" y="641515"/>
                  <a:pt x="1237424" y="531455"/>
                  <a:pt x="1237424" y="393679"/>
                </a:cubicBezTo>
                <a:cubicBezTo>
                  <a:pt x="1237424" y="256782"/>
                  <a:pt x="1135430" y="146721"/>
                  <a:pt x="1005682" y="146721"/>
                </a:cubicBezTo>
                <a:cubicBezTo>
                  <a:pt x="945739" y="146721"/>
                  <a:pt x="892945" y="170003"/>
                  <a:pt x="852691" y="209339"/>
                </a:cubicBezTo>
                <a:lnTo>
                  <a:pt x="851812" y="153869"/>
                </a:lnTo>
                <a:lnTo>
                  <a:pt x="701497" y="153869"/>
                </a:lnTo>
                <a:lnTo>
                  <a:pt x="701497" y="819586"/>
                </a:lnTo>
                <a:lnTo>
                  <a:pt x="857164" y="819586"/>
                </a:lnTo>
                <a:close/>
                <a:moveTo>
                  <a:pt x="490321" y="320318"/>
                </a:moveTo>
                <a:cubicBezTo>
                  <a:pt x="490321" y="418758"/>
                  <a:pt x="417839" y="492119"/>
                  <a:pt x="327467" y="492119"/>
                </a:cubicBezTo>
                <a:cubicBezTo>
                  <a:pt x="237094" y="492119"/>
                  <a:pt x="164612" y="418758"/>
                  <a:pt x="164612" y="320318"/>
                </a:cubicBezTo>
                <a:cubicBezTo>
                  <a:pt x="164612" y="221879"/>
                  <a:pt x="237094" y="148518"/>
                  <a:pt x="327467" y="148518"/>
                </a:cubicBezTo>
                <a:cubicBezTo>
                  <a:pt x="417839" y="148518"/>
                  <a:pt x="490321" y="221919"/>
                  <a:pt x="490321" y="320318"/>
                </a:cubicBezTo>
                <a:close/>
                <a:moveTo>
                  <a:pt x="327467" y="0"/>
                </a:moveTo>
                <a:cubicBezTo>
                  <a:pt x="144045" y="0"/>
                  <a:pt x="0" y="142248"/>
                  <a:pt x="0" y="320318"/>
                </a:cubicBezTo>
                <a:cubicBezTo>
                  <a:pt x="0" y="498389"/>
                  <a:pt x="144045" y="640637"/>
                  <a:pt x="327467" y="640637"/>
                </a:cubicBezTo>
                <a:cubicBezTo>
                  <a:pt x="510888" y="640637"/>
                  <a:pt x="654933" y="498389"/>
                  <a:pt x="654933" y="320318"/>
                </a:cubicBezTo>
                <a:cubicBezTo>
                  <a:pt x="654933" y="142248"/>
                  <a:pt x="510888" y="0"/>
                  <a:pt x="327467" y="0"/>
                </a:cubicBezTo>
                <a:close/>
              </a:path>
            </a:pathLst>
          </a:custGeom>
          <a:solidFill>
            <a:schemeClr val="lt1"/>
          </a:solidFill>
          <a:ln w="18703"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4089294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3/21/2025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3208141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3433268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3/21/2025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61100063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3/21/2025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2875123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3/21/2025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92708680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3/21/2025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83475978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8274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13753593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3/21/2025</a:t>
            </a:fld>
            <a:endParaRPr lang="en-US"/>
          </a:p>
        </p:txBody>
      </p:sp>
    </p:spTree>
    <p:extLst>
      <p:ext uri="{BB962C8B-B14F-4D97-AF65-F5344CB8AC3E}">
        <p14:creationId xmlns:p14="http://schemas.microsoft.com/office/powerpoint/2010/main" val="16940092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513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3/21/2025</a:t>
            </a:fld>
            <a:endParaRPr lang="en-US"/>
          </a:p>
        </p:txBody>
      </p:sp>
    </p:spTree>
    <p:extLst>
      <p:ext uri="{BB962C8B-B14F-4D97-AF65-F5344CB8AC3E}">
        <p14:creationId xmlns:p14="http://schemas.microsoft.com/office/powerpoint/2010/main" val="138564621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3/21/2025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011680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3/21/2025</a:t>
            </a:fld>
            <a:endParaRPr lang="en-US"/>
          </a:p>
        </p:txBody>
      </p:sp>
    </p:spTree>
    <p:extLst>
      <p:ext uri="{BB962C8B-B14F-4D97-AF65-F5344CB8AC3E}">
        <p14:creationId xmlns:p14="http://schemas.microsoft.com/office/powerpoint/2010/main" val="1319868772"/>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1502296424"/>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3/21/2025</a:t>
            </a:fld>
            <a:endParaRPr lang="en-US"/>
          </a:p>
        </p:txBody>
      </p:sp>
    </p:spTree>
    <p:extLst>
      <p:ext uri="{BB962C8B-B14F-4D97-AF65-F5344CB8AC3E}">
        <p14:creationId xmlns:p14="http://schemas.microsoft.com/office/powerpoint/2010/main" val="160807489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3/21/2025</a:t>
            </a:fld>
            <a:endParaRPr lang="en-US"/>
          </a:p>
        </p:txBody>
      </p:sp>
    </p:spTree>
    <p:extLst>
      <p:ext uri="{BB962C8B-B14F-4D97-AF65-F5344CB8AC3E}">
        <p14:creationId xmlns:p14="http://schemas.microsoft.com/office/powerpoint/2010/main" val="903976723"/>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934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SpPr/>
          <p:nvPr/>
        </p:nvSpPr>
        <p:spPr>
          <a:xfrm>
            <a:off x="5873555" y="119366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3/21/2025</a:t>
            </a:fld>
            <a:endParaRPr lang="en-US"/>
          </a:p>
        </p:txBody>
      </p:sp>
    </p:spTree>
    <p:extLst>
      <p:ext uri="{BB962C8B-B14F-4D97-AF65-F5344CB8AC3E}">
        <p14:creationId xmlns:p14="http://schemas.microsoft.com/office/powerpoint/2010/main" val="278424174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SpPr/>
          <p:nvPr/>
        </p:nvSpPr>
        <p:spPr>
          <a:xfrm>
            <a:off x="5873555" y="76797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3/21/2025</a:t>
            </a:fld>
            <a:endParaRPr lang="en-US"/>
          </a:p>
        </p:txBody>
      </p:sp>
    </p:spTree>
    <p:extLst>
      <p:ext uri="{BB962C8B-B14F-4D97-AF65-F5344CB8AC3E}">
        <p14:creationId xmlns:p14="http://schemas.microsoft.com/office/powerpoint/2010/main" val="1401666297"/>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SpPr/>
          <p:nvPr/>
        </p:nvSpPr>
        <p:spPr>
          <a:xfrm>
            <a:off x="5873555" y="119366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3/21/2025</a:t>
            </a:fld>
            <a:endParaRPr lang="en-US"/>
          </a:p>
        </p:txBody>
      </p:sp>
    </p:spTree>
    <p:extLst>
      <p:ext uri="{BB962C8B-B14F-4D97-AF65-F5344CB8AC3E}">
        <p14:creationId xmlns:p14="http://schemas.microsoft.com/office/powerpoint/2010/main" val="3553135318"/>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SpPr/>
          <p:nvPr/>
        </p:nvSpPr>
        <p:spPr>
          <a:xfrm>
            <a:off x="5873555" y="76797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3/21/2025</a:t>
            </a:fld>
            <a:endParaRPr lang="en-US"/>
          </a:p>
        </p:txBody>
      </p:sp>
    </p:spTree>
    <p:extLst>
      <p:ext uri="{BB962C8B-B14F-4D97-AF65-F5344CB8AC3E}">
        <p14:creationId xmlns:p14="http://schemas.microsoft.com/office/powerpoint/2010/main" val="720683621"/>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3/21/2025</a:t>
            </a:fld>
            <a:endParaRPr lang="en-US"/>
          </a:p>
        </p:txBody>
      </p:sp>
    </p:spTree>
    <p:extLst>
      <p:ext uri="{BB962C8B-B14F-4D97-AF65-F5344CB8AC3E}">
        <p14:creationId xmlns:p14="http://schemas.microsoft.com/office/powerpoint/2010/main" val="26404537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3/21/2025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98396882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3/21/2025</a:t>
            </a:fld>
            <a:endParaRPr lang="en-US"/>
          </a:p>
        </p:txBody>
      </p:sp>
    </p:spTree>
    <p:extLst>
      <p:ext uri="{BB962C8B-B14F-4D97-AF65-F5344CB8AC3E}">
        <p14:creationId xmlns:p14="http://schemas.microsoft.com/office/powerpoint/2010/main" val="352393858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387798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Themes </a:t>
            </a:r>
            <a:r>
              <a:rPr lang="en-US" sz="13000" b="0">
                <a:solidFill>
                  <a:schemeClr val="bg1"/>
                </a:solidFill>
              </a:rPr>
              <a:t>(Optional)</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651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ver - Circles">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grpSp>
        <p:nvGrpSpPr>
          <p:cNvPr id="4" name="Group 3">
            <a:extLst>
              <a:ext uri="{FF2B5EF4-FFF2-40B4-BE49-F238E27FC236}">
                <a16:creationId xmlns:a16="http://schemas.microsoft.com/office/drawing/2014/main" id="{76161942-EDDE-7E45-31EB-C4DFF3FB884C}"/>
              </a:ext>
              <a:ext uri="{C183D7F6-B498-43B3-948B-1728B52AA6E4}">
                <adec:decorative xmlns:adec="http://schemas.microsoft.com/office/drawing/2017/decorative" val="1"/>
              </a:ext>
            </a:extLst>
          </p:cNvPr>
          <p:cNvGrpSpPr/>
          <p:nvPr userDrawn="1"/>
        </p:nvGrpSpPr>
        <p:grpSpPr bwMode="gray">
          <a:xfrm>
            <a:off x="6589986" y="0"/>
            <a:ext cx="5602015" cy="6858001"/>
            <a:chOff x="6589986" y="0"/>
            <a:chExt cx="5602015" cy="6858001"/>
          </a:xfrm>
        </p:grpSpPr>
        <p:sp>
          <p:nvSpPr>
            <p:cNvPr id="10" name="Oval 9">
              <a:extLst>
                <a:ext uri="{FF2B5EF4-FFF2-40B4-BE49-F238E27FC236}">
                  <a16:creationId xmlns:a16="http://schemas.microsoft.com/office/drawing/2014/main" id="{FD245413-8FD0-E03A-0CB5-B17DB7E65874}"/>
                </a:ext>
              </a:extLst>
            </p:cNvPr>
            <p:cNvSpPr/>
            <p:nvPr userDrawn="1"/>
          </p:nvSpPr>
          <p:spPr bwMode="gray">
            <a:xfrm>
              <a:off x="6589986"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3" name="Oval 12">
              <a:extLst>
                <a:ext uri="{FF2B5EF4-FFF2-40B4-BE49-F238E27FC236}">
                  <a16:creationId xmlns:a16="http://schemas.microsoft.com/office/drawing/2014/main" id="{94256F4F-5186-B0AC-B5EB-03CE1DE33165}"/>
                </a:ext>
              </a:extLst>
            </p:cNvPr>
            <p:cNvSpPr/>
            <p:nvPr userDrawn="1"/>
          </p:nvSpPr>
          <p:spPr bwMode="gray">
            <a:xfrm>
              <a:off x="6589986"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6" name="Freeform: Shape 55">
              <a:extLst>
                <a:ext uri="{FF2B5EF4-FFF2-40B4-BE49-F238E27FC236}">
                  <a16:creationId xmlns:a16="http://schemas.microsoft.com/office/drawing/2014/main" id="{2A768A4A-FB96-B57B-1F58-5CBDF8C61E53}"/>
                </a:ext>
              </a:extLst>
            </p:cNvPr>
            <p:cNvSpPr/>
            <p:nvPr userDrawn="1"/>
          </p:nvSpPr>
          <p:spPr bwMode="gray">
            <a:xfrm>
              <a:off x="6643485" y="6362961"/>
              <a:ext cx="1438025" cy="495039"/>
            </a:xfrm>
            <a:custGeom>
              <a:avLst/>
              <a:gdLst>
                <a:gd name="connsiteX0" fmla="*/ 719012 w 1438025"/>
                <a:gd name="connsiteY0" fmla="*/ 0 h 495039"/>
                <a:gd name="connsiteX1" fmla="*/ 1430816 w 1438025"/>
                <a:gd name="connsiteY1" fmla="*/ 471815 h 495039"/>
                <a:gd name="connsiteX2" fmla="*/ 1438025 w 1438025"/>
                <a:gd name="connsiteY2" fmla="*/ 495039 h 495039"/>
                <a:gd name="connsiteX3" fmla="*/ 0 w 1438025"/>
                <a:gd name="connsiteY3" fmla="*/ 495039 h 495039"/>
                <a:gd name="connsiteX4" fmla="*/ 7209 w 1438025"/>
                <a:gd name="connsiteY4" fmla="*/ 471815 h 495039"/>
                <a:gd name="connsiteX5" fmla="*/ 719012 w 1438025"/>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5" h="495039">
                  <a:moveTo>
                    <a:pt x="719012" y="0"/>
                  </a:moveTo>
                  <a:cubicBezTo>
                    <a:pt x="1038997" y="0"/>
                    <a:pt x="1313542" y="194549"/>
                    <a:pt x="1430816" y="471815"/>
                  </a:cubicBezTo>
                  <a:lnTo>
                    <a:pt x="1438025" y="495039"/>
                  </a:lnTo>
                  <a:lnTo>
                    <a:pt x="0" y="495039"/>
                  </a:lnTo>
                  <a:lnTo>
                    <a:pt x="7209" y="471815"/>
                  </a:lnTo>
                  <a:cubicBezTo>
                    <a:pt x="124483"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0" name="Freeform: Shape 49">
              <a:extLst>
                <a:ext uri="{FF2B5EF4-FFF2-40B4-BE49-F238E27FC236}">
                  <a16:creationId xmlns:a16="http://schemas.microsoft.com/office/drawing/2014/main" id="{94B7C9C2-EDC6-573C-9A49-05BCDAFCB847}"/>
                </a:ext>
              </a:extLst>
            </p:cNvPr>
            <p:cNvSpPr/>
            <p:nvPr userDrawn="1"/>
          </p:nvSpPr>
          <p:spPr bwMode="gray">
            <a:xfrm>
              <a:off x="8304923"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1" name="Oval 20">
              <a:extLst>
                <a:ext uri="{FF2B5EF4-FFF2-40B4-BE49-F238E27FC236}">
                  <a16:creationId xmlns:a16="http://schemas.microsoft.com/office/drawing/2014/main" id="{363E7B35-0977-2958-8F1F-932A6BBD585D}"/>
                </a:ext>
              </a:extLst>
            </p:cNvPr>
            <p:cNvSpPr/>
            <p:nvPr userDrawn="1"/>
          </p:nvSpPr>
          <p:spPr bwMode="gray">
            <a:xfrm>
              <a:off x="8304924"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2" name="Oval 21">
              <a:extLst>
                <a:ext uri="{FF2B5EF4-FFF2-40B4-BE49-F238E27FC236}">
                  <a16:creationId xmlns:a16="http://schemas.microsoft.com/office/drawing/2014/main" id="{D468B2FD-A207-7F02-CD5C-3C9A5DAC24FB}"/>
                </a:ext>
              </a:extLst>
            </p:cNvPr>
            <p:cNvSpPr/>
            <p:nvPr userDrawn="1"/>
          </p:nvSpPr>
          <p:spPr bwMode="gray">
            <a:xfrm>
              <a:off x="8304924" y="4653979"/>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8" name="Freeform: Shape 57">
              <a:extLst>
                <a:ext uri="{FF2B5EF4-FFF2-40B4-BE49-F238E27FC236}">
                  <a16:creationId xmlns:a16="http://schemas.microsoft.com/office/drawing/2014/main" id="{E0BF087B-1671-339F-71EE-72AD2DF9E947}"/>
                </a:ext>
              </a:extLst>
            </p:cNvPr>
            <p:cNvSpPr/>
            <p:nvPr userDrawn="1"/>
          </p:nvSpPr>
          <p:spPr bwMode="gray">
            <a:xfrm>
              <a:off x="8358423"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7"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4" name="Oval 23">
              <a:extLst>
                <a:ext uri="{FF2B5EF4-FFF2-40B4-BE49-F238E27FC236}">
                  <a16:creationId xmlns:a16="http://schemas.microsoft.com/office/drawing/2014/main" id="{034E0C3D-397E-DE88-FAC6-04E21A5AAB73}"/>
                </a:ext>
              </a:extLst>
            </p:cNvPr>
            <p:cNvSpPr/>
            <p:nvPr userDrawn="1"/>
          </p:nvSpPr>
          <p:spPr bwMode="gray">
            <a:xfrm>
              <a:off x="10019862"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2" name="Freeform: Shape 51">
              <a:extLst>
                <a:ext uri="{FF2B5EF4-FFF2-40B4-BE49-F238E27FC236}">
                  <a16:creationId xmlns:a16="http://schemas.microsoft.com/office/drawing/2014/main" id="{4FDBECEC-0C7A-342C-2AF3-789E986ADB59}"/>
                </a:ext>
              </a:extLst>
            </p:cNvPr>
            <p:cNvSpPr/>
            <p:nvPr userDrawn="1"/>
          </p:nvSpPr>
          <p:spPr bwMode="gray">
            <a:xfrm>
              <a:off x="10019861"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0" name="Freeform: Shape 59">
              <a:extLst>
                <a:ext uri="{FF2B5EF4-FFF2-40B4-BE49-F238E27FC236}">
                  <a16:creationId xmlns:a16="http://schemas.microsoft.com/office/drawing/2014/main" id="{6269BC16-0786-49DD-0879-B4F17ACBBDFB}"/>
                </a:ext>
              </a:extLst>
            </p:cNvPr>
            <p:cNvSpPr/>
            <p:nvPr userDrawn="1"/>
          </p:nvSpPr>
          <p:spPr bwMode="gray">
            <a:xfrm>
              <a:off x="10073361"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6"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8" name="Freeform: Shape 67">
              <a:extLst>
                <a:ext uri="{FF2B5EF4-FFF2-40B4-BE49-F238E27FC236}">
                  <a16:creationId xmlns:a16="http://schemas.microsoft.com/office/drawing/2014/main" id="{3AEDD267-848C-A5FB-9D8A-FA5F032E4A6F}"/>
                </a:ext>
              </a:extLst>
            </p:cNvPr>
            <p:cNvSpPr/>
            <p:nvPr userDrawn="1"/>
          </p:nvSpPr>
          <p:spPr bwMode="gray">
            <a:xfrm>
              <a:off x="11734799" y="1304655"/>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6" name="Freeform: Shape 65">
              <a:extLst>
                <a:ext uri="{FF2B5EF4-FFF2-40B4-BE49-F238E27FC236}">
                  <a16:creationId xmlns:a16="http://schemas.microsoft.com/office/drawing/2014/main" id="{5ED7ADAF-20AD-CD1B-AA2C-238E34F98CA6}"/>
                </a:ext>
              </a:extLst>
            </p:cNvPr>
            <p:cNvSpPr/>
            <p:nvPr userDrawn="1"/>
          </p:nvSpPr>
          <p:spPr bwMode="gray">
            <a:xfrm>
              <a:off x="11734799" y="3013637"/>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4" name="Freeform: Shape 63">
              <a:extLst>
                <a:ext uri="{FF2B5EF4-FFF2-40B4-BE49-F238E27FC236}">
                  <a16:creationId xmlns:a16="http://schemas.microsoft.com/office/drawing/2014/main" id="{37D54519-2872-A533-DCC5-47D5C6393FC6}"/>
                </a:ext>
              </a:extLst>
            </p:cNvPr>
            <p:cNvSpPr/>
            <p:nvPr userDrawn="1"/>
          </p:nvSpPr>
          <p:spPr bwMode="gray">
            <a:xfrm>
              <a:off x="11734799" y="4722619"/>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8"/>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9" name="Oval 38">
              <a:extLst>
                <a:ext uri="{FF2B5EF4-FFF2-40B4-BE49-F238E27FC236}">
                  <a16:creationId xmlns:a16="http://schemas.microsoft.com/office/drawing/2014/main" id="{EC7687F7-D23D-6201-BEE3-892874D8718A}"/>
                </a:ext>
              </a:extLst>
            </p:cNvPr>
            <p:cNvSpPr/>
            <p:nvPr userDrawn="1"/>
          </p:nvSpPr>
          <p:spPr bwMode="gray">
            <a:xfrm>
              <a:off x="6589986" y="4653979"/>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C7066E1-8421-E54F-0775-4B85647AA3E0}"/>
                </a:ext>
              </a:extLst>
            </p:cNvPr>
            <p:cNvSpPr/>
            <p:nvPr userDrawn="1"/>
          </p:nvSpPr>
          <p:spPr bwMode="gray">
            <a:xfrm>
              <a:off x="8304609" y="1236015"/>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5FC7138-1FBA-E2EA-8970-50FB3A32AE0E}"/>
                </a:ext>
              </a:extLst>
            </p:cNvPr>
            <p:cNvSpPr/>
            <p:nvPr userDrawn="1"/>
          </p:nvSpPr>
          <p:spPr bwMode="gray">
            <a:xfrm>
              <a:off x="10019547" y="2944997"/>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C424E259-A640-957E-36A7-7D985103E625}"/>
                </a:ext>
              </a:extLst>
            </p:cNvPr>
            <p:cNvSpPr/>
            <p:nvPr userDrawn="1"/>
          </p:nvSpPr>
          <p:spPr bwMode="gray">
            <a:xfrm>
              <a:off x="11734800" y="1"/>
              <a:ext cx="457201" cy="1003665"/>
            </a:xfrm>
            <a:custGeom>
              <a:avLst/>
              <a:gdLst>
                <a:gd name="connsiteX0" fmla="*/ 60392 w 457201"/>
                <a:gd name="connsiteY0" fmla="*/ 0 h 1003665"/>
                <a:gd name="connsiteX1" fmla="*/ 457201 w 457201"/>
                <a:gd name="connsiteY1" fmla="*/ 0 h 1003665"/>
                <a:gd name="connsiteX2" fmla="*/ 457201 w 457201"/>
                <a:gd name="connsiteY2" fmla="*/ 1003665 h 1003665"/>
                <a:gd name="connsiteX3" fmla="*/ 340662 w 457201"/>
                <a:gd name="connsiteY3" fmla="*/ 940410 h 1003665"/>
                <a:gd name="connsiteX4" fmla="*/ 0 w 457201"/>
                <a:gd name="connsiteY4" fmla="*/ 299701 h 1003665"/>
                <a:gd name="connsiteX5" fmla="*/ 15698 w 457201"/>
                <a:gd name="connsiteY5" fmla="*/ 143981 h 100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1" h="1003665">
                  <a:moveTo>
                    <a:pt x="60392" y="0"/>
                  </a:moveTo>
                  <a:lnTo>
                    <a:pt x="457201" y="0"/>
                  </a:lnTo>
                  <a:lnTo>
                    <a:pt x="457201" y="1003665"/>
                  </a:lnTo>
                  <a:lnTo>
                    <a:pt x="340662" y="940410"/>
                  </a:lnTo>
                  <a:cubicBezTo>
                    <a:pt x="135131" y="801556"/>
                    <a:pt x="0" y="566409"/>
                    <a:pt x="0" y="299701"/>
                  </a:cubicBezTo>
                  <a:cubicBezTo>
                    <a:pt x="0" y="246359"/>
                    <a:pt x="5405" y="194280"/>
                    <a:pt x="15698" y="143981"/>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000C2C3B-7D7E-56F2-7B74-0F8405A16F69}"/>
                </a:ext>
              </a:extLst>
            </p:cNvPr>
            <p:cNvSpPr/>
            <p:nvPr userDrawn="1"/>
          </p:nvSpPr>
          <p:spPr bwMode="gray">
            <a:xfrm>
              <a:off x="11788340" y="6431666"/>
              <a:ext cx="403660" cy="426335"/>
            </a:xfrm>
            <a:custGeom>
              <a:avLst/>
              <a:gdLst>
                <a:gd name="connsiteX0" fmla="*/ 403660 w 403660"/>
                <a:gd name="connsiteY0" fmla="*/ 0 h 426335"/>
                <a:gd name="connsiteX1" fmla="*/ 403660 w 403660"/>
                <a:gd name="connsiteY1" fmla="*/ 426335 h 426335"/>
                <a:gd name="connsiteX2" fmla="*/ 0 w 403660"/>
                <a:gd name="connsiteY2" fmla="*/ 426335 h 426335"/>
                <a:gd name="connsiteX3" fmla="*/ 7179 w 403660"/>
                <a:gd name="connsiteY3" fmla="*/ 403207 h 426335"/>
                <a:gd name="connsiteX4" fmla="*/ 287121 w 403660"/>
                <a:gd name="connsiteY4" fmla="*/ 63256 h 42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60" h="426335">
                  <a:moveTo>
                    <a:pt x="403660" y="0"/>
                  </a:moveTo>
                  <a:lnTo>
                    <a:pt x="403660" y="426335"/>
                  </a:lnTo>
                  <a:lnTo>
                    <a:pt x="0" y="426335"/>
                  </a:lnTo>
                  <a:lnTo>
                    <a:pt x="7179" y="403207"/>
                  </a:lnTo>
                  <a:cubicBezTo>
                    <a:pt x="65828" y="264546"/>
                    <a:pt x="163802" y="146568"/>
                    <a:pt x="287121" y="63256"/>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955DF93-96B0-4F76-47E3-7823232F73D0}"/>
                </a:ext>
              </a:extLst>
            </p:cNvPr>
            <p:cNvSpPr/>
            <p:nvPr userDrawn="1"/>
          </p:nvSpPr>
          <p:spPr bwMode="gray">
            <a:xfrm>
              <a:off x="6589986" y="1"/>
              <a:ext cx="1545022" cy="1072055"/>
            </a:xfrm>
            <a:custGeom>
              <a:avLst/>
              <a:gdLst>
                <a:gd name="connsiteX0" fmla="*/ 60350 w 1545022"/>
                <a:gd name="connsiteY0" fmla="*/ 0 h 1072055"/>
                <a:gd name="connsiteX1" fmla="*/ 1484672 w 1545022"/>
                <a:gd name="connsiteY1" fmla="*/ 0 h 1072055"/>
                <a:gd name="connsiteX2" fmla="*/ 1529328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8"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 name="Graphic 41">
              <a:extLst>
                <a:ext uri="{FF2B5EF4-FFF2-40B4-BE49-F238E27FC236}">
                  <a16:creationId xmlns:a16="http://schemas.microsoft.com/office/drawing/2014/main" id="{216129F6-7635-23A0-12D0-C199AE882F29}"/>
                </a:ext>
              </a:extLst>
            </p:cNvPr>
            <p:cNvSpPr/>
            <p:nvPr/>
          </p:nvSpPr>
          <p:spPr bwMode="gray">
            <a:xfrm>
              <a:off x="10019862" y="4653979"/>
              <a:ext cx="1545336" cy="1545336"/>
            </a:xfrm>
            <a:custGeom>
              <a:avLst/>
              <a:gdLst>
                <a:gd name="connsiteX0" fmla="*/ 772668 w 1545336"/>
                <a:gd name="connsiteY0" fmla="*/ 0 h 1545336"/>
                <a:gd name="connsiteX1" fmla="*/ 0 w 1545336"/>
                <a:gd name="connsiteY1" fmla="*/ 772668 h 1545336"/>
                <a:gd name="connsiteX2" fmla="*/ 772668 w 1545336"/>
                <a:gd name="connsiteY2" fmla="*/ 1545336 h 1545336"/>
                <a:gd name="connsiteX3" fmla="*/ 1545336 w 1545336"/>
                <a:gd name="connsiteY3" fmla="*/ 772668 h 1545336"/>
                <a:gd name="connsiteX4" fmla="*/ 772668 w 1545336"/>
                <a:gd name="connsiteY4" fmla="*/ 0 h 1545336"/>
                <a:gd name="connsiteX5" fmla="*/ 772668 w 1545336"/>
                <a:gd name="connsiteY5" fmla="*/ 1170704 h 1545336"/>
                <a:gd name="connsiteX6" fmla="*/ 374632 w 1545336"/>
                <a:gd name="connsiteY6" fmla="*/ 772668 h 1545336"/>
                <a:gd name="connsiteX7" fmla="*/ 772668 w 1545336"/>
                <a:gd name="connsiteY7" fmla="*/ 374632 h 1545336"/>
                <a:gd name="connsiteX8" fmla="*/ 1170704 w 1545336"/>
                <a:gd name="connsiteY8" fmla="*/ 772668 h 1545336"/>
                <a:gd name="connsiteX9" fmla="*/ 772668 w 1545336"/>
                <a:gd name="connsiteY9" fmla="*/ 1170704 h 154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5336" h="1545336">
                  <a:moveTo>
                    <a:pt x="772668" y="0"/>
                  </a:moveTo>
                  <a:cubicBezTo>
                    <a:pt x="345869" y="0"/>
                    <a:pt x="0" y="345869"/>
                    <a:pt x="0" y="772668"/>
                  </a:cubicBezTo>
                  <a:cubicBezTo>
                    <a:pt x="0" y="1199467"/>
                    <a:pt x="345869" y="1545336"/>
                    <a:pt x="772668" y="1545336"/>
                  </a:cubicBezTo>
                  <a:cubicBezTo>
                    <a:pt x="1199467" y="1545336"/>
                    <a:pt x="1545336" y="1199467"/>
                    <a:pt x="1545336" y="772668"/>
                  </a:cubicBezTo>
                  <a:cubicBezTo>
                    <a:pt x="1545336" y="345869"/>
                    <a:pt x="1199467" y="0"/>
                    <a:pt x="772668" y="0"/>
                  </a:cubicBezTo>
                  <a:close/>
                  <a:moveTo>
                    <a:pt x="772668" y="1170704"/>
                  </a:moveTo>
                  <a:cubicBezTo>
                    <a:pt x="552927" y="1170704"/>
                    <a:pt x="374632" y="992409"/>
                    <a:pt x="374632" y="772668"/>
                  </a:cubicBezTo>
                  <a:cubicBezTo>
                    <a:pt x="374632" y="552927"/>
                    <a:pt x="552927" y="374632"/>
                    <a:pt x="772668" y="374632"/>
                  </a:cubicBezTo>
                  <a:cubicBezTo>
                    <a:pt x="992409" y="374632"/>
                    <a:pt x="1170704" y="552927"/>
                    <a:pt x="1170704" y="772668"/>
                  </a:cubicBezTo>
                  <a:cubicBezTo>
                    <a:pt x="1170704" y="992409"/>
                    <a:pt x="992588" y="1170704"/>
                    <a:pt x="772668" y="1170704"/>
                  </a:cubicBezTo>
                  <a:close/>
                </a:path>
              </a:pathLst>
            </a:custGeom>
            <a:solidFill>
              <a:schemeClr val="tx2"/>
            </a:solidFill>
            <a:ln w="1784" cap="flat">
              <a:noFill/>
              <a:prstDash val="solid"/>
              <a:miter/>
            </a:ln>
          </p:spPr>
          <p:txBody>
            <a:bodyPr rtlCol="0" anchor="ctr"/>
            <a:lstStyle/>
            <a:p>
              <a:endParaRPr lang="en-US"/>
            </a:p>
          </p:txBody>
        </p:sp>
      </p:grpSp>
      <p:sp>
        <p:nvSpPr>
          <p:cNvPr id="6" name="Date Placeholder 5">
            <a:extLst>
              <a:ext uri="{FF2B5EF4-FFF2-40B4-BE49-F238E27FC236}">
                <a16:creationId xmlns:a16="http://schemas.microsoft.com/office/drawing/2014/main" id="{E23FAE9B-982D-41B9-BBD2-74E842A46071}"/>
              </a:ext>
            </a:extLst>
          </p:cNvPr>
          <p:cNvSpPr>
            <a:spLocks noGrp="1"/>
          </p:cNvSpPr>
          <p:nvPr userDrawn="1">
            <p:ph type="dt" sz="half" idx="12"/>
          </p:nvPr>
        </p:nvSpPr>
        <p:spPr bwMode="gray"/>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userDrawn="1">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userDrawn="1">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1984973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 Circl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810560"/>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615025"/>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grpSp>
        <p:nvGrpSpPr>
          <p:cNvPr id="48" name="Group 47">
            <a:extLst>
              <a:ext uri="{FF2B5EF4-FFF2-40B4-BE49-F238E27FC236}">
                <a16:creationId xmlns:a16="http://schemas.microsoft.com/office/drawing/2014/main" id="{3EA1B8D7-9ADB-3DDE-9371-85C6645E7BB3}"/>
              </a:ext>
              <a:ext uri="{C183D7F6-B498-43B3-948B-1728B52AA6E4}">
                <adec:decorative xmlns:adec="http://schemas.microsoft.com/office/drawing/2017/decorative" val="1"/>
              </a:ext>
            </a:extLst>
          </p:cNvPr>
          <p:cNvGrpSpPr/>
          <p:nvPr userDrawn="1"/>
        </p:nvGrpSpPr>
        <p:grpSpPr bwMode="gray">
          <a:xfrm>
            <a:off x="54842" y="0"/>
            <a:ext cx="12082315" cy="1973843"/>
            <a:chOff x="54842" y="0"/>
            <a:chExt cx="12082315" cy="1973843"/>
          </a:xfrm>
        </p:grpSpPr>
        <p:sp>
          <p:nvSpPr>
            <p:cNvPr id="11" name="Oval 10">
              <a:extLst>
                <a:ext uri="{FF2B5EF4-FFF2-40B4-BE49-F238E27FC236}">
                  <a16:creationId xmlns:a16="http://schemas.microsoft.com/office/drawing/2014/main" id="{45408BF3-12B3-5EB8-575C-D8497B369C05}"/>
                </a:ext>
              </a:extLst>
            </p:cNvPr>
            <p:cNvSpPr/>
            <p:nvPr userDrawn="1"/>
          </p:nvSpPr>
          <p:spPr bwMode="gray">
            <a:xfrm>
              <a:off x="54842"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2" name="Oval 11">
              <a:extLst>
                <a:ext uri="{FF2B5EF4-FFF2-40B4-BE49-F238E27FC236}">
                  <a16:creationId xmlns:a16="http://schemas.microsoft.com/office/drawing/2014/main" id="{E0D13DA4-81E2-50FD-CB8F-F687CAAFE983}"/>
                </a:ext>
              </a:extLst>
            </p:cNvPr>
            <p:cNvSpPr/>
            <p:nvPr userDrawn="1"/>
          </p:nvSpPr>
          <p:spPr bwMode="gray">
            <a:xfrm>
              <a:off x="1583593"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3" name="Oval 12">
              <a:extLst>
                <a:ext uri="{FF2B5EF4-FFF2-40B4-BE49-F238E27FC236}">
                  <a16:creationId xmlns:a16="http://schemas.microsoft.com/office/drawing/2014/main" id="{13D90D3F-2BA4-1458-10B8-EA8D4976B63A}"/>
                </a:ext>
              </a:extLst>
            </p:cNvPr>
            <p:cNvSpPr/>
            <p:nvPr userDrawn="1"/>
          </p:nvSpPr>
          <p:spPr bwMode="gray">
            <a:xfrm>
              <a:off x="4641095"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4" name="Oval 13">
              <a:extLst>
                <a:ext uri="{FF2B5EF4-FFF2-40B4-BE49-F238E27FC236}">
                  <a16:creationId xmlns:a16="http://schemas.microsoft.com/office/drawing/2014/main" id="{4DCB16C8-9803-2EA0-612C-645E80D42A45}"/>
                </a:ext>
              </a:extLst>
            </p:cNvPr>
            <p:cNvSpPr/>
            <p:nvPr userDrawn="1"/>
          </p:nvSpPr>
          <p:spPr bwMode="gray">
            <a:xfrm>
              <a:off x="6169846"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5" name="Oval 14">
              <a:extLst>
                <a:ext uri="{FF2B5EF4-FFF2-40B4-BE49-F238E27FC236}">
                  <a16:creationId xmlns:a16="http://schemas.microsoft.com/office/drawing/2014/main" id="{4B1A2BF2-54F2-4603-370F-41FCBB67DF1E}"/>
                </a:ext>
              </a:extLst>
            </p:cNvPr>
            <p:cNvSpPr/>
            <p:nvPr userDrawn="1"/>
          </p:nvSpPr>
          <p:spPr bwMode="gray">
            <a:xfrm>
              <a:off x="7698597"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6" name="Oval 15">
              <a:extLst>
                <a:ext uri="{FF2B5EF4-FFF2-40B4-BE49-F238E27FC236}">
                  <a16:creationId xmlns:a16="http://schemas.microsoft.com/office/drawing/2014/main" id="{B0643C41-E924-5D4F-863E-8D12F4E2CB6A}"/>
                </a:ext>
              </a:extLst>
            </p:cNvPr>
            <p:cNvSpPr/>
            <p:nvPr userDrawn="1"/>
          </p:nvSpPr>
          <p:spPr bwMode="gray">
            <a:xfrm>
              <a:off x="10756096"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7" name="Freeform: Shape 36">
              <a:extLst>
                <a:ext uri="{FF2B5EF4-FFF2-40B4-BE49-F238E27FC236}">
                  <a16:creationId xmlns:a16="http://schemas.microsoft.com/office/drawing/2014/main" id="{04FA45B6-F11B-DD60-D08A-B84E5DDDD7E0}"/>
                </a:ext>
              </a:extLst>
            </p:cNvPr>
            <p:cNvSpPr/>
            <p:nvPr userDrawn="1"/>
          </p:nvSpPr>
          <p:spPr bwMode="gray">
            <a:xfrm>
              <a:off x="3159090"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5" name="Freeform: Shape 44">
              <a:extLst>
                <a:ext uri="{FF2B5EF4-FFF2-40B4-BE49-F238E27FC236}">
                  <a16:creationId xmlns:a16="http://schemas.microsoft.com/office/drawing/2014/main" id="{D47E8F51-03A8-7D64-A4F0-A5D1EEFB69C4}"/>
                </a:ext>
              </a:extLst>
            </p:cNvPr>
            <p:cNvSpPr/>
            <p:nvPr userDrawn="1"/>
          </p:nvSpPr>
          <p:spPr bwMode="gray">
            <a:xfrm>
              <a:off x="9274094" y="0"/>
              <a:ext cx="1287570" cy="445969"/>
            </a:xfrm>
            <a:custGeom>
              <a:avLst/>
              <a:gdLst>
                <a:gd name="connsiteX0" fmla="*/ 0 w 1287570"/>
                <a:gd name="connsiteY0" fmla="*/ 0 h 445969"/>
                <a:gd name="connsiteX1" fmla="*/ 1287570 w 1287570"/>
                <a:gd name="connsiteY1" fmla="*/ 0 h 445969"/>
                <a:gd name="connsiteX2" fmla="*/ 1280051 w 1287570"/>
                <a:gd name="connsiteY2" fmla="*/ 24224 h 445969"/>
                <a:gd name="connsiteX3" fmla="*/ 643785 w 1287570"/>
                <a:gd name="connsiteY3" fmla="*/ 445969 h 445969"/>
                <a:gd name="connsiteX4" fmla="*/ 7519 w 1287570"/>
                <a:gd name="connsiteY4" fmla="*/ 24224 h 44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0" h="445969">
                  <a:moveTo>
                    <a:pt x="0" y="0"/>
                  </a:moveTo>
                  <a:lnTo>
                    <a:pt x="1287570" y="0"/>
                  </a:lnTo>
                  <a:lnTo>
                    <a:pt x="1280051" y="24224"/>
                  </a:lnTo>
                  <a:cubicBezTo>
                    <a:pt x="1175222" y="272066"/>
                    <a:pt x="929813" y="445969"/>
                    <a:pt x="643785" y="445969"/>
                  </a:cubicBezTo>
                  <a:cubicBezTo>
                    <a:pt x="357758" y="445969"/>
                    <a:pt x="112348" y="272066"/>
                    <a:pt x="7519" y="24224"/>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301D317-D650-835D-E843-610B1410E873}"/>
                </a:ext>
              </a:extLst>
            </p:cNvPr>
            <p:cNvSpPr/>
            <p:nvPr userDrawn="1"/>
          </p:nvSpPr>
          <p:spPr bwMode="gray">
            <a:xfrm>
              <a:off x="1630339"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9" name="Freeform: Shape 38">
              <a:extLst>
                <a:ext uri="{FF2B5EF4-FFF2-40B4-BE49-F238E27FC236}">
                  <a16:creationId xmlns:a16="http://schemas.microsoft.com/office/drawing/2014/main" id="{D8CD8AD1-D226-9098-AAF5-5580EC402165}"/>
                </a:ext>
              </a:extLst>
            </p:cNvPr>
            <p:cNvSpPr/>
            <p:nvPr userDrawn="1"/>
          </p:nvSpPr>
          <p:spPr bwMode="gray">
            <a:xfrm>
              <a:off x="4687841"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20"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3" name="Freeform: Shape 42">
              <a:extLst>
                <a:ext uri="{FF2B5EF4-FFF2-40B4-BE49-F238E27FC236}">
                  <a16:creationId xmlns:a16="http://schemas.microsoft.com/office/drawing/2014/main" id="{B158F4A7-6BA7-CC17-BB62-B5E4100D9A53}"/>
                </a:ext>
              </a:extLst>
            </p:cNvPr>
            <p:cNvSpPr/>
            <p:nvPr userDrawn="1"/>
          </p:nvSpPr>
          <p:spPr bwMode="gray">
            <a:xfrm>
              <a:off x="7745343"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2" y="272067"/>
                    <a:pt x="929813" y="445970"/>
                    <a:pt x="643785" y="445970"/>
                  </a:cubicBezTo>
                  <a:cubicBezTo>
                    <a:pt x="357758" y="445970"/>
                    <a:pt x="112348" y="272067"/>
                    <a:pt x="7520"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7" name="Freeform: Shape 46">
              <a:extLst>
                <a:ext uri="{FF2B5EF4-FFF2-40B4-BE49-F238E27FC236}">
                  <a16:creationId xmlns:a16="http://schemas.microsoft.com/office/drawing/2014/main" id="{17DCDF6A-7249-E2C8-1CB5-B494A4E164E3}"/>
                </a:ext>
              </a:extLst>
            </p:cNvPr>
            <p:cNvSpPr/>
            <p:nvPr userDrawn="1"/>
          </p:nvSpPr>
          <p:spPr bwMode="gray">
            <a:xfrm>
              <a:off x="10802842"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2" y="272067"/>
                    <a:pt x="929812" y="445970"/>
                    <a:pt x="643785" y="445970"/>
                  </a:cubicBezTo>
                  <a:cubicBezTo>
                    <a:pt x="357757"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7" name="Oval 26">
              <a:extLst>
                <a:ext uri="{FF2B5EF4-FFF2-40B4-BE49-F238E27FC236}">
                  <a16:creationId xmlns:a16="http://schemas.microsoft.com/office/drawing/2014/main" id="{A328CB48-1B54-5D23-0AB7-4050CABD63F1}"/>
                </a:ext>
              </a:extLst>
            </p:cNvPr>
            <p:cNvSpPr/>
            <p:nvPr userDrawn="1"/>
          </p:nvSpPr>
          <p:spPr bwMode="gray">
            <a:xfrm>
              <a:off x="9227348" y="592781"/>
              <a:ext cx="1381061" cy="1381061"/>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1A0F393-6517-E06B-9907-C58C26748CD0}"/>
                </a:ext>
              </a:extLst>
            </p:cNvPr>
            <p:cNvSpPr/>
            <p:nvPr userDrawn="1"/>
          </p:nvSpPr>
          <p:spPr bwMode="gray">
            <a:xfrm>
              <a:off x="3112344" y="592782"/>
              <a:ext cx="1381061" cy="1381061"/>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6858B6D-2655-C36D-B14D-F569CE3262A2}"/>
                </a:ext>
              </a:extLst>
            </p:cNvPr>
            <p:cNvSpPr/>
            <p:nvPr userDrawn="1"/>
          </p:nvSpPr>
          <p:spPr bwMode="gray">
            <a:xfrm>
              <a:off x="6216592"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20" y="24225"/>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3A9E9836-C3C6-0546-359F-6C32FAD43B35}"/>
                </a:ext>
              </a:extLst>
            </p:cNvPr>
            <p:cNvSpPr/>
            <p:nvPr userDrawn="1"/>
          </p:nvSpPr>
          <p:spPr bwMode="gray">
            <a:xfrm>
              <a:off x="101588"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28562526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733">
          <p15:clr>
            <a:srgbClr val="FBAE40"/>
          </p15:clr>
        </p15:guide>
        <p15:guide id="4" orient="horz" pos="290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
    <p:bg bwMode="gray">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0087"/>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ver - Step">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318425"/>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3891266"/>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4998635"/>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pic>
        <p:nvPicPr>
          <p:cNvPr id="22" name="Picture 21">
            <a:extLst>
              <a:ext uri="{FF2B5EF4-FFF2-40B4-BE49-F238E27FC236}">
                <a16:creationId xmlns:a16="http://schemas.microsoft.com/office/drawing/2014/main" id="{A818EC75-4789-C17B-2BE9-99476EB3DC2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8260080" y="0"/>
            <a:ext cx="3931920" cy="6858000"/>
          </a:xfrm>
          <a:prstGeom prst="rect">
            <a:avLst/>
          </a:prstGeom>
        </p:spPr>
      </p:pic>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6205518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2248">
          <p15:clr>
            <a:srgbClr val="FBAE40"/>
          </p15:clr>
        </p15:guide>
        <p15:guide id="4" orient="horz" pos="245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 Step">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277974"/>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103837"/>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10" name="Rectangle 9">
            <a:extLst>
              <a:ext uri="{FF2B5EF4-FFF2-40B4-BE49-F238E27FC236}">
                <a16:creationId xmlns:a16="http://schemas.microsoft.com/office/drawing/2014/main" id="{0CA59961-09AB-EB4D-E367-75FA2172F2A3}"/>
              </a:ext>
              <a:ext uri="{C183D7F6-B498-43B3-948B-1728B52AA6E4}">
                <adec:decorative xmlns:adec="http://schemas.microsoft.com/office/drawing/2017/decorative" val="1"/>
              </a:ext>
            </a:extLst>
          </p:cNvPr>
          <p:cNvSpPr/>
          <p:nvPr userDrawn="1"/>
        </p:nvSpPr>
        <p:spPr bwMode="gray">
          <a:xfrm>
            <a:off x="0" y="5137150"/>
            <a:ext cx="12190730" cy="914400"/>
          </a:xfrm>
          <a:prstGeom prst="rect">
            <a:avLst/>
          </a:prstGeom>
          <a:solidFill>
            <a:schemeClr val="bg1"/>
          </a:solidFill>
          <a:ln cap="rnd">
            <a:noFill/>
            <a:round/>
          </a:ln>
          <a:effectLst>
            <a:outerShdw blurRad="152400" dist="88900" dir="5400000" algn="t" rotWithShape="0">
              <a:srgbClr val="EBE6E1">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7" name="Picture 6">
            <a:extLst>
              <a:ext uri="{FF2B5EF4-FFF2-40B4-BE49-F238E27FC236}">
                <a16:creationId xmlns:a16="http://schemas.microsoft.com/office/drawing/2014/main" id="{2AD17604-05E0-33BD-A562-4566C6028FE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11759"/>
          <a:stretch/>
        </p:blipFill>
        <p:spPr bwMode="gray">
          <a:xfrm>
            <a:off x="8260080" y="0"/>
            <a:ext cx="3931920" cy="6051550"/>
          </a:xfrm>
          <a:prstGeom prst="rect">
            <a:avLst/>
          </a:prstGeom>
        </p:spPr>
      </p:pic>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6745460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400">
          <p15:clr>
            <a:srgbClr val="FBAE40"/>
          </p15:clr>
        </p15:guide>
        <p15:guide id="4" orient="horz" pos="2584">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 Step 0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277974"/>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103837"/>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10" name="Rectangle 9">
            <a:extLst>
              <a:ext uri="{FF2B5EF4-FFF2-40B4-BE49-F238E27FC236}">
                <a16:creationId xmlns:a16="http://schemas.microsoft.com/office/drawing/2014/main" id="{0CA59961-09AB-EB4D-E367-75FA2172F2A3}"/>
              </a:ext>
              <a:ext uri="{C183D7F6-B498-43B3-948B-1728B52AA6E4}">
                <adec:decorative xmlns:adec="http://schemas.microsoft.com/office/drawing/2017/decorative" val="1"/>
              </a:ext>
            </a:extLst>
          </p:cNvPr>
          <p:cNvSpPr/>
          <p:nvPr userDrawn="1"/>
        </p:nvSpPr>
        <p:spPr bwMode="gray">
          <a:xfrm>
            <a:off x="0" y="5137150"/>
            <a:ext cx="12190730" cy="914400"/>
          </a:xfrm>
          <a:prstGeom prst="rect">
            <a:avLst/>
          </a:prstGeom>
          <a:solidFill>
            <a:schemeClr val="bg1"/>
          </a:solidFill>
          <a:ln cap="rnd">
            <a:noFill/>
            <a:round/>
          </a:ln>
          <a:effectLst>
            <a:outerShdw blurRad="152400" dist="88900" dir="5400000" algn="t" rotWithShape="0">
              <a:srgbClr val="EBE6E1">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1" name="Picture 10">
            <a:extLst>
              <a:ext uri="{FF2B5EF4-FFF2-40B4-BE49-F238E27FC236}">
                <a16:creationId xmlns:a16="http://schemas.microsoft.com/office/drawing/2014/main" id="{7F130EE6-F73B-2227-1175-DB17997D67B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11759"/>
          <a:stretch/>
        </p:blipFill>
        <p:spPr bwMode="gray">
          <a:xfrm>
            <a:off x="10009632" y="0"/>
            <a:ext cx="2182368" cy="6051550"/>
          </a:xfrm>
          <a:prstGeom prst="rect">
            <a:avLst/>
          </a:prstGeom>
        </p:spPr>
      </p:pic>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6346032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400">
          <p15:clr>
            <a:srgbClr val="FBAE40"/>
          </p15:clr>
        </p15:guide>
        <p15:guide id="4" orient="horz" pos="2584">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 * ">
    <p:bg bwMode="gray">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80647"/>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Cover - 3D Patter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38238A-74FD-1374-C746-5AD88BB2BC7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1307523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9" Type="http://schemas.openxmlformats.org/officeDocument/2006/relationships/oleObject" Target="../embeddings/oleObject2.bin"/><Relationship Id="rId21" Type="http://schemas.openxmlformats.org/officeDocument/2006/relationships/slideLayout" Target="../slideLayouts/slideLayout49.xml"/><Relationship Id="rId34" Type="http://schemas.openxmlformats.org/officeDocument/2006/relationships/slideLayout" Target="../slideLayouts/slideLayout62.xml"/><Relationship Id="rId42" Type="http://schemas.openxmlformats.org/officeDocument/2006/relationships/image" Target="../media/image3.svg"/><Relationship Id="rId7" Type="http://schemas.openxmlformats.org/officeDocument/2006/relationships/slideLayout" Target="../slideLayouts/slideLayout3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41"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37" Type="http://schemas.openxmlformats.org/officeDocument/2006/relationships/theme" Target="../theme/theme2.xml"/><Relationship Id="rId40" Type="http://schemas.openxmlformats.org/officeDocument/2006/relationships/image" Target="../media/image1.emf"/><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slideLayout" Target="../slideLayouts/slideLayout64.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slideLayout" Target="../slideLayouts/slideLayout63.xml"/><Relationship Id="rId8" Type="http://schemas.openxmlformats.org/officeDocument/2006/relationships/slideLayout" Target="../slideLayouts/slideLayout36.xml"/><Relationship Id="rId3" Type="http://schemas.openxmlformats.org/officeDocument/2006/relationships/slideLayout" Target="../slideLayouts/slideLayout31.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heme" Target="../theme/theme3.xml"/><Relationship Id="rId7" Type="http://schemas.openxmlformats.org/officeDocument/2006/relationships/image" Target="../media/image2.png"/><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image" Target="../media/image2.png"/><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image" Target="../media/image3.svg"/><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theme" Target="../theme/theme4.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image" Target="../media/image2.png"/><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image" Target="../media/image1.emf"/><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oleObject" Target="../embeddings/oleObject1.bin"/><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tags" Target="../tags/tag4.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theme" Target="../theme/theme5.xml"/><Relationship Id="rId35" Type="http://schemas.openxmlformats.org/officeDocument/2006/relationships/image" Target="../media/image3.svg"/><Relationship Id="rId8"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30"/>
            </p:custDataLst>
            <p:extLst>
              <p:ext uri="{D42A27DB-BD31-4B8C-83A1-F6EECF244321}">
                <p14:modId xmlns:p14="http://schemas.microsoft.com/office/powerpoint/2010/main" val="4273661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60" imgH="360" progId="TCLayout.ActiveDocument.1">
                  <p:embed/>
                </p:oleObj>
              </mc:Choice>
              <mc:Fallback>
                <p:oleObj name="think-cell Slide" r:id="rId31"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457199" y="1468197"/>
            <a:ext cx="10210801"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4"/>
            <a:r>
              <a:rPr lang="en-US"/>
              <a:t>Fourth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202345257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517525" indent="-285750" algn="l" defTabSz="914400" rtl="0" eaLnBrk="1" latinLnBrk="0" hangingPunct="1">
        <a:lnSpc>
          <a:spcPct val="100000"/>
        </a:lnSpc>
        <a:spcBef>
          <a:spcPts val="600"/>
        </a:spcBef>
        <a:buFont typeface="Courier New" panose="02070309020205020404" pitchFamily="49" charset="0"/>
        <a:buChar char="o"/>
        <a:defRPr sz="14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5BA8312-69BB-EB35-FE15-253258122583}"/>
              </a:ext>
            </a:extLst>
          </p:cNvPr>
          <p:cNvGraphicFramePr>
            <a:graphicFrameLocks noChangeAspect="1"/>
          </p:cNvGraphicFramePr>
          <p:nvPr userDrawn="1">
            <p:custDataLst>
              <p:tags r:id="rId38"/>
            </p:custDataLst>
            <p:extLst>
              <p:ext uri="{D42A27DB-BD31-4B8C-83A1-F6EECF244321}">
                <p14:modId xmlns:p14="http://schemas.microsoft.com/office/powerpoint/2010/main" val="1711617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360" imgH="360" progId="TCLayout.ActiveDocument.1">
                  <p:embed/>
                </p:oleObj>
              </mc:Choice>
              <mc:Fallback>
                <p:oleObj name="think-cell Slide" r:id="rId39" imgW="360" imgH="360" progId="TCLayout.ActiveDocument.1">
                  <p:embed/>
                  <p:pic>
                    <p:nvPicPr>
                      <p:cNvPr id="8" name="think-cell data - do not delete" hidden="1">
                        <a:extLst>
                          <a:ext uri="{FF2B5EF4-FFF2-40B4-BE49-F238E27FC236}">
                            <a16:creationId xmlns:a16="http://schemas.microsoft.com/office/drawing/2014/main" id="{05BA8312-69BB-EB35-FE15-253258122583}"/>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1473769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60" imgH="360" progId="TCLayout.ActiveDocument.1">
                  <p:embed/>
                </p:oleObj>
              </mc:Choice>
              <mc:Fallback>
                <p:oleObj name="think-cell Slide" r:id="rId5"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2023452570"/>
      </p:ext>
    </p:extLst>
  </p:cSld>
  <p:clrMap bg1="lt1" tx1="dk1" bg2="lt2" tx2="dk2" accent1="accent1" accent2="accent2" accent3="accent3" accent4="accent4" accent5="accent5" accent6="accent6" hlink="hlink" folHlink="folHlink"/>
  <p:sldLayoutIdLst>
    <p:sldLayoutId id="2147483728" r:id="rId1"/>
    <p:sldLayoutId id="2147483727" r:id="rId2"/>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a:p>
            <a:pPr lvl="4"/>
            <a:r>
              <a:rPr lang="en-US"/>
              <a:t>Nineth level</a:t>
            </a:r>
          </a:p>
        </p:txBody>
      </p:sp>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bwMode="gray">
          <a:xfrm>
            <a:off x="461961" y="6343650"/>
            <a:ext cx="773055" cy="223837"/>
          </a:xfrm>
          <a:prstGeom prst="rect">
            <a:avLst/>
          </a:prstGeom>
        </p:spPr>
      </p:pic>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10742933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 id="2147483776" r:id="rId34"/>
    <p:sldLayoutId id="2147483777" r:id="rId35"/>
    <p:sldLayoutId id="2147483778" r:id="rId36"/>
    <p:sldLayoutId id="2147483779" r:id="rId37"/>
    <p:sldLayoutId id="2147483780" r:id="rId38"/>
    <p:sldLayoutId id="2147483781" r:id="rId39"/>
    <p:sldLayoutId id="2147483782" r:id="rId40"/>
    <p:sldLayoutId id="2147483783" r:id="rId41"/>
    <p:sldLayoutId id="2147483784" r:id="rId42"/>
    <p:sldLayoutId id="2147483785" r:id="rId43"/>
    <p:sldLayoutId id="2147483786" r:id="rId44"/>
    <p:sldLayoutId id="2147483787" r:id="rId45"/>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31"/>
            </p:custDataLst>
            <p:extLst>
              <p:ext uri="{D42A27DB-BD31-4B8C-83A1-F6EECF244321}">
                <p14:modId xmlns:p14="http://schemas.microsoft.com/office/powerpoint/2010/main" val="4273661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2" imgW="360" imgH="360" progId="TCLayout.ActiveDocument.1">
                  <p:embed/>
                </p:oleObj>
              </mc:Choice>
              <mc:Fallback>
                <p:oleObj name="think-cell Slide" r:id="rId32"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33"/>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457199" y="1468197"/>
            <a:ext cx="10210801"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4"/>
            <a:r>
              <a:rPr lang="en-US"/>
              <a:t>Fourth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40466316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517525" indent="-285750" algn="l" defTabSz="914400" rtl="0" eaLnBrk="1" latinLnBrk="0" hangingPunct="1">
        <a:lnSpc>
          <a:spcPct val="100000"/>
        </a:lnSpc>
        <a:spcBef>
          <a:spcPts val="600"/>
        </a:spcBef>
        <a:buFont typeface="Courier New" panose="02070309020205020404" pitchFamily="49" charset="0"/>
        <a:buChar char="o"/>
        <a:defRPr sz="14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9.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9.xml"/><Relationship Id="rId1" Type="http://schemas.openxmlformats.org/officeDocument/2006/relationships/tags" Target="../tags/tag6.xml"/><Relationship Id="rId6" Type="http://schemas.openxmlformats.org/officeDocument/2006/relationships/image" Target="../media/image20.jpg"/><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3241-66A4-411F-50B4-9DDC8E2C0C70}"/>
              </a:ext>
            </a:extLst>
          </p:cNvPr>
          <p:cNvSpPr>
            <a:spLocks noGrp="1"/>
          </p:cNvSpPr>
          <p:nvPr>
            <p:ph type="title"/>
          </p:nvPr>
        </p:nvSpPr>
        <p:spPr>
          <a:xfrm>
            <a:off x="6594904" y="2272549"/>
            <a:ext cx="4709160" cy="1246495"/>
          </a:xfrm>
        </p:spPr>
        <p:txBody>
          <a:bodyPr/>
          <a:lstStyle/>
          <a:p>
            <a:r>
              <a:rPr lang="en-US" dirty="0"/>
              <a:t>Complex Medical Claims</a:t>
            </a:r>
            <a:endParaRPr lang="en-US" dirty="0">
              <a:cs typeface="Arial"/>
            </a:endParaRPr>
          </a:p>
        </p:txBody>
      </p:sp>
      <p:sp>
        <p:nvSpPr>
          <p:cNvPr id="3" name="Text Placeholder 2">
            <a:extLst>
              <a:ext uri="{FF2B5EF4-FFF2-40B4-BE49-F238E27FC236}">
                <a16:creationId xmlns:a16="http://schemas.microsoft.com/office/drawing/2014/main" id="{B188C0F8-E473-51A0-9556-58089704C47A}"/>
              </a:ext>
            </a:extLst>
          </p:cNvPr>
          <p:cNvSpPr>
            <a:spLocks noGrp="1"/>
          </p:cNvSpPr>
          <p:nvPr>
            <p:ph type="body" sz="quarter" idx="10"/>
          </p:nvPr>
        </p:nvSpPr>
        <p:spPr>
          <a:xfrm>
            <a:off x="6594904" y="3834665"/>
            <a:ext cx="4709160" cy="276999"/>
          </a:xfrm>
        </p:spPr>
        <p:txBody>
          <a:bodyPr/>
          <a:lstStyle/>
          <a:p>
            <a:r>
              <a:rPr lang="en-US" dirty="0"/>
              <a:t>OHFT </a:t>
            </a:r>
            <a:r>
              <a:rPr lang="en-US" dirty="0" err="1"/>
              <a:t>CMCoE</a:t>
            </a:r>
            <a:r>
              <a:rPr lang="en-US" dirty="0"/>
              <a:t> Team</a:t>
            </a:r>
          </a:p>
        </p:txBody>
      </p:sp>
      <p:sp>
        <p:nvSpPr>
          <p:cNvPr id="4" name="Text Placeholder 3">
            <a:extLst>
              <a:ext uri="{FF2B5EF4-FFF2-40B4-BE49-F238E27FC236}">
                <a16:creationId xmlns:a16="http://schemas.microsoft.com/office/drawing/2014/main" id="{8C79CD8C-E9D7-4310-297B-F979453D1472}"/>
              </a:ext>
            </a:extLst>
          </p:cNvPr>
          <p:cNvSpPr>
            <a:spLocks noGrp="1"/>
          </p:cNvSpPr>
          <p:nvPr>
            <p:ph type="body" sz="quarter" idx="11"/>
          </p:nvPr>
        </p:nvSpPr>
        <p:spPr>
          <a:xfrm>
            <a:off x="6594904" y="5396367"/>
            <a:ext cx="4709160" cy="215444"/>
          </a:xfrm>
        </p:spPr>
        <p:txBody>
          <a:bodyPr/>
          <a:lstStyle/>
          <a:p>
            <a:r>
              <a:rPr lang="en-US" dirty="0"/>
              <a:t>March 2025</a:t>
            </a:r>
          </a:p>
        </p:txBody>
      </p:sp>
    </p:spTree>
    <p:extLst>
      <p:ext uri="{BB962C8B-B14F-4D97-AF65-F5344CB8AC3E}">
        <p14:creationId xmlns:p14="http://schemas.microsoft.com/office/powerpoint/2010/main" val="52792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532C3-8890-014C-8FD6-D1199187FB69}"/>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4727FB7-BE26-C15B-9588-3A006716B86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6" name="think-cell data - do not delete" hidden="1">
                        <a:extLst>
                          <a:ext uri="{FF2B5EF4-FFF2-40B4-BE49-F238E27FC236}">
                            <a16:creationId xmlns:a16="http://schemas.microsoft.com/office/drawing/2014/main" id="{24727FB7-BE26-C15B-9588-3A006716B86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9840F74-7FDA-C8FC-9E0D-4A93DC2FD6D6}"/>
              </a:ext>
            </a:extLst>
          </p:cNvPr>
          <p:cNvSpPr>
            <a:spLocks noGrp="1"/>
          </p:cNvSpPr>
          <p:nvPr>
            <p:ph type="title"/>
          </p:nvPr>
        </p:nvSpPr>
        <p:spPr>
          <a:xfrm>
            <a:off x="361489" y="305320"/>
            <a:ext cx="9601200" cy="304699"/>
          </a:xfrm>
        </p:spPr>
        <p:txBody>
          <a:bodyPr vert="horz"/>
          <a:lstStyle/>
          <a:p>
            <a:r>
              <a:rPr lang="en-US" dirty="0"/>
              <a:t>Complex Medical Claims – On-Prem Assessment</a:t>
            </a:r>
          </a:p>
        </p:txBody>
      </p:sp>
      <p:sp>
        <p:nvSpPr>
          <p:cNvPr id="8" name="TextBox 7">
            <a:extLst>
              <a:ext uri="{FF2B5EF4-FFF2-40B4-BE49-F238E27FC236}">
                <a16:creationId xmlns:a16="http://schemas.microsoft.com/office/drawing/2014/main" id="{CA3B06D5-9C24-242E-A61F-FA511615C107}"/>
              </a:ext>
            </a:extLst>
          </p:cNvPr>
          <p:cNvSpPr txBox="1"/>
          <p:nvPr/>
        </p:nvSpPr>
        <p:spPr bwMode="gray">
          <a:xfrm>
            <a:off x="369385" y="1337351"/>
            <a:ext cx="4471401" cy="340564"/>
          </a:xfrm>
          <a:prstGeom prst="rect">
            <a:avLst/>
          </a:prstGeom>
          <a:noFill/>
        </p:spPr>
        <p:txBody>
          <a:bodyPr wrap="squar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Migration Observations and Gaps</a:t>
            </a:r>
          </a:p>
        </p:txBody>
      </p:sp>
      <p:graphicFrame>
        <p:nvGraphicFramePr>
          <p:cNvPr id="13" name="Table 12">
            <a:extLst>
              <a:ext uri="{FF2B5EF4-FFF2-40B4-BE49-F238E27FC236}">
                <a16:creationId xmlns:a16="http://schemas.microsoft.com/office/drawing/2014/main" id="{5702F129-F4D5-B4DF-4F50-3EE37FA3976F}"/>
              </a:ext>
            </a:extLst>
          </p:cNvPr>
          <p:cNvGraphicFramePr>
            <a:graphicFrameLocks noGrp="1"/>
          </p:cNvGraphicFramePr>
          <p:nvPr>
            <p:extLst>
              <p:ext uri="{D42A27DB-BD31-4B8C-83A1-F6EECF244321}">
                <p14:modId xmlns:p14="http://schemas.microsoft.com/office/powerpoint/2010/main" val="1889590870"/>
              </p:ext>
            </p:extLst>
          </p:nvPr>
        </p:nvGraphicFramePr>
        <p:xfrm>
          <a:off x="357504" y="1587099"/>
          <a:ext cx="4471401" cy="3611880"/>
        </p:xfrm>
        <a:graphic>
          <a:graphicData uri="http://schemas.openxmlformats.org/drawingml/2006/table">
            <a:tbl>
              <a:tblPr firstRow="1" bandRow="1">
                <a:tableStyleId>{5C22544A-7EE6-4342-B048-85BDC9FD1C3A}</a:tableStyleId>
              </a:tblPr>
              <a:tblGrid>
                <a:gridCol w="826372">
                  <a:extLst>
                    <a:ext uri="{9D8B030D-6E8A-4147-A177-3AD203B41FA5}">
                      <a16:colId xmlns:a16="http://schemas.microsoft.com/office/drawing/2014/main" val="2771237092"/>
                    </a:ext>
                  </a:extLst>
                </a:gridCol>
                <a:gridCol w="3645029">
                  <a:extLst>
                    <a:ext uri="{9D8B030D-6E8A-4147-A177-3AD203B41FA5}">
                      <a16:colId xmlns:a16="http://schemas.microsoft.com/office/drawing/2014/main" val="4256892532"/>
                    </a:ext>
                  </a:extLst>
                </a:gridCol>
              </a:tblGrid>
              <a:tr h="146495">
                <a:tc>
                  <a:txBody>
                    <a:bodyPr/>
                    <a:lstStyle/>
                    <a:p>
                      <a:r>
                        <a:rPr lang="en-US" sz="900">
                          <a:solidFill>
                            <a:srgbClr val="002677"/>
                          </a:solidFill>
                          <a:latin typeface="+mn-lt"/>
                          <a:ea typeface="+mn-ea"/>
                          <a:cs typeface="+mn-cs"/>
                        </a:rPr>
                        <a:t>Type</a:t>
                      </a:r>
                    </a:p>
                  </a:txBody>
                  <a:tcPr marL="45720" marR="45720">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solidFill>
                      <a:srgbClr val="D9F6FA"/>
                    </a:solidFill>
                  </a:tcPr>
                </a:tc>
                <a:tc>
                  <a:txBody>
                    <a:bodyPr/>
                    <a:lstStyle/>
                    <a:p>
                      <a:r>
                        <a:rPr lang="en-US" sz="900">
                          <a:solidFill>
                            <a:srgbClr val="002677"/>
                          </a:solidFill>
                          <a:latin typeface="+mn-lt"/>
                          <a:ea typeface="+mn-ea"/>
                          <a:cs typeface="+mn-cs"/>
                        </a:rPr>
                        <a:t>Observation</a:t>
                      </a:r>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solidFill>
                      <a:srgbClr val="D9F6FA"/>
                    </a:solidFill>
                  </a:tcPr>
                </a:tc>
                <a:extLst>
                  <a:ext uri="{0D108BD9-81ED-4DB2-BD59-A6C34878D82A}">
                    <a16:rowId xmlns:a16="http://schemas.microsoft.com/office/drawing/2014/main" val="3756180390"/>
                  </a:ext>
                </a:extLst>
              </a:tr>
              <a:tr h="288805">
                <a:tc>
                  <a:txBody>
                    <a:bodyPr/>
                    <a:lstStyle/>
                    <a:p>
                      <a:r>
                        <a:rPr lang="en-US" sz="900" b="1" dirty="0">
                          <a:latin typeface="+mn-lt"/>
                          <a:ea typeface="+mn-ea"/>
                          <a:cs typeface="+mn-cs"/>
                        </a:rPr>
                        <a:t>App Architecture</a:t>
                      </a:r>
                    </a:p>
                  </a:txBody>
                  <a:tcPr marL="45720" marR="45720">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dk1"/>
                          </a:solidFill>
                          <a:latin typeface="+mn-lt"/>
                          <a:ea typeface="+mn-ea"/>
                          <a:cs typeface="Poppins"/>
                        </a:rPr>
                        <a:t>The application's dependency on sticky sessions limits scalability and impact reliability.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dk1"/>
                          </a:solidFill>
                          <a:latin typeface="+mn-lt"/>
                          <a:ea typeface="+mn-ea"/>
                          <a:cs typeface="Poppins"/>
                        </a:rPr>
                        <a:t>Tomcat and Apache HTTPD upgrades are done by the application team. The configurations are neither version-controlled nor properly maintained, posing operational risks.</a:t>
                      </a:r>
                      <a:endParaRPr lang="en-US" sz="900" kern="1200" dirty="0">
                        <a:solidFill>
                          <a:schemeClr val="dk1"/>
                        </a:solidFill>
                        <a:latin typeface="+mn-lt"/>
                        <a:ea typeface="+mn-ea"/>
                        <a:cs typeface="Poppi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Poppins"/>
                        </a:rPr>
                        <a:t>Modernizing Application Architecture with cloud native adoption framework, would bring in 30-50% reduction in TCO and optimized performance. </a:t>
                      </a:r>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6111100"/>
                  </a:ext>
                </a:extLst>
              </a:tr>
              <a:tr h="414373">
                <a:tc>
                  <a:txBody>
                    <a:bodyPr/>
                    <a:lstStyle/>
                    <a:p>
                      <a:r>
                        <a:rPr lang="en-US" sz="900" b="1" kern="1200">
                          <a:solidFill>
                            <a:schemeClr val="tx1"/>
                          </a:solidFill>
                          <a:effectLst/>
                          <a:latin typeface="+mn-lt"/>
                          <a:ea typeface="+mn-ea"/>
                          <a:cs typeface="+mn-cs"/>
                        </a:rPr>
                        <a:t>Data Management</a:t>
                      </a:r>
                      <a:endParaRPr lang="en-US" sz="900">
                        <a:latin typeface="+mn-lt"/>
                        <a:ea typeface="+mn-ea"/>
                        <a:cs typeface="+mn-cs"/>
                      </a:endParaRPr>
                    </a:p>
                  </a:txBody>
                  <a:tcPr marL="45720" marR="45720">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GB" sz="900" dirty="0">
                          <a:latin typeface="+mn-lt"/>
                          <a:ea typeface="+mn-ea"/>
                          <a:cs typeface="+mn-cs"/>
                        </a:rPr>
                        <a:t>Microsoft SQL Server 2019 enters the Extended Support phase in February 2025.</a:t>
                      </a:r>
                    </a:p>
                    <a:p>
                      <a:pPr marL="171450" indent="-171450">
                        <a:buFont typeface="Arial" panose="020B0604020202020204" pitchFamily="34" charset="0"/>
                        <a:buChar char="•"/>
                      </a:pPr>
                      <a:r>
                        <a:rPr lang="en-GB" sz="900" dirty="0">
                          <a:latin typeface="+mn-lt"/>
                          <a:ea typeface="+mn-ea"/>
                          <a:cs typeface="+mn-cs"/>
                        </a:rPr>
                        <a:t>The lack of data retention and archival policy results in linear or even exponential database growth.</a:t>
                      </a:r>
                    </a:p>
                    <a:p>
                      <a:pPr marL="171450" indent="-171450">
                        <a:buFont typeface="Arial" panose="020B0604020202020204" pitchFamily="34" charset="0"/>
                        <a:buChar char="•"/>
                      </a:pPr>
                      <a:r>
                        <a:rPr lang="en-GB" sz="900" dirty="0">
                          <a:latin typeface="+mn-lt"/>
                          <a:ea typeface="+mn-ea"/>
                          <a:cs typeface="+mn-cs"/>
                        </a:rPr>
                        <a:t>Uncontrolled data expansion poses risks to application performance and user experience.</a:t>
                      </a:r>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0744781"/>
                  </a:ext>
                </a:extLst>
              </a:tr>
              <a:tr h="502270">
                <a:tc>
                  <a:txBody>
                    <a:bodyPr/>
                    <a:lstStyle/>
                    <a:p>
                      <a:r>
                        <a:rPr lang="en-US" sz="900" b="1" kern="1200">
                          <a:solidFill>
                            <a:schemeClr val="tx1"/>
                          </a:solidFill>
                          <a:effectLst/>
                          <a:latin typeface="+mn-lt"/>
                          <a:ea typeface="+mn-ea"/>
                          <a:cs typeface="+mn-cs"/>
                        </a:rPr>
                        <a:t>Security &amp; Compliance</a:t>
                      </a:r>
                      <a:endParaRPr lang="en-US" sz="900">
                        <a:solidFill>
                          <a:schemeClr val="tx1"/>
                        </a:solidFill>
                        <a:latin typeface="+mn-lt"/>
                        <a:ea typeface="+mn-ea"/>
                        <a:cs typeface="+mn-cs"/>
                      </a:endParaRPr>
                    </a:p>
                  </a:txBody>
                  <a:tcPr marL="45720" marR="45720">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tx1"/>
                          </a:solidFill>
                          <a:effectLst/>
                          <a:latin typeface="+mn-lt"/>
                          <a:ea typeface="+mn-ea"/>
                          <a:cs typeface="+mn-cs"/>
                        </a:rPr>
                        <a:t>CMC applications handle PHI and PII data and must adhere to HIPAA compliance standards.</a:t>
                      </a:r>
                      <a:endParaRPr lang="en-US" sz="9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tx1"/>
                          </a:solidFill>
                          <a:effectLst/>
                          <a:latin typeface="+mn-lt"/>
                          <a:ea typeface="+mn-ea"/>
                          <a:cs typeface="+mn-cs"/>
                        </a:rPr>
                        <a:t>The system undergoes enterprise-level vulnerability scanning and code-level security scans.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tx1"/>
                          </a:solidFill>
                          <a:effectLst/>
                          <a:latin typeface="+mn-lt"/>
                          <a:ea typeface="+mn-ea"/>
                          <a:cs typeface="+mn-cs"/>
                        </a:rPr>
                        <a:t>There is no available information on network-level or application-level penetration testing, posing potential security risks.</a:t>
                      </a:r>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622950"/>
                  </a:ext>
                </a:extLst>
              </a:tr>
              <a:tr h="234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mn-lt"/>
                          <a:ea typeface="+mn-ea"/>
                          <a:cs typeface="+mn-cs"/>
                        </a:rPr>
                        <a:t>Business Continuity</a:t>
                      </a:r>
                    </a:p>
                  </a:txBody>
                  <a:tcPr marL="45720" marR="45720">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a:lnSpc>
                          <a:spcPct val="100000"/>
                        </a:lnSpc>
                        <a:spcBef>
                          <a:spcPts val="0"/>
                        </a:spcBef>
                        <a:spcAft>
                          <a:spcPts val="0"/>
                        </a:spcAft>
                        <a:buFont typeface="Arial" panose="020B0604020202020204" pitchFamily="34" charset="0"/>
                        <a:buChar char="•"/>
                      </a:pPr>
                      <a:r>
                        <a:rPr lang="en-US" sz="900" b="0" i="0" u="none" strike="noStrike" noProof="0" dirty="0">
                          <a:solidFill>
                            <a:srgbClr val="4B4D4F"/>
                          </a:solidFill>
                          <a:latin typeface="+mn-lt"/>
                          <a:ea typeface="+mn-ea"/>
                          <a:cs typeface="+mn-cs"/>
                        </a:rPr>
                        <a:t>DR is handled by enterprise IT team and DR exercise reports are available.</a:t>
                      </a:r>
                    </a:p>
                  </a:txBody>
                  <a:tcPr>
                    <a:lnL w="12700" cap="flat" cmpd="sng" algn="ctr">
                      <a:solidFill>
                        <a:schemeClr val="tx1">
                          <a:lumMod val="50000"/>
                        </a:schemeClr>
                      </a:solidFill>
                      <a:prstDash val="solid"/>
                      <a:round/>
                      <a:headEnd type="none" w="med" len="med"/>
                      <a:tailEnd type="none" w="med" len="med"/>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3367908"/>
                  </a:ext>
                </a:extLst>
              </a:tr>
            </a:tbl>
          </a:graphicData>
        </a:graphic>
      </p:graphicFrame>
      <p:sp>
        <p:nvSpPr>
          <p:cNvPr id="5" name="TextBox 4">
            <a:extLst>
              <a:ext uri="{FF2B5EF4-FFF2-40B4-BE49-F238E27FC236}">
                <a16:creationId xmlns:a16="http://schemas.microsoft.com/office/drawing/2014/main" id="{0D5A680D-F4C6-8CBB-429F-8D62B1891D8D}"/>
              </a:ext>
            </a:extLst>
          </p:cNvPr>
          <p:cNvSpPr txBox="1"/>
          <p:nvPr/>
        </p:nvSpPr>
        <p:spPr bwMode="gray">
          <a:xfrm>
            <a:off x="4955116" y="1579963"/>
            <a:ext cx="3086648" cy="3611880"/>
          </a:xfrm>
          <a:prstGeom prst="rect">
            <a:avLst/>
          </a:prstGeom>
          <a:solidFill>
            <a:schemeClr val="bg1"/>
          </a:solidFill>
          <a:ln w="19050">
            <a:solidFill>
              <a:schemeClr val="tx1"/>
            </a:solidFill>
          </a:ln>
        </p:spPr>
        <p:txBody>
          <a:bodyPr wrap="square" lIns="91440" tIns="45720" rIns="91440" bIns="45720" anchor="t">
            <a:noAutofit/>
          </a:bodyPr>
          <a:lstStyle/>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All six CMC applications should be containerized and deployed to Azure Kubernetes Service (AKS).</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Shared session management should be implemented, eliminating the need for sticky sessions.</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The self-managed Microsoft SQL Server should be migrated to a managed SQL Server instance.</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Regular backups should align with Recovery Point Objectives (RPO) to prevent data loss.</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Establish dedicated </a:t>
            </a:r>
            <a:r>
              <a:rPr kumimoji="0" lang="en-GB" sz="900" b="0" i="0" u="none" strike="noStrike" kern="1200" cap="none" spc="0" normalizeH="0" baseline="0" noProof="0" dirty="0" err="1">
                <a:ln>
                  <a:noFill/>
                </a:ln>
                <a:solidFill>
                  <a:srgbClr val="4B4D4F"/>
                </a:solidFill>
                <a:effectLst/>
                <a:uLnTx/>
                <a:uFillTx/>
                <a:latin typeface="Arial"/>
                <a:ea typeface="+mn-ea"/>
                <a:cs typeface="Arial"/>
              </a:rPr>
              <a:t>VNets</a:t>
            </a:r>
            <a:r>
              <a:rPr kumimoji="0" lang="en-GB" sz="900" b="0" i="0" u="none" strike="noStrike" kern="1200" cap="none" spc="0" normalizeH="0" baseline="0" noProof="0" dirty="0">
                <a:ln>
                  <a:noFill/>
                </a:ln>
                <a:solidFill>
                  <a:srgbClr val="4B4D4F"/>
                </a:solidFill>
                <a:effectLst/>
                <a:uLnTx/>
                <a:uFillTx/>
                <a:latin typeface="Arial"/>
                <a:ea typeface="+mn-ea"/>
                <a:cs typeface="Arial"/>
              </a:rPr>
              <a:t> for production and non-production environments.</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Integrate Azure Load Balancer, Azure Front Door, and Web Application Firewall (WAF) to improve traffic distribution, security, and global reachability.</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When migrating CI/CD to GitHub Actions Workflow, it is essential to use self-hosted runners with a dedicated pool for production jobs to maintain strict separation.</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Network level and application-level penetration testing should be performed periodically.</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Define data retention policies to purge or archive old data, reducing storage growth and improving system performance.</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GB" sz="900" b="0" i="0" u="none" strike="noStrike" kern="1200" cap="none" spc="0" normalizeH="0" baseline="0" noProof="0" dirty="0">
                <a:ln>
                  <a:noFill/>
                </a:ln>
                <a:solidFill>
                  <a:srgbClr val="4B4D4F"/>
                </a:solidFill>
                <a:effectLst/>
                <a:uLnTx/>
                <a:uFillTx/>
                <a:latin typeface="Arial"/>
                <a:ea typeface="+mn-ea"/>
                <a:cs typeface="Arial"/>
              </a:rPr>
              <a:t>Proper data retention will also help minimize legal liabilities associated with PII, ensuring compliance with regulatory requirements.</a:t>
            </a:r>
          </a:p>
        </p:txBody>
      </p:sp>
      <p:sp>
        <p:nvSpPr>
          <p:cNvPr id="9" name="TextBox 8">
            <a:extLst>
              <a:ext uri="{FF2B5EF4-FFF2-40B4-BE49-F238E27FC236}">
                <a16:creationId xmlns:a16="http://schemas.microsoft.com/office/drawing/2014/main" id="{60D88CE9-81FB-2D0B-C1A8-9711340B380A}"/>
              </a:ext>
            </a:extLst>
          </p:cNvPr>
          <p:cNvSpPr txBox="1"/>
          <p:nvPr/>
        </p:nvSpPr>
        <p:spPr bwMode="gray">
          <a:xfrm>
            <a:off x="8193199" y="1582102"/>
            <a:ext cx="3552197" cy="503412"/>
          </a:xfrm>
          <a:prstGeom prst="rect">
            <a:avLst/>
          </a:prstGeom>
          <a:solidFill>
            <a:schemeClr val="bg1"/>
          </a:solidFill>
          <a:ln w="19050">
            <a:solidFill>
              <a:schemeClr val="tx1"/>
            </a:solidFill>
          </a:ln>
        </p:spPr>
        <p:txBody>
          <a:bodyPr wrap="square" lIns="91440" tIns="45720" rIns="91440" bIns="45720" anchor="t">
            <a:noAutofit/>
          </a:bodyPr>
          <a:lstStyle>
            <a:defPPr>
              <a:defRPr lang="en-US"/>
            </a:defPPr>
            <a:lvl1pPr>
              <a:lnSpc>
                <a:spcPct val="150000"/>
              </a:lnSpc>
              <a:defRPr sz="1100" b="1">
                <a:solidFill>
                  <a:srgbClr val="FF896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4B4D4F"/>
                </a:solidFill>
                <a:effectLst/>
                <a:uLnTx/>
                <a:uFillTx/>
                <a:latin typeface="Arial"/>
                <a:ea typeface="+mn-ea"/>
                <a:cs typeface="Arial"/>
              </a:rPr>
              <a:t>Batch jobs and Oracle database being retained in On-Perm will require network connectivity and file sharing between cloud and On-Perm.</a:t>
            </a:r>
            <a:endParaRPr kumimoji="0" lang="en-US" sz="1100" b="1" i="0" u="none" strike="noStrike" kern="1200" cap="none" spc="0" normalizeH="0" baseline="0" noProof="0" dirty="0">
              <a:ln>
                <a:noFill/>
              </a:ln>
              <a:solidFill>
                <a:srgbClr val="FF8960"/>
              </a:solidFill>
              <a:effectLst/>
              <a:uLnTx/>
              <a:uFillTx/>
              <a:latin typeface="Arial" panose="020B0604020202020204"/>
              <a:ea typeface="+mn-ea"/>
              <a:cs typeface="+mn-cs"/>
            </a:endParaRPr>
          </a:p>
        </p:txBody>
      </p:sp>
      <p:sp>
        <p:nvSpPr>
          <p:cNvPr id="17" name="Rectangle 16">
            <a:extLst>
              <a:ext uri="{FF2B5EF4-FFF2-40B4-BE49-F238E27FC236}">
                <a16:creationId xmlns:a16="http://schemas.microsoft.com/office/drawing/2014/main" id="{3455937E-1C99-6A13-AE6F-40592CE3DCAF}"/>
              </a:ext>
            </a:extLst>
          </p:cNvPr>
          <p:cNvSpPr/>
          <p:nvPr/>
        </p:nvSpPr>
        <p:spPr bwMode="gray">
          <a:xfrm>
            <a:off x="358341" y="798573"/>
            <a:ext cx="7691737" cy="369434"/>
          </a:xfrm>
          <a:prstGeom prst="rect">
            <a:avLst/>
          </a:prstGeom>
          <a:solidFill>
            <a:srgbClr val="F5F5F5"/>
          </a:solidFill>
          <a:ln cap="rnd">
            <a:solidFill>
              <a:schemeClr val="accent3">
                <a:lumMod val="40000"/>
                <a:lumOff val="6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GB" sz="1000" b="0" i="0" u="none" strike="noStrike" kern="1200" cap="none" spc="0" normalizeH="0" baseline="0" noProof="0" dirty="0">
                <a:ln>
                  <a:noFill/>
                </a:ln>
                <a:solidFill>
                  <a:srgbClr val="4B4D4F"/>
                </a:solidFill>
                <a:effectLst/>
                <a:uLnTx/>
                <a:uFillTx/>
                <a:latin typeface="Arial"/>
                <a:ea typeface="+mn-ea"/>
                <a:cs typeface="Arial"/>
              </a:rPr>
              <a:t>Complex Medical Conditions (CMC) is a suite of applications designed for insurance providers, employers, and users.</a:t>
            </a:r>
            <a:endParaRPr kumimoji="0" lang="en-US" sz="1000" b="0" i="0" u="none" strike="noStrike" kern="1200" cap="none" spc="0" normalizeH="0" baseline="0" noProof="0" dirty="0">
              <a:ln>
                <a:noFill/>
              </a:ln>
              <a:solidFill>
                <a:srgbClr val="4B4D4F"/>
              </a:solidFill>
              <a:effectLst/>
              <a:uLnTx/>
              <a:uFillTx/>
              <a:latin typeface="Arial"/>
              <a:ea typeface="+mn-ea"/>
              <a:cs typeface="Arial"/>
            </a:endParaRPr>
          </a:p>
        </p:txBody>
      </p:sp>
      <p:sp>
        <p:nvSpPr>
          <p:cNvPr id="19" name="Rectangle 18">
            <a:extLst>
              <a:ext uri="{FF2B5EF4-FFF2-40B4-BE49-F238E27FC236}">
                <a16:creationId xmlns:a16="http://schemas.microsoft.com/office/drawing/2014/main" id="{20FC7BF1-7FF4-AC33-094A-12A790B26845}"/>
              </a:ext>
            </a:extLst>
          </p:cNvPr>
          <p:cNvSpPr/>
          <p:nvPr/>
        </p:nvSpPr>
        <p:spPr bwMode="gray">
          <a:xfrm>
            <a:off x="8189428" y="798573"/>
            <a:ext cx="3548190" cy="367169"/>
          </a:xfrm>
          <a:prstGeom prst="rect">
            <a:avLst/>
          </a:prstGeom>
          <a:solidFill>
            <a:srgbClr val="F5F5F5"/>
          </a:solidFill>
          <a:ln cap="rnd">
            <a:solidFill>
              <a:schemeClr val="accent3">
                <a:lumMod val="40000"/>
                <a:lumOff val="6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000" b="1" i="0" u="none" strike="noStrike" kern="1200" cap="none" spc="0" normalizeH="0" baseline="0" noProof="0" dirty="0">
                <a:ln>
                  <a:noFill/>
                </a:ln>
                <a:solidFill>
                  <a:srgbClr val="4B4D4F"/>
                </a:solidFill>
                <a:effectLst/>
                <a:uLnTx/>
                <a:uFillTx/>
                <a:latin typeface="Arial"/>
                <a:ea typeface="+mn-ea"/>
                <a:cs typeface="Arial"/>
              </a:rPr>
              <a:t>Timelines:</a:t>
            </a:r>
            <a:r>
              <a:rPr kumimoji="0" lang="en-US" sz="1000" b="0" i="0" u="none" strike="noStrike" kern="1200" cap="none" spc="0" normalizeH="0" baseline="0" noProof="0" dirty="0">
                <a:ln>
                  <a:noFill/>
                </a:ln>
                <a:solidFill>
                  <a:srgbClr val="4B4D4F"/>
                </a:solidFill>
                <a:effectLst/>
                <a:uLnTx/>
                <a:uFillTx/>
                <a:latin typeface="Arial"/>
                <a:ea typeface="+mn-ea"/>
                <a:cs typeface="Arial"/>
              </a:rPr>
              <a:t> </a:t>
            </a:r>
            <a:r>
              <a:rPr lang="en-US" sz="1000" dirty="0">
                <a:solidFill>
                  <a:schemeClr val="tx1"/>
                </a:solidFill>
              </a:rPr>
              <a:t>Start: Feb 2025  | End: Mar 2025</a:t>
            </a:r>
            <a:endParaRPr kumimoji="0" lang="en-US" sz="1000" b="0" i="0" u="none" strike="noStrike" kern="1200" cap="none" spc="0" normalizeH="0" baseline="0" noProof="0" dirty="0">
              <a:ln>
                <a:noFill/>
              </a:ln>
              <a:solidFill>
                <a:srgbClr val="4B4D4F"/>
              </a:solidFill>
              <a:effectLst/>
              <a:uLnTx/>
              <a:uFillTx/>
              <a:latin typeface="Arial"/>
              <a:ea typeface="+mn-ea"/>
              <a:cs typeface="Arial"/>
            </a:endParaRPr>
          </a:p>
        </p:txBody>
      </p:sp>
      <p:sp>
        <p:nvSpPr>
          <p:cNvPr id="10" name="TextBox 9">
            <a:extLst>
              <a:ext uri="{FF2B5EF4-FFF2-40B4-BE49-F238E27FC236}">
                <a16:creationId xmlns:a16="http://schemas.microsoft.com/office/drawing/2014/main" id="{F9A19828-0159-6F63-E042-ABA5F341DC37}"/>
              </a:ext>
            </a:extLst>
          </p:cNvPr>
          <p:cNvSpPr txBox="1"/>
          <p:nvPr/>
        </p:nvSpPr>
        <p:spPr bwMode="gray">
          <a:xfrm>
            <a:off x="4974884" y="1289496"/>
            <a:ext cx="3537057" cy="340564"/>
          </a:xfrm>
          <a:prstGeom prst="rect">
            <a:avLst/>
          </a:prstGeom>
          <a:noFill/>
        </p:spPr>
        <p:txBody>
          <a:bodyPr wrap="squar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Recommendations</a:t>
            </a:r>
          </a:p>
        </p:txBody>
      </p:sp>
      <p:sp>
        <p:nvSpPr>
          <p:cNvPr id="28" name="TextBox 27">
            <a:extLst>
              <a:ext uri="{FF2B5EF4-FFF2-40B4-BE49-F238E27FC236}">
                <a16:creationId xmlns:a16="http://schemas.microsoft.com/office/drawing/2014/main" id="{013C06D3-4541-D4EF-940F-DDE7352F433D}"/>
              </a:ext>
            </a:extLst>
          </p:cNvPr>
          <p:cNvSpPr txBox="1"/>
          <p:nvPr/>
        </p:nvSpPr>
        <p:spPr bwMode="gray">
          <a:xfrm>
            <a:off x="8188679" y="1326308"/>
            <a:ext cx="3544836" cy="340564"/>
          </a:xfrm>
          <a:prstGeom prst="rect">
            <a:avLst/>
          </a:prstGeom>
          <a:noFill/>
        </p:spPr>
        <p:txBody>
          <a:bodyPr wrap="squar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Risk</a:t>
            </a:r>
          </a:p>
        </p:txBody>
      </p:sp>
      <p:sp>
        <p:nvSpPr>
          <p:cNvPr id="7" name="Rectangle 6">
            <a:extLst>
              <a:ext uri="{FF2B5EF4-FFF2-40B4-BE49-F238E27FC236}">
                <a16:creationId xmlns:a16="http://schemas.microsoft.com/office/drawing/2014/main" id="{DBC2FEEE-C23B-EA21-2BD6-57CC77A4C92E}"/>
              </a:ext>
            </a:extLst>
          </p:cNvPr>
          <p:cNvSpPr/>
          <p:nvPr/>
        </p:nvSpPr>
        <p:spPr bwMode="gray">
          <a:xfrm>
            <a:off x="8183071" y="2384813"/>
            <a:ext cx="3562325" cy="503412"/>
          </a:xfrm>
          <a:prstGeom prst="rect">
            <a:avLst/>
          </a:prstGeom>
          <a:solidFill>
            <a:schemeClr val="bg1"/>
          </a:solidFill>
          <a:ln w="19050">
            <a:solidFill>
              <a:schemeClr val="tx1"/>
            </a:solidFill>
          </a:ln>
        </p:spPr>
        <p:txBody>
          <a:bodyPr wrap="square" lIns="91440" tIns="45720" rIns="91440" bIns="45720" anchor="t">
            <a:noAutofit/>
          </a:bodyPr>
          <a:lstStyle/>
          <a:p>
            <a:pPr marL="0" marR="0" lvl="0" indent="0" algn="l" defTabSz="914400" rtl="0" eaLnBrk="1" fontAlgn="auto" latinLnBrk="0" hangingPunct="1">
              <a:lnSpc>
                <a:spcPct val="150000"/>
              </a:lnSpc>
              <a:spcBef>
                <a:spcPts val="600"/>
              </a:spcBef>
              <a:spcAft>
                <a:spcPts val="0"/>
              </a:spcAft>
              <a:buClrTx/>
              <a:buSzTx/>
              <a:buFontTx/>
              <a:buNone/>
              <a:tabLst/>
              <a:defRPr/>
            </a:pPr>
            <a:r>
              <a:rPr kumimoji="0" lang="en-US" sz="700" b="0" i="0" u="none" strike="noStrike" kern="1200" cap="none" spc="0" normalizeH="0" baseline="0" noProof="0" dirty="0">
                <a:ln>
                  <a:noFill/>
                </a:ln>
                <a:solidFill>
                  <a:srgbClr val="4B4D4F"/>
                </a:solidFill>
                <a:effectLst/>
                <a:uLnTx/>
                <a:uFillTx/>
                <a:latin typeface="Poppins" pitchFamily="2" charset="77"/>
                <a:ea typeface="+mn-ea"/>
                <a:cs typeface="Poppins" pitchFamily="2" charset="77"/>
              </a:rPr>
              <a:t>Apache Tomcat, Apache HTTPD, IBM Global Security Kit, IBM Workload Scheduler, MSSQL, Oracle, Java, Spring, JSP, CSS, and </a:t>
            </a:r>
            <a:r>
              <a:rPr kumimoji="0" lang="en-US" sz="700" b="0" i="0" u="none" strike="noStrike" kern="1200" cap="none" spc="0" normalizeH="0" baseline="0" noProof="0" dirty="0" err="1">
                <a:ln>
                  <a:noFill/>
                </a:ln>
                <a:solidFill>
                  <a:srgbClr val="4B4D4F"/>
                </a:solidFill>
                <a:effectLst/>
                <a:uLnTx/>
                <a:uFillTx/>
                <a:latin typeface="Poppins" pitchFamily="2" charset="77"/>
                <a:ea typeface="+mn-ea"/>
                <a:cs typeface="Poppins" pitchFamily="2" charset="77"/>
              </a:rPr>
              <a:t>Javascript</a:t>
            </a:r>
            <a:r>
              <a:rPr kumimoji="0" lang="en-US" sz="700" b="0" i="0" u="none" strike="noStrike" kern="1200" cap="none" spc="0" normalizeH="0" baseline="0" noProof="0" dirty="0">
                <a:ln>
                  <a:noFill/>
                </a:ln>
                <a:solidFill>
                  <a:srgbClr val="4B4D4F"/>
                </a:solidFill>
                <a:effectLst/>
                <a:uLnTx/>
                <a:uFillTx/>
                <a:latin typeface="Poppins" pitchFamily="2" charset="77"/>
                <a:ea typeface="+mn-ea"/>
                <a:cs typeface="Poppins" pitchFamily="2" charset="77"/>
              </a:rPr>
              <a:t>.</a:t>
            </a:r>
          </a:p>
        </p:txBody>
      </p:sp>
      <p:sp>
        <p:nvSpPr>
          <p:cNvPr id="14" name="Rectangle 13">
            <a:extLst>
              <a:ext uri="{FF2B5EF4-FFF2-40B4-BE49-F238E27FC236}">
                <a16:creationId xmlns:a16="http://schemas.microsoft.com/office/drawing/2014/main" id="{4FFE7568-870C-2147-5FDC-EBFCC6A7AD00}"/>
              </a:ext>
            </a:extLst>
          </p:cNvPr>
          <p:cNvSpPr/>
          <p:nvPr/>
        </p:nvSpPr>
        <p:spPr bwMode="gray">
          <a:xfrm>
            <a:off x="8202317" y="3250994"/>
            <a:ext cx="3527464" cy="1275519"/>
          </a:xfrm>
          <a:prstGeom prst="rect">
            <a:avLst/>
          </a:prstGeom>
          <a:solidFill>
            <a:schemeClr val="bg1"/>
          </a:solidFill>
          <a:ln w="19050">
            <a:solidFill>
              <a:schemeClr val="tx1"/>
            </a:solidFill>
          </a:ln>
        </p:spPr>
        <p:txBody>
          <a:bodyPr wrap="square" lIns="91440" tIns="45720" rIns="91440" bIns="45720" anchor="t">
            <a:noAutofit/>
          </a:bodyPr>
          <a:lstStyle/>
          <a:p>
            <a:pPr marL="171450" marR="0" lvl="0" indent="-171450" algn="l" defTabSz="914400" rtl="0" eaLnBrk="1" fontAlgn="auto" latinLnBrk="0" hangingPunct="1">
              <a:lnSpc>
                <a:spcPct val="150000"/>
              </a:lnSpc>
              <a:spcBef>
                <a:spcPts val="100"/>
              </a:spcBef>
              <a:spcAft>
                <a:spcPts val="0"/>
              </a:spcAft>
              <a:buClrTx/>
              <a:buSzTx/>
              <a:buFont typeface="Arial"/>
              <a:buChar char="•"/>
              <a:tabLst/>
              <a:defRPr/>
            </a:pPr>
            <a:r>
              <a:rPr kumimoji="0" lang="en-US" sz="900" b="1" i="0" u="none" strike="noStrike" kern="1200" cap="none" spc="0" normalizeH="0" baseline="0" noProof="0" dirty="0">
                <a:ln>
                  <a:noFill/>
                </a:ln>
                <a:solidFill>
                  <a:srgbClr val="4B4D4F"/>
                </a:solidFill>
                <a:effectLst/>
                <a:uLnTx/>
                <a:uFillTx/>
                <a:latin typeface="Arial"/>
                <a:ea typeface="+mn-ea"/>
                <a:cs typeface="Poppins"/>
              </a:rPr>
              <a:t>Reliability</a:t>
            </a:r>
            <a:r>
              <a:rPr kumimoji="0" lang="en-US" sz="900" b="0" i="0" u="none" strike="noStrike" kern="1200" cap="none" spc="0" normalizeH="0" baseline="0" noProof="0" dirty="0">
                <a:ln>
                  <a:noFill/>
                </a:ln>
                <a:solidFill>
                  <a:srgbClr val="4B4D4F"/>
                </a:solidFill>
                <a:effectLst/>
                <a:uLnTx/>
                <a:uFillTx/>
                <a:latin typeface="Arial"/>
                <a:ea typeface="+mn-ea"/>
                <a:cs typeface="Poppins"/>
              </a:rPr>
              <a:t> – High Availability and Plan for BC/DR​</a:t>
            </a:r>
            <a:endParaRPr kumimoji="0" lang="en-US" sz="900" b="0" i="0" u="none" strike="noStrike" kern="1200" cap="none" spc="0" normalizeH="0" baseline="0" noProof="0" dirty="0">
              <a:ln>
                <a:noFill/>
              </a:ln>
              <a:solidFill>
                <a:srgbClr val="4B4D4F"/>
              </a:solidFill>
              <a:effectLst/>
              <a:uLnTx/>
              <a:uFillTx/>
              <a:latin typeface="Arial" panose="020B0604020202020204"/>
              <a:ea typeface="+mn-ea"/>
              <a:cs typeface="Arial" panose="020B0604020202020204"/>
            </a:endParaRPr>
          </a:p>
          <a:p>
            <a:pPr marL="171450" marR="0" lvl="0" indent="-171450" algn="l" defTabSz="914400" rtl="0" eaLnBrk="1" fontAlgn="auto" latinLnBrk="0" hangingPunct="1">
              <a:lnSpc>
                <a:spcPct val="150000"/>
              </a:lnSpc>
              <a:spcBef>
                <a:spcPts val="100"/>
              </a:spcBef>
              <a:spcAft>
                <a:spcPts val="0"/>
              </a:spcAft>
              <a:buClrTx/>
              <a:buSzTx/>
              <a:buFont typeface="Arial"/>
              <a:buChar char="•"/>
              <a:tabLst/>
              <a:defRPr/>
            </a:pPr>
            <a:r>
              <a:rPr kumimoji="0" lang="en-US" sz="900" b="1" i="0" u="none" strike="noStrike" kern="1200" cap="none" spc="0" normalizeH="0" baseline="0" noProof="0" dirty="0">
                <a:ln>
                  <a:noFill/>
                </a:ln>
                <a:solidFill>
                  <a:srgbClr val="4B4D4F"/>
                </a:solidFill>
                <a:effectLst/>
                <a:uLnTx/>
                <a:uFillTx/>
                <a:latin typeface="Arial"/>
                <a:ea typeface="+mn-ea"/>
                <a:cs typeface="Poppins"/>
              </a:rPr>
              <a:t>Availability </a:t>
            </a:r>
            <a:r>
              <a:rPr kumimoji="0" lang="en-US" sz="900" b="0" i="0" u="none" strike="noStrike" kern="1200" cap="none" spc="0" normalizeH="0" baseline="0" noProof="0" dirty="0">
                <a:ln>
                  <a:noFill/>
                </a:ln>
                <a:solidFill>
                  <a:srgbClr val="4B4D4F"/>
                </a:solidFill>
                <a:effectLst/>
                <a:uLnTx/>
                <a:uFillTx/>
                <a:latin typeface="Arial"/>
                <a:ea typeface="+mn-ea"/>
                <a:cs typeface="Poppins"/>
              </a:rPr>
              <a:t>– Recommended 99.95% or up​</a:t>
            </a:r>
          </a:p>
          <a:p>
            <a:pPr marL="171450" marR="0" lvl="0" indent="-171450" algn="l" defTabSz="914400" rtl="0" eaLnBrk="1" fontAlgn="auto" latinLnBrk="0" hangingPunct="1">
              <a:lnSpc>
                <a:spcPct val="150000"/>
              </a:lnSpc>
              <a:spcBef>
                <a:spcPts val="100"/>
              </a:spcBef>
              <a:spcAft>
                <a:spcPts val="0"/>
              </a:spcAft>
              <a:buClrTx/>
              <a:buSzTx/>
              <a:buFont typeface="Arial"/>
              <a:buChar char="•"/>
              <a:tabLst/>
              <a:defRPr/>
            </a:pPr>
            <a:r>
              <a:rPr kumimoji="0" lang="en-US" sz="900" b="1" i="0" u="none" strike="noStrike" kern="1200" cap="none" spc="0" normalizeH="0" baseline="0" noProof="0" dirty="0">
                <a:ln>
                  <a:noFill/>
                </a:ln>
                <a:solidFill>
                  <a:srgbClr val="4B4D4F"/>
                </a:solidFill>
                <a:effectLst/>
                <a:uLnTx/>
                <a:uFillTx/>
                <a:latin typeface="Arial"/>
                <a:ea typeface="+mn-ea"/>
                <a:cs typeface="Poppins"/>
              </a:rPr>
              <a:t>Scalability </a:t>
            </a:r>
            <a:r>
              <a:rPr kumimoji="0" lang="en-US" sz="900" b="0" i="0" u="none" strike="noStrike" kern="1200" cap="none" spc="0" normalizeH="0" baseline="0" noProof="0" dirty="0">
                <a:ln>
                  <a:noFill/>
                </a:ln>
                <a:solidFill>
                  <a:srgbClr val="4B4D4F"/>
                </a:solidFill>
                <a:effectLst/>
                <a:uLnTx/>
                <a:uFillTx/>
                <a:latin typeface="Arial"/>
                <a:ea typeface="+mn-ea"/>
                <a:cs typeface="Poppins"/>
              </a:rPr>
              <a:t>– Elastic and size up based on cloud demands. ​</a:t>
            </a:r>
          </a:p>
          <a:p>
            <a:pPr marL="171450" marR="0" lvl="0" indent="-171450" algn="l" defTabSz="914400" rtl="0" eaLnBrk="1" fontAlgn="auto" latinLnBrk="0" hangingPunct="1">
              <a:lnSpc>
                <a:spcPct val="150000"/>
              </a:lnSpc>
              <a:spcBef>
                <a:spcPts val="100"/>
              </a:spcBef>
              <a:spcAft>
                <a:spcPts val="0"/>
              </a:spcAft>
              <a:buClrTx/>
              <a:buSzTx/>
              <a:buFont typeface="Arial"/>
              <a:buChar char="•"/>
              <a:tabLst/>
              <a:defRPr/>
            </a:pPr>
            <a:r>
              <a:rPr kumimoji="0" lang="en-US" sz="900" b="1" i="0" u="none" strike="noStrike" kern="1200" cap="none" spc="0" normalizeH="0" baseline="0" noProof="0" dirty="0">
                <a:ln>
                  <a:noFill/>
                </a:ln>
                <a:solidFill>
                  <a:srgbClr val="4B4D4F"/>
                </a:solidFill>
                <a:effectLst/>
                <a:uLnTx/>
                <a:uFillTx/>
                <a:latin typeface="Arial"/>
                <a:ea typeface="+mn-ea"/>
                <a:cs typeface="Poppins"/>
              </a:rPr>
              <a:t>Performance </a:t>
            </a:r>
            <a:r>
              <a:rPr kumimoji="0" lang="en-US" sz="900" b="0" i="0" u="none" strike="noStrike" kern="1200" cap="none" spc="0" normalizeH="0" baseline="0" noProof="0" dirty="0">
                <a:ln>
                  <a:noFill/>
                </a:ln>
                <a:solidFill>
                  <a:srgbClr val="4B4D4F"/>
                </a:solidFill>
                <a:effectLst/>
                <a:uLnTx/>
                <a:uFillTx/>
                <a:latin typeface="Arial"/>
                <a:ea typeface="+mn-ea"/>
                <a:cs typeface="Poppins"/>
              </a:rPr>
              <a:t>– Secure performance benchmark numbers from private cloud to plan public cloud sizing</a:t>
            </a:r>
          </a:p>
        </p:txBody>
      </p:sp>
      <p:sp>
        <p:nvSpPr>
          <p:cNvPr id="20" name="TextBox 19">
            <a:extLst>
              <a:ext uri="{FF2B5EF4-FFF2-40B4-BE49-F238E27FC236}">
                <a16:creationId xmlns:a16="http://schemas.microsoft.com/office/drawing/2014/main" id="{4C6EDAF4-D13E-F967-086A-BF55F9233068}"/>
              </a:ext>
            </a:extLst>
          </p:cNvPr>
          <p:cNvSpPr txBox="1"/>
          <p:nvPr/>
        </p:nvSpPr>
        <p:spPr bwMode="gray">
          <a:xfrm>
            <a:off x="8188679" y="2181276"/>
            <a:ext cx="2731300" cy="203536"/>
          </a:xfrm>
          <a:prstGeom prst="rect">
            <a:avLst/>
          </a:prstGeom>
          <a:noFill/>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Tech Stack</a:t>
            </a:r>
          </a:p>
        </p:txBody>
      </p:sp>
      <p:sp>
        <p:nvSpPr>
          <p:cNvPr id="24" name="TextBox 23">
            <a:extLst>
              <a:ext uri="{FF2B5EF4-FFF2-40B4-BE49-F238E27FC236}">
                <a16:creationId xmlns:a16="http://schemas.microsoft.com/office/drawing/2014/main" id="{52529B22-8F16-DE41-0102-366FE99B0754}"/>
              </a:ext>
            </a:extLst>
          </p:cNvPr>
          <p:cNvSpPr txBox="1"/>
          <p:nvPr/>
        </p:nvSpPr>
        <p:spPr bwMode="gray">
          <a:xfrm>
            <a:off x="8198637" y="2995948"/>
            <a:ext cx="2734981" cy="237492"/>
          </a:xfrm>
          <a:prstGeom prst="rect">
            <a:avLst/>
          </a:prstGeom>
          <a:noFill/>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RASP Recommendations</a:t>
            </a:r>
            <a:endParaRPr kumimoji="0" lang="en-US" sz="1800" b="0" i="0" u="none" strike="noStrike" kern="1200" cap="none" spc="0" normalizeH="0" baseline="0" noProof="0">
              <a:ln>
                <a:noFill/>
              </a:ln>
              <a:solidFill>
                <a:srgbClr val="002677"/>
              </a:solidFill>
              <a:effectLst/>
              <a:uLnTx/>
              <a:uFillTx/>
              <a:latin typeface="Arial" panose="020B0604020202020204"/>
              <a:ea typeface="+mn-ea"/>
              <a:cs typeface="+mn-cs"/>
            </a:endParaRPr>
          </a:p>
        </p:txBody>
      </p:sp>
      <p:graphicFrame>
        <p:nvGraphicFramePr>
          <p:cNvPr id="4" name="Table 3">
            <a:extLst>
              <a:ext uri="{FF2B5EF4-FFF2-40B4-BE49-F238E27FC236}">
                <a16:creationId xmlns:a16="http://schemas.microsoft.com/office/drawing/2014/main" id="{F533D1C3-5B5A-488C-E85D-BB5531BDA240}"/>
              </a:ext>
            </a:extLst>
          </p:cNvPr>
          <p:cNvGraphicFramePr>
            <a:graphicFrameLocks noGrp="1"/>
          </p:cNvGraphicFramePr>
          <p:nvPr/>
        </p:nvGraphicFramePr>
        <p:xfrm>
          <a:off x="382896" y="5244453"/>
          <a:ext cx="11344095" cy="736743"/>
        </p:xfrm>
        <a:graphic>
          <a:graphicData uri="http://schemas.openxmlformats.org/drawingml/2006/table">
            <a:tbl>
              <a:tblPr firstRow="1" bandRow="1">
                <a:tableStyleId>{5C22544A-7EE6-4342-B048-85BDC9FD1C3A}</a:tableStyleId>
              </a:tblPr>
              <a:tblGrid>
                <a:gridCol w="1620585">
                  <a:extLst>
                    <a:ext uri="{9D8B030D-6E8A-4147-A177-3AD203B41FA5}">
                      <a16:colId xmlns:a16="http://schemas.microsoft.com/office/drawing/2014/main" val="2706847175"/>
                    </a:ext>
                  </a:extLst>
                </a:gridCol>
                <a:gridCol w="1620585">
                  <a:extLst>
                    <a:ext uri="{9D8B030D-6E8A-4147-A177-3AD203B41FA5}">
                      <a16:colId xmlns:a16="http://schemas.microsoft.com/office/drawing/2014/main" val="2720184108"/>
                    </a:ext>
                  </a:extLst>
                </a:gridCol>
                <a:gridCol w="1620585">
                  <a:extLst>
                    <a:ext uri="{9D8B030D-6E8A-4147-A177-3AD203B41FA5}">
                      <a16:colId xmlns:a16="http://schemas.microsoft.com/office/drawing/2014/main" val="3248965709"/>
                    </a:ext>
                  </a:extLst>
                </a:gridCol>
                <a:gridCol w="1620585">
                  <a:extLst>
                    <a:ext uri="{9D8B030D-6E8A-4147-A177-3AD203B41FA5}">
                      <a16:colId xmlns:a16="http://schemas.microsoft.com/office/drawing/2014/main" val="496327065"/>
                    </a:ext>
                  </a:extLst>
                </a:gridCol>
                <a:gridCol w="1620585">
                  <a:extLst>
                    <a:ext uri="{9D8B030D-6E8A-4147-A177-3AD203B41FA5}">
                      <a16:colId xmlns:a16="http://schemas.microsoft.com/office/drawing/2014/main" val="2185673654"/>
                    </a:ext>
                  </a:extLst>
                </a:gridCol>
                <a:gridCol w="1620585">
                  <a:extLst>
                    <a:ext uri="{9D8B030D-6E8A-4147-A177-3AD203B41FA5}">
                      <a16:colId xmlns:a16="http://schemas.microsoft.com/office/drawing/2014/main" val="3536716060"/>
                    </a:ext>
                  </a:extLst>
                </a:gridCol>
                <a:gridCol w="1620585">
                  <a:extLst>
                    <a:ext uri="{9D8B030D-6E8A-4147-A177-3AD203B41FA5}">
                      <a16:colId xmlns:a16="http://schemas.microsoft.com/office/drawing/2014/main" val="3007380396"/>
                    </a:ext>
                  </a:extLst>
                </a:gridCol>
              </a:tblGrid>
              <a:tr h="442046">
                <a:tc>
                  <a:txBody>
                    <a:bodyPr/>
                    <a:lstStyle/>
                    <a:p>
                      <a:pPr algn="ctr"/>
                      <a:r>
                        <a:rPr lang="en-US" sz="1000">
                          <a:latin typeface="+mn-lt"/>
                          <a:ea typeface="+mn-ea"/>
                          <a:cs typeface="+mn-cs"/>
                        </a:rPr>
                        <a:t>Overall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Data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Security &amp; Compliance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Business Continuity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Cloud Readiness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Cost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latin typeface="+mn-lt"/>
                          <a:ea typeface="+mn-ea"/>
                          <a:cs typeface="+mn-cs"/>
                        </a:rPr>
                        <a:t>App 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extLst>
                  <a:ext uri="{0D108BD9-81ED-4DB2-BD59-A6C34878D82A}">
                    <a16:rowId xmlns:a16="http://schemas.microsoft.com/office/drawing/2014/main" val="2756382291"/>
                  </a:ext>
                </a:extLst>
              </a:tr>
              <a:tr h="294697">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2973547"/>
                  </a:ext>
                </a:extLst>
              </a:tr>
            </a:tbl>
          </a:graphicData>
        </a:graphic>
      </p:graphicFrame>
      <p:grpSp>
        <p:nvGrpSpPr>
          <p:cNvPr id="30" name="Group 29">
            <a:extLst>
              <a:ext uri="{FF2B5EF4-FFF2-40B4-BE49-F238E27FC236}">
                <a16:creationId xmlns:a16="http://schemas.microsoft.com/office/drawing/2014/main" id="{4A83B02C-8E3B-695C-C385-2E35E482A81D}"/>
              </a:ext>
            </a:extLst>
          </p:cNvPr>
          <p:cNvGrpSpPr/>
          <p:nvPr/>
        </p:nvGrpSpPr>
        <p:grpSpPr bwMode="gray">
          <a:xfrm>
            <a:off x="4244183" y="5709602"/>
            <a:ext cx="296399" cy="262486"/>
            <a:chOff x="5532574" y="6162439"/>
            <a:chExt cx="996039" cy="996042"/>
          </a:xfrm>
        </p:grpSpPr>
        <p:sp>
          <p:nvSpPr>
            <p:cNvPr id="34" name="Oval 33">
              <a:extLst>
                <a:ext uri="{FF2B5EF4-FFF2-40B4-BE49-F238E27FC236}">
                  <a16:creationId xmlns:a16="http://schemas.microsoft.com/office/drawing/2014/main" id="{4D38CEC7-4837-4760-7ED3-195C6AE7FD47}"/>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Oval 59">
              <a:extLst>
                <a:ext uri="{FF2B5EF4-FFF2-40B4-BE49-F238E27FC236}">
                  <a16:creationId xmlns:a16="http://schemas.microsoft.com/office/drawing/2014/main" id="{2AEFFA17-F2FC-85BC-AD3C-0B9865947F9C}"/>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6" name="Group 35">
            <a:extLst>
              <a:ext uri="{FF2B5EF4-FFF2-40B4-BE49-F238E27FC236}">
                <a16:creationId xmlns:a16="http://schemas.microsoft.com/office/drawing/2014/main" id="{E91F88D9-6B9F-FDAC-2B87-77982BB668E2}"/>
              </a:ext>
            </a:extLst>
          </p:cNvPr>
          <p:cNvGrpSpPr/>
          <p:nvPr/>
        </p:nvGrpSpPr>
        <p:grpSpPr bwMode="gray">
          <a:xfrm>
            <a:off x="2649936" y="5699001"/>
            <a:ext cx="296400" cy="262486"/>
            <a:chOff x="4124113" y="6162441"/>
            <a:chExt cx="996041" cy="996041"/>
          </a:xfrm>
        </p:grpSpPr>
        <p:sp>
          <p:nvSpPr>
            <p:cNvPr id="37" name="Oval 36">
              <a:extLst>
                <a:ext uri="{FF2B5EF4-FFF2-40B4-BE49-F238E27FC236}">
                  <a16:creationId xmlns:a16="http://schemas.microsoft.com/office/drawing/2014/main" id="{DCB24130-1C6E-05EF-1E2D-A22A8A2BE8BD}"/>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Oval 59">
              <a:extLst>
                <a:ext uri="{FF2B5EF4-FFF2-40B4-BE49-F238E27FC236}">
                  <a16:creationId xmlns:a16="http://schemas.microsoft.com/office/drawing/2014/main" id="{A791BD0D-3CE7-13A3-F144-8C3E9A67D443}"/>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9" name="Group 38">
            <a:extLst>
              <a:ext uri="{FF2B5EF4-FFF2-40B4-BE49-F238E27FC236}">
                <a16:creationId xmlns:a16="http://schemas.microsoft.com/office/drawing/2014/main" id="{398D678E-5855-8D62-2088-2DF9C5922C5D}"/>
              </a:ext>
            </a:extLst>
          </p:cNvPr>
          <p:cNvGrpSpPr/>
          <p:nvPr/>
        </p:nvGrpSpPr>
        <p:grpSpPr bwMode="gray">
          <a:xfrm>
            <a:off x="7458673" y="5699000"/>
            <a:ext cx="296400" cy="262486"/>
            <a:chOff x="4124113" y="6162441"/>
            <a:chExt cx="996041" cy="996041"/>
          </a:xfrm>
        </p:grpSpPr>
        <p:sp>
          <p:nvSpPr>
            <p:cNvPr id="40" name="Oval 39">
              <a:extLst>
                <a:ext uri="{FF2B5EF4-FFF2-40B4-BE49-F238E27FC236}">
                  <a16:creationId xmlns:a16="http://schemas.microsoft.com/office/drawing/2014/main" id="{2BBFCDBB-9772-6AEE-351F-37508C7890F2}"/>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1" name="Oval 59">
              <a:extLst>
                <a:ext uri="{FF2B5EF4-FFF2-40B4-BE49-F238E27FC236}">
                  <a16:creationId xmlns:a16="http://schemas.microsoft.com/office/drawing/2014/main" id="{1AA25893-E484-5F94-86BE-E353783A6951}"/>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2" name="Group 41">
            <a:extLst>
              <a:ext uri="{FF2B5EF4-FFF2-40B4-BE49-F238E27FC236}">
                <a16:creationId xmlns:a16="http://schemas.microsoft.com/office/drawing/2014/main" id="{BEA530DF-3CA1-EBE4-FF41-CB31AEF9FB96}"/>
              </a:ext>
            </a:extLst>
          </p:cNvPr>
          <p:cNvGrpSpPr/>
          <p:nvPr/>
        </p:nvGrpSpPr>
        <p:grpSpPr bwMode="gray">
          <a:xfrm>
            <a:off x="9161602" y="5699907"/>
            <a:ext cx="296400" cy="262486"/>
            <a:chOff x="4124113" y="6162441"/>
            <a:chExt cx="996041" cy="996041"/>
          </a:xfrm>
        </p:grpSpPr>
        <p:sp>
          <p:nvSpPr>
            <p:cNvPr id="43" name="Oval 42">
              <a:extLst>
                <a:ext uri="{FF2B5EF4-FFF2-40B4-BE49-F238E27FC236}">
                  <a16:creationId xmlns:a16="http://schemas.microsoft.com/office/drawing/2014/main" id="{96D6B2AA-7637-74CD-7C46-81125C05B062}"/>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4" name="Oval 59">
              <a:extLst>
                <a:ext uri="{FF2B5EF4-FFF2-40B4-BE49-F238E27FC236}">
                  <a16:creationId xmlns:a16="http://schemas.microsoft.com/office/drawing/2014/main" id="{74A664DB-4CDD-8A62-8E1A-08D13654DB9D}"/>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5" name="Group 44">
            <a:extLst>
              <a:ext uri="{FF2B5EF4-FFF2-40B4-BE49-F238E27FC236}">
                <a16:creationId xmlns:a16="http://schemas.microsoft.com/office/drawing/2014/main" id="{65C97103-2B8C-BAAC-622A-1928E4DD11E6}"/>
              </a:ext>
            </a:extLst>
          </p:cNvPr>
          <p:cNvGrpSpPr/>
          <p:nvPr/>
        </p:nvGrpSpPr>
        <p:grpSpPr bwMode="gray">
          <a:xfrm>
            <a:off x="5901836" y="5706506"/>
            <a:ext cx="296399" cy="262486"/>
            <a:chOff x="5532574" y="6162439"/>
            <a:chExt cx="996039" cy="996042"/>
          </a:xfrm>
        </p:grpSpPr>
        <p:sp>
          <p:nvSpPr>
            <p:cNvPr id="46" name="Oval 45">
              <a:extLst>
                <a:ext uri="{FF2B5EF4-FFF2-40B4-BE49-F238E27FC236}">
                  <a16:creationId xmlns:a16="http://schemas.microsoft.com/office/drawing/2014/main" id="{727452CA-D3D8-DC00-DB98-A54171C7B031}"/>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Oval 59">
              <a:extLst>
                <a:ext uri="{FF2B5EF4-FFF2-40B4-BE49-F238E27FC236}">
                  <a16:creationId xmlns:a16="http://schemas.microsoft.com/office/drawing/2014/main" id="{3235E73D-39F5-BBF8-30AB-765678BDABD9}"/>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8" name="Group 47">
            <a:extLst>
              <a:ext uri="{FF2B5EF4-FFF2-40B4-BE49-F238E27FC236}">
                <a16:creationId xmlns:a16="http://schemas.microsoft.com/office/drawing/2014/main" id="{9AC68E11-9816-7652-CCA0-25EAD5D04188}"/>
              </a:ext>
            </a:extLst>
          </p:cNvPr>
          <p:cNvGrpSpPr/>
          <p:nvPr/>
        </p:nvGrpSpPr>
        <p:grpSpPr bwMode="gray">
          <a:xfrm>
            <a:off x="10819256" y="5706506"/>
            <a:ext cx="296399" cy="262486"/>
            <a:chOff x="5532574" y="6162439"/>
            <a:chExt cx="996039" cy="996042"/>
          </a:xfrm>
        </p:grpSpPr>
        <p:sp>
          <p:nvSpPr>
            <p:cNvPr id="49" name="Oval 48">
              <a:extLst>
                <a:ext uri="{FF2B5EF4-FFF2-40B4-BE49-F238E27FC236}">
                  <a16:creationId xmlns:a16="http://schemas.microsoft.com/office/drawing/2014/main" id="{994001AE-C5E3-1B22-D50C-5B3DA8F4B75F}"/>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0" name="Oval 59">
              <a:extLst>
                <a:ext uri="{FF2B5EF4-FFF2-40B4-BE49-F238E27FC236}">
                  <a16:creationId xmlns:a16="http://schemas.microsoft.com/office/drawing/2014/main" id="{17438896-8DDF-BB1C-D4BB-791B5E01A16D}"/>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51" name="Group 50">
            <a:extLst>
              <a:ext uri="{FF2B5EF4-FFF2-40B4-BE49-F238E27FC236}">
                <a16:creationId xmlns:a16="http://schemas.microsoft.com/office/drawing/2014/main" id="{00120039-E2E7-145D-C7C5-80C6404F9B4D}"/>
              </a:ext>
            </a:extLst>
          </p:cNvPr>
          <p:cNvGrpSpPr/>
          <p:nvPr/>
        </p:nvGrpSpPr>
        <p:grpSpPr bwMode="gray">
          <a:xfrm>
            <a:off x="1070998" y="5699001"/>
            <a:ext cx="296400" cy="262486"/>
            <a:chOff x="4124113" y="6162441"/>
            <a:chExt cx="996041" cy="996041"/>
          </a:xfrm>
        </p:grpSpPr>
        <p:sp>
          <p:nvSpPr>
            <p:cNvPr id="52" name="Oval 51">
              <a:extLst>
                <a:ext uri="{FF2B5EF4-FFF2-40B4-BE49-F238E27FC236}">
                  <a16:creationId xmlns:a16="http://schemas.microsoft.com/office/drawing/2014/main" id="{E2DA9855-DFA0-11BB-3115-F86E87B01974}"/>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3" name="Oval 59">
              <a:extLst>
                <a:ext uri="{FF2B5EF4-FFF2-40B4-BE49-F238E27FC236}">
                  <a16:creationId xmlns:a16="http://schemas.microsoft.com/office/drawing/2014/main" id="{DFC27442-C713-EA94-27CD-FB9A91303129}"/>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362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1E19-1A80-018F-78EE-33B78991FBAE}"/>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938A7A1-DA23-FD3F-A7F5-D1447678614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6" name="think-cell data - do not delete" hidden="1">
                        <a:extLst>
                          <a:ext uri="{FF2B5EF4-FFF2-40B4-BE49-F238E27FC236}">
                            <a16:creationId xmlns:a16="http://schemas.microsoft.com/office/drawing/2014/main" id="{3938A7A1-DA23-FD3F-A7F5-D144767861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2E7EE4A-8324-7917-19F4-6DE0E805BF88}"/>
              </a:ext>
            </a:extLst>
          </p:cNvPr>
          <p:cNvSpPr>
            <a:spLocks noGrp="1"/>
          </p:cNvSpPr>
          <p:nvPr>
            <p:ph type="title"/>
          </p:nvPr>
        </p:nvSpPr>
        <p:spPr>
          <a:xfrm>
            <a:off x="457199" y="397488"/>
            <a:ext cx="9601200" cy="304699"/>
          </a:xfrm>
        </p:spPr>
        <p:txBody>
          <a:bodyPr vert="horz"/>
          <a:lstStyle/>
          <a:p>
            <a:r>
              <a:rPr lang="pt-BR" dirty="0"/>
              <a:t>Complex Medical Claims – Target State</a:t>
            </a:r>
            <a:endParaRPr lang="pt-BR" dirty="0">
              <a:cs typeface="Arial"/>
            </a:endParaRPr>
          </a:p>
        </p:txBody>
      </p:sp>
      <p:graphicFrame>
        <p:nvGraphicFramePr>
          <p:cNvPr id="4" name="Table 3">
            <a:extLst>
              <a:ext uri="{FF2B5EF4-FFF2-40B4-BE49-F238E27FC236}">
                <a16:creationId xmlns:a16="http://schemas.microsoft.com/office/drawing/2014/main" id="{91B985C8-5E62-18D1-9909-AED3827743AD}"/>
              </a:ext>
            </a:extLst>
          </p:cNvPr>
          <p:cNvGraphicFramePr>
            <a:graphicFrameLocks noGrp="1"/>
          </p:cNvGraphicFramePr>
          <p:nvPr>
            <p:extLst>
              <p:ext uri="{D42A27DB-BD31-4B8C-83A1-F6EECF244321}">
                <p14:modId xmlns:p14="http://schemas.microsoft.com/office/powerpoint/2010/main" val="3926185477"/>
              </p:ext>
            </p:extLst>
          </p:nvPr>
        </p:nvGraphicFramePr>
        <p:xfrm>
          <a:off x="2913380" y="5105595"/>
          <a:ext cx="6230266" cy="1037372"/>
        </p:xfrm>
        <a:graphic>
          <a:graphicData uri="http://schemas.openxmlformats.org/drawingml/2006/table">
            <a:tbl>
              <a:tblPr firstRow="1" bandRow="1">
                <a:tableStyleId>{5C22544A-7EE6-4342-B048-85BDC9FD1C3A}</a:tableStyleId>
              </a:tblPr>
              <a:tblGrid>
                <a:gridCol w="890038">
                  <a:extLst>
                    <a:ext uri="{9D8B030D-6E8A-4147-A177-3AD203B41FA5}">
                      <a16:colId xmlns:a16="http://schemas.microsoft.com/office/drawing/2014/main" val="2706847175"/>
                    </a:ext>
                  </a:extLst>
                </a:gridCol>
                <a:gridCol w="890038">
                  <a:extLst>
                    <a:ext uri="{9D8B030D-6E8A-4147-A177-3AD203B41FA5}">
                      <a16:colId xmlns:a16="http://schemas.microsoft.com/office/drawing/2014/main" val="2720184108"/>
                    </a:ext>
                  </a:extLst>
                </a:gridCol>
                <a:gridCol w="890038">
                  <a:extLst>
                    <a:ext uri="{9D8B030D-6E8A-4147-A177-3AD203B41FA5}">
                      <a16:colId xmlns:a16="http://schemas.microsoft.com/office/drawing/2014/main" val="3248965709"/>
                    </a:ext>
                  </a:extLst>
                </a:gridCol>
                <a:gridCol w="890038">
                  <a:extLst>
                    <a:ext uri="{9D8B030D-6E8A-4147-A177-3AD203B41FA5}">
                      <a16:colId xmlns:a16="http://schemas.microsoft.com/office/drawing/2014/main" val="496327065"/>
                    </a:ext>
                  </a:extLst>
                </a:gridCol>
                <a:gridCol w="890038">
                  <a:extLst>
                    <a:ext uri="{9D8B030D-6E8A-4147-A177-3AD203B41FA5}">
                      <a16:colId xmlns:a16="http://schemas.microsoft.com/office/drawing/2014/main" val="2185673654"/>
                    </a:ext>
                  </a:extLst>
                </a:gridCol>
                <a:gridCol w="890038">
                  <a:extLst>
                    <a:ext uri="{9D8B030D-6E8A-4147-A177-3AD203B41FA5}">
                      <a16:colId xmlns:a16="http://schemas.microsoft.com/office/drawing/2014/main" val="3536716060"/>
                    </a:ext>
                  </a:extLst>
                </a:gridCol>
                <a:gridCol w="890038">
                  <a:extLst>
                    <a:ext uri="{9D8B030D-6E8A-4147-A177-3AD203B41FA5}">
                      <a16:colId xmlns:a16="http://schemas.microsoft.com/office/drawing/2014/main" val="3007380396"/>
                    </a:ext>
                  </a:extLst>
                </a:gridCol>
              </a:tblGrid>
              <a:tr h="659264">
                <a:tc>
                  <a:txBody>
                    <a:bodyPr/>
                    <a:lstStyle/>
                    <a:p>
                      <a:pPr algn="ctr"/>
                      <a:r>
                        <a:rPr lang="en-US" sz="900">
                          <a:latin typeface="+mn-lt"/>
                          <a:ea typeface="+mn-ea"/>
                          <a:cs typeface="+mn-cs"/>
                        </a:rPr>
                        <a:t>Overall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Data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Security &amp; Compliance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Business Continuity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Cloud Readiness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Cost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latin typeface="+mn-lt"/>
                          <a:ea typeface="+mn-ea"/>
                          <a:cs typeface="+mn-cs"/>
                        </a:rPr>
                        <a:t>App 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extLst>
                  <a:ext uri="{0D108BD9-81ED-4DB2-BD59-A6C34878D82A}">
                    <a16:rowId xmlns:a16="http://schemas.microsoft.com/office/drawing/2014/main" val="2756382291"/>
                  </a:ext>
                </a:extLst>
              </a:tr>
              <a:tr h="378108">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2973547"/>
                  </a:ext>
                </a:extLst>
              </a:tr>
            </a:tbl>
          </a:graphicData>
        </a:graphic>
      </p:graphicFrame>
      <p:grpSp>
        <p:nvGrpSpPr>
          <p:cNvPr id="36" name="Group 35">
            <a:extLst>
              <a:ext uri="{FF2B5EF4-FFF2-40B4-BE49-F238E27FC236}">
                <a16:creationId xmlns:a16="http://schemas.microsoft.com/office/drawing/2014/main" id="{DD3B97D0-345E-2D27-316C-279BF1718A45}"/>
              </a:ext>
            </a:extLst>
          </p:cNvPr>
          <p:cNvGrpSpPr/>
          <p:nvPr/>
        </p:nvGrpSpPr>
        <p:grpSpPr bwMode="gray">
          <a:xfrm>
            <a:off x="4979663" y="5805491"/>
            <a:ext cx="296399" cy="262486"/>
            <a:chOff x="5532573" y="6162439"/>
            <a:chExt cx="996039" cy="996042"/>
          </a:xfrm>
        </p:grpSpPr>
        <p:sp>
          <p:nvSpPr>
            <p:cNvPr id="37" name="Oval 36">
              <a:extLst>
                <a:ext uri="{FF2B5EF4-FFF2-40B4-BE49-F238E27FC236}">
                  <a16:creationId xmlns:a16="http://schemas.microsoft.com/office/drawing/2014/main" id="{1690B2AA-7796-D217-4D47-E680071EFF13}"/>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Oval 59">
              <a:extLst>
                <a:ext uri="{FF2B5EF4-FFF2-40B4-BE49-F238E27FC236}">
                  <a16:creationId xmlns:a16="http://schemas.microsoft.com/office/drawing/2014/main" id="{D021A29E-7B47-0F3F-4870-4BB67E25E2C7}"/>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5" name="Group 44">
            <a:extLst>
              <a:ext uri="{FF2B5EF4-FFF2-40B4-BE49-F238E27FC236}">
                <a16:creationId xmlns:a16="http://schemas.microsoft.com/office/drawing/2014/main" id="{8D0D61A9-0642-0E35-070C-616D0FB2EDF3}"/>
              </a:ext>
            </a:extLst>
          </p:cNvPr>
          <p:cNvGrpSpPr/>
          <p:nvPr/>
        </p:nvGrpSpPr>
        <p:grpSpPr bwMode="gray">
          <a:xfrm>
            <a:off x="8582121" y="5809379"/>
            <a:ext cx="296399" cy="262486"/>
            <a:chOff x="5532573" y="6162439"/>
            <a:chExt cx="996039" cy="996042"/>
          </a:xfrm>
        </p:grpSpPr>
        <p:sp>
          <p:nvSpPr>
            <p:cNvPr id="46" name="Oval 45">
              <a:extLst>
                <a:ext uri="{FF2B5EF4-FFF2-40B4-BE49-F238E27FC236}">
                  <a16:creationId xmlns:a16="http://schemas.microsoft.com/office/drawing/2014/main" id="{B253AF59-FE2D-9736-7245-D184A6A73668}"/>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Oval 59">
              <a:extLst>
                <a:ext uri="{FF2B5EF4-FFF2-40B4-BE49-F238E27FC236}">
                  <a16:creationId xmlns:a16="http://schemas.microsoft.com/office/drawing/2014/main" id="{E49EDDF5-D63E-CB35-6A8F-9C872FCDB035}"/>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13" name="Group 12">
            <a:extLst>
              <a:ext uri="{FF2B5EF4-FFF2-40B4-BE49-F238E27FC236}">
                <a16:creationId xmlns:a16="http://schemas.microsoft.com/office/drawing/2014/main" id="{D9D2D9B0-731B-4513-4D4D-861DF4229C72}"/>
              </a:ext>
            </a:extLst>
          </p:cNvPr>
          <p:cNvGrpSpPr/>
          <p:nvPr/>
        </p:nvGrpSpPr>
        <p:grpSpPr bwMode="gray">
          <a:xfrm>
            <a:off x="5862259" y="5805491"/>
            <a:ext cx="296399" cy="262486"/>
            <a:chOff x="5532573" y="6162439"/>
            <a:chExt cx="996039" cy="996042"/>
          </a:xfrm>
        </p:grpSpPr>
        <p:sp>
          <p:nvSpPr>
            <p:cNvPr id="14" name="Oval 13">
              <a:extLst>
                <a:ext uri="{FF2B5EF4-FFF2-40B4-BE49-F238E27FC236}">
                  <a16:creationId xmlns:a16="http://schemas.microsoft.com/office/drawing/2014/main" id="{649B343F-630B-67D6-F782-3742FA9592C1}"/>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7" name="Oval 59">
              <a:extLst>
                <a:ext uri="{FF2B5EF4-FFF2-40B4-BE49-F238E27FC236}">
                  <a16:creationId xmlns:a16="http://schemas.microsoft.com/office/drawing/2014/main" id="{56A4D7E0-D917-E5F3-A162-996C4CEE6887}"/>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pic>
        <p:nvPicPr>
          <p:cNvPr id="28" name="Picture 27" descr="A screenshot of a computer diagram&#10;&#10;Description automatically generated">
            <a:extLst>
              <a:ext uri="{FF2B5EF4-FFF2-40B4-BE49-F238E27FC236}">
                <a16:creationId xmlns:a16="http://schemas.microsoft.com/office/drawing/2014/main" id="{22B52F4C-B8DE-9BD3-6D6B-A8185FDD55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0701" y="961314"/>
            <a:ext cx="9495625" cy="4045174"/>
          </a:xfrm>
          <a:prstGeom prst="rect">
            <a:avLst/>
          </a:prstGeom>
        </p:spPr>
      </p:pic>
      <p:grpSp>
        <p:nvGrpSpPr>
          <p:cNvPr id="29" name="Group 28">
            <a:extLst>
              <a:ext uri="{FF2B5EF4-FFF2-40B4-BE49-F238E27FC236}">
                <a16:creationId xmlns:a16="http://schemas.microsoft.com/office/drawing/2014/main" id="{D3E49A68-288E-5289-C7FB-087F37BA2555}"/>
              </a:ext>
            </a:extLst>
          </p:cNvPr>
          <p:cNvGrpSpPr/>
          <p:nvPr/>
        </p:nvGrpSpPr>
        <p:grpSpPr bwMode="gray">
          <a:xfrm>
            <a:off x="3200681" y="5814356"/>
            <a:ext cx="296399" cy="262486"/>
            <a:chOff x="5532573" y="6162439"/>
            <a:chExt cx="996039" cy="996042"/>
          </a:xfrm>
        </p:grpSpPr>
        <p:sp>
          <p:nvSpPr>
            <p:cNvPr id="30" name="Oval 29">
              <a:extLst>
                <a:ext uri="{FF2B5EF4-FFF2-40B4-BE49-F238E27FC236}">
                  <a16:creationId xmlns:a16="http://schemas.microsoft.com/office/drawing/2014/main" id="{7184E71A-706E-011A-1BD5-BE6151F5681F}"/>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1" name="Oval 59">
              <a:extLst>
                <a:ext uri="{FF2B5EF4-FFF2-40B4-BE49-F238E27FC236}">
                  <a16:creationId xmlns:a16="http://schemas.microsoft.com/office/drawing/2014/main" id="{FAAECCBB-AE9E-925D-9A33-7BCCEB7F0C58}"/>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2" name="Group 31">
            <a:extLst>
              <a:ext uri="{FF2B5EF4-FFF2-40B4-BE49-F238E27FC236}">
                <a16:creationId xmlns:a16="http://schemas.microsoft.com/office/drawing/2014/main" id="{FC110475-7817-487C-EC87-A3D270DD900A}"/>
              </a:ext>
            </a:extLst>
          </p:cNvPr>
          <p:cNvGrpSpPr/>
          <p:nvPr/>
        </p:nvGrpSpPr>
        <p:grpSpPr bwMode="gray">
          <a:xfrm>
            <a:off x="4087620" y="5814356"/>
            <a:ext cx="296399" cy="262486"/>
            <a:chOff x="5532573" y="6162439"/>
            <a:chExt cx="996039" cy="996042"/>
          </a:xfrm>
        </p:grpSpPr>
        <p:sp>
          <p:nvSpPr>
            <p:cNvPr id="33" name="Oval 32">
              <a:extLst>
                <a:ext uri="{FF2B5EF4-FFF2-40B4-BE49-F238E27FC236}">
                  <a16:creationId xmlns:a16="http://schemas.microsoft.com/office/drawing/2014/main" id="{D663753B-C975-9729-24DA-0BB856C54811}"/>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Oval 59">
              <a:extLst>
                <a:ext uri="{FF2B5EF4-FFF2-40B4-BE49-F238E27FC236}">
                  <a16:creationId xmlns:a16="http://schemas.microsoft.com/office/drawing/2014/main" id="{A5114DAD-2367-31C7-1EC0-06309BE60626}"/>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5" name="Group 34">
            <a:extLst>
              <a:ext uri="{FF2B5EF4-FFF2-40B4-BE49-F238E27FC236}">
                <a16:creationId xmlns:a16="http://schemas.microsoft.com/office/drawing/2014/main" id="{0A4E5AD5-DFD0-3241-E750-63256B21BE8D}"/>
              </a:ext>
            </a:extLst>
          </p:cNvPr>
          <p:cNvGrpSpPr/>
          <p:nvPr/>
        </p:nvGrpSpPr>
        <p:grpSpPr bwMode="gray">
          <a:xfrm>
            <a:off x="6754224" y="5805491"/>
            <a:ext cx="296399" cy="262486"/>
            <a:chOff x="5532573" y="6162439"/>
            <a:chExt cx="996039" cy="996042"/>
          </a:xfrm>
        </p:grpSpPr>
        <p:sp>
          <p:nvSpPr>
            <p:cNvPr id="48" name="Oval 47">
              <a:extLst>
                <a:ext uri="{FF2B5EF4-FFF2-40B4-BE49-F238E27FC236}">
                  <a16:creationId xmlns:a16="http://schemas.microsoft.com/office/drawing/2014/main" id="{A0AE35FE-C434-1807-EDDC-097C0184A061}"/>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9" name="Oval 59">
              <a:extLst>
                <a:ext uri="{FF2B5EF4-FFF2-40B4-BE49-F238E27FC236}">
                  <a16:creationId xmlns:a16="http://schemas.microsoft.com/office/drawing/2014/main" id="{0B77FA50-5B3C-3DD0-EA43-4126CC3B5E17}"/>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50" name="Group 49">
            <a:extLst>
              <a:ext uri="{FF2B5EF4-FFF2-40B4-BE49-F238E27FC236}">
                <a16:creationId xmlns:a16="http://schemas.microsoft.com/office/drawing/2014/main" id="{49E3EF84-E6C9-3EC3-47E6-A47F08C9CF4A}"/>
              </a:ext>
            </a:extLst>
          </p:cNvPr>
          <p:cNvGrpSpPr/>
          <p:nvPr/>
        </p:nvGrpSpPr>
        <p:grpSpPr bwMode="gray">
          <a:xfrm>
            <a:off x="7662620" y="5805491"/>
            <a:ext cx="296399" cy="262486"/>
            <a:chOff x="5532573" y="6162439"/>
            <a:chExt cx="996039" cy="996042"/>
          </a:xfrm>
        </p:grpSpPr>
        <p:sp>
          <p:nvSpPr>
            <p:cNvPr id="51" name="Oval 50">
              <a:extLst>
                <a:ext uri="{FF2B5EF4-FFF2-40B4-BE49-F238E27FC236}">
                  <a16:creationId xmlns:a16="http://schemas.microsoft.com/office/drawing/2014/main" id="{37462752-2963-0D9D-45CF-4872651D1B94}"/>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2" name="Oval 59">
              <a:extLst>
                <a:ext uri="{FF2B5EF4-FFF2-40B4-BE49-F238E27FC236}">
                  <a16:creationId xmlns:a16="http://schemas.microsoft.com/office/drawing/2014/main" id="{1773D83A-24F0-7173-9CD0-6F31F129A17C}"/>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2112134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2.xml><?xml version="1.0" encoding="utf-8"?>
<a:theme xmlns:a="http://schemas.openxmlformats.org/drawingml/2006/main" name="1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z-optum-onscreen-16x9-glg-20240101.potx" id="{81C5947D-C49D-403A-BB0F-84643324A0AC}" vid="{8954040C-117B-4244-BE76-4B2A0B41DDCA}"/>
    </a:ext>
  </a:extLst>
</a:theme>
</file>

<file path=ppt/theme/theme3.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4.xml><?xml version="1.0" encoding="utf-8"?>
<a:theme xmlns:a="http://schemas.openxmlformats.org/drawingml/2006/main" name="2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RESOURCE optum-onscreen-glg-20250101.potx" id="{CA94E316-A5F4-4C44-9D83-9ADF42D7A324}" vid="{1A12CF74-A119-426E-A32E-DFB38FA2B86A}"/>
    </a:ext>
  </a:extLst>
</a:theme>
</file>

<file path=ppt/theme/theme5.xml><?xml version="1.0" encoding="utf-8"?>
<a:theme xmlns:a="http://schemas.openxmlformats.org/drawingml/2006/main" name="3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DEFC60-AAB9-9042-A89A-1965B6887904}">
  <we:reference id="f1abd87f-a3ba-42fb-91d5-100000000000"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ESecondarySA xmlns="816e9d17-1467-4f10-9f64-6fa3250acdda">
      <UserInfo>
        <DisplayName/>
        <AccountId xsi:nil="true"/>
        <AccountType/>
      </UserInfo>
    </COESecondarySA>
    <NOTES xmlns="816e9d17-1467-4f10-9f64-6fa3250acdda" xsi:nil="true"/>
    <COESA xmlns="816e9d17-1467-4f10-9f64-6fa3250acdda">
      <UserInfo>
        <DisplayName/>
        <AccountId xsi:nil="true"/>
        <AccountType/>
      </UserInfo>
    </COESA>
    <lcf76f155ced4ddcb4097134ff3c332f xmlns="816e9d17-1467-4f10-9f64-6fa3250acdda">
      <Terms xmlns="http://schemas.microsoft.com/office/infopath/2007/PartnerControls"/>
    </lcf76f155ced4ddcb4097134ff3c332f>
    <TaxCatchAll xmlns="981aa589-6265-4267-a044-f7b742ef8bf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9E53E8BD707542AAE56DE1CB0D2EA1" ma:contentTypeVersion="15" ma:contentTypeDescription="Create a new document." ma:contentTypeScope="" ma:versionID="093689f9faaabf6930d581c7f8bfa00a">
  <xsd:schema xmlns:xsd="http://www.w3.org/2001/XMLSchema" xmlns:xs="http://www.w3.org/2001/XMLSchema" xmlns:p="http://schemas.microsoft.com/office/2006/metadata/properties" xmlns:ns2="816e9d17-1467-4f10-9f64-6fa3250acdda" xmlns:ns3="981aa589-6265-4267-a044-f7b742ef8bfb" targetNamespace="http://schemas.microsoft.com/office/2006/metadata/properties" ma:root="true" ma:fieldsID="b531cd8458b5d6a43f935bfd7a832c2e" ns2:_="" ns3:_="">
    <xsd:import namespace="816e9d17-1467-4f10-9f64-6fa3250acdda"/>
    <xsd:import namespace="981aa589-6265-4267-a044-f7b742ef8bf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OESA" minOccurs="0"/>
                <xsd:element ref="ns2:COESecondarySA" minOccurs="0"/>
                <xsd:element ref="ns2:MediaLengthInSecond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6e9d17-1467-4f10-9f64-6fa3250acd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COESA" ma:index="19" nillable="true" ma:displayName="COE Primary SA" ma:format="Dropdown" ma:list="UserInfo" ma:SharePointGroup="0" ma:internalName="COES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ESecondarySA" ma:index="20" nillable="true" ma:displayName="COE Secondary SA" ma:format="Dropdown" ma:list="UserInfo" ma:SharePointGroup="0" ma:internalName="COESecondaryS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LengthInSeconds" ma:index="21" nillable="true" ma:displayName="MediaLengthInSeconds" ma:hidden="true" ma:internalName="MediaLengthInSeconds" ma:readOnly="true">
      <xsd:simpleType>
        <xsd:restriction base="dms:Unknown"/>
      </xsd:simpleType>
    </xsd:element>
    <xsd:element name="NOTES" ma:index="22"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1aa589-6265-4267-a044-f7b742ef8bf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6c42edf-45b2-4a08-a935-a21bc9c844c8}" ma:internalName="TaxCatchAll" ma:showField="CatchAllData" ma:web="981aa589-6265-4267-a044-f7b742ef8b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DBCE02-B064-4E3F-8D84-C4C1AE5A46DC}">
  <ds:schemaRefs>
    <ds:schemaRef ds:uri="c0214b78-2fc3-42c0-be70-336ce1c2c85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16e9d17-1467-4f10-9f64-6fa3250acdda"/>
    <ds:schemaRef ds:uri="981aa589-6265-4267-a044-f7b742ef8bfb"/>
  </ds:schemaRefs>
</ds:datastoreItem>
</file>

<file path=customXml/itemProps2.xml><?xml version="1.0" encoding="utf-8"?>
<ds:datastoreItem xmlns:ds="http://schemas.openxmlformats.org/officeDocument/2006/customXml" ds:itemID="{B342EA77-CD59-47B5-A7E1-EE4F49CB6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6e9d17-1467-4f10-9f64-6fa3250acdda"/>
    <ds:schemaRef ds:uri="981aa589-6265-4267-a044-f7b742ef8b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80474-660D-4808-9D09-BAC4B4104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TotalTime>
  <Words>673</Words>
  <Application>Microsoft Office PowerPoint</Application>
  <PresentationFormat>Widescreen</PresentationFormat>
  <Paragraphs>76</Paragraphs>
  <Slides>3</Slides>
  <Notes>2</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3</vt:i4>
      </vt:variant>
    </vt:vector>
  </HeadingPairs>
  <TitlesOfParts>
    <vt:vector size="15" baseType="lpstr">
      <vt:lpstr>Aptos</vt:lpstr>
      <vt:lpstr>Arial</vt:lpstr>
      <vt:lpstr>Arial,Sans-Serif</vt:lpstr>
      <vt:lpstr>Calibri</vt:lpstr>
      <vt:lpstr>Courier New</vt:lpstr>
      <vt:lpstr>Poppins</vt:lpstr>
      <vt:lpstr>Optum Theme</vt:lpstr>
      <vt:lpstr>1_Optum Theme</vt:lpstr>
      <vt:lpstr>Optum Theme</vt:lpstr>
      <vt:lpstr>2_Optum Theme</vt:lpstr>
      <vt:lpstr>3_Optum Theme</vt:lpstr>
      <vt:lpstr>think-cell Slide</vt:lpstr>
      <vt:lpstr>Complex Medical Claims</vt:lpstr>
      <vt:lpstr>Complex Medical Claims – On-Prem Assessment</vt:lpstr>
      <vt:lpstr>Complex Medical Claims – Target State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Our Cloud Journey</dc:title>
  <dc:subject/>
  <dc:creator>Rajavel Sekaran</dc:creator>
  <cp:keywords/>
  <dc:description/>
  <cp:lastModifiedBy>Soundra Pandian</cp:lastModifiedBy>
  <cp:revision>539</cp:revision>
  <cp:lastPrinted>2025-01-13T16:44:19Z</cp:lastPrinted>
  <dcterms:created xsi:type="dcterms:W3CDTF">2024-11-09T16:00:54Z</dcterms:created>
  <dcterms:modified xsi:type="dcterms:W3CDTF">2025-03-21T07:40:38Z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0x0101004E9E53E8BD707542AAE56DE1CB0D2EA1</vt:lpwstr>
  </property>
  <property fmtid="{D5CDD505-2E9C-101B-9397-08002B2CF9AE}" pid="3" name="MediaServiceImageTags">
    <vt:lpwstr/>
  </property>
</Properties>
</file>