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1" r:id="rId2"/>
    <p:sldId id="262" r:id="rId3"/>
    <p:sldId id="263" r:id="rId4"/>
    <p:sldId id="267" r:id="rId5"/>
    <p:sldId id="269" r:id="rId6"/>
    <p:sldId id="270" r:id="rId7"/>
    <p:sldId id="272" r:id="rId8"/>
    <p:sldId id="273" r:id="rId9"/>
    <p:sldId id="274" r:id="rId10"/>
    <p:sldId id="275" r:id="rId11"/>
    <p:sldId id="276" r:id="rId12"/>
    <p:sldId id="277" r:id="rId13"/>
    <p:sldId id="278" r:id="rId14"/>
    <p:sldId id="279" r:id="rId15"/>
    <p:sldId id="280" r:id="rId16"/>
    <p:sldId id="281" r:id="rId17"/>
    <p:sldId id="282"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2" d="100"/>
          <a:sy n="82" d="100"/>
        </p:scale>
        <p:origin x="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69810E-0BD9-4663-B9CD-CF355B5F32F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3417016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69810E-0BD9-4663-B9CD-CF355B5F32F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33871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69810E-0BD9-4663-B9CD-CF355B5F32F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DF6F4-DF77-43A8-985B-481CFFE2BC6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47800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69810E-0BD9-4663-B9CD-CF355B5F32F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1424891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69810E-0BD9-4663-B9CD-CF355B5F32F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DF6F4-DF77-43A8-985B-481CFFE2BC6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5106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69810E-0BD9-4663-B9CD-CF355B5F32F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1886667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69810E-0BD9-4663-B9CD-CF355B5F32F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749347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69810E-0BD9-4663-B9CD-CF355B5F32F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2109695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69810E-0BD9-4663-B9CD-CF355B5F32F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184606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69810E-0BD9-4663-B9CD-CF355B5F32F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231402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69810E-0BD9-4663-B9CD-CF355B5F32F9}"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374475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69810E-0BD9-4663-B9CD-CF355B5F32F9}"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330397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69810E-0BD9-4663-B9CD-CF355B5F32F9}"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422552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9810E-0BD9-4663-B9CD-CF355B5F32F9}"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22501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69810E-0BD9-4663-B9CD-CF355B5F32F9}"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1045407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69810E-0BD9-4663-B9CD-CF355B5F32F9}"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DF6F4-DF77-43A8-985B-481CFFE2BC65}" type="slidenum">
              <a:rPr lang="en-IN" smtClean="0"/>
              <a:t>‹#›</a:t>
            </a:fld>
            <a:endParaRPr lang="en-IN"/>
          </a:p>
        </p:txBody>
      </p:sp>
    </p:spTree>
    <p:extLst>
      <p:ext uri="{BB962C8B-B14F-4D97-AF65-F5344CB8AC3E}">
        <p14:creationId xmlns:p14="http://schemas.microsoft.com/office/powerpoint/2010/main" val="40941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69810E-0BD9-4663-B9CD-CF355B5F32F9}" type="datetimeFigureOut">
              <a:rPr lang="en-IN" smtClean="0"/>
              <a:t>01-04-2024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7DF6F4-DF77-43A8-985B-481CFFE2BC65}" type="slidenum">
              <a:rPr lang="en-IN" smtClean="0"/>
              <a:t>‹#›</a:t>
            </a:fld>
            <a:endParaRPr lang="en-IN"/>
          </a:p>
        </p:txBody>
      </p:sp>
    </p:spTree>
    <p:extLst>
      <p:ext uri="{BB962C8B-B14F-4D97-AF65-F5344CB8AC3E}">
        <p14:creationId xmlns:p14="http://schemas.microsoft.com/office/powerpoint/2010/main" val="40427515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51468"/>
            <a:ext cx="12192000" cy="993422"/>
          </a:xfrm>
        </p:spPr>
        <p:txBody>
          <a:bodyPr/>
          <a:lstStyle/>
          <a:p>
            <a:r>
              <a:rPr lang="en-IN" sz="4000" b="1" dirty="0" smtClean="0">
                <a:latin typeface="Times New Roman" panose="02020603050405020304" pitchFamily="18" charset="0"/>
                <a:cs typeface="Times New Roman" panose="02020603050405020304" pitchFamily="18" charset="0"/>
              </a:rPr>
              <a:t>STUDENT NAME  : SOUNDARI </a:t>
            </a:r>
            <a:r>
              <a:rPr lang="en-IN" sz="4000" b="1" dirty="0" smtClean="0">
                <a:latin typeface="Times New Roman" panose="02020603050405020304" pitchFamily="18" charset="0"/>
                <a:cs typeface="Times New Roman" panose="02020603050405020304" pitchFamily="18" charset="0"/>
              </a:rPr>
              <a:t>  V                         </a:t>
            </a:r>
            <a:r>
              <a:rPr lang="en-IN" sz="4000" b="1" dirty="0" err="1" smtClean="0">
                <a:latin typeface="Times New Roman" panose="02020603050405020304" pitchFamily="18" charset="0"/>
                <a:cs typeface="Times New Roman" panose="02020603050405020304" pitchFamily="18" charset="0"/>
              </a:rPr>
              <a:t>V</a:t>
            </a:r>
            <a:endParaRPr lang="en-IN" sz="4000" dirty="0"/>
          </a:p>
        </p:txBody>
      </p:sp>
      <p:sp>
        <p:nvSpPr>
          <p:cNvPr id="3" name="Subtitle 2"/>
          <p:cNvSpPr>
            <a:spLocks noGrp="1"/>
          </p:cNvSpPr>
          <p:nvPr>
            <p:ph type="subTitle" idx="1"/>
          </p:nvPr>
        </p:nvSpPr>
        <p:spPr>
          <a:xfrm>
            <a:off x="0" y="2664179"/>
            <a:ext cx="11945815" cy="2483554"/>
          </a:xfrm>
        </p:spPr>
        <p:txBody>
          <a:bodyPr>
            <a:normAutofit/>
          </a:bodyPr>
          <a:lstStyle/>
          <a:p>
            <a:pPr algn="l"/>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FINAL </a:t>
            </a:r>
            <a:r>
              <a:rPr lang="en-IN" sz="2800" b="1" dirty="0" smtClean="0">
                <a:solidFill>
                  <a:schemeClr val="tx1">
                    <a:lumMod val="95000"/>
                    <a:lumOff val="5000"/>
                  </a:schemeClr>
                </a:solidFill>
                <a:latin typeface="Times New Roman" panose="02020603050405020304" pitchFamily="18" charset="0"/>
                <a:cs typeface="Times New Roman" panose="02020603050405020304" pitchFamily="18" charset="0"/>
              </a:rPr>
              <a:t>PROJECT:PERSONALIZED CUSTOMER EXPERIENCE</a:t>
            </a:r>
          </a:p>
          <a:p>
            <a:pPr algn="l"/>
            <a:r>
              <a:rPr lang="en-IN" sz="2800" b="1" dirty="0" smtClean="0">
                <a:solidFill>
                  <a:schemeClr val="tx1">
                    <a:lumMod val="95000"/>
                    <a:lumOff val="5000"/>
                  </a:schemeClr>
                </a:solidFill>
                <a:latin typeface="Times New Roman" panose="02020603050405020304" pitchFamily="18" charset="0"/>
                <a:cs typeface="Times New Roman" panose="02020603050405020304" pitchFamily="18" charset="0"/>
              </a:rPr>
              <a:t>REG NO                :821721104055</a:t>
            </a:r>
          </a:p>
          <a:p>
            <a:pPr algn="l"/>
            <a:r>
              <a:rPr lang="en-IN" sz="2800" b="1" dirty="0" smtClean="0">
                <a:solidFill>
                  <a:schemeClr val="tx1">
                    <a:lumMod val="95000"/>
                    <a:lumOff val="5000"/>
                  </a:schemeClr>
                </a:solidFill>
                <a:latin typeface="Times New Roman" panose="02020603050405020304" pitchFamily="18" charset="0"/>
                <a:cs typeface="Times New Roman" panose="02020603050405020304" pitchFamily="18" charset="0"/>
              </a:rPr>
              <a:t>DEPT                     :B.E(CSE)</a:t>
            </a:r>
          </a:p>
          <a:p>
            <a:pPr algn="l"/>
            <a:r>
              <a:rPr lang="en-IN" sz="2800" b="1" dirty="0" smtClean="0">
                <a:solidFill>
                  <a:schemeClr val="tx1">
                    <a:lumMod val="95000"/>
                    <a:lumOff val="5000"/>
                  </a:schemeClr>
                </a:solidFill>
                <a:latin typeface="Times New Roman" panose="02020603050405020304" pitchFamily="18" charset="0"/>
                <a:cs typeface="Times New Roman" panose="02020603050405020304" pitchFamily="18" charset="0"/>
              </a:rPr>
              <a:t>Year                        :3</a:t>
            </a:r>
            <a:r>
              <a:rPr lang="en-IN" sz="2800" b="1" baseline="30000" dirty="0" smtClean="0">
                <a:solidFill>
                  <a:schemeClr val="tx1">
                    <a:lumMod val="95000"/>
                    <a:lumOff val="5000"/>
                  </a:schemeClr>
                </a:solidFill>
                <a:latin typeface="Times New Roman" panose="02020603050405020304" pitchFamily="18" charset="0"/>
                <a:cs typeface="Times New Roman" panose="02020603050405020304" pitchFamily="18" charset="0"/>
              </a:rPr>
              <a:t>RD</a:t>
            </a:r>
            <a:r>
              <a:rPr lang="en-IN" sz="28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YEAR</a:t>
            </a:r>
            <a:endParaRPr lang="en-IN" sz="2800" dirty="0">
              <a:solidFill>
                <a:schemeClr val="tx1">
                  <a:lumMod val="95000"/>
                  <a:lumOff val="5000"/>
                </a:schemeClr>
              </a:solidFill>
            </a:endParaRPr>
          </a:p>
          <a:p>
            <a:pPr algn="l"/>
            <a:endParaRPr lang="en-IN" sz="2800" dirty="0">
              <a:solidFill>
                <a:schemeClr val="tx1">
                  <a:lumMod val="95000"/>
                  <a:lumOff val="5000"/>
                </a:schemeClr>
              </a:solidFill>
            </a:endParaRPr>
          </a:p>
        </p:txBody>
      </p:sp>
    </p:spTree>
    <p:extLst>
      <p:ext uri="{BB962C8B-B14F-4D97-AF65-F5344CB8AC3E}">
        <p14:creationId xmlns:p14="http://schemas.microsoft.com/office/powerpoint/2010/main" val="3438198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911" y="112889"/>
            <a:ext cx="12000089" cy="6745111"/>
          </a:xfrm>
        </p:spPr>
        <p:txBody>
          <a:bodyPr>
            <a:normAutofit/>
          </a:bodyPr>
          <a:lstStyle/>
          <a:p>
            <a:pPr marL="400050" lvl="1" indent="0" algn="just">
              <a:lnSpc>
                <a:spcPct val="150000"/>
              </a:lnSpc>
              <a:buNone/>
            </a:pPr>
            <a:r>
              <a:rPr lang="en-US" sz="1800" b="1" u="sng" dirty="0">
                <a:latin typeface="Times New Roman" panose="02020603050405020304" pitchFamily="18" charset="0"/>
                <a:cs typeface="Times New Roman" panose="02020603050405020304" pitchFamily="18" charset="0"/>
              </a:rPr>
              <a:t>Technology and Tools:</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Assess existing technology infrastructure and capabilities for personalization.</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Explore potential tools and platforms to support personalization efforts.</a:t>
            </a:r>
          </a:p>
          <a:p>
            <a:pPr marL="400050" lvl="1" indent="0" algn="just">
              <a:lnSpc>
                <a:spcPct val="150000"/>
              </a:lnSpc>
              <a:buNone/>
            </a:pPr>
            <a:r>
              <a:rPr lang="en-US" sz="1800" b="1" u="sng" dirty="0">
                <a:latin typeface="Times New Roman" panose="02020603050405020304" pitchFamily="18" charset="0"/>
                <a:cs typeface="Times New Roman" panose="02020603050405020304" pitchFamily="18" charset="0"/>
              </a:rPr>
              <a:t>Implementation Plan:</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Define clear objectives, milestones, and timelines for implementation.</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Allocate resources and responsibilities to ensure successful execution.</a:t>
            </a:r>
          </a:p>
          <a:p>
            <a:pPr marL="400050" lvl="1" indent="0" algn="just">
              <a:lnSpc>
                <a:spcPct val="150000"/>
              </a:lnSpc>
              <a:buNone/>
            </a:pPr>
            <a:r>
              <a:rPr lang="en-US" sz="1800" b="1" u="sng" dirty="0">
                <a:latin typeface="Times New Roman" panose="02020603050405020304" pitchFamily="18" charset="0"/>
                <a:cs typeface="Times New Roman" panose="02020603050405020304" pitchFamily="18" charset="0"/>
              </a:rPr>
              <a:t>Testing and Optimization</a:t>
            </a:r>
            <a:r>
              <a:rPr lang="en-US" sz="1800" dirty="0">
                <a:latin typeface="Times New Roman" panose="02020603050405020304" pitchFamily="18" charset="0"/>
                <a:cs typeface="Times New Roman" panose="02020603050405020304" pitchFamily="18" charset="0"/>
              </a:rPr>
              <a:t>:</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Develop a testing framework to measure the effectiveness of personalized experiences.</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Continuously optimize strategies based on performance metrics and customer feedback.</a:t>
            </a:r>
          </a:p>
          <a:p>
            <a:pPr marL="400050" lvl="1" indent="0" algn="just">
              <a:lnSpc>
                <a:spcPct val="150000"/>
              </a:lnSpc>
              <a:buNone/>
            </a:pPr>
            <a:r>
              <a:rPr lang="en-US" sz="1800" b="1" u="sng" dirty="0">
                <a:latin typeface="Times New Roman" panose="02020603050405020304" pitchFamily="18" charset="0"/>
                <a:cs typeface="Times New Roman" panose="02020603050405020304" pitchFamily="18" charset="0"/>
              </a:rPr>
              <a:t>Training and Alignment:</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Provide training to employees involved in customer-facing roles on the importance of personalization.</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Ensure alignment across departments to deliver a consistent personalized experience.</a:t>
            </a:r>
          </a:p>
          <a:p>
            <a:pPr marL="685800" lvl="1" algn="just">
              <a:lnSpc>
                <a:spcPct val="150000"/>
              </a:lnSpc>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24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924" y="949009"/>
            <a:ext cx="8596668" cy="3880773"/>
          </a:xfrm>
        </p:spPr>
        <p:txBody>
          <a:bodyPr/>
          <a:lstStyle/>
          <a:p>
            <a:pPr marL="400050" lvl="1" indent="0" algn="just">
              <a:lnSpc>
                <a:spcPct val="150000"/>
              </a:lnSpc>
              <a:buNone/>
            </a:pPr>
            <a:r>
              <a:rPr lang="en-US" sz="1800" b="1" u="sng" dirty="0">
                <a:latin typeface="Times New Roman" panose="02020603050405020304" pitchFamily="18" charset="0"/>
                <a:cs typeface="Times New Roman" panose="02020603050405020304" pitchFamily="18" charset="0"/>
              </a:rPr>
              <a:t>Expected Outcomes:</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Improved customer satisfaction and loyalty.</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Increased conversion rates and revenue.</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Enhanced brand perception and competitiveness in the market.</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By following this approach, we aim to create meaningful and memorable experiences for our customers, driving long-term relationships and sustainable business growth.</a:t>
            </a:r>
          </a:p>
          <a:p>
            <a:pPr marL="685800" lvl="1" algn="just">
              <a:lnSpc>
                <a:spcPct val="150000"/>
              </a:lnSpc>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10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 y="182880"/>
            <a:ext cx="11910060" cy="1747520"/>
          </a:xfrm>
        </p:spPr>
        <p:txBody>
          <a:bodyPr/>
          <a:lstStyle/>
          <a:p>
            <a:r>
              <a:rPr lang="en-IN" dirty="0" smtClean="0"/>
              <a:t>Who are the End Users?</a:t>
            </a:r>
            <a:endParaRPr lang="en-IN" dirty="0"/>
          </a:p>
        </p:txBody>
      </p:sp>
      <p:sp>
        <p:nvSpPr>
          <p:cNvPr id="6" name="Content Placeholder 5"/>
          <p:cNvSpPr>
            <a:spLocks noGrp="1"/>
          </p:cNvSpPr>
          <p:nvPr>
            <p:ph idx="1"/>
          </p:nvPr>
        </p:nvSpPr>
        <p:spPr>
          <a:xfrm>
            <a:off x="0" y="1543369"/>
            <a:ext cx="11994342" cy="5314631"/>
          </a:xfrm>
        </p:spPr>
        <p:txBody>
          <a:bodyPr>
            <a:normAutofit/>
          </a:bodyPr>
          <a:lstStyle/>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end users of personalized customer experience initiatives are the customers themselves. These initiatives are designed to directly impact and benefit the individuals who interact with a company's products, services, and brand across various touchpoints. End users of personalized customer experiences encompass a wide range of individuals, including:</a:t>
            </a:r>
          </a:p>
          <a:p>
            <a:pPr marL="400050" lvl="1" indent="0" algn="just">
              <a:lnSpc>
                <a:spcPct val="150000"/>
              </a:lnSpc>
              <a:buNone/>
            </a:pPr>
            <a:r>
              <a:rPr lang="en-US" sz="1800" b="1" u="sng" dirty="0">
                <a:latin typeface="Times New Roman" panose="02020603050405020304" pitchFamily="18" charset="0"/>
                <a:cs typeface="Times New Roman" panose="02020603050405020304" pitchFamily="18" charset="0"/>
              </a:rPr>
              <a:t>Consumers</a:t>
            </a:r>
            <a:r>
              <a:rPr lang="en-US" sz="1800" b="1" u="sng"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p>
          <a:p>
            <a:pPr marL="400050" lvl="1" indent="0" algn="just">
              <a:lnSpc>
                <a:spcPct val="15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These </a:t>
            </a:r>
            <a:r>
              <a:rPr lang="en-US" sz="1800" dirty="0">
                <a:latin typeface="Times New Roman" panose="02020603050405020304" pitchFamily="18" charset="0"/>
                <a:cs typeface="Times New Roman" panose="02020603050405020304" pitchFamily="18" charset="0"/>
              </a:rPr>
              <a:t>are the individuals who purchase goods or services from the company. They expect personalized experiences that cater to their specific needs, preferences, and interests.</a:t>
            </a:r>
          </a:p>
          <a:p>
            <a:pPr marL="400050" lvl="1" indent="0" algn="just">
              <a:lnSpc>
                <a:spcPct val="150000"/>
              </a:lnSpc>
              <a:buNone/>
            </a:pPr>
            <a:r>
              <a:rPr lang="en-US" sz="1800" b="1" u="sng" dirty="0">
                <a:latin typeface="Times New Roman" panose="02020603050405020304" pitchFamily="18" charset="0"/>
                <a:cs typeface="Times New Roman" panose="02020603050405020304" pitchFamily="18" charset="0"/>
              </a:rPr>
              <a:t>Clients or Customers: </a:t>
            </a:r>
            <a:endParaRPr lang="en-US" sz="1800" dirty="0" smtClean="0">
              <a:latin typeface="Times New Roman" panose="02020603050405020304" pitchFamily="18" charset="0"/>
              <a:cs typeface="Times New Roman" panose="02020603050405020304" pitchFamily="18" charset="0"/>
            </a:endParaRPr>
          </a:p>
          <a:p>
            <a:pPr marL="400050" lvl="1" indent="0" algn="just">
              <a:lnSpc>
                <a:spcPct val="150000"/>
              </a:lnSpc>
              <a:buNone/>
            </a:pPr>
            <a:r>
              <a:rPr lang="en-US" sz="1800" dirty="0" smtClean="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business-to-business (B2B) context, clients or customers are the organizations that engage with the company to obtain products, services, or solutions. They also seek personalized experiences tailored to their business objectives and requirements.</a:t>
            </a:r>
          </a:p>
        </p:txBody>
      </p:sp>
    </p:spTree>
    <p:extLst>
      <p:ext uri="{BB962C8B-B14F-4D97-AF65-F5344CB8AC3E}">
        <p14:creationId xmlns:p14="http://schemas.microsoft.com/office/powerpoint/2010/main" val="367550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 y="0"/>
            <a:ext cx="12134850" cy="6857999"/>
          </a:xfrm>
        </p:spPr>
        <p:txBody>
          <a:bodyPr>
            <a:normAutofit/>
          </a:bodyPr>
          <a:lstStyle/>
          <a:p>
            <a:pPr marL="400050" lvl="1" indent="0" algn="just">
              <a:lnSpc>
                <a:spcPct val="150000"/>
              </a:lnSpc>
              <a:buNone/>
            </a:pPr>
            <a:r>
              <a:rPr lang="en-US" sz="1800" b="1" u="sng" dirty="0">
                <a:latin typeface="Times New Roman" panose="02020603050405020304" pitchFamily="18" charset="0"/>
                <a:cs typeface="Times New Roman" panose="02020603050405020304" pitchFamily="18" charset="0"/>
              </a:rPr>
              <a:t>Website Visitors: </a:t>
            </a:r>
            <a:endParaRPr lang="en-US" sz="1800" b="1" u="sng" dirty="0" smtClean="0">
              <a:latin typeface="Times New Roman" panose="02020603050405020304" pitchFamily="18" charset="0"/>
              <a:cs typeface="Times New Roman" panose="02020603050405020304" pitchFamily="18" charset="0"/>
            </a:endParaRPr>
          </a:p>
          <a:p>
            <a:pPr marL="685800" lvl="1" algn="just">
              <a:lnSpc>
                <a:spcPct val="15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People </a:t>
            </a:r>
            <a:r>
              <a:rPr lang="en-US" sz="1800" dirty="0">
                <a:latin typeface="Times New Roman" panose="02020603050405020304" pitchFamily="18" charset="0"/>
                <a:cs typeface="Times New Roman" panose="02020603050405020304" pitchFamily="18" charset="0"/>
              </a:rPr>
              <a:t>who visit the company's website seeking information, making purchases, or engaging with content are end users of personalized experiences delivered through website customization, product recommendations, and targeted </a:t>
            </a:r>
            <a:r>
              <a:rPr lang="en-US" sz="1800" dirty="0" smtClean="0">
                <a:latin typeface="Times New Roman" panose="02020603050405020304" pitchFamily="18" charset="0"/>
                <a:cs typeface="Times New Roman" panose="02020603050405020304" pitchFamily="18" charset="0"/>
              </a:rPr>
              <a:t>messaging.</a:t>
            </a:r>
          </a:p>
          <a:p>
            <a:pPr marL="400050" lvl="1" indent="0" algn="just">
              <a:lnSpc>
                <a:spcPct val="150000"/>
              </a:lnSpc>
              <a:buNone/>
            </a:pPr>
            <a:r>
              <a:rPr lang="en-US" sz="1800" b="1" u="sng" dirty="0" smtClean="0">
                <a:latin typeface="Times New Roman" panose="02020603050405020304" pitchFamily="18" charset="0"/>
                <a:cs typeface="Times New Roman" panose="02020603050405020304" pitchFamily="18" charset="0"/>
              </a:rPr>
              <a:t>App </a:t>
            </a:r>
            <a:r>
              <a:rPr lang="en-US" sz="1800" b="1" u="sng" dirty="0">
                <a:latin typeface="Times New Roman" panose="02020603050405020304" pitchFamily="18" charset="0"/>
                <a:cs typeface="Times New Roman" panose="02020603050405020304" pitchFamily="18" charset="0"/>
              </a:rPr>
              <a:t>Users: </a:t>
            </a:r>
            <a:endParaRPr lang="en-US" sz="1800" b="1" u="sng" dirty="0" smtClean="0">
              <a:latin typeface="Times New Roman" panose="02020603050405020304" pitchFamily="18" charset="0"/>
              <a:cs typeface="Times New Roman" panose="02020603050405020304" pitchFamily="18" charset="0"/>
            </a:endParaRPr>
          </a:p>
          <a:p>
            <a:pPr marL="685800" lvl="1" algn="just">
              <a:lnSpc>
                <a:spcPct val="15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Individuals </a:t>
            </a:r>
            <a:r>
              <a:rPr lang="en-US" sz="1800" dirty="0">
                <a:latin typeface="Times New Roman" panose="02020603050405020304" pitchFamily="18" charset="0"/>
                <a:cs typeface="Times New Roman" panose="02020603050405020304" pitchFamily="18" charset="0"/>
              </a:rPr>
              <a:t>who use the company's mobile applications expect personalized interactions, recommendations, and notifications based on their usage patterns, preferences, and behavior within the app</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Subscribers or Members</a:t>
            </a:r>
            <a:r>
              <a:rPr lang="en-US" dirty="0" smtClean="0">
                <a:latin typeface="Times New Roman" panose="02020603050405020304" pitchFamily="18" charset="0"/>
                <a:cs typeface="Times New Roman" panose="02020603050405020304" pitchFamily="18" charset="0"/>
              </a:rPr>
              <a:t>:                                                                                                                                                                           Customers </a:t>
            </a:r>
            <a:r>
              <a:rPr lang="en-US" dirty="0">
                <a:latin typeface="Times New Roman" panose="02020603050405020304" pitchFamily="18" charset="0"/>
                <a:cs typeface="Times New Roman" panose="02020603050405020304" pitchFamily="18" charset="0"/>
              </a:rPr>
              <a:t>who subscribe to services, join loyalty programs, or become members of a community expect personalized communication, rewards, and benefits tailored to their membership status and engagement level.</a:t>
            </a:r>
          </a:p>
          <a:p>
            <a:pPr marL="0" indent="0">
              <a:buNone/>
            </a:pPr>
            <a:r>
              <a:rPr lang="en-US" b="1"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Social </a:t>
            </a:r>
            <a:r>
              <a:rPr lang="en-US" b="1" u="sng" dirty="0">
                <a:latin typeface="Times New Roman" panose="02020603050405020304" pitchFamily="18" charset="0"/>
                <a:cs typeface="Times New Roman" panose="02020603050405020304" pitchFamily="18" charset="0"/>
              </a:rPr>
              <a:t>Media Followers: </a:t>
            </a:r>
          </a:p>
          <a:p>
            <a:r>
              <a:rPr lang="en-US" dirty="0" smtClean="0">
                <a:latin typeface="Times New Roman" panose="02020603050405020304" pitchFamily="18" charset="0"/>
                <a:cs typeface="Times New Roman" panose="02020603050405020304" pitchFamily="18" charset="0"/>
              </a:rPr>
              <a:t>  People </a:t>
            </a:r>
            <a:r>
              <a:rPr lang="en-US" dirty="0">
                <a:latin typeface="Times New Roman" panose="02020603050405020304" pitchFamily="18" charset="0"/>
                <a:cs typeface="Times New Roman" panose="02020603050405020304" pitchFamily="18" charset="0"/>
              </a:rPr>
              <a:t>who follow the company's social media accounts anticipate personalized content, promotions, and responses to their inquiries or interactions on social platforms.</a:t>
            </a:r>
          </a:p>
          <a:p>
            <a:r>
              <a:rPr lang="en-US" dirty="0">
                <a:latin typeface="Times New Roman" panose="02020603050405020304" pitchFamily="18" charset="0"/>
                <a:cs typeface="Times New Roman" panose="02020603050405020304" pitchFamily="18" charset="0"/>
              </a:rPr>
              <a:t>Support or Service Recipients: Customers who seek assistance, support, or service from the company expect personalized and efficient resolution of their issues, inquiries, or requests.</a:t>
            </a:r>
          </a:p>
          <a:p>
            <a:pPr marL="685800" lvl="1" algn="just">
              <a:lnSpc>
                <a:spcPct val="150000"/>
              </a:lnSpc>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685800" lvl="1" algn="just">
              <a:lnSpc>
                <a:spcPct val="150000"/>
              </a:lnSpc>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94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010"/>
            <a:ext cx="12192000" cy="1850390"/>
          </a:xfrm>
        </p:spPr>
        <p:txBody>
          <a:bodyPr/>
          <a:lstStyle/>
          <a:p>
            <a:r>
              <a:rPr lang="en-IN" dirty="0" smtClean="0"/>
              <a:t>YOUR SOLUTION AND ITS VALUE PROPOSITION</a:t>
            </a:r>
            <a:endParaRPr lang="en-IN" dirty="0"/>
          </a:p>
        </p:txBody>
      </p:sp>
      <p:sp>
        <p:nvSpPr>
          <p:cNvPr id="3" name="Content Placeholder 2"/>
          <p:cNvSpPr>
            <a:spLocks noGrp="1"/>
          </p:cNvSpPr>
          <p:nvPr>
            <p:ph idx="1"/>
          </p:nvPr>
        </p:nvSpPr>
        <p:spPr>
          <a:xfrm>
            <a:off x="25824" y="621323"/>
            <a:ext cx="12166176" cy="6156668"/>
          </a:xfrm>
        </p:spPr>
        <p:txBody>
          <a:bodyPr>
            <a:normAutofit fontScale="92500" lnSpcReduction="20000"/>
          </a:bodyPr>
          <a:lstStyle/>
          <a:p>
            <a:pPr marL="685800" lvl="1" algn="just">
              <a:lnSpc>
                <a:spcPct val="150000"/>
              </a:lnSpc>
              <a:buFont typeface="Wingdings" panose="05000000000000000000" pitchFamily="2" charset="2"/>
              <a:buChar char="v"/>
            </a:pPr>
            <a:r>
              <a:rPr lang="en-US" sz="1800" b="1" u="sng"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Our solution leverages advanced data analytics and artificial intelligence to create tailor-made experiences for each customer. By collecting and analyzing customer data from various touchpoints, including past interactions, preferences, and behaviors, we generate unique profiles for every individual. </a:t>
            </a:r>
            <a:r>
              <a:rPr lang="en-US" sz="1800" dirty="0">
                <a:latin typeface="Times New Roman" panose="02020603050405020304" pitchFamily="18" charset="0"/>
                <a:cs typeface="Times New Roman" panose="02020603050405020304" pitchFamily="18" charset="0"/>
              </a:rPr>
              <a:t>These profiles enable us to deliver highly </a:t>
            </a:r>
            <a:r>
              <a:rPr lang="en-US" sz="1800" dirty="0" smtClean="0">
                <a:latin typeface="Times New Roman" panose="02020603050405020304" pitchFamily="18" charset="0"/>
                <a:cs typeface="Times New Roman" panose="02020603050405020304" pitchFamily="18" charset="0"/>
              </a:rPr>
              <a:t>personalized </a:t>
            </a:r>
            <a:r>
              <a:rPr lang="en-US" sz="1800" dirty="0">
                <a:latin typeface="Times New Roman" panose="02020603050405020304" pitchFamily="18" charset="0"/>
                <a:cs typeface="Times New Roman" panose="02020603050405020304" pitchFamily="18" charset="0"/>
              </a:rPr>
              <a:t>recommendations, communications, and support, ensuring that each customer feels valued and </a:t>
            </a:r>
            <a:r>
              <a:rPr lang="en-US" sz="1800" dirty="0" smtClean="0">
                <a:latin typeface="Times New Roman" panose="02020603050405020304" pitchFamily="18" charset="0"/>
                <a:cs typeface="Times New Roman" panose="02020603050405020304" pitchFamily="18" charset="0"/>
              </a:rPr>
              <a:t>understood</a:t>
            </a:r>
          </a:p>
          <a:p>
            <a:pPr marL="685800" lvl="1" algn="just">
              <a:lnSpc>
                <a:spcPct val="150000"/>
              </a:lnSpc>
              <a:buFont typeface="Wingdings" panose="05000000000000000000" pitchFamily="2" charset="2"/>
              <a:buChar char="v"/>
            </a:pPr>
            <a:r>
              <a:rPr lang="en-US" sz="1800" b="1" u="sng" dirty="0">
                <a:latin typeface="Times New Roman" panose="02020603050405020304" pitchFamily="18" charset="0"/>
                <a:cs typeface="Times New Roman" panose="02020603050405020304" pitchFamily="18" charset="0"/>
              </a:rPr>
              <a:t>Value Proposition:</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Enhanced Customer Satisfaction: By offering personalized experiences, we demonstrate a deep understanding of our customers' needs and preferences, leading to increased satisfaction and loyalty.</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Improved Engagement and Retention: Personalized recommendations and communications foster stronger connections with customers, encouraging repeat purchases and long-term relationships.</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Increased Revenue: By delivering relevant offers and suggestions, we drive higher conversion rates and upsell opportunities, ultimately boosting revenue.</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Operational Efficiency: Automation and AI-driven insights streamline processes, allowing us to efficiently manage large volumes of customer data and deliver personalized experiences at scale.</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Competitive Advantage: Offering a truly personalized customer experience sets us apart from competitors, positioning our brand as customer-centric and innovative in the marketplace.</a:t>
            </a:r>
          </a:p>
          <a:p>
            <a:pPr marL="685800" lvl="1" algn="just">
              <a:lnSpc>
                <a:spcPct val="150000"/>
              </a:lnSpc>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902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8554"/>
          </a:xfrm>
        </p:spPr>
        <p:txBody>
          <a:bodyPr/>
          <a:lstStyle/>
          <a:p>
            <a:r>
              <a:rPr lang="en-IN" dirty="0" smtClean="0"/>
              <a:t>The Wow in your solution</a:t>
            </a:r>
            <a:endParaRPr lang="en-IN" dirty="0"/>
          </a:p>
        </p:txBody>
      </p:sp>
      <p:sp>
        <p:nvSpPr>
          <p:cNvPr id="3" name="Content Placeholder 2"/>
          <p:cNvSpPr>
            <a:spLocks noGrp="1"/>
          </p:cNvSpPr>
          <p:nvPr>
            <p:ph idx="1"/>
          </p:nvPr>
        </p:nvSpPr>
        <p:spPr>
          <a:xfrm>
            <a:off x="114626" y="844063"/>
            <a:ext cx="12077373" cy="5931876"/>
          </a:xfrm>
        </p:spPr>
        <p:txBody>
          <a:bodyPr>
            <a:normAutofit/>
          </a:bodyPr>
          <a:lstStyle/>
          <a:p>
            <a:pPr marL="685800" lvl="1" algn="just">
              <a:lnSpc>
                <a:spcPct val="13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THE WOW IN YOUR SOLUTION:</a:t>
            </a:r>
          </a:p>
          <a:p>
            <a:pPr marL="685800" lvl="1" algn="just">
              <a:lnSpc>
                <a:spcPct val="13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Hyper-Personalization: Our solution goes beyond basic segmentation by leveraging cutting-edge AI algorithms to create hyper-personalized experiences for each individual customer. From product recommendations to communication tone, every interaction is tailored to the unique preferences and behaviors of the customer, creating a truly customized journey.</a:t>
            </a:r>
          </a:p>
          <a:p>
            <a:pPr marL="685800" lvl="1" algn="just">
              <a:lnSpc>
                <a:spcPct val="13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Real-Time Adaptability: We don't just rely on historical data to personalize experiences; our solution continuously adapts and evolves in real-time based on the latest customer interactions and feedback. This agility ensures that customers receive the most relevant and timely recommendations, keeping them engaged and satisfied throughout their journey.</a:t>
            </a:r>
          </a:p>
          <a:p>
            <a:pPr marL="685800" lvl="1" algn="just">
              <a:lnSpc>
                <a:spcPct val="13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Seamless </a:t>
            </a:r>
            <a:r>
              <a:rPr lang="en-US" sz="2000" dirty="0" err="1">
                <a:latin typeface="Times New Roman" panose="02020603050405020304" pitchFamily="18" charset="0"/>
                <a:cs typeface="Times New Roman" panose="02020603050405020304" pitchFamily="18" charset="0"/>
              </a:rPr>
              <a:t>Omnichannel</a:t>
            </a:r>
            <a:r>
              <a:rPr lang="en-US" sz="2000" dirty="0">
                <a:latin typeface="Times New Roman" panose="02020603050405020304" pitchFamily="18" charset="0"/>
                <a:cs typeface="Times New Roman" panose="02020603050405020304" pitchFamily="18" charset="0"/>
              </a:rPr>
              <a:t> Integration: Whether it's through online channels, mobile apps, social media, or in-person interactions, our solution seamlessly integrates personalized experiences across all touchpoints. Customers enjoy a consistent and cohesive experience regardless of how they choose to engage with the brand, enhancing satisfaction and loyalty.</a:t>
            </a:r>
          </a:p>
          <a:p>
            <a:pPr marL="685800" lvl="1" algn="just">
              <a:lnSpc>
                <a:spcPct val="130000"/>
              </a:lnSpc>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650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59877"/>
          </a:xfrm>
        </p:spPr>
        <p:txBody>
          <a:bodyPr/>
          <a:lstStyle/>
          <a:p>
            <a:r>
              <a:rPr lang="en-IN" dirty="0" smtClean="0"/>
              <a:t>MODELLLING</a:t>
            </a:r>
            <a:endParaRPr lang="en-IN" dirty="0"/>
          </a:p>
        </p:txBody>
      </p:sp>
      <p:sp>
        <p:nvSpPr>
          <p:cNvPr id="3" name="Content Placeholder 2"/>
          <p:cNvSpPr>
            <a:spLocks noGrp="1"/>
          </p:cNvSpPr>
          <p:nvPr>
            <p:ph idx="1"/>
          </p:nvPr>
        </p:nvSpPr>
        <p:spPr>
          <a:xfrm>
            <a:off x="0" y="808892"/>
            <a:ext cx="12192000" cy="6049109"/>
          </a:xfrm>
        </p:spPr>
        <p:txBody>
          <a:bodyPr>
            <a:normAutofit/>
          </a:bodyPr>
          <a:lstStyle/>
          <a:p>
            <a:pPr marL="685800" lvl="1" algn="just">
              <a:lnSpc>
                <a:spcPct val="13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Data-driven Segmentation: Our solution begins by segmenting customers based on various data points such as demographics, purchase history, and online behavior. Through sophisticated data modeling techniques, we identify distinct customer personas to understand their unique needs and preferences.</a:t>
            </a:r>
          </a:p>
          <a:p>
            <a:pPr marL="685800" lvl="1" algn="just">
              <a:lnSpc>
                <a:spcPct val="13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Predictive Analytics: Utilizing advanced predictive modeling, we forecast future customer behavior and preferences. By analyzing historical data patterns and trends, our solution anticipates the next best actions for each individual customer, allowing businesses to proactively tailor their experiences.</a:t>
            </a:r>
          </a:p>
          <a:p>
            <a:pPr marL="685800" lvl="1" algn="just">
              <a:lnSpc>
                <a:spcPct val="13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Machine Learning Algorithms: Our solution employs machine learning algorithms to continuously learn and adapt to evolving customer preferences. </a:t>
            </a:r>
            <a:r>
              <a:rPr lang="en-US" sz="2000" dirty="0">
                <a:latin typeface="Times New Roman" panose="02020603050405020304" pitchFamily="18" charset="0"/>
                <a:cs typeface="Times New Roman" panose="02020603050405020304" pitchFamily="18" charset="0"/>
              </a:rPr>
              <a:t>By analyzing vast amounts of data in real-time, including clickstream data, social media interactions, and product feedback, we dynamically adjust personalized recommendations and messaging</a:t>
            </a:r>
            <a:r>
              <a:rPr lang="en-US" sz="2000" dirty="0" smtClean="0">
                <a:latin typeface="Times New Roman" panose="02020603050405020304" pitchFamily="18" charset="0"/>
                <a:cs typeface="Times New Roman" panose="02020603050405020304" pitchFamily="18" charset="0"/>
              </a:rPr>
              <a:t>.</a:t>
            </a:r>
          </a:p>
          <a:p>
            <a:pPr marL="685800" lvl="1" algn="just">
              <a:lnSpc>
                <a:spcPct val="130000"/>
              </a:lnSpc>
              <a:buFont typeface="Wingdings" panose="05000000000000000000" pitchFamily="2" charset="2"/>
              <a:buChar char="v"/>
            </a:pPr>
            <a:r>
              <a:rPr lang="en-US" dirty="0" smtClean="0"/>
              <a:t> </a:t>
            </a:r>
            <a:r>
              <a:rPr lang="en-US" sz="2000" dirty="0">
                <a:latin typeface="Times New Roman" panose="02020603050405020304" pitchFamily="18" charset="0"/>
                <a:cs typeface="Times New Roman" panose="02020603050405020304" pitchFamily="18" charset="0"/>
              </a:rPr>
              <a:t>Customer Journey Mapping: Through meticulous modeling of the customer journey, we map out every touchpoint and interaction across various channels. This holistic view enables businesses to understand the end-to-end customer experience and identify opportunities for personalization at each stage of the journey.</a:t>
            </a:r>
          </a:p>
          <a:p>
            <a:pPr marL="685800" lvl="1" algn="just">
              <a:lnSpc>
                <a:spcPct val="130000"/>
              </a:lnSpc>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160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87540" cy="1320800"/>
          </a:xfrm>
        </p:spPr>
        <p:txBody>
          <a:bodyPr/>
          <a:lstStyle/>
          <a:p>
            <a:r>
              <a:rPr lang="en-IN" dirty="0" smtClean="0"/>
              <a:t>RESULTS</a:t>
            </a:r>
            <a:endParaRPr lang="en-IN" dirty="0"/>
          </a:p>
        </p:txBody>
      </p:sp>
      <p:sp>
        <p:nvSpPr>
          <p:cNvPr id="3" name="Content Placeholder 2"/>
          <p:cNvSpPr>
            <a:spLocks noGrp="1"/>
          </p:cNvSpPr>
          <p:nvPr>
            <p:ph idx="1"/>
          </p:nvPr>
        </p:nvSpPr>
        <p:spPr>
          <a:xfrm>
            <a:off x="0" y="773357"/>
            <a:ext cx="11996360" cy="5510212"/>
          </a:xfrm>
        </p:spPr>
        <p:txBody>
          <a:bodyPr>
            <a:noAutofit/>
          </a:bodyPr>
          <a:lstStyle/>
          <a:p>
            <a:pPr marL="685800" lvl="1" algn="just">
              <a:lnSpc>
                <a:spcPct val="13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Increased Customer Satisfaction Scores: Our solution consistently delivers personalized experiences that align closely with individual preferences and needs. As a result, businesses experience higher customer satisfaction scores, reflecting the effectiveness of our personalized approach in meeting and exceeding customer expectations.</a:t>
            </a:r>
          </a:p>
          <a:p>
            <a:pPr marL="685800" lvl="1" algn="just">
              <a:lnSpc>
                <a:spcPct val="13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Improved Customer Retention Rates: By offering tailored recommendations, proactive support, and personalized communications, businesses witness a significant improvement in customer retention rates. Customers feel valued and understood, leading to stronger loyalty and reduced churn.</a:t>
            </a:r>
          </a:p>
          <a:p>
            <a:pPr marL="685800" lvl="1" algn="just">
              <a:lnSpc>
                <a:spcPct val="13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Enhanced Customer Lifetime Value (CLV): Through personalized upsell/cross-sell strategies and targeted marketing campaigns, businesses see a notable increase in customer lifetime value. By maximizing the revenue potential of each customer relationship, our solution drives sustainable growth and profitability.</a:t>
            </a:r>
          </a:p>
          <a:p>
            <a:pPr marL="685800" lvl="1" algn="just">
              <a:lnSpc>
                <a:spcPct val="13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Greater Engagement and Interaction: Personalized experiences drive higher levels of engagement across all touchpoints, including websites, mobile apps, and social media channels. Customers are more likely to interact with personalized content, resulting in increased click-through rates, dwell time, and social shares.</a:t>
            </a:r>
          </a:p>
          <a:p>
            <a:pPr marL="685800" lvl="1" algn="just">
              <a:lnSpc>
                <a:spcPct val="130000"/>
              </a:lnSpc>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4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12123"/>
            <a:ext cx="8596668" cy="1629507"/>
          </a:xfrm>
        </p:spPr>
        <p:txBody>
          <a:bodyPr/>
          <a:lstStyle/>
          <a:p>
            <a:r>
              <a:rPr lang="en-IN" dirty="0" smtClean="0"/>
              <a:t>              ***THANK YOU***</a:t>
            </a:r>
            <a:endParaRPr lang="en-IN" dirty="0"/>
          </a:p>
        </p:txBody>
      </p:sp>
    </p:spTree>
    <p:extLst>
      <p:ext uri="{BB962C8B-B14F-4D97-AF65-F5344CB8AC3E}">
        <p14:creationId xmlns:p14="http://schemas.microsoft.com/office/powerpoint/2010/main" val="43219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u="sng" dirty="0" smtClean="0">
                <a:latin typeface="Times New Roman" panose="02020603050405020304" pitchFamily="18" charset="0"/>
                <a:cs typeface="Times New Roman" panose="02020603050405020304" pitchFamily="18" charset="0"/>
              </a:rPr>
              <a:t>PROJECT TITLE</a:t>
            </a:r>
            <a:endParaRPr lang="en-IN" sz="2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54667"/>
            <a:ext cx="8596668" cy="1140177"/>
          </a:xfrm>
        </p:spPr>
        <p:txBody>
          <a:bodyPr>
            <a:normAutofit/>
          </a:bodyPr>
          <a:lstStyle/>
          <a:p>
            <a:r>
              <a:rPr lang="en-IN" sz="2400" dirty="0" smtClean="0">
                <a:latin typeface="Times New Roman" panose="02020603050405020304" pitchFamily="18" charset="0"/>
                <a:cs typeface="Times New Roman" panose="02020603050405020304" pitchFamily="18" charset="0"/>
              </a:rPr>
              <a:t>PESONALIZED CUSTOMER EXPERIENCE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38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28978"/>
          </a:xfrm>
        </p:spPr>
        <p:txBody>
          <a:bodyPr>
            <a:normAutofit fontScale="90000"/>
          </a:bodyPr>
          <a:lstStyle/>
          <a:p>
            <a:r>
              <a:rPr lang="en-IN" sz="2800" u="sng" dirty="0" smtClean="0">
                <a:latin typeface="Times New Roman" panose="02020603050405020304" pitchFamily="18" charset="0"/>
                <a:cs typeface="Times New Roman" panose="02020603050405020304" pitchFamily="18" charset="0"/>
              </a:rPr>
              <a:t>AGENDA</a:t>
            </a:r>
            <a:endParaRPr lang="en-IN" sz="2800" u="sng"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677334" y="1038578"/>
            <a:ext cx="8596668" cy="6310487"/>
          </a:xfrm>
        </p:spPr>
        <p:txBody>
          <a:bodyPr>
            <a:normAutofit fontScale="70000" lnSpcReduction="20000"/>
          </a:bodyPr>
          <a:lstStyle/>
          <a:p>
            <a:r>
              <a:rPr lang="en-US" sz="2600" b="1" dirty="0">
                <a:latin typeface="Times New Roman" panose="02020603050405020304" pitchFamily="18" charset="0"/>
                <a:cs typeface="Times New Roman" panose="02020603050405020304" pitchFamily="18" charset="0"/>
              </a:rPr>
              <a:t>Agenda: Personalized Customer Experience</a:t>
            </a: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smtClean="0">
                <a:latin typeface="Times New Roman" panose="02020603050405020304" pitchFamily="18" charset="0"/>
                <a:cs typeface="Times New Roman" panose="02020603050405020304" pitchFamily="18" charset="0"/>
              </a:rPr>
              <a:t>    </a:t>
            </a:r>
            <a:r>
              <a:rPr lang="en-US" sz="2600" b="1" u="sng" dirty="0" smtClean="0">
                <a:latin typeface="Times New Roman" panose="02020603050405020304" pitchFamily="18" charset="0"/>
                <a:cs typeface="Times New Roman" panose="02020603050405020304" pitchFamily="18" charset="0"/>
              </a:rPr>
              <a:t>1</a:t>
            </a:r>
            <a:r>
              <a:rPr lang="en-US" sz="2600" b="1" u="sng" dirty="0">
                <a:latin typeface="Times New Roman" panose="02020603050405020304" pitchFamily="18" charset="0"/>
                <a:cs typeface="Times New Roman" panose="02020603050405020304" pitchFamily="18" charset="0"/>
              </a:rPr>
              <a:t>. Welcome and Introduction</a:t>
            </a:r>
            <a:endParaRPr lang="en-US" sz="2600" u="sng"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v"/>
            </a:pPr>
            <a:r>
              <a:rPr lang="en-US" sz="2600" dirty="0" smtClean="0">
                <a:latin typeface="Times New Roman" panose="02020603050405020304" pitchFamily="18" charset="0"/>
                <a:cs typeface="Times New Roman" panose="02020603050405020304" pitchFamily="18" charset="0"/>
              </a:rPr>
              <a:t>Welcome </a:t>
            </a:r>
            <a:r>
              <a:rPr lang="en-US" sz="2600" dirty="0">
                <a:latin typeface="Times New Roman" panose="02020603050405020304" pitchFamily="18" charset="0"/>
                <a:cs typeface="Times New Roman" panose="02020603050405020304" pitchFamily="18" charset="0"/>
              </a:rPr>
              <a:t>participants and state the purpose of the meeting.</a:t>
            </a:r>
          </a:p>
          <a:p>
            <a:pPr algn="just">
              <a:lnSpc>
                <a:spcPct val="170000"/>
              </a:lnSpc>
              <a:buFont typeface="Wingdings" panose="05000000000000000000" pitchFamily="2" charset="2"/>
              <a:buChar char="v"/>
            </a:pPr>
            <a:r>
              <a:rPr lang="en-US" sz="2600" dirty="0" smtClean="0">
                <a:latin typeface="Times New Roman" panose="02020603050405020304" pitchFamily="18" charset="0"/>
                <a:cs typeface="Times New Roman" panose="02020603050405020304" pitchFamily="18" charset="0"/>
              </a:rPr>
              <a:t>Introduce </a:t>
            </a:r>
            <a:r>
              <a:rPr lang="en-US" sz="2600" dirty="0">
                <a:latin typeface="Times New Roman" panose="02020603050405020304" pitchFamily="18" charset="0"/>
                <a:cs typeface="Times New Roman" panose="02020603050405020304" pitchFamily="18" charset="0"/>
              </a:rPr>
              <a:t>the agenda and desired outcomes.</a:t>
            </a:r>
          </a:p>
          <a:p>
            <a:pPr marL="0" indent="0">
              <a:buNone/>
            </a:pPr>
            <a:r>
              <a:rPr lang="en-US" sz="2600" b="1" dirty="0" smtClean="0">
                <a:latin typeface="Times New Roman" panose="02020603050405020304" pitchFamily="18" charset="0"/>
                <a:cs typeface="Times New Roman" panose="02020603050405020304" pitchFamily="18" charset="0"/>
              </a:rPr>
              <a:t>    </a:t>
            </a:r>
            <a:r>
              <a:rPr lang="en-US" sz="2600" b="1" u="sng" dirty="0" smtClean="0">
                <a:latin typeface="Times New Roman" panose="02020603050405020304" pitchFamily="18" charset="0"/>
                <a:cs typeface="Times New Roman" panose="02020603050405020304" pitchFamily="18" charset="0"/>
              </a:rPr>
              <a:t>2</a:t>
            </a:r>
            <a:r>
              <a:rPr lang="en-US" sz="2600" b="1" u="sng" dirty="0">
                <a:latin typeface="Times New Roman" panose="02020603050405020304" pitchFamily="18" charset="0"/>
                <a:cs typeface="Times New Roman" panose="02020603050405020304" pitchFamily="18" charset="0"/>
              </a:rPr>
              <a:t>. Understanding Customer </a:t>
            </a:r>
            <a:r>
              <a:rPr lang="en-US" sz="2600" b="1" u="sng" dirty="0" smtClean="0">
                <a:latin typeface="Times New Roman" panose="02020603050405020304" pitchFamily="18" charset="0"/>
                <a:cs typeface="Times New Roman" panose="02020603050405020304" pitchFamily="18" charset="0"/>
              </a:rPr>
              <a:t>Segments</a:t>
            </a:r>
            <a:endParaRPr lang="en-US" sz="2600" u="sng"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v"/>
            </a:pPr>
            <a:r>
              <a:rPr lang="en-US" sz="2600" dirty="0" smtClean="0">
                <a:latin typeface="Times New Roman" panose="02020603050405020304" pitchFamily="18" charset="0"/>
                <a:cs typeface="Times New Roman" panose="02020603050405020304" pitchFamily="18" charset="0"/>
              </a:rPr>
              <a:t>  Review </a:t>
            </a:r>
            <a:r>
              <a:rPr lang="en-US" sz="2600" dirty="0">
                <a:latin typeface="Times New Roman" panose="02020603050405020304" pitchFamily="18" charset="0"/>
                <a:cs typeface="Times New Roman" panose="02020603050405020304" pitchFamily="18" charset="0"/>
              </a:rPr>
              <a:t>customer segmentation strategies.</a:t>
            </a:r>
          </a:p>
          <a:p>
            <a:pPr>
              <a:lnSpc>
                <a:spcPct val="170000"/>
              </a:lnSpc>
              <a:buFont typeface="Wingdings" panose="05000000000000000000" pitchFamily="2" charset="2"/>
              <a:buChar char="v"/>
            </a:pPr>
            <a:r>
              <a:rPr lang="en-US" sz="2600" dirty="0" smtClean="0">
                <a:latin typeface="Times New Roman" panose="02020603050405020304" pitchFamily="18" charset="0"/>
                <a:cs typeface="Times New Roman" panose="02020603050405020304" pitchFamily="18" charset="0"/>
              </a:rPr>
              <a:t>  Discuss </a:t>
            </a:r>
            <a:r>
              <a:rPr lang="en-US" sz="2600" dirty="0">
                <a:latin typeface="Times New Roman" panose="02020603050405020304" pitchFamily="18" charset="0"/>
                <a:cs typeface="Times New Roman" panose="02020603050405020304" pitchFamily="18" charset="0"/>
              </a:rPr>
              <a:t>different customer personas and their unique needs and preferences.</a:t>
            </a:r>
          </a:p>
          <a:p>
            <a:pPr>
              <a:lnSpc>
                <a:spcPct val="170000"/>
              </a:lnSpc>
              <a:buFont typeface="Wingdings" panose="05000000000000000000" pitchFamily="2" charset="2"/>
              <a:buChar char="v"/>
            </a:pPr>
            <a:r>
              <a:rPr lang="en-US" sz="2600" dirty="0" smtClean="0">
                <a:latin typeface="Times New Roman" panose="02020603050405020304" pitchFamily="18" charset="0"/>
                <a:cs typeface="Times New Roman" panose="02020603050405020304" pitchFamily="18" charset="0"/>
              </a:rPr>
              <a:t>   Identify </a:t>
            </a:r>
            <a:r>
              <a:rPr lang="en-US" sz="2600" dirty="0">
                <a:latin typeface="Times New Roman" panose="02020603050405020304" pitchFamily="18" charset="0"/>
                <a:cs typeface="Times New Roman" panose="02020603050405020304" pitchFamily="18" charset="0"/>
              </a:rPr>
              <a:t>key touchpoints in the customer journey</a:t>
            </a:r>
            <a:r>
              <a:rPr lang="en-US" sz="2600" dirty="0" smtClean="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 </a:t>
            </a:r>
            <a:endParaRPr lang="en-US" sz="2600" b="1" dirty="0" smtClean="0">
              <a:latin typeface="Times New Roman" panose="02020603050405020304" pitchFamily="18" charset="0"/>
              <a:cs typeface="Times New Roman" panose="02020603050405020304" pitchFamily="18" charset="0"/>
            </a:endParaRPr>
          </a:p>
          <a:p>
            <a:pPr>
              <a:lnSpc>
                <a:spcPct val="170000"/>
              </a:lnSpc>
            </a:pPr>
            <a:r>
              <a:rPr lang="en-US" sz="2600" b="1" u="sng" dirty="0" smtClean="0">
                <a:latin typeface="Times New Roman" panose="02020603050405020304" pitchFamily="18" charset="0"/>
                <a:cs typeface="Times New Roman" panose="02020603050405020304" pitchFamily="18" charset="0"/>
              </a:rPr>
              <a:t>3</a:t>
            </a:r>
            <a:r>
              <a:rPr lang="en-US" sz="2600" b="1" u="sng" dirty="0">
                <a:latin typeface="Times New Roman" panose="02020603050405020304" pitchFamily="18" charset="0"/>
                <a:cs typeface="Times New Roman" panose="02020603050405020304" pitchFamily="18" charset="0"/>
              </a:rPr>
              <a:t>. Data Collection and Analysis</a:t>
            </a:r>
            <a:endParaRPr lang="en-US" sz="2600" u="sng"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Evaluate current data collection methods and sources.</a:t>
            </a:r>
          </a:p>
          <a:p>
            <a:pPr>
              <a:lnSpc>
                <a:spcPct val="170000"/>
              </a:lnSpc>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Discuss data privacy and compliance considerations.</a:t>
            </a:r>
          </a:p>
          <a:p>
            <a:pPr>
              <a:lnSpc>
                <a:spcPct val="170000"/>
              </a:lnSpc>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Analyze available data to gain insights into customer behavior and preferences.</a:t>
            </a:r>
          </a:p>
          <a:p>
            <a:pPr>
              <a:lnSpc>
                <a:spcPct val="170000"/>
              </a:lnSpc>
              <a:buFont typeface="Wingdings" panose="05000000000000000000" pitchFamily="2" charset="2"/>
              <a:buChar char="v"/>
            </a:pPr>
            <a:endParaRPr lang="en-US"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78739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942666"/>
          </a:xfrm>
        </p:spPr>
        <p:txBody>
          <a:bodyPr/>
          <a:lstStyle/>
          <a:p>
            <a:pPr marL="0" indent="0">
              <a:buNone/>
            </a:pPr>
            <a:r>
              <a:rPr lang="en-US" b="1" u="sng" dirty="0" smtClean="0">
                <a:latin typeface="Times New Roman" panose="02020603050405020304" pitchFamily="18" charset="0"/>
                <a:cs typeface="Times New Roman" panose="02020603050405020304" pitchFamily="18" charset="0"/>
              </a:rPr>
              <a:t>    4</a:t>
            </a:r>
            <a:r>
              <a:rPr lang="en-US" b="1" u="sng" dirty="0">
                <a:latin typeface="Times New Roman" panose="02020603050405020304" pitchFamily="18" charset="0"/>
                <a:cs typeface="Times New Roman" panose="02020603050405020304" pitchFamily="18" charset="0"/>
              </a:rPr>
              <a:t>. Personalization Strategies</a:t>
            </a:r>
            <a:endParaRPr lang="en-US" u="sng"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Brainstorm personalized content ideas across various channels (e.g., website, email, social media).</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Explore techniques for tailoring product recommendations and offers.</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Discuss the role of AI and machine learning in personalization.</a:t>
            </a:r>
          </a:p>
          <a:p>
            <a:pPr marL="0" indent="0" algn="just">
              <a:lnSpc>
                <a:spcPct val="150000"/>
              </a:lnSpc>
              <a:buNone/>
            </a:pPr>
            <a:r>
              <a:rPr lang="en-US" b="1" u="sng" dirty="0" smtClean="0">
                <a:latin typeface="Times New Roman" panose="02020603050405020304" pitchFamily="18" charset="0"/>
                <a:cs typeface="Times New Roman" panose="02020603050405020304" pitchFamily="18" charset="0"/>
              </a:rPr>
              <a:t>   5</a:t>
            </a:r>
            <a:r>
              <a:rPr lang="en-US" b="1" u="sng" dirty="0">
                <a:latin typeface="Times New Roman" panose="02020603050405020304" pitchFamily="18" charset="0"/>
                <a:cs typeface="Times New Roman" panose="02020603050405020304" pitchFamily="18" charset="0"/>
              </a:rPr>
              <a:t>. Technology and Tools</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Assess existing technology infrastructure for personalization capabilities.</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Explore potential tools and platforms for enhancing personalization efforts.</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Discuss integration opportunities to streamline data management and delivery of personalized experiences.</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6</a:t>
            </a:r>
            <a:r>
              <a:rPr lang="en-US" b="1" u="sng" dirty="0">
                <a:latin typeface="Times New Roman" panose="02020603050405020304" pitchFamily="18" charset="0"/>
                <a:cs typeface="Times New Roman" panose="02020603050405020304" pitchFamily="18" charset="0"/>
              </a:rPr>
              <a:t>. Implementation </a:t>
            </a:r>
            <a:r>
              <a:rPr lang="en-US" b="1" u="sng" dirty="0" smtClean="0">
                <a:latin typeface="Times New Roman" panose="02020603050405020304" pitchFamily="18" charset="0"/>
                <a:cs typeface="Times New Roman" panose="02020603050405020304" pitchFamily="18" charset="0"/>
              </a:rPr>
              <a:t>Plan:</a:t>
            </a:r>
            <a:endParaRPr lang="en-US" b="1" u="sng"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Define objectives and key performance indicators (KPIs) for personalization initiatives.</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Allocate resources and set timelines for implementation.</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Assign responsibilities and establish a project management framework.</a:t>
            </a:r>
          </a:p>
          <a:p>
            <a:pPr algn="just">
              <a:lnSpc>
                <a:spcPct val="150000"/>
              </a:lnSpc>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435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5467"/>
            <a:ext cx="12090400" cy="6722533"/>
          </a:xfrm>
        </p:spPr>
        <p:txBody>
          <a:bodyPr>
            <a:normAutofit/>
          </a:bodyPr>
          <a:lstStyle/>
          <a:p>
            <a:pPr marL="0" indent="0">
              <a:buNone/>
            </a:pPr>
            <a:r>
              <a:rPr lang="en-US" b="1" u="sng" dirty="0" smtClean="0">
                <a:latin typeface="Times New Roman" panose="02020603050405020304" pitchFamily="18" charset="0"/>
                <a:cs typeface="Times New Roman" panose="02020603050405020304" pitchFamily="18" charset="0"/>
              </a:rPr>
              <a:t>  7</a:t>
            </a:r>
            <a:r>
              <a:rPr lang="en-US" b="1" u="sng" dirty="0">
                <a:latin typeface="Times New Roman" panose="02020603050405020304" pitchFamily="18" charset="0"/>
                <a:cs typeface="Times New Roman" panose="02020603050405020304" pitchFamily="18" charset="0"/>
              </a:rPr>
              <a:t>. Testing and Optimization</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Develop a testing plan to measure the effectiveness of personalized experiences.</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Discuss methods for gathering feedback from customers.</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Explore strategies for continuous optimization based on insights and performance metrics.</a:t>
            </a:r>
          </a:p>
          <a:p>
            <a:r>
              <a:rPr lang="en-US" b="1" u="sng" dirty="0">
                <a:latin typeface="Times New Roman" panose="02020603050405020304" pitchFamily="18" charset="0"/>
                <a:cs typeface="Times New Roman" panose="02020603050405020304" pitchFamily="18" charset="0"/>
              </a:rPr>
              <a:t>8. Training and Alignment</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Provide training sessions for team members involved in customer-facing roles.</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Ensure alignment across departments (e.g., marketing, sales, customer service) to deliver a cohesive personalized experience.</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Foster a customer-centric culture within the organization.</a:t>
            </a:r>
          </a:p>
          <a:p>
            <a:r>
              <a:rPr lang="en-US" b="1" u="sng" dirty="0">
                <a:latin typeface="Times New Roman" panose="02020603050405020304" pitchFamily="18" charset="0"/>
                <a:cs typeface="Times New Roman" panose="02020603050405020304" pitchFamily="18" charset="0"/>
              </a:rPr>
              <a:t>9. Measurement and Reporting</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Determine metrics for evaluating the success of personalized initiatives.</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Establish reporting mechanisms to track progress and performance against KPIs.</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Discuss methods for deriving actionable insights from data analysis.</a:t>
            </a:r>
          </a:p>
          <a:p>
            <a:pPr algn="just">
              <a:lnSpc>
                <a:spcPct val="150000"/>
              </a:lnSpc>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41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780" cy="982133"/>
          </a:xfrm>
        </p:spPr>
        <p:txBody>
          <a:bodyPr>
            <a:normAutofit/>
          </a:bodyPr>
          <a:lstStyle/>
          <a:p>
            <a:r>
              <a:rPr lang="en-IN" sz="2000" b="1" u="sng"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   PROBLEM STATEMENT</a:t>
            </a:r>
            <a:r>
              <a:rPr lang="en-IN" sz="2000" b="1"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a:t>
            </a:r>
            <a:endParaRPr lang="en-IN" sz="2000" b="1"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0" y="790222"/>
            <a:ext cx="12192000" cy="5881511"/>
          </a:xfrm>
        </p:spPr>
        <p:txBody>
          <a:bodyPr>
            <a:normAutofit/>
          </a:bodyPr>
          <a:lstStyle/>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problem statement for personalized customer experience typically revolves around addressing the challenges and shortcomings in pro</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today's competitive business landscape, companies face the challenge of delivering personalized customer experiences that meet the unique needs and preferences of individual customers. Despite the abundance of data and technology, organizations struggle to effectively utilize customer insights to deliver tailored interactions across various touchpoints. This results in missed opportunities for building stronger customer relationships, increasing loyalty, and maximizing revenue. The lack of personalized experiences can lead to customer dissatisfaction, reduced engagement, and ultimately, lost business opportunities. Therefore, there is a pressing need for businesses to overcome barriers such as data silos, technological limitations, and organizational alignment issues to achieve successful implementation of personalized customer </a:t>
            </a:r>
            <a:r>
              <a:rPr lang="en-US" dirty="0" err="1">
                <a:latin typeface="Times New Roman" panose="02020603050405020304" pitchFamily="18" charset="0"/>
                <a:cs typeface="Times New Roman" panose="02020603050405020304" pitchFamily="18" charset="0"/>
              </a:rPr>
              <a:t>experiences."viding</a:t>
            </a:r>
            <a:r>
              <a:rPr lang="en-US" dirty="0">
                <a:latin typeface="Times New Roman" panose="02020603050405020304" pitchFamily="18" charset="0"/>
                <a:cs typeface="Times New Roman" panose="02020603050405020304" pitchFamily="18" charset="0"/>
              </a:rPr>
              <a:t> tailored interactions and services to individual customers. Here's a concise problem statement: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1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84935" cy="1151466"/>
          </a:xfrm>
        </p:spPr>
        <p:txBody>
          <a:bodyPr/>
          <a:lstStyle/>
          <a:p>
            <a:r>
              <a:rPr lang="en-IN" dirty="0" smtClean="0"/>
              <a:t>PROJECT OVERVIEW</a:t>
            </a:r>
            <a:endParaRPr lang="en-IN" dirty="0"/>
          </a:p>
        </p:txBody>
      </p:sp>
      <p:sp>
        <p:nvSpPr>
          <p:cNvPr id="3" name="Content Placeholder 2"/>
          <p:cNvSpPr>
            <a:spLocks noGrp="1"/>
          </p:cNvSpPr>
          <p:nvPr>
            <p:ph idx="1"/>
          </p:nvPr>
        </p:nvSpPr>
        <p:spPr>
          <a:xfrm>
            <a:off x="33867" y="666044"/>
            <a:ext cx="12192000" cy="7078134"/>
          </a:xfrm>
        </p:spPr>
        <p:txBody>
          <a:bodyPr>
            <a:noAutofit/>
          </a:bodyPr>
          <a:lstStyle/>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project overview of a personalized customer experience initiative outlines the key objectives, scope, and approach for implementing personalized experiences for customers. Here's an example of a project overview:</a:t>
            </a:r>
          </a:p>
          <a:p>
            <a:pPr algn="just">
              <a:lnSpc>
                <a:spcPct val="150000"/>
              </a:lnSpc>
              <a:buFont typeface="Wingdings" panose="05000000000000000000" pitchFamily="2" charset="2"/>
              <a:buChar char="v"/>
            </a:pPr>
            <a:r>
              <a:rPr lang="en-US" dirty="0">
                <a:solidFill>
                  <a:schemeClr val="accent5"/>
                </a:solidFill>
              </a:rPr>
              <a:t>Project Overview: Personalized Customer Experience</a:t>
            </a:r>
          </a:p>
          <a:p>
            <a:pPr marL="0" indent="0" algn="just">
              <a:lnSpc>
                <a:spcPct val="150000"/>
              </a:lnSpc>
              <a:buNone/>
            </a:pPr>
            <a:r>
              <a:rPr lang="en-US" b="1" dirty="0" smtClean="0"/>
              <a:t>    </a:t>
            </a:r>
            <a:r>
              <a:rPr lang="en-US" b="1" u="sng" dirty="0" smtClean="0"/>
              <a:t>Objective</a:t>
            </a:r>
            <a:r>
              <a:rPr lang="en-US" b="1" u="sng" dirty="0"/>
              <a:t>:</a:t>
            </a:r>
          </a:p>
          <a:p>
            <a:pPr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objective of this project is to enhance customer satisfaction, loyalty, and retention by implementing personalized experiences across all customer touchpoints. By leveraging data-driven insights and advanced technology, we aim to deliver tailored interactions that meet the unique needs and preferences of individual customers.</a:t>
            </a:r>
          </a:p>
          <a:p>
            <a:pPr marL="0" indent="0" algn="just">
              <a:lnSpc>
                <a:spcPct val="150000"/>
              </a:lnSpc>
              <a:buNone/>
            </a:pPr>
            <a:r>
              <a:rPr lang="en-US" b="1" dirty="0" smtClean="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Scope:</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The project will encompass all stages of the customer journey, from initial contact to post-purchase engagement.</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Personalization efforts will extend across various channels, including but not limited to, website, email, mobile app, and social media.</a:t>
            </a:r>
          </a:p>
          <a:p>
            <a:pPr lvl="1" algn="just">
              <a:lnSpc>
                <a:spcPct val="150000"/>
              </a:lnSpc>
              <a:buFont typeface="Wingdings" panose="05000000000000000000" pitchFamily="2" charset="2"/>
              <a:buChar char="v"/>
            </a:pPr>
            <a:endParaRPr lang="en-IN" dirty="0"/>
          </a:p>
        </p:txBody>
      </p:sp>
    </p:spTree>
    <p:extLst>
      <p:ext uri="{BB962C8B-B14F-4D97-AF65-F5344CB8AC3E}">
        <p14:creationId xmlns:p14="http://schemas.microsoft.com/office/powerpoint/2010/main" val="292523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IN" dirty="0"/>
          </a:p>
        </p:txBody>
      </p:sp>
      <p:sp>
        <p:nvSpPr>
          <p:cNvPr id="3" name="Content Placeholder 2"/>
          <p:cNvSpPr>
            <a:spLocks noGrp="1"/>
          </p:cNvSpPr>
          <p:nvPr>
            <p:ph idx="1"/>
          </p:nvPr>
        </p:nvSpPr>
        <p:spPr>
          <a:xfrm>
            <a:off x="0" y="1399823"/>
            <a:ext cx="12191999" cy="4438340"/>
          </a:xfrm>
        </p:spPr>
        <p:txBody>
          <a:bodyPr/>
          <a:lstStyle/>
          <a:p>
            <a:r>
              <a:rPr lang="en-US" b="1" dirty="0"/>
              <a:t>Scope:</a:t>
            </a:r>
            <a:endParaRPr lang="en-US" dirty="0"/>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project will encompass all stages of the customer journey, from initial contact to post-purchase engagement.</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Personalization efforts will extend across various channels, including but not limited to, website, email, mobile app, and social media.</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Key focus areas include personalized product recommendations, targeted promotions, customized content delivery, and responsive customer service.</a:t>
            </a:r>
          </a:p>
          <a:p>
            <a:pPr marL="685800" lvl="1" algn="just">
              <a:lnSpc>
                <a:spcPct val="150000"/>
              </a:lnSpc>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02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 y="270933"/>
            <a:ext cx="11548533" cy="1320800"/>
          </a:xfrm>
        </p:spPr>
        <p:txBody>
          <a:bodyPr/>
          <a:lstStyle/>
          <a:p>
            <a:r>
              <a:rPr lang="en-IN" dirty="0" smtClean="0"/>
              <a:t>Approaches</a:t>
            </a:r>
            <a:endParaRPr lang="en-IN" dirty="0"/>
          </a:p>
        </p:txBody>
      </p:sp>
      <p:sp>
        <p:nvSpPr>
          <p:cNvPr id="3" name="Content Placeholder 2"/>
          <p:cNvSpPr>
            <a:spLocks noGrp="1"/>
          </p:cNvSpPr>
          <p:nvPr>
            <p:ph idx="1"/>
          </p:nvPr>
        </p:nvSpPr>
        <p:spPr>
          <a:xfrm>
            <a:off x="135467" y="1016000"/>
            <a:ext cx="11943643" cy="5842001"/>
          </a:xfrm>
        </p:spPr>
        <p:txBody>
          <a:bodyPr>
            <a:noAutofit/>
          </a:bodyPr>
          <a:lstStyle/>
          <a:p>
            <a:pPr marL="685800" lvl="1" algn="just">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Approach:</a:t>
            </a:r>
          </a:p>
          <a:p>
            <a:pPr marL="400050" lvl="1" indent="0" algn="just">
              <a:lnSpc>
                <a:spcPct val="150000"/>
              </a:lnSpc>
              <a:buNone/>
            </a:pPr>
            <a:r>
              <a:rPr lang="en-US" sz="1800" b="1" u="sng" dirty="0">
                <a:latin typeface="Times New Roman" panose="02020603050405020304" pitchFamily="18" charset="0"/>
                <a:cs typeface="Times New Roman" panose="02020603050405020304" pitchFamily="18" charset="0"/>
              </a:rPr>
              <a:t>Data Collection and Analysis:</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Identify sources of customer data and establish mechanisms for data collection.</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Analyze customer data to gain insights into behavior, preferences, and purchasing patterns.</a:t>
            </a:r>
          </a:p>
          <a:p>
            <a:pPr marL="400050" lvl="1" indent="0" algn="just">
              <a:lnSpc>
                <a:spcPct val="150000"/>
              </a:lnSpc>
              <a:buNone/>
            </a:pPr>
            <a:r>
              <a:rPr lang="en-US" sz="1800" b="1" u="sng" dirty="0" smtClean="0">
                <a:latin typeface="Times New Roman" panose="02020603050405020304" pitchFamily="18" charset="0"/>
                <a:cs typeface="Times New Roman" panose="02020603050405020304" pitchFamily="18" charset="0"/>
              </a:rPr>
              <a:t>Personal </a:t>
            </a:r>
            <a:r>
              <a:rPr lang="en-US" sz="1800" b="1" u="sng" dirty="0">
                <a:latin typeface="Times New Roman" panose="02020603050405020304" pitchFamily="18" charset="0"/>
                <a:cs typeface="Times New Roman" panose="02020603050405020304" pitchFamily="18" charset="0"/>
              </a:rPr>
              <a:t>Development:</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Develop detailed customer personas based on demographic, psychographic, and behavioral attributes.</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Segment customers into distinct groups to facilitate personalized targeting.</a:t>
            </a:r>
          </a:p>
          <a:p>
            <a:pPr marL="400050" lvl="1" indent="0" algn="just">
              <a:lnSpc>
                <a:spcPct val="150000"/>
              </a:lnSpc>
              <a:buNone/>
            </a:pPr>
            <a:r>
              <a:rPr lang="en-US" sz="1800" b="1" u="sng" dirty="0">
                <a:latin typeface="Times New Roman" panose="02020603050405020304" pitchFamily="18" charset="0"/>
                <a:cs typeface="Times New Roman" panose="02020603050405020304" pitchFamily="18" charset="0"/>
              </a:rPr>
              <a:t>Personalization Strategies:</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Brainstorm and prioritize personalized content ideas and initiatives.</a:t>
            </a:r>
          </a:p>
          <a:p>
            <a:pPr marL="685800" lvl="1"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Define strategies for delivering tailored experiences to different customer segments.</a:t>
            </a:r>
          </a:p>
        </p:txBody>
      </p:sp>
    </p:spTree>
    <p:extLst>
      <p:ext uri="{BB962C8B-B14F-4D97-AF65-F5344CB8AC3E}">
        <p14:creationId xmlns:p14="http://schemas.microsoft.com/office/powerpoint/2010/main" val="32035694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2335</TotalTime>
  <Words>2006</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Trebuchet MS</vt:lpstr>
      <vt:lpstr>Wingdings</vt:lpstr>
      <vt:lpstr>Wingdings 3</vt:lpstr>
      <vt:lpstr>Facet</vt:lpstr>
      <vt:lpstr>STUDENT NAME  : SOUNDARI   V                         V</vt:lpstr>
      <vt:lpstr>PROJECT TITLE</vt:lpstr>
      <vt:lpstr>AGENDA</vt:lpstr>
      <vt:lpstr>PowerPoint Presentation</vt:lpstr>
      <vt:lpstr>PowerPoint Presentation</vt:lpstr>
      <vt:lpstr>   PROBLEM STATEMENT:</vt:lpstr>
      <vt:lpstr>PROJECT OVERVIEW</vt:lpstr>
      <vt:lpstr>Scope</vt:lpstr>
      <vt:lpstr>Approaches</vt:lpstr>
      <vt:lpstr>PowerPoint Presentation</vt:lpstr>
      <vt:lpstr>PowerPoint Presentation</vt:lpstr>
      <vt:lpstr>Who are the End Users?</vt:lpstr>
      <vt:lpstr>PowerPoint Presentation</vt:lpstr>
      <vt:lpstr>YOUR SOLUTION AND ITS VALUE PROPOSITION</vt:lpstr>
      <vt:lpstr>The Wow in your solution</vt:lpstr>
      <vt:lpstr>MODELLLING</vt:lpstr>
      <vt:lpstr>RESULTS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ELCOT</dc:creator>
  <cp:lastModifiedBy>ELCOT</cp:lastModifiedBy>
  <cp:revision>29</cp:revision>
  <dcterms:created xsi:type="dcterms:W3CDTF">2024-03-30T04:23:13Z</dcterms:created>
  <dcterms:modified xsi:type="dcterms:W3CDTF">2024-04-02T03:46:35Z</dcterms:modified>
</cp:coreProperties>
</file>