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1"/>
    <p:sldMasterId id="2147483763" r:id="rId2"/>
  </p:sldMasterIdLst>
  <p:notesMasterIdLst>
    <p:notesMasterId r:id="rId24"/>
  </p:notesMasterIdLst>
  <p:sldIdLst>
    <p:sldId id="257" r:id="rId3"/>
    <p:sldId id="256" r:id="rId4"/>
    <p:sldId id="260" r:id="rId5"/>
    <p:sldId id="275" r:id="rId6"/>
    <p:sldId id="261" r:id="rId7"/>
    <p:sldId id="265" r:id="rId8"/>
    <p:sldId id="266" r:id="rId9"/>
    <p:sldId id="267" r:id="rId10"/>
    <p:sldId id="271" r:id="rId11"/>
    <p:sldId id="270" r:id="rId12"/>
    <p:sldId id="272" r:id="rId13"/>
    <p:sldId id="273" r:id="rId14"/>
    <p:sldId id="276" r:id="rId15"/>
    <p:sldId id="274" r:id="rId16"/>
    <p:sldId id="277" r:id="rId17"/>
    <p:sldId id="278" r:id="rId18"/>
    <p:sldId id="279" r:id="rId19"/>
    <p:sldId id="280" r:id="rId20"/>
    <p:sldId id="282" r:id="rId21"/>
    <p:sldId id="281" r:id="rId22"/>
    <p:sldId id="28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1" d="100"/>
          <a:sy n="91" d="100"/>
        </p:scale>
        <p:origin x="49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49F79D-CECF-4401-9860-DC550D86EA6E}" type="datetimeFigureOut">
              <a:rPr lang="en-US" smtClean="0"/>
              <a:t>7/28/2015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A9AF86-03F2-4B80-A038-D66C071A744B}" type="slidenum">
              <a:rPr lang="en-US" smtClean="0"/>
              <a:t>‹#›</a:t>
            </a:fld>
            <a:endParaRPr lang="en-US"/>
          </a:p>
        </p:txBody>
      </p:sp>
    </p:spTree>
    <p:extLst>
      <p:ext uri="{BB962C8B-B14F-4D97-AF65-F5344CB8AC3E}">
        <p14:creationId xmlns:p14="http://schemas.microsoft.com/office/powerpoint/2010/main" val="407445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A9AF86-03F2-4B80-A038-D66C071A744B}" type="slidenum">
              <a:rPr lang="en-US" smtClean="0"/>
              <a:t>1</a:t>
            </a:fld>
            <a:endParaRPr lang="en-US"/>
          </a:p>
        </p:txBody>
      </p:sp>
    </p:spTree>
    <p:extLst>
      <p:ext uri="{BB962C8B-B14F-4D97-AF65-F5344CB8AC3E}">
        <p14:creationId xmlns:p14="http://schemas.microsoft.com/office/powerpoint/2010/main" val="1419396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A9AF86-03F2-4B80-A038-D66C071A744B}" type="slidenum">
              <a:rPr lang="en-US" smtClean="0"/>
              <a:t>2</a:t>
            </a:fld>
            <a:endParaRPr lang="en-US"/>
          </a:p>
        </p:txBody>
      </p:sp>
    </p:spTree>
    <p:extLst>
      <p:ext uri="{BB962C8B-B14F-4D97-AF65-F5344CB8AC3E}">
        <p14:creationId xmlns:p14="http://schemas.microsoft.com/office/powerpoint/2010/main" val="130362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A9AF86-03F2-4B80-A038-D66C071A744B}" type="slidenum">
              <a:rPr lang="en-US" smtClean="0"/>
              <a:t>3</a:t>
            </a:fld>
            <a:endParaRPr lang="en-US"/>
          </a:p>
        </p:txBody>
      </p:sp>
    </p:spTree>
    <p:extLst>
      <p:ext uri="{BB962C8B-B14F-4D97-AF65-F5344CB8AC3E}">
        <p14:creationId xmlns:p14="http://schemas.microsoft.com/office/powerpoint/2010/main" val="18468841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A069CB8-F204-4D06-B913-C5A26A89888A}" type="datetimeFigureOut">
              <a:rPr lang="en-US" smtClean="0"/>
              <a:t>7/28/2015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89085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B6E300-0A13-4A81-945A-7333C271A069}" type="datetimeFigureOut">
              <a:rPr lang="en-US" smtClean="0"/>
              <a:t>7/28/2015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4197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671962-1EA4-46E7-BCB0-F36CE46D1A59}" type="datetimeFigureOut">
              <a:rPr lang="en-US" smtClean="0"/>
              <a:t>7/28/2015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286552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5A069CB8-F204-4D06-B913-C5A26A89888A}" type="datetimeFigureOut">
              <a:rPr lang="en-US" smtClean="0"/>
              <a:t>7/28/2015</a:t>
            </a:fld>
            <a:endParaRPr lang="en-US" dirty="0"/>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endParaRPr lang="en-US" dirty="0"/>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5481056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0BB376-B19C-488D-ABEB-03C7E6E9E3E0}" type="datetimeFigureOut">
              <a:rPr lang="en-US" smtClean="0"/>
              <a:t>7/28/2015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smtClean="0"/>
              <a:t>‹#›</a:t>
            </a:fld>
            <a:endParaRPr lang="en-US" dirty="0"/>
          </a:p>
        </p:txBody>
      </p:sp>
    </p:spTree>
    <p:extLst>
      <p:ext uri="{BB962C8B-B14F-4D97-AF65-F5344CB8AC3E}">
        <p14:creationId xmlns:p14="http://schemas.microsoft.com/office/powerpoint/2010/main" val="40807424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6F077B-A50F-4D64-8574-E2D6A98A5553}" type="datetimeFigureOut">
              <a:rPr lang="en-US" smtClean="0"/>
              <a:t>7/28/2015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796452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D9E2A62-1983-43A1-A163-D8AA46534C80}" type="datetimeFigureOut">
              <a:rPr lang="en-US" smtClean="0"/>
              <a:t>7/28/2015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577719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98F3E3B-34E3-4345-B2A1-994B83598A9C}" type="datetimeFigureOut">
              <a:rPr lang="en-US" smtClean="0"/>
              <a:t>7/28/2015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55528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D816C96-82A1-4D77-8ADA-627AC6FE3D65}" type="datetimeFigureOut">
              <a:rPr lang="en-US" smtClean="0"/>
              <a:t>7/28/2015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554054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102C1E-28F2-47E9-802D-339E64E2F920}" type="datetimeFigureOut">
              <a:rPr lang="en-US" smtClean="0"/>
              <a:t>7/28/2015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003792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271A48-F18A-45B3-BC05-1E27DA3F88AF}" type="datetimeFigureOut">
              <a:rPr lang="en-US" smtClean="0"/>
              <a:t>7/28/2015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07405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0BB376-B19C-488D-ABEB-03C7E6E9E3E0}" type="datetimeFigureOut">
              <a:rPr lang="en-US" smtClean="0"/>
              <a:t>7/28/2015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smtClean="0"/>
              <a:t>‹#›</a:t>
            </a:fld>
            <a:endParaRPr lang="en-US" dirty="0"/>
          </a:p>
        </p:txBody>
      </p:sp>
    </p:spTree>
    <p:extLst>
      <p:ext uri="{BB962C8B-B14F-4D97-AF65-F5344CB8AC3E}">
        <p14:creationId xmlns:p14="http://schemas.microsoft.com/office/powerpoint/2010/main" val="27702380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B747F8-9654-4282-85D2-65F41AAE7A75}" type="datetimeFigureOut">
              <a:rPr lang="en-US" smtClean="0"/>
              <a:t>7/28/2015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813071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C5B261-8843-42D1-AAFC-05E20E2D9B97}" type="datetimeFigureOut">
              <a:rPr lang="en-US" smtClean="0"/>
              <a:t>7/28/2015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46750524"/>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C5B261-8843-42D1-AAFC-05E20E2D9B97}" type="datetimeFigureOut">
              <a:rPr lang="en-US" smtClean="0"/>
              <a:t>7/28/2015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70664127"/>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C5B261-8843-42D1-AAFC-05E20E2D9B97}" type="datetimeFigureOut">
              <a:rPr lang="en-US" smtClean="0"/>
              <a:t>7/28/2015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59868480"/>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C5B261-8843-42D1-AAFC-05E20E2D9B97}" type="datetimeFigureOut">
              <a:rPr lang="en-US" smtClean="0"/>
              <a:t>7/28/2015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30294942"/>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DC5B261-8843-42D1-AAFC-05E20E2D9B97}" type="datetimeFigureOut">
              <a:rPr lang="en-US" smtClean="0"/>
              <a:t>7/28/2015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78778016"/>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DC5B261-8843-42D1-AAFC-05E20E2D9B97}" type="datetimeFigureOut">
              <a:rPr lang="en-US" smtClean="0"/>
              <a:t>7/28/2015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31228520"/>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B6E300-0A13-4A81-945A-7333C271A069}" type="datetimeFigureOut">
              <a:rPr lang="en-US" smtClean="0"/>
              <a:t>7/28/2015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189502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671962-1EA4-46E7-BCB0-F36CE46D1A59}" type="datetimeFigureOut">
              <a:rPr lang="en-US" smtClean="0"/>
              <a:t>7/28/2015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25728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6F077B-A50F-4D64-8574-E2D6A98A5553}" type="datetimeFigureOut">
              <a:rPr lang="en-US" smtClean="0"/>
              <a:t>7/28/2015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29020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D9E2A62-1983-43A1-A163-D8AA46534C80}" type="datetimeFigureOut">
              <a:rPr lang="en-US" smtClean="0"/>
              <a:t>7/28/2015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1808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5127" y="2507550"/>
            <a:ext cx="5156200" cy="3680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7550"/>
            <a:ext cx="5181601" cy="3680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8F3E3B-34E3-4345-B2A1-994B83598A9C}" type="datetimeFigureOut">
              <a:rPr lang="en-US" smtClean="0"/>
              <a:t>7/28/2015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855028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816C96-82A1-4D77-8ADA-627AC6FE3D65}" type="datetimeFigureOut">
              <a:rPr lang="en-US" smtClean="0"/>
              <a:t>7/28/2015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50156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102C1E-28F2-47E9-802D-339E64E2F920}" type="datetimeFigureOut">
              <a:rPr lang="en-US" smtClean="0"/>
              <a:t>7/28/2015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71654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en-US" smtClean="0"/>
              <a:t>Click to edit Master title style</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271A48-F18A-45B3-BC05-1E27DA3F88AF}" type="datetimeFigureOut">
              <a:rPr lang="en-US" smtClean="0"/>
              <a:t>7/28/2015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83178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B747F8-9654-4282-85D2-65F41AAE7A75}" type="datetimeFigureOut">
              <a:rPr lang="en-US" smtClean="0"/>
              <a:t>7/28/2015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7705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1.jpe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5DC5B261-8843-42D1-AAFC-05E20E2D9B97}" type="datetimeFigureOut">
              <a:rPr lang="en-US" smtClean="0"/>
              <a:t>7/28/2015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9529720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DC5B261-8843-42D1-AAFC-05E20E2D9B97}" type="datetimeFigureOut">
              <a:rPr lang="en-US" smtClean="0"/>
              <a:t>7/28/2015</a:t>
            </a:fld>
            <a:endParaRPr lang="en-US" dirty="0"/>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52558527"/>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Afternoon All</a:t>
            </a:r>
            <a:endParaRPr lang="en-US" dirty="0"/>
          </a:p>
        </p:txBody>
      </p:sp>
      <p:pic>
        <p:nvPicPr>
          <p:cNvPr id="3084" name="Picture 12" descr="http://imgur.com/Xes5EA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4467" y="2146667"/>
            <a:ext cx="9344025" cy="3419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11277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practical view (</a:t>
            </a:r>
            <a:r>
              <a:rPr lang="en-US" dirty="0" err="1" smtClean="0"/>
              <a:t>linux</a:t>
            </a:r>
            <a:r>
              <a:rPr lang="en-US" dirty="0" smtClean="0"/>
              <a:t> kernel)</a:t>
            </a:r>
            <a:endParaRPr lang="en-US" dirty="0"/>
          </a:p>
        </p:txBody>
      </p:sp>
      <p:pic>
        <p:nvPicPr>
          <p:cNvPr id="4" name="Content Placeholder 3"/>
          <p:cNvPicPr>
            <a:picLocks noGrp="1" noChangeAspect="1"/>
          </p:cNvPicPr>
          <p:nvPr>
            <p:ph idx="1"/>
          </p:nvPr>
        </p:nvPicPr>
        <p:blipFill>
          <a:blip r:embed="rId2"/>
          <a:stretch>
            <a:fillRect/>
          </a:stretch>
        </p:blipFill>
        <p:spPr>
          <a:xfrm>
            <a:off x="1741327" y="3301516"/>
            <a:ext cx="8761413" cy="2760005"/>
          </a:xfrm>
          <a:prstGeom prst="rect">
            <a:avLst/>
          </a:prstGeom>
        </p:spPr>
      </p:pic>
    </p:spTree>
    <p:extLst>
      <p:ext uri="{BB962C8B-B14F-4D97-AF65-F5344CB8AC3E}">
        <p14:creationId xmlns:p14="http://schemas.microsoft.com/office/powerpoint/2010/main" val="12347015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abstraction</a:t>
            </a:r>
            <a:endParaRPr lang="en-US" dirty="0"/>
          </a:p>
        </p:txBody>
      </p:sp>
      <p:sp>
        <p:nvSpPr>
          <p:cNvPr id="3" name="Content Placeholder 2"/>
          <p:cNvSpPr>
            <a:spLocks noGrp="1"/>
          </p:cNvSpPr>
          <p:nvPr>
            <p:ph idx="1"/>
          </p:nvPr>
        </p:nvSpPr>
        <p:spPr>
          <a:xfrm>
            <a:off x="1154954" y="2603500"/>
            <a:ext cx="10516489" cy="3416300"/>
          </a:xfrm>
        </p:spPr>
        <p:txBody>
          <a:bodyPr/>
          <a:lstStyle/>
          <a:p>
            <a:r>
              <a:rPr lang="en-US" dirty="0"/>
              <a:t>Under Linux and UNIX each and every hardware device treated as a file. </a:t>
            </a:r>
            <a:r>
              <a:rPr lang="en-US" dirty="0" smtClean="0"/>
              <a:t>(show /dev)</a:t>
            </a:r>
          </a:p>
          <a:p>
            <a:r>
              <a:rPr lang="en-US" dirty="0" smtClean="0"/>
              <a:t>A </a:t>
            </a:r>
            <a:r>
              <a:rPr lang="en-US" dirty="0"/>
              <a:t>device file allows to accesses hardware devices </a:t>
            </a:r>
            <a:endParaRPr lang="en-US" dirty="0" smtClean="0"/>
          </a:p>
          <a:p>
            <a:pPr lvl="1"/>
            <a:r>
              <a:rPr lang="en-US" dirty="0" smtClean="0"/>
              <a:t>Character files (1 byte at a time) (cat /</a:t>
            </a:r>
            <a:r>
              <a:rPr lang="en-US" dirty="0" err="1" smtClean="0"/>
              <a:t>proc</a:t>
            </a:r>
            <a:r>
              <a:rPr lang="en-US" dirty="0" smtClean="0"/>
              <a:t>/devices, ls –l)</a:t>
            </a:r>
          </a:p>
          <a:p>
            <a:pPr lvl="1"/>
            <a:r>
              <a:rPr lang="en-US" dirty="0" smtClean="0"/>
              <a:t>Block files (512 bytes to 32 KB)</a:t>
            </a:r>
          </a:p>
        </p:txBody>
      </p:sp>
      <p:pic>
        <p:nvPicPr>
          <p:cNvPr id="9218" name="Picture 2" descr="http://mylinuxbook.com/wp-content/uploads/2012/10/LinuxDevic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3775" y="4128653"/>
            <a:ext cx="4937017" cy="2729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70387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abstraction</a:t>
            </a:r>
            <a:endParaRPr lang="en-US" dirty="0"/>
          </a:p>
        </p:txBody>
      </p:sp>
      <p:sp>
        <p:nvSpPr>
          <p:cNvPr id="3" name="Content Placeholder 2"/>
          <p:cNvSpPr>
            <a:spLocks noGrp="1"/>
          </p:cNvSpPr>
          <p:nvPr>
            <p:ph idx="1"/>
          </p:nvPr>
        </p:nvSpPr>
        <p:spPr>
          <a:xfrm>
            <a:off x="1154954" y="3004189"/>
            <a:ext cx="10475392" cy="3416300"/>
          </a:xfrm>
        </p:spPr>
        <p:txBody>
          <a:bodyPr/>
          <a:lstStyle/>
          <a:p>
            <a:pPr lvl="1"/>
            <a:r>
              <a:rPr lang="en-US" dirty="0" smtClean="0"/>
              <a:t>cat /</a:t>
            </a:r>
            <a:r>
              <a:rPr lang="en-US" dirty="0" err="1" smtClean="0"/>
              <a:t>proc</a:t>
            </a:r>
            <a:r>
              <a:rPr lang="en-US" dirty="0" smtClean="0"/>
              <a:t>/</a:t>
            </a:r>
            <a:r>
              <a:rPr lang="en-US" dirty="0" err="1" smtClean="0"/>
              <a:t>iomem</a:t>
            </a:r>
            <a:endParaRPr lang="en-US" dirty="0" smtClean="0"/>
          </a:p>
          <a:p>
            <a:pPr lvl="2"/>
            <a:r>
              <a:rPr lang="en-US" dirty="0" smtClean="0"/>
              <a:t>Why do all the address starts with ‘f’ ?</a:t>
            </a:r>
          </a:p>
          <a:p>
            <a:pPr lvl="1"/>
            <a:r>
              <a:rPr lang="en-US" dirty="0" smtClean="0"/>
              <a:t>All devices are IO memory mapped, meaning you can write to or read from any peripheral device using an address.</a:t>
            </a:r>
          </a:p>
          <a:p>
            <a:pPr lvl="1"/>
            <a:r>
              <a:rPr lang="en-US" dirty="0" smtClean="0"/>
              <a:t>The operating system loads the correct device driver and makes sure the data is properly interpreted and fed to the applications and vice versa.</a:t>
            </a:r>
          </a:p>
          <a:p>
            <a:pPr lvl="1"/>
            <a:r>
              <a:rPr lang="en-US" dirty="0" err="1" smtClean="0"/>
              <a:t>lsmod</a:t>
            </a:r>
            <a:r>
              <a:rPr lang="en-US" dirty="0" smtClean="0"/>
              <a:t> all devices</a:t>
            </a:r>
          </a:p>
          <a:p>
            <a:pPr lvl="1"/>
            <a:r>
              <a:rPr lang="en-US" dirty="0" smtClean="0"/>
              <a:t>Show </a:t>
            </a:r>
            <a:r>
              <a:rPr lang="en-US" dirty="0" err="1" smtClean="0"/>
              <a:t>dmesg</a:t>
            </a:r>
            <a:r>
              <a:rPr lang="en-US" dirty="0" smtClean="0"/>
              <a:t> on system initialization sequence.</a:t>
            </a:r>
          </a:p>
          <a:p>
            <a:pPr lvl="1"/>
            <a:endParaRPr lang="en-US" dirty="0" smtClean="0"/>
          </a:p>
          <a:p>
            <a:pPr marL="457200" lvl="1" indent="0">
              <a:buNone/>
            </a:pPr>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23520267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simple device driver</a:t>
            </a:r>
            <a:endParaRPr lang="en-US" dirty="0"/>
          </a:p>
        </p:txBody>
      </p:sp>
      <p:sp>
        <p:nvSpPr>
          <p:cNvPr id="3" name="Content Placeholder 2"/>
          <p:cNvSpPr>
            <a:spLocks noGrp="1"/>
          </p:cNvSpPr>
          <p:nvPr>
            <p:ph idx="1"/>
          </p:nvPr>
        </p:nvSpPr>
        <p:spPr/>
        <p:txBody>
          <a:bodyPr/>
          <a:lstStyle/>
          <a:p>
            <a:r>
              <a:rPr lang="en-US" dirty="0" smtClean="0"/>
              <a:t>/home/minion/kinetic/driver</a:t>
            </a:r>
          </a:p>
          <a:p>
            <a:pPr lvl="1"/>
            <a:r>
              <a:rPr lang="en-US" dirty="0" smtClean="0"/>
              <a:t>The code (</a:t>
            </a:r>
            <a:r>
              <a:rPr lang="en-US" dirty="0" err="1" smtClean="0"/>
              <a:t>Hello.c</a:t>
            </a:r>
            <a:r>
              <a:rPr lang="en-US" dirty="0" smtClean="0"/>
              <a:t>)</a:t>
            </a:r>
          </a:p>
          <a:p>
            <a:pPr lvl="1"/>
            <a:r>
              <a:rPr lang="en-US" dirty="0" smtClean="0"/>
              <a:t>Building the driver (Build.sh)</a:t>
            </a:r>
          </a:p>
          <a:p>
            <a:pPr lvl="1"/>
            <a:r>
              <a:rPr lang="en-US" dirty="0" smtClean="0"/>
              <a:t>Registering a kernel mode driver module (</a:t>
            </a:r>
            <a:r>
              <a:rPr lang="en-US" dirty="0" err="1" smtClean="0"/>
              <a:t>Insmod</a:t>
            </a:r>
            <a:r>
              <a:rPr lang="en-US" dirty="0" smtClean="0"/>
              <a:t> </a:t>
            </a:r>
            <a:r>
              <a:rPr lang="en-US" dirty="0" err="1" smtClean="0"/>
              <a:t>hello.ko</a:t>
            </a:r>
            <a:r>
              <a:rPr lang="en-US" dirty="0" smtClean="0"/>
              <a:t> )</a:t>
            </a:r>
          </a:p>
          <a:p>
            <a:pPr lvl="1"/>
            <a:r>
              <a:rPr lang="en-US" dirty="0" smtClean="0"/>
              <a:t>View whether it’s loaded into kernel (</a:t>
            </a:r>
            <a:r>
              <a:rPr lang="en-US" dirty="0" err="1" smtClean="0"/>
              <a:t>dmesg</a:t>
            </a:r>
            <a:r>
              <a:rPr lang="en-US" dirty="0" smtClean="0"/>
              <a:t> (or) cat /</a:t>
            </a:r>
            <a:r>
              <a:rPr lang="en-US" dirty="0" err="1" smtClean="0"/>
              <a:t>var</a:t>
            </a:r>
            <a:r>
              <a:rPr lang="en-US" dirty="0" smtClean="0"/>
              <a:t> /log/syslog)</a:t>
            </a:r>
          </a:p>
          <a:p>
            <a:pPr lvl="1"/>
            <a:r>
              <a:rPr lang="en-US" dirty="0" smtClean="0"/>
              <a:t>Interrupt handler , show that a key is pressed</a:t>
            </a:r>
          </a:p>
          <a:p>
            <a:pPr lvl="1"/>
            <a:r>
              <a:rPr lang="en-US" dirty="0" smtClean="0"/>
              <a:t>Let them understand what a driver is capable of.</a:t>
            </a:r>
          </a:p>
          <a:p>
            <a:pPr lvl="1"/>
            <a:r>
              <a:rPr lang="en-US" dirty="0" smtClean="0"/>
              <a:t>Where is the driver running ? (</a:t>
            </a:r>
            <a:r>
              <a:rPr lang="en-US" dirty="0" err="1" smtClean="0"/>
              <a:t>ps</a:t>
            </a:r>
            <a:r>
              <a:rPr lang="en-US" dirty="0"/>
              <a:t> </a:t>
            </a:r>
            <a:r>
              <a:rPr lang="en-US" dirty="0" smtClean="0"/>
              <a:t>–A)</a:t>
            </a:r>
          </a:p>
        </p:txBody>
      </p:sp>
    </p:spTree>
    <p:extLst>
      <p:ext uri="{BB962C8B-B14F-4D97-AF65-F5344CB8AC3E}">
        <p14:creationId xmlns:p14="http://schemas.microsoft.com/office/powerpoint/2010/main" val="31219956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Processes</a:t>
            </a:r>
            <a:endParaRPr lang="en-US" dirty="0"/>
          </a:p>
        </p:txBody>
      </p:sp>
      <p:sp>
        <p:nvSpPr>
          <p:cNvPr id="3" name="Content Placeholder 2"/>
          <p:cNvSpPr>
            <a:spLocks noGrp="1"/>
          </p:cNvSpPr>
          <p:nvPr>
            <p:ph idx="1"/>
          </p:nvPr>
        </p:nvSpPr>
        <p:spPr>
          <a:xfrm>
            <a:off x="1154954" y="2634322"/>
            <a:ext cx="8761413" cy="3416300"/>
          </a:xfrm>
        </p:spPr>
        <p:txBody>
          <a:bodyPr/>
          <a:lstStyle/>
          <a:p>
            <a:r>
              <a:rPr lang="en-US" dirty="0" smtClean="0"/>
              <a:t>A process is a special file (Agree ?)</a:t>
            </a:r>
          </a:p>
          <a:p>
            <a:r>
              <a:rPr lang="en-US" dirty="0" smtClean="0"/>
              <a:t>What is a difference between a text file and a exe file</a:t>
            </a:r>
          </a:p>
          <a:p>
            <a:r>
              <a:rPr lang="en-US" dirty="0" smtClean="0"/>
              <a:t>Write a small executable and run it.</a:t>
            </a:r>
          </a:p>
          <a:p>
            <a:r>
              <a:rPr lang="en-US" dirty="0" err="1" smtClean="0"/>
              <a:t>Objdump</a:t>
            </a:r>
            <a:r>
              <a:rPr lang="en-US" dirty="0" smtClean="0"/>
              <a:t> –s the executable. </a:t>
            </a:r>
          </a:p>
          <a:p>
            <a:r>
              <a:rPr lang="en-US" dirty="0" err="1" smtClean="0"/>
              <a:t>Objdump</a:t>
            </a:r>
            <a:r>
              <a:rPr lang="en-US" dirty="0" smtClean="0"/>
              <a:t> –s the text file.</a:t>
            </a:r>
          </a:p>
          <a:p>
            <a:r>
              <a:rPr lang="en-US" dirty="0" smtClean="0"/>
              <a:t>Binary vs content, valid instructions vs </a:t>
            </a:r>
            <a:r>
              <a:rPr lang="en-US" dirty="0" err="1" smtClean="0"/>
              <a:t>ascii</a:t>
            </a:r>
            <a:r>
              <a:rPr lang="en-US" dirty="0" smtClean="0"/>
              <a:t> data.</a:t>
            </a:r>
          </a:p>
          <a:p>
            <a:endParaRPr lang="en-US" dirty="0"/>
          </a:p>
        </p:txBody>
      </p:sp>
    </p:spTree>
    <p:extLst>
      <p:ext uri="{BB962C8B-B14F-4D97-AF65-F5344CB8AC3E}">
        <p14:creationId xmlns:p14="http://schemas.microsoft.com/office/powerpoint/2010/main" val="28256949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detailed look into the process</a:t>
            </a:r>
            <a:endParaRPr lang="en-US" dirty="0"/>
          </a:p>
        </p:txBody>
      </p:sp>
      <p:sp>
        <p:nvSpPr>
          <p:cNvPr id="3" name="Content Placeholder 2"/>
          <p:cNvSpPr>
            <a:spLocks noGrp="1"/>
          </p:cNvSpPr>
          <p:nvPr>
            <p:ph idx="1"/>
          </p:nvPr>
        </p:nvSpPr>
        <p:spPr>
          <a:xfrm>
            <a:off x="1154954" y="2757612"/>
            <a:ext cx="8761413" cy="3416300"/>
          </a:xfrm>
        </p:spPr>
        <p:txBody>
          <a:bodyPr>
            <a:normAutofit lnSpcReduction="10000"/>
          </a:bodyPr>
          <a:lstStyle/>
          <a:p>
            <a:r>
              <a:rPr lang="en-US" dirty="0" err="1" smtClean="0"/>
              <a:t>Objdump</a:t>
            </a:r>
            <a:r>
              <a:rPr lang="en-US" dirty="0" smtClean="0"/>
              <a:t> –h</a:t>
            </a:r>
            <a:endParaRPr lang="en-US" dirty="0"/>
          </a:p>
          <a:p>
            <a:pPr lvl="1"/>
            <a:r>
              <a:rPr lang="en-US" dirty="0" smtClean="0"/>
              <a:t>The </a:t>
            </a:r>
            <a:r>
              <a:rPr lang="en-US" dirty="0"/>
              <a:t>text section comprises the compiled program code, </a:t>
            </a:r>
          </a:p>
          <a:p>
            <a:pPr lvl="1"/>
            <a:r>
              <a:rPr lang="en-US" dirty="0" smtClean="0"/>
              <a:t>The </a:t>
            </a:r>
            <a:r>
              <a:rPr lang="en-US" dirty="0"/>
              <a:t>data section stores global and static variables, allocated and initialized prior to executing main.</a:t>
            </a:r>
          </a:p>
          <a:p>
            <a:pPr lvl="1"/>
            <a:r>
              <a:rPr lang="en-US" dirty="0" smtClean="0"/>
              <a:t>The </a:t>
            </a:r>
            <a:r>
              <a:rPr lang="en-US" dirty="0"/>
              <a:t>heap is used for dynamic memory allocation, and is managed via calls to new, delete, </a:t>
            </a:r>
            <a:r>
              <a:rPr lang="en-US" dirty="0" err="1"/>
              <a:t>malloc</a:t>
            </a:r>
            <a:r>
              <a:rPr lang="en-US" dirty="0"/>
              <a:t>, free, etc.</a:t>
            </a:r>
          </a:p>
          <a:p>
            <a:pPr lvl="1"/>
            <a:r>
              <a:rPr lang="en-US" dirty="0" smtClean="0"/>
              <a:t>The </a:t>
            </a:r>
            <a:r>
              <a:rPr lang="en-US" dirty="0"/>
              <a:t>stack is used for local variables. </a:t>
            </a:r>
            <a:r>
              <a:rPr lang="en-US" dirty="0" smtClean="0"/>
              <a:t>Note </a:t>
            </a:r>
            <a:r>
              <a:rPr lang="en-US" dirty="0"/>
              <a:t>that the stack and the heap start at opposite ends of the process's free space and grow towards each other. </a:t>
            </a:r>
          </a:p>
          <a:p>
            <a:pPr lvl="1"/>
            <a:r>
              <a:rPr lang="en-US" dirty="0" smtClean="0"/>
              <a:t>When </a:t>
            </a:r>
            <a:r>
              <a:rPr lang="en-US" dirty="0"/>
              <a:t>processes are swapped out of memory and later restored, additional information must also be stored and restored. Key among them are the program counter and the value of all program registers.</a:t>
            </a:r>
          </a:p>
          <a:p>
            <a:pPr lvl="1"/>
            <a:endParaRPr lang="en-US" dirty="0"/>
          </a:p>
          <a:p>
            <a:pPr lvl="1"/>
            <a:endParaRPr lang="en-US" dirty="0" smtClean="0"/>
          </a:p>
          <a:p>
            <a:endParaRPr lang="en-US" dirty="0"/>
          </a:p>
        </p:txBody>
      </p:sp>
      <p:pic>
        <p:nvPicPr>
          <p:cNvPr id="11266" name="Picture 2" descr="http://www.cs.uic.edu/%7Ejbell/CourseNotes/OperatingSystems/images/Chapter3/3_01_Process_Memor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94784" y="2544887"/>
            <a:ext cx="2257425" cy="3629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12311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detailed look into process</a:t>
            </a:r>
            <a:endParaRPr lang="en-US" dirty="0"/>
          </a:p>
        </p:txBody>
      </p:sp>
      <p:sp>
        <p:nvSpPr>
          <p:cNvPr id="3" name="Content Placeholder 2"/>
          <p:cNvSpPr>
            <a:spLocks noGrp="1"/>
          </p:cNvSpPr>
          <p:nvPr>
            <p:ph idx="1"/>
          </p:nvPr>
        </p:nvSpPr>
        <p:spPr/>
        <p:txBody>
          <a:bodyPr/>
          <a:lstStyle/>
          <a:p>
            <a:r>
              <a:rPr lang="en-US" dirty="0" smtClean="0"/>
              <a:t>Ps –A  (when the process is running), show that process when process finished. </a:t>
            </a:r>
            <a:r>
              <a:rPr lang="en-US" dirty="0" err="1" smtClean="0"/>
              <a:t>Foobar.c</a:t>
            </a:r>
            <a:endParaRPr lang="en-US" dirty="0" smtClean="0"/>
          </a:p>
          <a:p>
            <a:r>
              <a:rPr lang="en-US" dirty="0" smtClean="0"/>
              <a:t>Top (show the processor usage of a process when it’s running in full speed, full) </a:t>
            </a:r>
            <a:r>
              <a:rPr lang="en-US" dirty="0" err="1" smtClean="0"/>
              <a:t>fullcpu.c</a:t>
            </a:r>
            <a:endParaRPr lang="en-US" dirty="0" smtClean="0"/>
          </a:p>
          <a:p>
            <a:r>
              <a:rPr lang="en-US" dirty="0" smtClean="0"/>
              <a:t>Top (show the processor usage when we insert sleep cycles, and change in delay, </a:t>
            </a:r>
            <a:r>
              <a:rPr lang="en-US" dirty="0" err="1" smtClean="0"/>
              <a:t>cpudelay.c</a:t>
            </a:r>
            <a:r>
              <a:rPr lang="en-US" dirty="0" smtClean="0"/>
              <a:t>)</a:t>
            </a:r>
          </a:p>
          <a:p>
            <a:r>
              <a:rPr lang="en-US" dirty="0" err="1" smtClean="0"/>
              <a:t>Htop</a:t>
            </a:r>
            <a:r>
              <a:rPr lang="en-US" dirty="0" smtClean="0"/>
              <a:t> and multiple instances of a process and how it works </a:t>
            </a:r>
            <a:r>
              <a:rPr lang="en-US" dirty="0" err="1" smtClean="0"/>
              <a:t>cpudelay.c</a:t>
            </a:r>
            <a:r>
              <a:rPr lang="en-US" dirty="0" smtClean="0"/>
              <a:t> multiple instances.</a:t>
            </a:r>
          </a:p>
          <a:p>
            <a:r>
              <a:rPr lang="en-US" dirty="0" err="1" smtClean="0"/>
              <a:t>Htop</a:t>
            </a:r>
            <a:r>
              <a:rPr lang="en-US" dirty="0" smtClean="0"/>
              <a:t> and multiple instances of a process &gt; number of cores (</a:t>
            </a:r>
            <a:r>
              <a:rPr lang="en-US" dirty="0" err="1" smtClean="0"/>
              <a:t>cpudelay.c</a:t>
            </a:r>
            <a:r>
              <a:rPr lang="en-US" dirty="0" smtClean="0"/>
              <a:t>)</a:t>
            </a:r>
          </a:p>
          <a:p>
            <a:pPr marL="0" indent="0">
              <a:buNone/>
            </a:pPr>
            <a:endParaRPr lang="en-US" dirty="0" smtClean="0"/>
          </a:p>
          <a:p>
            <a:endParaRPr lang="en-US" dirty="0"/>
          </a:p>
        </p:txBody>
      </p:sp>
    </p:spTree>
    <p:extLst>
      <p:ext uri="{BB962C8B-B14F-4D97-AF65-F5344CB8AC3E}">
        <p14:creationId xmlns:p14="http://schemas.microsoft.com/office/powerpoint/2010/main" val="29265671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US" dirty="0"/>
          </a:p>
        </p:txBody>
      </p:sp>
      <p:sp>
        <p:nvSpPr>
          <p:cNvPr id="3" name="Content Placeholder 2"/>
          <p:cNvSpPr>
            <a:spLocks noGrp="1"/>
          </p:cNvSpPr>
          <p:nvPr>
            <p:ph idx="1"/>
          </p:nvPr>
        </p:nvSpPr>
        <p:spPr/>
        <p:txBody>
          <a:bodyPr/>
          <a:lstStyle/>
          <a:p>
            <a:r>
              <a:rPr lang="en-US" dirty="0" smtClean="0"/>
              <a:t>Why does memory management always speaks about virtual memory. </a:t>
            </a:r>
          </a:p>
          <a:p>
            <a:r>
              <a:rPr lang="en-US" dirty="0" smtClean="0"/>
              <a:t>What is the connection between physical memory and virtual memory</a:t>
            </a:r>
          </a:p>
          <a:p>
            <a:r>
              <a:rPr lang="en-US" dirty="0" smtClean="0"/>
              <a:t>Why is it called virtual ?</a:t>
            </a:r>
          </a:p>
          <a:p>
            <a:r>
              <a:rPr lang="en-US" dirty="0" smtClean="0"/>
              <a:t>Let’s inspect a program to understand this (</a:t>
            </a:r>
            <a:r>
              <a:rPr lang="en-US" dirty="0" err="1" smtClean="0"/>
              <a:t>basic.c</a:t>
            </a:r>
            <a:r>
              <a:rPr lang="en-US" dirty="0" smtClean="0"/>
              <a:t>)</a:t>
            </a:r>
          </a:p>
          <a:p>
            <a:pPr lvl="1"/>
            <a:r>
              <a:rPr lang="en-US" dirty="0" smtClean="0"/>
              <a:t>The address of a variable is the same all the time ??? Holy Cow</a:t>
            </a:r>
          </a:p>
          <a:p>
            <a:r>
              <a:rPr lang="en-US" dirty="0" smtClean="0"/>
              <a:t>Address of local variables and global variables ?? Nuts!!</a:t>
            </a:r>
          </a:p>
          <a:p>
            <a:pPr lvl="1"/>
            <a:r>
              <a:rPr lang="en-US" dirty="0" smtClean="0"/>
              <a:t>(</a:t>
            </a:r>
            <a:r>
              <a:rPr lang="en-US" dirty="0" err="1" smtClean="0"/>
              <a:t>lessbasic.c</a:t>
            </a:r>
            <a:r>
              <a:rPr lang="en-US" dirty="0" smtClean="0"/>
              <a:t>) print address of local, global variables and main function</a:t>
            </a:r>
          </a:p>
          <a:p>
            <a:endParaRPr lang="en-US" dirty="0" smtClean="0"/>
          </a:p>
          <a:p>
            <a:pPr lvl="1"/>
            <a:endParaRPr lang="en-US" dirty="0" smtClean="0"/>
          </a:p>
        </p:txBody>
      </p:sp>
      <p:pic>
        <p:nvPicPr>
          <p:cNvPr id="12290" name="Picture 2" descr="http://tse2.mm.bing.net/th?id=OIP.M3ac49b4a3aee33f017bcdebc495c4922H0&amp;w=151&amp;h=150&amp;c=7&amp;rs=1&amp;qlt=90&amp;o=4&amp;pid=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8092" y="3597275"/>
            <a:ext cx="1438275"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66703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Explore the memory more</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smtClean="0"/>
              <a:t>Verylessbasic.c</a:t>
            </a:r>
            <a:endParaRPr lang="en-US" dirty="0" smtClean="0"/>
          </a:p>
          <a:p>
            <a:pPr lvl="1"/>
            <a:r>
              <a:rPr lang="en-US" dirty="0" smtClean="0"/>
              <a:t>Compile the program and run </a:t>
            </a:r>
            <a:r>
              <a:rPr lang="en-US" dirty="0" err="1" smtClean="0"/>
              <a:t>objdump</a:t>
            </a:r>
            <a:endParaRPr lang="en-US" dirty="0" smtClean="0"/>
          </a:p>
          <a:p>
            <a:pPr lvl="1"/>
            <a:r>
              <a:rPr lang="en-US" dirty="0" smtClean="0"/>
              <a:t>See the </a:t>
            </a:r>
            <a:r>
              <a:rPr lang="en-US" dirty="0" err="1" smtClean="0"/>
              <a:t>bss</a:t>
            </a:r>
            <a:r>
              <a:rPr lang="en-US" dirty="0" smtClean="0"/>
              <a:t> section, data section</a:t>
            </a:r>
          </a:p>
          <a:p>
            <a:r>
              <a:rPr lang="en-US" dirty="0" smtClean="0"/>
              <a:t>Break on a program, and explore the stack from /</a:t>
            </a:r>
            <a:r>
              <a:rPr lang="en-US" dirty="0" err="1" smtClean="0"/>
              <a:t>proc</a:t>
            </a:r>
            <a:r>
              <a:rPr lang="en-US" dirty="0" smtClean="0"/>
              <a:t>/&lt;</a:t>
            </a:r>
            <a:r>
              <a:rPr lang="en-US" dirty="0" err="1" smtClean="0"/>
              <a:t>pid</a:t>
            </a:r>
            <a:r>
              <a:rPr lang="en-US" dirty="0" smtClean="0"/>
              <a:t>&gt;/stack</a:t>
            </a:r>
          </a:p>
          <a:p>
            <a:endParaRPr lang="en-US" dirty="0"/>
          </a:p>
          <a:p>
            <a:r>
              <a:rPr lang="en-US" dirty="0" smtClean="0"/>
              <a:t>Add memory pressure and see what happens with </a:t>
            </a:r>
            <a:r>
              <a:rPr lang="en-US" dirty="0" err="1" smtClean="0"/>
              <a:t>htop</a:t>
            </a:r>
            <a:r>
              <a:rPr lang="en-US" dirty="0" smtClean="0"/>
              <a:t> (</a:t>
            </a:r>
            <a:r>
              <a:rPr lang="en-US" dirty="0" err="1" smtClean="0"/>
              <a:t>pressure.c</a:t>
            </a:r>
            <a:r>
              <a:rPr lang="en-US" dirty="0" smtClean="0"/>
              <a:t>)</a:t>
            </a:r>
          </a:p>
          <a:p>
            <a:pPr lvl="1"/>
            <a:r>
              <a:rPr lang="en-US" dirty="0" err="1" smtClean="0"/>
              <a:t>Seg</a:t>
            </a:r>
            <a:r>
              <a:rPr lang="en-US" dirty="0" smtClean="0"/>
              <a:t> fault with a big allocation  </a:t>
            </a:r>
          </a:p>
          <a:p>
            <a:r>
              <a:rPr lang="en-US" dirty="0" smtClean="0"/>
              <a:t>Also see the stress command</a:t>
            </a:r>
          </a:p>
          <a:p>
            <a:r>
              <a:rPr lang="en-US" dirty="0" smtClean="0"/>
              <a:t>Physical address</a:t>
            </a:r>
            <a:endParaRPr lang="en-US" dirty="0"/>
          </a:p>
          <a:p>
            <a:pPr lvl="1"/>
            <a:r>
              <a:rPr lang="en-US" dirty="0" smtClean="0"/>
              <a:t>Use </a:t>
            </a:r>
            <a:r>
              <a:rPr lang="en-US" dirty="0" err="1" smtClean="0"/>
              <a:t>ps</a:t>
            </a:r>
            <a:r>
              <a:rPr lang="en-US" dirty="0" smtClean="0"/>
              <a:t> to find process id and explore /</a:t>
            </a:r>
            <a:r>
              <a:rPr lang="en-US" dirty="0" err="1" smtClean="0"/>
              <a:t>proc</a:t>
            </a:r>
            <a:r>
              <a:rPr lang="en-US" dirty="0" smtClean="0"/>
              <a:t>/&lt;</a:t>
            </a:r>
            <a:r>
              <a:rPr lang="en-US" dirty="0" err="1" smtClean="0"/>
              <a:t>pid</a:t>
            </a:r>
            <a:r>
              <a:rPr lang="en-US" dirty="0" smtClean="0"/>
              <a:t>&gt;/maps</a:t>
            </a:r>
          </a:p>
          <a:p>
            <a:pPr lvl="1"/>
            <a:r>
              <a:rPr lang="en-US" dirty="0" smtClean="0"/>
              <a:t>They are not the same every time.</a:t>
            </a:r>
          </a:p>
          <a:p>
            <a:endParaRPr lang="en-US" dirty="0"/>
          </a:p>
        </p:txBody>
      </p:sp>
    </p:spTree>
    <p:extLst>
      <p:ext uri="{BB962C8B-B14F-4D97-AF65-F5344CB8AC3E}">
        <p14:creationId xmlns:p14="http://schemas.microsoft.com/office/powerpoint/2010/main" val="27841989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memory stats in general</a:t>
            </a:r>
            <a:endParaRPr lang="en-US" dirty="0"/>
          </a:p>
        </p:txBody>
      </p:sp>
      <p:sp>
        <p:nvSpPr>
          <p:cNvPr id="3" name="Content Placeholder 2"/>
          <p:cNvSpPr>
            <a:spLocks noGrp="1"/>
          </p:cNvSpPr>
          <p:nvPr>
            <p:ph idx="1"/>
          </p:nvPr>
        </p:nvSpPr>
        <p:spPr/>
        <p:txBody>
          <a:bodyPr/>
          <a:lstStyle/>
          <a:p>
            <a:r>
              <a:rPr lang="en-US" dirty="0" smtClean="0"/>
              <a:t>/</a:t>
            </a:r>
            <a:r>
              <a:rPr lang="en-US" dirty="0" err="1" smtClean="0"/>
              <a:t>proc</a:t>
            </a:r>
            <a:r>
              <a:rPr lang="en-US" dirty="0" smtClean="0"/>
              <a:t>/</a:t>
            </a:r>
            <a:r>
              <a:rPr lang="en-US" dirty="0" err="1" smtClean="0"/>
              <a:t>vmstat</a:t>
            </a:r>
            <a:endParaRPr lang="en-US" dirty="0" smtClean="0"/>
          </a:p>
          <a:p>
            <a:pPr lvl="1"/>
            <a:r>
              <a:rPr lang="en-US" dirty="0" err="1" smtClean="0"/>
              <a:t>Nr_page_table_tables</a:t>
            </a:r>
            <a:endParaRPr lang="en-US" dirty="0" smtClean="0"/>
          </a:p>
          <a:p>
            <a:pPr lvl="1"/>
            <a:r>
              <a:rPr lang="en-US" dirty="0" err="1" smtClean="0"/>
              <a:t>Nr_pagein</a:t>
            </a:r>
            <a:endParaRPr lang="en-US" dirty="0" smtClean="0"/>
          </a:p>
          <a:p>
            <a:pPr lvl="1"/>
            <a:r>
              <a:rPr lang="en-US" dirty="0" err="1" smtClean="0"/>
              <a:t>Nr_pageout</a:t>
            </a:r>
            <a:endParaRPr lang="en-US" dirty="0" smtClean="0"/>
          </a:p>
          <a:p>
            <a:pPr lvl="1"/>
            <a:r>
              <a:rPr lang="en-US" dirty="0" err="1" smtClean="0"/>
              <a:t>Pswpin</a:t>
            </a:r>
            <a:endParaRPr lang="en-US" dirty="0" smtClean="0"/>
          </a:p>
          <a:p>
            <a:pPr lvl="1"/>
            <a:r>
              <a:rPr lang="en-US" dirty="0" err="1" smtClean="0"/>
              <a:t>Pswpout</a:t>
            </a:r>
            <a:endParaRPr lang="en-US" dirty="0" smtClean="0"/>
          </a:p>
          <a:p>
            <a:pPr lvl="1"/>
            <a:r>
              <a:rPr lang="en-US" dirty="0" err="1" smtClean="0"/>
              <a:t>pgfault</a:t>
            </a:r>
            <a:endParaRPr lang="en-US" dirty="0"/>
          </a:p>
        </p:txBody>
      </p:sp>
    </p:spTree>
    <p:extLst>
      <p:ext uri="{BB962C8B-B14F-4D97-AF65-F5344CB8AC3E}">
        <p14:creationId xmlns:p14="http://schemas.microsoft.com/office/powerpoint/2010/main" val="40482569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Operating Systems in practice – Linux	</a:t>
            </a:r>
            <a:endParaRPr lang="en-US" dirty="0"/>
          </a:p>
        </p:txBody>
      </p:sp>
      <p:sp>
        <p:nvSpPr>
          <p:cNvPr id="3" name="Subtitle 2"/>
          <p:cNvSpPr>
            <a:spLocks noGrp="1"/>
          </p:cNvSpPr>
          <p:nvPr>
            <p:ph type="subTitle" idx="1"/>
          </p:nvPr>
        </p:nvSpPr>
        <p:spPr/>
        <p:txBody>
          <a:bodyPr/>
          <a:lstStyle/>
          <a:p>
            <a:r>
              <a:rPr lang="en-US" dirty="0" smtClean="0"/>
              <a:t>SOUNDARARAJAN DHAKSHINAMOORTHY</a:t>
            </a:r>
          </a:p>
          <a:p>
            <a:pPr>
              <a:lnSpc>
                <a:spcPct val="150000"/>
              </a:lnSpc>
            </a:pPr>
            <a:r>
              <a:rPr lang="en-US" sz="1400" dirty="0" smtClean="0">
                <a:solidFill>
                  <a:schemeClr val="accent3">
                    <a:lumMod val="40000"/>
                    <a:lumOff val="60000"/>
                  </a:schemeClr>
                </a:solidFill>
              </a:rPr>
              <a:t>soundararajan@outlook.com</a:t>
            </a:r>
            <a:endParaRPr lang="en-US" sz="1400" dirty="0">
              <a:solidFill>
                <a:schemeClr val="accent3">
                  <a:lumMod val="40000"/>
                  <a:lumOff val="60000"/>
                </a:schemeClr>
              </a:solidFill>
            </a:endParaRPr>
          </a:p>
        </p:txBody>
      </p:sp>
    </p:spTree>
    <p:extLst>
      <p:ext uri="{BB962C8B-B14F-4D97-AF65-F5344CB8AC3E}">
        <p14:creationId xmlns:p14="http://schemas.microsoft.com/office/powerpoint/2010/main" val="4527284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That’s all about it</a:t>
            </a:r>
            <a:endParaRPr lang="en-US" dirty="0"/>
          </a:p>
        </p:txBody>
      </p:sp>
      <p:pic>
        <p:nvPicPr>
          <p:cNvPr id="13316" name="Picture 4" descr="http://3.bp.blogspot.com/-fEQPiLsFBck/U5disirIecI/AAAAAAAAIg8/-mOFsCgZAi0/s1600/Reliev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3311" y="3492747"/>
            <a:ext cx="2486025"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01741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 &amp; A</a:t>
            </a:r>
            <a:endParaRPr lang="en-US" dirty="0"/>
          </a:p>
        </p:txBody>
      </p:sp>
    </p:spTree>
    <p:extLst>
      <p:ext uri="{BB962C8B-B14F-4D97-AF65-F5344CB8AC3E}">
        <p14:creationId xmlns:p14="http://schemas.microsoft.com/office/powerpoint/2010/main" val="40399773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54954" y="947920"/>
            <a:ext cx="8761413" cy="728480"/>
          </a:xfrm>
        </p:spPr>
        <p:txBody>
          <a:bodyPr/>
          <a:lstStyle/>
          <a:p>
            <a:r>
              <a:rPr lang="en-US" dirty="0" smtClean="0"/>
              <a:t>Today !</a:t>
            </a:r>
            <a:endParaRPr lang="en-US" dirty="0"/>
          </a:p>
        </p:txBody>
      </p:sp>
      <p:pic>
        <p:nvPicPr>
          <p:cNvPr id="5122" name="Picture 2" descr="http://www.air-it.co.uk/wp-content/uploads/2015/06/win10-29ju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0406" y="2986995"/>
            <a:ext cx="6067425" cy="340995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www.cosplayisland.co.uk/files/costumes/7923/66314/CI_66314_134362168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79166" y="3195262"/>
            <a:ext cx="2532892" cy="2993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34071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 in History</a:t>
            </a:r>
            <a:br>
              <a:rPr lang="en-US" dirty="0" smtClean="0"/>
            </a:br>
            <a:r>
              <a:rPr lang="en-US" dirty="0" smtClean="0">
                <a:solidFill>
                  <a:schemeClr val="accent5"/>
                </a:solidFill>
              </a:rPr>
              <a:t>J.R.D Tata (birth anniversary)</a:t>
            </a:r>
            <a:endParaRPr lang="en-US" dirty="0">
              <a:solidFill>
                <a:schemeClr val="accent5"/>
              </a:solidFill>
            </a:endParaRPr>
          </a:p>
        </p:txBody>
      </p:sp>
      <p:pic>
        <p:nvPicPr>
          <p:cNvPr id="10242" name="Picture 2" descr="https://upload.wikimedia.org/wikipedia/en/b/bb/JRD_TATA_of_bombay_hous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9220" y="3016750"/>
            <a:ext cx="1905000" cy="26289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65079" y="6256962"/>
            <a:ext cx="11290270" cy="369332"/>
          </a:xfrm>
          <a:prstGeom prst="rect">
            <a:avLst/>
          </a:prstGeom>
          <a:noFill/>
        </p:spPr>
        <p:txBody>
          <a:bodyPr wrap="none" rtlCol="0">
            <a:spAutoFit/>
          </a:bodyPr>
          <a:lstStyle/>
          <a:p>
            <a:r>
              <a:rPr lang="en-US" dirty="0" smtClean="0"/>
              <a:t>More than ever before, we must be ready to think every problem  afresh, to change and innovate…</a:t>
            </a:r>
            <a:endParaRPr lang="en-US" dirty="0"/>
          </a:p>
        </p:txBody>
      </p:sp>
    </p:spTree>
    <p:extLst>
      <p:ext uri="{BB962C8B-B14F-4D97-AF65-F5344CB8AC3E}">
        <p14:creationId xmlns:p14="http://schemas.microsoft.com/office/powerpoint/2010/main" val="22578456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Introduction</a:t>
            </a:r>
          </a:p>
          <a:p>
            <a:r>
              <a:rPr lang="en-US" dirty="0" smtClean="0"/>
              <a:t>Booting</a:t>
            </a:r>
          </a:p>
          <a:p>
            <a:r>
              <a:rPr lang="en-US" dirty="0" smtClean="0"/>
              <a:t>Kernel</a:t>
            </a:r>
          </a:p>
          <a:p>
            <a:r>
              <a:rPr lang="en-US" dirty="0" smtClean="0"/>
              <a:t>Hardware abstraction		</a:t>
            </a:r>
          </a:p>
          <a:p>
            <a:r>
              <a:rPr lang="en-US" dirty="0" smtClean="0"/>
              <a:t>Process</a:t>
            </a:r>
          </a:p>
          <a:p>
            <a:r>
              <a:rPr lang="en-US" dirty="0" smtClean="0"/>
              <a:t>Virtual Memory			</a:t>
            </a:r>
          </a:p>
          <a:p>
            <a:r>
              <a:rPr lang="en-US" dirty="0" smtClean="0"/>
              <a:t>Q &amp; A</a:t>
            </a:r>
          </a:p>
        </p:txBody>
      </p:sp>
    </p:spTree>
    <p:extLst>
      <p:ext uri="{BB962C8B-B14F-4D97-AF65-F5344CB8AC3E}">
        <p14:creationId xmlns:p14="http://schemas.microsoft.com/office/powerpoint/2010/main" val="8072457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Booting</a:t>
            </a:r>
            <a:endParaRPr lang="en-US" dirty="0"/>
          </a:p>
        </p:txBody>
      </p:sp>
      <p:sp>
        <p:nvSpPr>
          <p:cNvPr id="3" name="Content Placeholder 2"/>
          <p:cNvSpPr>
            <a:spLocks noGrp="1"/>
          </p:cNvSpPr>
          <p:nvPr>
            <p:ph idx="1"/>
          </p:nvPr>
        </p:nvSpPr>
        <p:spPr/>
        <p:txBody>
          <a:bodyPr/>
          <a:lstStyle/>
          <a:p>
            <a:r>
              <a:rPr lang="en-US" dirty="0" smtClean="0"/>
              <a:t>When you power on the system, who initializes all the hardware  ?</a:t>
            </a:r>
          </a:p>
          <a:p>
            <a:r>
              <a:rPr lang="en-US" dirty="0" smtClean="0"/>
              <a:t>What steps should be taken to initialize the hardware ?</a:t>
            </a:r>
          </a:p>
          <a:p>
            <a:r>
              <a:rPr lang="en-US" dirty="0" smtClean="0"/>
              <a:t>You remove the keyboard from your PC and who finds that ?</a:t>
            </a:r>
          </a:p>
          <a:p>
            <a:r>
              <a:rPr lang="en-US" dirty="0" smtClean="0"/>
              <a:t>How does the system date and time work, when I switch off the PC ?</a:t>
            </a:r>
          </a:p>
          <a:p>
            <a:r>
              <a:rPr lang="en-US" dirty="0" smtClean="0"/>
              <a:t>Where does operating system comes into picture ?</a:t>
            </a:r>
          </a:p>
          <a:p>
            <a:r>
              <a:rPr lang="en-US" dirty="0" smtClean="0"/>
              <a:t>how does the computer find and boot into an operating system ?</a:t>
            </a:r>
          </a:p>
          <a:p>
            <a:endParaRPr lang="en-US" dirty="0"/>
          </a:p>
        </p:txBody>
      </p:sp>
    </p:spTree>
    <p:extLst>
      <p:ext uri="{BB962C8B-B14F-4D97-AF65-F5344CB8AC3E}">
        <p14:creationId xmlns:p14="http://schemas.microsoft.com/office/powerpoint/2010/main" val="936043673"/>
      </p:ext>
    </p:extLst>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Booting</a:t>
            </a:r>
            <a:endParaRPr lang="en-US" dirty="0"/>
          </a:p>
        </p:txBody>
      </p:sp>
      <p:sp>
        <p:nvSpPr>
          <p:cNvPr id="3" name="Content Placeholder 2"/>
          <p:cNvSpPr>
            <a:spLocks noGrp="1"/>
          </p:cNvSpPr>
          <p:nvPr>
            <p:ph idx="1"/>
          </p:nvPr>
        </p:nvSpPr>
        <p:spPr/>
        <p:txBody>
          <a:bodyPr/>
          <a:lstStyle/>
          <a:p>
            <a:r>
              <a:rPr lang="en-US" dirty="0" smtClean="0"/>
              <a:t>On power on a “special program” will be loaded from a special ROM in motherboard. Remember it’s not in the hard disk. </a:t>
            </a:r>
          </a:p>
          <a:p>
            <a:r>
              <a:rPr lang="en-US" dirty="0" smtClean="0"/>
              <a:t>This program knows the details of RAM, Processor, USB ports, SMPS, Keyboard etc., and will run a test on all of them to see if booting can be continued.</a:t>
            </a:r>
          </a:p>
          <a:p>
            <a:r>
              <a:rPr lang="en-US" dirty="0" smtClean="0"/>
              <a:t>It will initiate then start the process of loading the operating system. </a:t>
            </a:r>
          </a:p>
        </p:txBody>
      </p:sp>
    </p:spTree>
    <p:extLst>
      <p:ext uri="{BB962C8B-B14F-4D97-AF65-F5344CB8AC3E}">
        <p14:creationId xmlns:p14="http://schemas.microsoft.com/office/powerpoint/2010/main" val="10126351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Booting….</a:t>
            </a:r>
            <a:endParaRPr lang="en-US" dirty="0"/>
          </a:p>
        </p:txBody>
      </p:sp>
      <p:sp>
        <p:nvSpPr>
          <p:cNvPr id="3" name="Content Placeholder 2"/>
          <p:cNvSpPr>
            <a:spLocks noGrp="1"/>
          </p:cNvSpPr>
          <p:nvPr>
            <p:ph idx="1"/>
          </p:nvPr>
        </p:nvSpPr>
        <p:spPr>
          <a:xfrm>
            <a:off x="1154955" y="2603500"/>
            <a:ext cx="8225672" cy="3416300"/>
          </a:xfrm>
        </p:spPr>
        <p:txBody>
          <a:bodyPr/>
          <a:lstStyle/>
          <a:p>
            <a:r>
              <a:rPr lang="en-US" dirty="0" smtClean="0"/>
              <a:t>Now the program finds the primary hard disk and runs the code in first 512 bytes of the </a:t>
            </a:r>
            <a:r>
              <a:rPr lang="en-US" dirty="0" err="1" smtClean="0"/>
              <a:t>harddisk</a:t>
            </a:r>
            <a:r>
              <a:rPr lang="en-US" dirty="0" smtClean="0"/>
              <a:t> </a:t>
            </a:r>
            <a:r>
              <a:rPr lang="en-US" dirty="0" err="1" smtClean="0"/>
              <a:t>a.k.a</a:t>
            </a:r>
            <a:r>
              <a:rPr lang="en-US" dirty="0" smtClean="0"/>
              <a:t> </a:t>
            </a:r>
            <a:r>
              <a:rPr lang="en-US" b="1" dirty="0" smtClean="0"/>
              <a:t>MBR (Master Boot Record)</a:t>
            </a:r>
          </a:p>
          <a:p>
            <a:r>
              <a:rPr lang="en-US" dirty="0" smtClean="0"/>
              <a:t>The MBR looks through all the partitions in the hard disk and finds the boot partition (a partition marked as boot) show `parted` command</a:t>
            </a:r>
          </a:p>
          <a:p>
            <a:r>
              <a:rPr lang="en-US" dirty="0" smtClean="0"/>
              <a:t> It then executes the first 512 bytes in the corresponding partition </a:t>
            </a:r>
            <a:r>
              <a:rPr lang="en-US" dirty="0" err="1" smtClean="0"/>
              <a:t>a.k.a</a:t>
            </a:r>
            <a:r>
              <a:rPr lang="en-US" dirty="0" smtClean="0"/>
              <a:t> boot sector. The 0</a:t>
            </a:r>
            <a:r>
              <a:rPr lang="en-US" baseline="30000" dirty="0" smtClean="0"/>
              <a:t>th</a:t>
            </a:r>
            <a:r>
              <a:rPr lang="en-US" dirty="0" smtClean="0"/>
              <a:t> byte of that partition should be a valid instruction. This will load the operating system kernel </a:t>
            </a:r>
            <a:r>
              <a:rPr lang="en-US" dirty="0" smtClean="0">
                <a:sym typeface="Wingdings" panose="05000000000000000000" pitchFamily="2" charset="2"/>
              </a:rPr>
              <a:t></a:t>
            </a:r>
            <a:endParaRPr lang="en-US" dirty="0" smtClean="0"/>
          </a:p>
        </p:txBody>
      </p:sp>
      <p:pic>
        <p:nvPicPr>
          <p:cNvPr id="5" name="Picture 4"/>
          <p:cNvPicPr>
            <a:picLocks noChangeAspect="1"/>
          </p:cNvPicPr>
          <p:nvPr/>
        </p:nvPicPr>
        <p:blipFill rotWithShape="1">
          <a:blip r:embed="rId2"/>
          <a:srcRect l="24483" t="50337" r="50276" b="20850"/>
          <a:stretch/>
        </p:blipFill>
        <p:spPr>
          <a:xfrm>
            <a:off x="9380626" y="2863884"/>
            <a:ext cx="2811374" cy="1805118"/>
          </a:xfrm>
          <a:prstGeom prst="rect">
            <a:avLst/>
          </a:prstGeom>
        </p:spPr>
      </p:pic>
    </p:spTree>
    <p:extLst>
      <p:ext uri="{BB962C8B-B14F-4D97-AF65-F5344CB8AC3E}">
        <p14:creationId xmlns:p14="http://schemas.microsoft.com/office/powerpoint/2010/main" val="15580675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Kernel</a:t>
            </a:r>
            <a:endParaRPr lang="en-US" dirty="0"/>
          </a:p>
        </p:txBody>
      </p:sp>
      <p:sp>
        <p:nvSpPr>
          <p:cNvPr id="3" name="Content Placeholder 2"/>
          <p:cNvSpPr>
            <a:spLocks noGrp="1"/>
          </p:cNvSpPr>
          <p:nvPr>
            <p:ph idx="1"/>
          </p:nvPr>
        </p:nvSpPr>
        <p:spPr>
          <a:xfrm>
            <a:off x="1154954" y="2603500"/>
            <a:ext cx="10516489" cy="3416300"/>
          </a:xfrm>
        </p:spPr>
        <p:txBody>
          <a:bodyPr/>
          <a:lstStyle/>
          <a:p>
            <a:r>
              <a:rPr lang="en-US" dirty="0" smtClean="0"/>
              <a:t>The </a:t>
            </a:r>
            <a:r>
              <a:rPr lang="en-US" dirty="0"/>
              <a:t>kernel is a computer program that </a:t>
            </a:r>
            <a:endParaRPr lang="en-US" dirty="0" smtClean="0"/>
          </a:p>
          <a:p>
            <a:pPr lvl="1"/>
            <a:r>
              <a:rPr lang="en-US" dirty="0" smtClean="0"/>
              <a:t>manages </a:t>
            </a:r>
            <a:r>
              <a:rPr lang="en-US" dirty="0"/>
              <a:t>I/O (input/output) requests from software, </a:t>
            </a:r>
            <a:endParaRPr lang="en-US" dirty="0" smtClean="0"/>
          </a:p>
          <a:p>
            <a:pPr lvl="1"/>
            <a:r>
              <a:rPr lang="en-US" dirty="0" smtClean="0"/>
              <a:t>translates </a:t>
            </a:r>
            <a:r>
              <a:rPr lang="en-US" dirty="0"/>
              <a:t>them into data processing instructions for the central processing unit and other electronic components of a computer. </a:t>
            </a:r>
            <a:endParaRPr lang="en-US" dirty="0" smtClean="0"/>
          </a:p>
          <a:p>
            <a:pPr lvl="1"/>
            <a:r>
              <a:rPr lang="en-US" dirty="0" smtClean="0"/>
              <a:t>Communicates with hardware.</a:t>
            </a:r>
          </a:p>
          <a:p>
            <a:r>
              <a:rPr lang="en-US" dirty="0"/>
              <a:t>The kernel is usually loaded into the protected area of memory, which prevents it from being overwritten</a:t>
            </a:r>
            <a:r>
              <a:rPr lang="en-US" dirty="0" smtClean="0"/>
              <a:t>. [Discuss how this is supported in hardware]</a:t>
            </a:r>
            <a:endParaRPr lang="en-US" dirty="0"/>
          </a:p>
          <a:p>
            <a:endParaRPr lang="en-US" dirty="0"/>
          </a:p>
          <a:p>
            <a:endParaRPr lang="en-US" dirty="0"/>
          </a:p>
        </p:txBody>
      </p:sp>
      <p:pic>
        <p:nvPicPr>
          <p:cNvPr id="8194" name="Picture 2" descr="https://upload.wikimedia.org/wikipedia/commons/thumb/8/8f/Kernel_Layout.svg/220px-Kernel_Layout.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0740" y="5146297"/>
            <a:ext cx="2095500" cy="1657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15538"/>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Ion Boardroom">
  <a:themeElements>
    <a:clrScheme name="Ion Boardroom">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TM02900743[[fn=Organic]]</Template>
  <TotalTime>942</TotalTime>
  <Words>1007</Words>
  <Application>Microsoft Office PowerPoint</Application>
  <PresentationFormat>Widescreen</PresentationFormat>
  <Paragraphs>114</Paragraphs>
  <Slides>21</Slides>
  <Notes>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21</vt:i4>
      </vt:variant>
    </vt:vector>
  </HeadingPairs>
  <TitlesOfParts>
    <vt:vector size="30" baseType="lpstr">
      <vt:lpstr>Arial</vt:lpstr>
      <vt:lpstr>Calibri</vt:lpstr>
      <vt:lpstr>Calibri Light</vt:lpstr>
      <vt:lpstr>Century Gothic</vt:lpstr>
      <vt:lpstr>Wingdings</vt:lpstr>
      <vt:lpstr>Wingdings 2</vt:lpstr>
      <vt:lpstr>Wingdings 3</vt:lpstr>
      <vt:lpstr>HDOfficeLightV0</vt:lpstr>
      <vt:lpstr>Ion Boardroom</vt:lpstr>
      <vt:lpstr>Good Afternoon All</vt:lpstr>
      <vt:lpstr>Operating Systems in practice – Linux </vt:lpstr>
      <vt:lpstr>Today !</vt:lpstr>
      <vt:lpstr>Today in History J.R.D Tata (birth anniversary)</vt:lpstr>
      <vt:lpstr>Agenda</vt:lpstr>
      <vt:lpstr>Booting</vt:lpstr>
      <vt:lpstr>Booting</vt:lpstr>
      <vt:lpstr>Booting….</vt:lpstr>
      <vt:lpstr>Kernel</vt:lpstr>
      <vt:lpstr>A practical view (linux kernel)</vt:lpstr>
      <vt:lpstr>Hardware abstraction</vt:lpstr>
      <vt:lpstr>Hardware abstraction</vt:lpstr>
      <vt:lpstr>A simple device driver</vt:lpstr>
      <vt:lpstr>Processes</vt:lpstr>
      <vt:lpstr>A detailed look into the process</vt:lpstr>
      <vt:lpstr>A detailed look into process</vt:lpstr>
      <vt:lpstr>Memory management</vt:lpstr>
      <vt:lpstr>Explore the memory more</vt:lpstr>
      <vt:lpstr>Virtual memory stats in general</vt:lpstr>
      <vt:lpstr>That’s all about it</vt:lpstr>
      <vt:lpstr>Q &amp; 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 in practice</dc:title>
  <dc:creator>Dhakshinamoorthy, Soundararajan</dc:creator>
  <cp:lastModifiedBy>Dhakshinamoorthy, Soundararajan</cp:lastModifiedBy>
  <cp:revision>50</cp:revision>
  <dcterms:created xsi:type="dcterms:W3CDTF">2015-07-28T14:27:08Z</dcterms:created>
  <dcterms:modified xsi:type="dcterms:W3CDTF">2015-07-29T06:09:38Z</dcterms:modified>
</cp:coreProperties>
</file>