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74" r:id="rId4"/>
    <p:sldId id="258" r:id="rId5"/>
    <p:sldId id="259" r:id="rId6"/>
    <p:sldId id="261" r:id="rId7"/>
    <p:sldId id="265" r:id="rId8"/>
    <p:sldId id="268" r:id="rId9"/>
    <p:sldId id="262" r:id="rId10"/>
    <p:sldId id="263" r:id="rId11"/>
    <p:sldId id="267" r:id="rId12"/>
    <p:sldId id="266" r:id="rId13"/>
    <p:sldId id="27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4C84F24-91F7-4296-8AEF-995D663D7F28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55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4F24-91F7-4296-8AEF-995D663D7F28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80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4F24-91F7-4296-8AEF-995D663D7F28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38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4F24-91F7-4296-8AEF-995D663D7F28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9435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4F24-91F7-4296-8AEF-995D663D7F28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081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4F24-91F7-4296-8AEF-995D663D7F28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728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4F24-91F7-4296-8AEF-995D663D7F28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160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4F24-91F7-4296-8AEF-995D663D7F28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784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4F24-91F7-4296-8AEF-995D663D7F28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02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4F24-91F7-4296-8AEF-995D663D7F28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51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4F24-91F7-4296-8AEF-995D663D7F28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45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4F24-91F7-4296-8AEF-995D663D7F28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26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4F24-91F7-4296-8AEF-995D663D7F28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57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4F24-91F7-4296-8AEF-995D663D7F28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87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4F24-91F7-4296-8AEF-995D663D7F28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73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4F24-91F7-4296-8AEF-995D663D7F28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71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4F24-91F7-4296-8AEF-995D663D7F28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59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84F24-91F7-4296-8AEF-995D663D7F28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549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AE214F-002F-4DAC-B7FB-05CD196E8F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cap="none" dirty="0"/>
              <a:t>Nest JS</a:t>
            </a:r>
          </a:p>
        </p:txBody>
      </p:sp>
    </p:spTree>
    <p:extLst>
      <p:ext uri="{BB962C8B-B14F-4D97-AF65-F5344CB8AC3E}">
        <p14:creationId xmlns:p14="http://schemas.microsoft.com/office/powerpoint/2010/main" val="3364754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6B0609BC-B6C3-4688-B8F9-BE3E0A7D4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9219" y="1347786"/>
            <a:ext cx="4649783" cy="823912"/>
          </a:xfrm>
        </p:spPr>
        <p:txBody>
          <a:bodyPr/>
          <a:lstStyle/>
          <a:p>
            <a:r>
              <a:rPr lang="en-GB" b="1" i="1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Existing Request/Response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0AA310D3-5962-49C0-A636-5237905DFA1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900" y="2413000"/>
            <a:ext cx="4720907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5B475B40-2A39-4A12-BD76-607746BAA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0008" y="1347785"/>
            <a:ext cx="4646602" cy="823912"/>
          </a:xfrm>
        </p:spPr>
        <p:txBody>
          <a:bodyPr/>
          <a:lstStyle/>
          <a:p>
            <a:r>
              <a:rPr lang="en-GB" b="1" i="1" cap="none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Node </a:t>
            </a:r>
            <a:r>
              <a:rPr lang="en-GB" b="1" i="1" cap="none" dirty="0" err="1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js</a:t>
            </a:r>
            <a:r>
              <a:rPr lang="en-GB" b="1" i="1" cap="none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Request/Response Architecture (Single Threaded)</a:t>
            </a:r>
            <a:endParaRPr lang="en-GB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="" xmlns:a16="http://schemas.microsoft.com/office/drawing/2014/main" id="{BC12E171-7878-49D7-80D0-5064C3C39E83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6194" y="2413000"/>
            <a:ext cx="4895364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671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38DE4EF-AD08-40D7-A28F-E8D5096D3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070099"/>
            <a:ext cx="4878391" cy="271780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1884363" algn="l"/>
              </a:tabLst>
            </a:pP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console.log('Hello');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1884363" algn="l"/>
              </a:tabLst>
            </a:pPr>
            <a:r>
              <a:rPr lang="en-GB" dirty="0" err="1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setTimeout</a:t>
            </a: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(function timeout() {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1884363" algn="l"/>
              </a:tabLst>
            </a:pP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console.log("timeout function");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1884363" algn="l"/>
              </a:tabLst>
            </a:pP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}, 5000);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1884363" algn="l"/>
              </a:tabLst>
            </a:pP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console.log('world');</a:t>
            </a:r>
            <a:endParaRPr lang="en-GB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="" xmlns:a16="http://schemas.microsoft.com/office/drawing/2014/main" id="{26A6F022-6FB8-4DDA-8341-1449CC11B9D9}"/>
              </a:ext>
            </a:extLst>
          </p:cNvPr>
          <p:cNvSpPr txBox="1">
            <a:spLocks/>
          </p:cNvSpPr>
          <p:nvPr/>
        </p:nvSpPr>
        <p:spPr>
          <a:xfrm>
            <a:off x="6651874" y="2070099"/>
            <a:ext cx="4878391" cy="2717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1884363" algn="l"/>
              </a:tabLst>
            </a:pPr>
            <a:r>
              <a:rPr lang="en-GB" dirty="0" err="1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var</a:t>
            </a: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http = require(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http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’</a:t>
            </a: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);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None/>
              <a:tabLst>
                <a:tab pos="1884363" algn="l"/>
              </a:tabLst>
            </a:pPr>
            <a:r>
              <a:rPr lang="en-GB" dirty="0" err="1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http.createServer</a:t>
            </a: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(function (</a:t>
            </a:r>
            <a:r>
              <a:rPr lang="en-GB" dirty="0" err="1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req,res</a:t>
            </a: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)  {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1884363" algn="l"/>
              </a:tabLst>
            </a:pPr>
            <a:r>
              <a:rPr lang="en-GB" dirty="0" err="1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res.write</a:t>
            </a: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(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‘Hello World! ‘</a:t>
            </a: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);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None/>
              <a:tabLst>
                <a:tab pos="1884363" algn="l"/>
              </a:tabLst>
            </a:pPr>
            <a:r>
              <a:rPr lang="en-GB" dirty="0" err="1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res.end</a:t>
            </a: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();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None/>
              <a:tabLst>
                <a:tab pos="1884363" algn="l"/>
              </a:tabLst>
            </a:pP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}).listen(8080);</a:t>
            </a:r>
            <a:endParaRPr lang="en-GB" dirty="0"/>
          </a:p>
        </p:txBody>
      </p:sp>
      <p:sp>
        <p:nvSpPr>
          <p:cNvPr id="12" name="Text Placeholder 8">
            <a:extLst>
              <a:ext uri="{FF2B5EF4-FFF2-40B4-BE49-F238E27FC236}">
                <a16:creationId xmlns="" xmlns:a16="http://schemas.microsoft.com/office/drawing/2014/main" id="{8AA602C0-BCED-424B-9C18-E23EEAE6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6314" y="770270"/>
            <a:ext cx="6028065" cy="823912"/>
          </a:xfrm>
        </p:spPr>
        <p:txBody>
          <a:bodyPr/>
          <a:lstStyle/>
          <a:p>
            <a:pPr algn="ctr"/>
            <a:r>
              <a:rPr lang="en-GB" b="1" i="1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Node </a:t>
            </a:r>
            <a:r>
              <a:rPr lang="en-GB" b="1" i="1" cap="non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js</a:t>
            </a:r>
            <a:r>
              <a:rPr lang="en-GB" b="1" i="1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 sample program</a:t>
            </a:r>
          </a:p>
        </p:txBody>
      </p:sp>
    </p:spTree>
    <p:extLst>
      <p:ext uri="{BB962C8B-B14F-4D97-AF65-F5344CB8AC3E}">
        <p14:creationId xmlns:p14="http://schemas.microsoft.com/office/powerpoint/2010/main" val="426288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7C958A-F76D-4506-B9F8-87D744E77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38834"/>
            <a:ext cx="10070432" cy="511383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2600" b="1" i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Nest is a framework for building efficient, scalable Node.js server-side applications. It provides an application architecture out of the box which allows for effortless creation of highly testable, scalable, loosely coupled and easily maintainable applications.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GB" sz="2200" b="1" i="1" dirty="0">
              <a:solidFill>
                <a:srgbClr val="FFFF00"/>
              </a:solidFill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GB" sz="2200" b="1" i="1" dirty="0">
              <a:solidFill>
                <a:srgbClr val="FFFF00"/>
              </a:solidFill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GB" sz="2200" b="1" i="1" dirty="0">
              <a:solidFill>
                <a:srgbClr val="FFFF00"/>
              </a:solidFill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2200" b="1" i="1" dirty="0">
                <a:solidFill>
                  <a:srgbClr val="FFFF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Hopefully now we can get into Nest </a:t>
            </a:r>
            <a:r>
              <a:rPr lang="en-GB" sz="2200" b="1" i="1" dirty="0" err="1">
                <a:solidFill>
                  <a:srgbClr val="FFFF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js</a:t>
            </a:r>
            <a:r>
              <a:rPr lang="en-GB" sz="2200" b="1" i="1" dirty="0">
                <a:solidFill>
                  <a:srgbClr val="FFFF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framework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endParaRPr lang="en-GB" sz="2200" b="1" i="1" dirty="0">
              <a:solidFill>
                <a:srgbClr val="FFFF00"/>
              </a:solidFill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GB" sz="2200" b="1" i="1" dirty="0">
              <a:solidFill>
                <a:srgbClr val="FFFF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90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01610" y="2849527"/>
            <a:ext cx="1828800" cy="103135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Nest JS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40689" y="3226983"/>
            <a:ext cx="1899681" cy="919715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546498" y="1446029"/>
            <a:ext cx="1743739" cy="910855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 server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24647" y="1048274"/>
            <a:ext cx="1782725" cy="87718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279757" y="1851837"/>
            <a:ext cx="1619693" cy="89490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Swagger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878725" y="3179138"/>
            <a:ext cx="1626782" cy="925031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mock providers</a:t>
            </a:r>
          </a:p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896833" y="4710228"/>
            <a:ext cx="2192240" cy="86300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Middlewares</a:t>
            </a:r>
            <a:r>
              <a:rPr lang="en-US" dirty="0" smtClean="0"/>
              <a:t>,</a:t>
            </a:r>
          </a:p>
          <a:p>
            <a:pPr algn="ctr"/>
            <a:r>
              <a:rPr lang="en-US" dirty="0" err="1" smtClean="0"/>
              <a:t>ExceptionFilter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462588" y="4546230"/>
            <a:ext cx="2009554" cy="86300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Pipes, Guards</a:t>
            </a:r>
          </a:p>
        </p:txBody>
      </p:sp>
      <p:cxnSp>
        <p:nvCxnSpPr>
          <p:cNvPr id="14" name="Straight Arrow Connector 13"/>
          <p:cNvCxnSpPr>
            <a:stCxn id="8" idx="4"/>
            <a:endCxn id="4" idx="0"/>
          </p:cNvCxnSpPr>
          <p:nvPr/>
        </p:nvCxnSpPr>
        <p:spPr>
          <a:xfrm>
            <a:off x="5816010" y="1925461"/>
            <a:ext cx="0" cy="92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4" idx="7"/>
          </p:cNvCxnSpPr>
          <p:nvPr/>
        </p:nvCxnSpPr>
        <p:spPr>
          <a:xfrm flipH="1">
            <a:off x="6462588" y="2615688"/>
            <a:ext cx="1054368" cy="38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4" idx="6"/>
          </p:cNvCxnSpPr>
          <p:nvPr/>
        </p:nvCxnSpPr>
        <p:spPr>
          <a:xfrm flipH="1" flipV="1">
            <a:off x="6730410" y="3365206"/>
            <a:ext cx="1148315" cy="27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0"/>
            <a:endCxn id="4" idx="5"/>
          </p:cNvCxnSpPr>
          <p:nvPr/>
        </p:nvCxnSpPr>
        <p:spPr>
          <a:xfrm flipH="1" flipV="1">
            <a:off x="6462588" y="3729846"/>
            <a:ext cx="1004777" cy="81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4"/>
          </p:cNvCxnSpPr>
          <p:nvPr/>
        </p:nvCxnSpPr>
        <p:spPr>
          <a:xfrm flipV="1">
            <a:off x="5165410" y="3880885"/>
            <a:ext cx="650600" cy="85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6"/>
          </p:cNvCxnSpPr>
          <p:nvPr/>
        </p:nvCxnSpPr>
        <p:spPr>
          <a:xfrm flipV="1">
            <a:off x="4040370" y="3641653"/>
            <a:ext cx="1088123" cy="4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4" idx="1"/>
          </p:cNvCxnSpPr>
          <p:nvPr/>
        </p:nvCxnSpPr>
        <p:spPr>
          <a:xfrm>
            <a:off x="4034872" y="2223492"/>
            <a:ext cx="1134560" cy="77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535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cap="none" dirty="0" smtClean="0">
                <a:latin typeface="Calibri Light" panose="020F0302020204030204" pitchFamily="34" charset="0"/>
              </a:rPr>
              <a:t>Key Concepts					Folder </a:t>
            </a:r>
            <a:r>
              <a:rPr lang="en-US" i="1" cap="none" dirty="0">
                <a:latin typeface="Calibri Light" panose="020F0302020204030204" pitchFamily="34" charset="0"/>
              </a:rPr>
              <a:t>S</a:t>
            </a:r>
            <a:r>
              <a:rPr lang="en-US" i="1" cap="none" dirty="0" smtClean="0">
                <a:latin typeface="Calibri Light" panose="020F0302020204030204" pitchFamily="34" charset="0"/>
              </a:rPr>
              <a:t>tructure</a:t>
            </a:r>
            <a:endParaRPr lang="en-US" i="1" cap="none" dirty="0">
              <a:latin typeface="Calibri Light" panose="020F03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4657" y="1888042"/>
            <a:ext cx="2305050" cy="3495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8904" y="1888042"/>
            <a:ext cx="6776460" cy="3564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libri Light" panose="020F0302020204030204" pitchFamily="34" charset="0"/>
              </a:rPr>
              <a:t>Controllers</a:t>
            </a:r>
            <a:r>
              <a:rPr lang="en-US" sz="1600" dirty="0" smtClean="0">
                <a:latin typeface="Calibri Light" panose="020F0302020204030204" pitchFamily="34" charset="0"/>
              </a:rPr>
              <a:t> - </a:t>
            </a:r>
            <a:r>
              <a:rPr lang="en-US" sz="1600" dirty="0">
                <a:latin typeface="Calibri Light" panose="020F0302020204030204" pitchFamily="34" charset="0"/>
              </a:rPr>
              <a:t>handling incoming requests and returning a response to the </a:t>
            </a:r>
            <a:r>
              <a:rPr lang="en-US" sz="1600" dirty="0" smtClean="0">
                <a:latin typeface="Calibri Light" panose="020F0302020204030204" pitchFamily="34" charset="0"/>
              </a:rPr>
              <a:t>client</a:t>
            </a:r>
          </a:p>
          <a:p>
            <a:endParaRPr lang="en-US" sz="1600" dirty="0" smtClean="0">
              <a:latin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libri Light" panose="020F0302020204030204" pitchFamily="34" charset="0"/>
              </a:rPr>
              <a:t>Components</a:t>
            </a:r>
            <a:r>
              <a:rPr lang="en-US" sz="1600" dirty="0" smtClean="0">
                <a:latin typeface="Calibri Light" panose="020F0302020204030204" pitchFamily="34" charset="0"/>
              </a:rPr>
              <a:t> - Service</a:t>
            </a:r>
            <a:r>
              <a:rPr lang="en-US" sz="1600" dirty="0">
                <a:latin typeface="Calibri Light" panose="020F0302020204030204" pitchFamily="34" charset="0"/>
              </a:rPr>
              <a:t>, Repository, Factory, Helper [...] and they can be injected into controllers or into other components through </a:t>
            </a:r>
            <a:r>
              <a:rPr lang="en-US" sz="1600" dirty="0" smtClean="0">
                <a:latin typeface="Calibri Light" panose="020F0302020204030204" pitchFamily="34" charset="0"/>
              </a:rPr>
              <a:t>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libri Light" panose="020F0302020204030204" pitchFamily="34" charset="0"/>
              </a:rPr>
              <a:t>Modules – </a:t>
            </a:r>
            <a:r>
              <a:rPr lang="en-US" sz="1600" dirty="0" smtClean="0">
                <a:latin typeface="Calibri Light" panose="020F0302020204030204" pitchFamily="34" charset="0"/>
              </a:rPr>
              <a:t>It is a core component to organize the application structure. Each features are separated and related components within features are grouped together Ex. </a:t>
            </a:r>
            <a:r>
              <a:rPr lang="en-US" sz="1600" dirty="0" err="1" smtClean="0">
                <a:latin typeface="Calibri Light" panose="020F0302020204030204" pitchFamily="34" charset="0"/>
              </a:rPr>
              <a:t>Ecash</a:t>
            </a:r>
            <a:r>
              <a:rPr lang="en-US" sz="1600" dirty="0" smtClean="0">
                <a:latin typeface="Calibri Light" panose="020F0302020204030204" pitchFamily="34" charset="0"/>
              </a:rPr>
              <a:t> Module,  Pre-commitment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Calibri Light" panose="020F0302020204030204" pitchFamily="34" charset="0"/>
            </a:endParaRPr>
          </a:p>
          <a:p>
            <a:endParaRPr lang="en-US" sz="1600" dirty="0" smtClean="0">
              <a:latin typeface="Calibri Light" panose="020F0302020204030204" pitchFamily="34" charset="0"/>
            </a:endParaRPr>
          </a:p>
          <a:p>
            <a:pPr algn="just" defTabSz="9144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25000"/>
            </a:pPr>
            <a:r>
              <a:rPr lang="en-US" sz="2200" b="1" i="1" dirty="0" smtClean="0">
                <a:solidFill>
                  <a:srgbClr val="FFFF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	Try </a:t>
            </a:r>
            <a:r>
              <a:rPr lang="en-US" sz="2200" b="1" i="1" dirty="0">
                <a:solidFill>
                  <a:srgbClr val="FFFF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it out!!!!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0F2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4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B187D5-74C5-48AE-8A44-B2B3E7E3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2810482"/>
          </a:xfrm>
        </p:spPr>
        <p:txBody>
          <a:bodyPr/>
          <a:lstStyle/>
          <a:p>
            <a:r>
              <a:rPr lang="en-GB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Nest is a framework for building efficient, scalable node.js server-side applications</a:t>
            </a:r>
            <a:endParaRPr lang="en-GB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09B6E4-6EFA-4FB6-9930-B37748681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GB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GB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GB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GB" b="1" i="1" dirty="0">
                <a:solidFill>
                  <a:srgbClr val="FFFF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Bit confusing what is Nest and why we are going for it? </a:t>
            </a:r>
          </a:p>
          <a:p>
            <a:pPr marL="0" indent="0">
              <a:buNone/>
            </a:pPr>
            <a:r>
              <a:rPr lang="en-GB" b="1" i="1" dirty="0">
                <a:solidFill>
                  <a:srgbClr val="FFFF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 would have mentioned the </a:t>
            </a:r>
            <a:r>
              <a:rPr lang="en-GB" b="1" i="1" dirty="0" smtClean="0">
                <a:solidFill>
                  <a:srgbClr val="FFFF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prerequisites</a:t>
            </a:r>
          </a:p>
          <a:p>
            <a:pPr marL="0" indent="0">
              <a:buNone/>
            </a:pPr>
            <a:r>
              <a:rPr lang="en-GB" b="1" i="1" dirty="0" smtClean="0">
                <a:solidFill>
                  <a:srgbClr val="FFFF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Before </a:t>
            </a:r>
            <a:r>
              <a:rPr lang="en-GB" b="1" i="1" dirty="0">
                <a:solidFill>
                  <a:srgbClr val="FFFF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going to this framework, we will touch upon the basics.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09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schinnathambi\AppData\Local\Microsoft\Windows\Temporary Internet Files\Content.Word\NodeJS server (1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721" y="976169"/>
            <a:ext cx="6287689" cy="5251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089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3ED60B-3704-4719-A2D2-44194002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cap="none" dirty="0" err="1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Javascript</a:t>
            </a:r>
            <a:r>
              <a:rPr lang="en-GB" b="1" i="1" cap="none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, What Are You?</a:t>
            </a:r>
            <a:endParaRPr lang="en-GB" cap="none" dirty="0">
              <a:solidFill>
                <a:schemeClr val="tx1">
                  <a:lumMod val="9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83D5B1-B238-4667-B125-FC38672AE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675450" cy="3541714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26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 single threaded non-blocking asynchronous concurrent language. </a:t>
            </a:r>
            <a:r>
              <a:rPr lang="en-GB" sz="26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has a call stack, an event loop, a call-back queue and some other </a:t>
            </a:r>
            <a:r>
              <a:rPr lang="en-GB" sz="2600" dirty="0" err="1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api’s</a:t>
            </a:r>
            <a:endParaRPr lang="en-GB" sz="2600" dirty="0">
              <a:solidFill>
                <a:schemeClr val="tx1">
                  <a:lumMod val="9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sz="1800" b="1" i="1" dirty="0">
              <a:solidFill>
                <a:schemeClr val="tx1">
                  <a:lumMod val="95000"/>
                </a:schemeClr>
              </a:solidFill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sz="1800" b="1" i="1" dirty="0">
              <a:solidFill>
                <a:schemeClr val="tx1">
                  <a:lumMod val="95000"/>
                </a:schemeClr>
              </a:solidFill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2200" b="1" i="1" dirty="0">
                <a:solidFill>
                  <a:srgbClr val="FFFF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It seems the words are contradicting “single” and “concurrent”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2200" b="1" i="1" dirty="0">
                <a:solidFill>
                  <a:srgbClr val="FFFF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one thread == one stack == one thing at a time</a:t>
            </a:r>
          </a:p>
          <a:p>
            <a:endParaRPr lang="en-GB" sz="3600" dirty="0">
              <a:solidFill>
                <a:schemeClr val="tx1">
                  <a:lumMod val="9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5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5199E7-A348-4E19-8D1D-5B00A9A4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b="1" i="1" cap="none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Sample Program: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5F33A8-6BAD-4CBA-832E-376E74CEA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1884363" algn="l"/>
              </a:tabLst>
            </a:pPr>
            <a:r>
              <a:rPr lang="en-GB" sz="26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console.log('Hello');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1884363" algn="l"/>
              </a:tabLst>
            </a:pPr>
            <a:r>
              <a:rPr lang="en-GB" sz="2600" dirty="0" err="1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setTimeout</a:t>
            </a:r>
            <a:r>
              <a:rPr lang="en-GB" sz="26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(function timeout() {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1884363" algn="l"/>
              </a:tabLst>
            </a:pPr>
            <a:r>
              <a:rPr lang="en-GB" sz="26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console.log("timeout function");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1884363" algn="l"/>
              </a:tabLst>
            </a:pPr>
            <a:r>
              <a:rPr lang="en-GB" sz="26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}, 5000);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1884363" algn="l"/>
              </a:tabLst>
            </a:pPr>
            <a:r>
              <a:rPr lang="en-GB" sz="26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console.log('world');</a:t>
            </a:r>
          </a:p>
          <a:p>
            <a:pPr marL="0" indent="0">
              <a:buNone/>
              <a:tabLst>
                <a:tab pos="1884363" algn="l"/>
              </a:tabLst>
            </a:pPr>
            <a:endParaRPr lang="en-GB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5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2FB385-8B92-446E-9C79-6EDC7F0B6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275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GB" sz="3600" b="1" i="1" cap="non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V8 Runtime</a:t>
            </a:r>
            <a:endParaRPr lang="en-GB" sz="36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="" xmlns:a16="http://schemas.microsoft.com/office/drawing/2014/main" id="{0943A629-039E-4D47-AFF2-CDDA5A18ADB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6390" y="1559679"/>
            <a:ext cx="4336046" cy="354171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D750BBCE-009F-488D-B8D1-4B716B65D528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098550" y="5432425"/>
            <a:ext cx="11093450" cy="137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200" b="1" i="1" dirty="0">
                <a:solidFill>
                  <a:srgbClr val="FFFF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Where is the event loop, queue, asynchronous methods like </a:t>
            </a:r>
            <a:r>
              <a:rPr lang="en-GB" sz="2200" b="1" i="1" dirty="0" err="1">
                <a:solidFill>
                  <a:srgbClr val="FFFF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settimeout</a:t>
            </a:r>
            <a:r>
              <a:rPr lang="en-GB" sz="2200" b="1" i="1" dirty="0">
                <a:solidFill>
                  <a:srgbClr val="FFFF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, ajax, DOM lets </a:t>
            </a:r>
            <a:r>
              <a:rPr lang="en-GB" sz="2200" b="1" i="1" dirty="0" smtClean="0">
                <a:solidFill>
                  <a:srgbClr val="FFFF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see in next slide</a:t>
            </a:r>
            <a:endParaRPr lang="en-GB" sz="2200" b="1" i="1" dirty="0">
              <a:solidFill>
                <a:srgbClr val="FFFF00"/>
              </a:solidFill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59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2FB385-8B92-446E-9C79-6EDC7F0B6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9843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GB" sz="3600" b="1" i="1" cap="non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 </a:t>
            </a:r>
            <a:r>
              <a:rPr lang="en-GB" b="1" i="1" cap="non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GB" sz="3600" b="1" i="1" cap="non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ngine</a:t>
            </a:r>
            <a:endParaRPr lang="en-GB" sz="3600" dirty="0"/>
          </a:p>
        </p:txBody>
      </p:sp>
      <p:pic>
        <p:nvPicPr>
          <p:cNvPr id="13" name="Content Placeholder 4">
            <a:extLst>
              <a:ext uri="{FF2B5EF4-FFF2-40B4-BE49-F238E27FC236}">
                <a16:creationId xmlns="" xmlns:a16="http://schemas.microsoft.com/office/drawing/2014/main" id="{F2AF45AB-3459-4B9D-A900-E497A226479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4" t="-5889" r="2114" b="5889"/>
          <a:stretch/>
        </p:blipFill>
        <p:spPr bwMode="auto">
          <a:xfrm>
            <a:off x="2925571" y="1544306"/>
            <a:ext cx="6083684" cy="354171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D750BBCE-009F-488D-B8D1-4B716B65D528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651000" y="5170488"/>
            <a:ext cx="10541000" cy="162401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2200" b="1" i="1" dirty="0">
                <a:solidFill>
                  <a:srgbClr val="FFFF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Shall we visualize this runtime with some examples on how asynchronous, concurrency achieved using single stack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2400" b="1" i="1" dirty="0">
                <a:solidFill>
                  <a:srgbClr val="FFFF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Try it out!!!</a:t>
            </a:r>
          </a:p>
          <a:p>
            <a:pPr algn="just"/>
            <a:endParaRPr lang="en-GB" sz="2200" b="1" i="1" dirty="0">
              <a:solidFill>
                <a:srgbClr val="FFFF00"/>
              </a:solidFill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GB" sz="2200" b="1" i="1" dirty="0">
              <a:solidFill>
                <a:srgbClr val="FFFF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="" xmlns:a16="http://schemas.microsoft.com/office/drawing/2014/main" id="{DE9CF658-8618-493E-AAB2-8486CE7DF493}"/>
              </a:ext>
            </a:extLst>
          </p:cNvPr>
          <p:cNvSpPr/>
          <p:nvPr/>
        </p:nvSpPr>
        <p:spPr>
          <a:xfrm>
            <a:off x="7587916" y="3204411"/>
            <a:ext cx="208547" cy="790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76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330" y="753196"/>
            <a:ext cx="9905999" cy="4504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 smtClean="0">
                <a:latin typeface="Calibri Light" panose="020F0302020204030204" pitchFamily="34" charset="0"/>
              </a:rPr>
              <a:t>Why Node </a:t>
            </a:r>
            <a:r>
              <a:rPr lang="en-US" sz="3600" i="1" dirty="0" err="1" smtClean="0">
                <a:latin typeface="Calibri Light" panose="020F0302020204030204" pitchFamily="34" charset="0"/>
              </a:rPr>
              <a:t>js</a:t>
            </a:r>
            <a:r>
              <a:rPr lang="en-US" sz="3600" i="1" dirty="0" smtClean="0">
                <a:latin typeface="Calibri Light" panose="020F0302020204030204" pitchFamily="34" charset="0"/>
              </a:rPr>
              <a:t>? Why can’t </a:t>
            </a:r>
            <a:r>
              <a:rPr lang="en-US" sz="3600" i="1" dirty="0" err="1" smtClean="0">
                <a:latin typeface="Calibri Light" panose="020F0302020204030204" pitchFamily="34" charset="0"/>
              </a:rPr>
              <a:t>javascript</a:t>
            </a:r>
            <a:r>
              <a:rPr lang="en-US" sz="3600" i="1" dirty="0" smtClean="0">
                <a:latin typeface="Calibri Light" panose="020F0302020204030204" pitchFamily="34" charset="0"/>
              </a:rPr>
              <a:t> itself shouldn’t do this?</a:t>
            </a:r>
          </a:p>
          <a:p>
            <a:pPr marL="0" indent="0">
              <a:buNone/>
            </a:pPr>
            <a:endParaRPr lang="en-US" sz="2600" dirty="0" smtClean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alibri Light" panose="020F0302020204030204" pitchFamily="34" charset="0"/>
              </a:rPr>
              <a:t>Node.js </a:t>
            </a:r>
            <a:r>
              <a:rPr lang="en-US" sz="2600" dirty="0">
                <a:latin typeface="Calibri Light" panose="020F0302020204030204" pitchFamily="34" charset="0"/>
              </a:rPr>
              <a:t>is a JavaScript runtime built on Chrome's V8 JavaScript engine. Node.js uses an event-driven, non-blocking I/O model that makes it lightweight and efficient. </a:t>
            </a:r>
            <a:r>
              <a:rPr lang="en-US" sz="2600" dirty="0" smtClean="0">
                <a:latin typeface="Calibri Light" panose="020F0302020204030204" pitchFamily="34" charset="0"/>
              </a:rPr>
              <a:t>Node.js </a:t>
            </a:r>
            <a:r>
              <a:rPr lang="en-US" sz="2600" dirty="0">
                <a:latin typeface="Calibri Light" panose="020F0302020204030204" pitchFamily="34" charset="0"/>
              </a:rPr>
              <a:t>package ecosystem, </a:t>
            </a:r>
            <a:r>
              <a:rPr lang="en-US" sz="2600" dirty="0" err="1">
                <a:latin typeface="Calibri Light" panose="020F0302020204030204" pitchFamily="34" charset="0"/>
              </a:rPr>
              <a:t>npm</a:t>
            </a:r>
            <a:r>
              <a:rPr lang="en-US" sz="2600" dirty="0">
                <a:latin typeface="Calibri Light" panose="020F0302020204030204" pitchFamily="34" charset="0"/>
              </a:rPr>
              <a:t>, is the largest ecosystem of open source libraries in the world</a:t>
            </a:r>
          </a:p>
        </p:txBody>
      </p:sp>
    </p:spTree>
    <p:extLst>
      <p:ext uri="{BB962C8B-B14F-4D97-AF65-F5344CB8AC3E}">
        <p14:creationId xmlns:p14="http://schemas.microsoft.com/office/powerpoint/2010/main" val="33854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2FB385-8B92-446E-9C79-6EDC7F0B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i="1" cap="none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Node engine</a:t>
            </a: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/>
            </a:r>
            <a:b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endParaRPr lang="en-GB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10DDD86-A6BA-47B7-9A09-8575200B90C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337"/>
          <a:stretch/>
        </p:blipFill>
        <p:spPr bwMode="auto">
          <a:xfrm>
            <a:off x="3164865" y="1872824"/>
            <a:ext cx="6083684" cy="35417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DE5E4ADD-A5AD-41EC-8E34-D4F9AEA1A2BB}"/>
              </a:ext>
            </a:extLst>
          </p:cNvPr>
          <p:cNvGrpSpPr/>
          <p:nvPr/>
        </p:nvGrpSpPr>
        <p:grpSpPr>
          <a:xfrm>
            <a:off x="7142747" y="1997735"/>
            <a:ext cx="1371600" cy="1545590"/>
            <a:chOff x="7142747" y="1997735"/>
            <a:chExt cx="1371600" cy="1545590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21DB13C1-84E5-4C9B-826A-2D02FA792FDF}"/>
                </a:ext>
              </a:extLst>
            </p:cNvPr>
            <p:cNvSpPr/>
            <p:nvPr/>
          </p:nvSpPr>
          <p:spPr>
            <a:xfrm>
              <a:off x="7242875" y="1997735"/>
              <a:ext cx="1181687" cy="2100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C++ API’s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99E184D0-4179-4F49-9851-4B678F17E640}"/>
                </a:ext>
              </a:extLst>
            </p:cNvPr>
            <p:cNvGrpSpPr/>
            <p:nvPr/>
          </p:nvGrpSpPr>
          <p:grpSpPr>
            <a:xfrm>
              <a:off x="7142747" y="2246447"/>
              <a:ext cx="1371600" cy="1296878"/>
              <a:chOff x="7046259" y="2346802"/>
              <a:chExt cx="1371600" cy="129687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C88CF979-538E-4458-B5F5-012E3B08F58F}"/>
                  </a:ext>
                </a:extLst>
              </p:cNvPr>
              <p:cNvSpPr/>
              <p:nvPr/>
            </p:nvSpPr>
            <p:spPr>
              <a:xfrm>
                <a:off x="7046259" y="2346802"/>
                <a:ext cx="1371600" cy="274735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asynchronous I/O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5A9E023A-6641-403F-BD46-0FFF37F28013}"/>
                  </a:ext>
                </a:extLst>
              </p:cNvPr>
              <p:cNvSpPr/>
              <p:nvPr/>
            </p:nvSpPr>
            <p:spPr>
              <a:xfrm>
                <a:off x="7046259" y="2660235"/>
                <a:ext cx="1371600" cy="30220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Http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46345997-F078-4517-8D15-6A6C173D1ED3}"/>
                  </a:ext>
                </a:extLst>
              </p:cNvPr>
              <p:cNvSpPr/>
              <p:nvPr/>
            </p:nvSpPr>
            <p:spPr>
              <a:xfrm>
                <a:off x="7046259" y="3000853"/>
                <a:ext cx="1371600" cy="30220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354F5C-A246-4684-82E2-13DEE65B9817}"/>
                  </a:ext>
                </a:extLst>
              </p:cNvPr>
              <p:cNvSpPr/>
              <p:nvPr/>
            </p:nvSpPr>
            <p:spPr>
              <a:xfrm>
                <a:off x="7046259" y="3341471"/>
                <a:ext cx="1371600" cy="30220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Timeout(</a:t>
                </a:r>
                <a:r>
                  <a:rPr lang="en-GB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setTimeout</a:t>
                </a:r>
                <a:r>
                  <a:rPr lang="en-GB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p:grpSp>
      </p:grpSp>
      <p:sp>
        <p:nvSpPr>
          <p:cNvPr id="16" name="Arrow: Down 15">
            <a:extLst>
              <a:ext uri="{FF2B5EF4-FFF2-40B4-BE49-F238E27FC236}">
                <a16:creationId xmlns="" xmlns:a16="http://schemas.microsoft.com/office/drawing/2014/main" id="{C34D8D6A-5B51-4EAD-B807-72E2EC698EBD}"/>
              </a:ext>
            </a:extLst>
          </p:cNvPr>
          <p:cNvSpPr/>
          <p:nvPr/>
        </p:nvSpPr>
        <p:spPr>
          <a:xfrm>
            <a:off x="7668126" y="3765881"/>
            <a:ext cx="128337" cy="565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1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359</TotalTime>
  <Words>367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Trebuchet MS</vt:lpstr>
      <vt:lpstr>Tw Cen MT</vt:lpstr>
      <vt:lpstr>Circuit</vt:lpstr>
      <vt:lpstr>Nest JS</vt:lpstr>
      <vt:lpstr>Nest is a framework for building efficient, scalable node.js server-side applications</vt:lpstr>
      <vt:lpstr>PowerPoint Presentation</vt:lpstr>
      <vt:lpstr>Javascript, What Are You?</vt:lpstr>
      <vt:lpstr>Sample Program:</vt:lpstr>
      <vt:lpstr>V8 Runtime</vt:lpstr>
      <vt:lpstr>JS engine</vt:lpstr>
      <vt:lpstr>PowerPoint Presentation</vt:lpstr>
      <vt:lpstr>Node engine </vt:lpstr>
      <vt:lpstr>PowerPoint Presentation</vt:lpstr>
      <vt:lpstr>PowerPoint Presentation</vt:lpstr>
      <vt:lpstr>PowerPoint Presentation</vt:lpstr>
      <vt:lpstr>PowerPoint Presentation</vt:lpstr>
      <vt:lpstr>Key Concepts     Folder Structure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 JS</dc:title>
  <dc:creator>Anandha Krishnan, Soundar Pandiyan (Cognizant)</dc:creator>
  <cp:lastModifiedBy>Anandha Krishnan, Soundar Pandiyan</cp:lastModifiedBy>
  <cp:revision>47</cp:revision>
  <dcterms:created xsi:type="dcterms:W3CDTF">2018-03-18T17:43:05Z</dcterms:created>
  <dcterms:modified xsi:type="dcterms:W3CDTF">2018-03-19T09:29:31Z</dcterms:modified>
</cp:coreProperties>
</file>