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290D2-AE47-479F-AAF8-DFFFACA2BA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53BEE6-DF17-4C6A-AB2E-40846617899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Vertical Scaling</a:t>
          </a:r>
          <a:endParaRPr lang="en-US"/>
        </a:p>
      </dgm:t>
    </dgm:pt>
    <dgm:pt modelId="{E2C04472-DE05-4E1B-ACF4-917D86918971}" type="parTrans" cxnId="{8AD39D27-1560-4317-B6B6-85E7BEA28133}">
      <dgm:prSet/>
      <dgm:spPr/>
      <dgm:t>
        <a:bodyPr/>
        <a:lstStyle/>
        <a:p>
          <a:endParaRPr lang="en-US"/>
        </a:p>
      </dgm:t>
    </dgm:pt>
    <dgm:pt modelId="{D70DF647-6FA6-4EAE-8003-5CD4F31E963C}" type="sibTrans" cxnId="{8AD39D27-1560-4317-B6B6-85E7BEA28133}">
      <dgm:prSet/>
      <dgm:spPr/>
      <dgm:t>
        <a:bodyPr/>
        <a:lstStyle/>
        <a:p>
          <a:endParaRPr lang="en-US"/>
        </a:p>
      </dgm:t>
    </dgm:pt>
    <dgm:pt modelId="{4B51D245-1F56-4780-9A49-E37DA6133E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Horizontal Scaling (Elastic)</a:t>
          </a:r>
          <a:endParaRPr lang="en-US"/>
        </a:p>
      </dgm:t>
    </dgm:pt>
    <dgm:pt modelId="{780FD959-6C8D-4828-84C4-4A664078F5FF}" type="parTrans" cxnId="{6F283C55-85C8-444D-B176-C430EEF7CE11}">
      <dgm:prSet/>
      <dgm:spPr/>
      <dgm:t>
        <a:bodyPr/>
        <a:lstStyle/>
        <a:p>
          <a:endParaRPr lang="en-US"/>
        </a:p>
      </dgm:t>
    </dgm:pt>
    <dgm:pt modelId="{4F99DBBD-AD02-4A73-966A-B65BAC28109A}" type="sibTrans" cxnId="{6F283C55-85C8-444D-B176-C430EEF7CE11}">
      <dgm:prSet/>
      <dgm:spPr/>
      <dgm:t>
        <a:bodyPr/>
        <a:lstStyle/>
        <a:p>
          <a:endParaRPr lang="en-US"/>
        </a:p>
      </dgm:t>
    </dgm:pt>
    <dgm:pt modelId="{8F8400CE-F35D-4335-A425-1CA4CCB9B139}" type="pres">
      <dgm:prSet presAssocID="{B01290D2-AE47-479F-AAF8-DFFFACA2BAE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62C0541-7071-4AD1-ADEC-1B58E986E000}" type="pres">
      <dgm:prSet presAssocID="{9953BEE6-DF17-4C6A-AB2E-40846617899D}" presName="compNode" presStyleCnt="0"/>
      <dgm:spPr/>
    </dgm:pt>
    <dgm:pt modelId="{B263E8A9-91B9-46B9-86CA-8659BB55F5E1}" type="pres">
      <dgm:prSet presAssocID="{9953BEE6-DF17-4C6A-AB2E-4084661789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D0747242-7B98-437E-87CB-1D3A517C2A8C}" type="pres">
      <dgm:prSet presAssocID="{9953BEE6-DF17-4C6A-AB2E-40846617899D}" presName="spaceRect" presStyleCnt="0"/>
      <dgm:spPr/>
    </dgm:pt>
    <dgm:pt modelId="{915BA5F9-01D3-4D89-8103-300C763A0994}" type="pres">
      <dgm:prSet presAssocID="{9953BEE6-DF17-4C6A-AB2E-40846617899D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0C46C75-CBE2-4DC0-A6DE-7F9BBC8173EF}" type="pres">
      <dgm:prSet presAssocID="{D70DF647-6FA6-4EAE-8003-5CD4F31E963C}" presName="sibTrans" presStyleCnt="0"/>
      <dgm:spPr/>
    </dgm:pt>
    <dgm:pt modelId="{5B757243-057C-4B68-963F-D0AF1D818443}" type="pres">
      <dgm:prSet presAssocID="{4B51D245-1F56-4780-9A49-E37DA6133E07}" presName="compNode" presStyleCnt="0"/>
      <dgm:spPr/>
    </dgm:pt>
    <dgm:pt modelId="{73323542-B97B-46F6-9FC7-ABA06A65ED57}" type="pres">
      <dgm:prSet presAssocID="{4B51D245-1F56-4780-9A49-E37DA6133E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8E5032B-55F0-4430-A61F-DB53E651B636}" type="pres">
      <dgm:prSet presAssocID="{4B51D245-1F56-4780-9A49-E37DA6133E07}" presName="spaceRect" presStyleCnt="0"/>
      <dgm:spPr/>
    </dgm:pt>
    <dgm:pt modelId="{7005563C-DBE9-4B7B-8414-C38D781B06C3}" type="pres">
      <dgm:prSet presAssocID="{4B51D245-1F56-4780-9A49-E37DA6133E07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F27EFC-38DF-4FD1-A659-4F59374BB764}" type="presOf" srcId="{9953BEE6-DF17-4C6A-AB2E-40846617899D}" destId="{915BA5F9-01D3-4D89-8103-300C763A0994}" srcOrd="0" destOrd="0" presId="urn:microsoft.com/office/officeart/2018/2/layout/IconLabelList"/>
    <dgm:cxn modelId="{8AD39D27-1560-4317-B6B6-85E7BEA28133}" srcId="{B01290D2-AE47-479F-AAF8-DFFFACA2BAE3}" destId="{9953BEE6-DF17-4C6A-AB2E-40846617899D}" srcOrd="0" destOrd="0" parTransId="{E2C04472-DE05-4E1B-ACF4-917D86918971}" sibTransId="{D70DF647-6FA6-4EAE-8003-5CD4F31E963C}"/>
    <dgm:cxn modelId="{6F283C55-85C8-444D-B176-C430EEF7CE11}" srcId="{B01290D2-AE47-479F-AAF8-DFFFACA2BAE3}" destId="{4B51D245-1F56-4780-9A49-E37DA6133E07}" srcOrd="1" destOrd="0" parTransId="{780FD959-6C8D-4828-84C4-4A664078F5FF}" sibTransId="{4F99DBBD-AD02-4A73-966A-B65BAC28109A}"/>
    <dgm:cxn modelId="{76094B64-4B6D-4962-8758-5640AA590C5E}" type="presOf" srcId="{4B51D245-1F56-4780-9A49-E37DA6133E07}" destId="{7005563C-DBE9-4B7B-8414-C38D781B06C3}" srcOrd="0" destOrd="0" presId="urn:microsoft.com/office/officeart/2018/2/layout/IconLabelList"/>
    <dgm:cxn modelId="{C9303BAC-5863-4FDE-B366-61508DDFF570}" type="presOf" srcId="{B01290D2-AE47-479F-AAF8-DFFFACA2BAE3}" destId="{8F8400CE-F35D-4335-A425-1CA4CCB9B139}" srcOrd="0" destOrd="0" presId="urn:microsoft.com/office/officeart/2018/2/layout/IconLabelList"/>
    <dgm:cxn modelId="{3B9760C6-3EF5-49B2-9E05-72C024367929}" type="presParOf" srcId="{8F8400CE-F35D-4335-A425-1CA4CCB9B139}" destId="{E62C0541-7071-4AD1-ADEC-1B58E986E000}" srcOrd="0" destOrd="0" presId="urn:microsoft.com/office/officeart/2018/2/layout/IconLabelList"/>
    <dgm:cxn modelId="{AFA38512-9E30-4F8E-B65C-B20F4A035B41}" type="presParOf" srcId="{E62C0541-7071-4AD1-ADEC-1B58E986E000}" destId="{B263E8A9-91B9-46B9-86CA-8659BB55F5E1}" srcOrd="0" destOrd="0" presId="urn:microsoft.com/office/officeart/2018/2/layout/IconLabelList"/>
    <dgm:cxn modelId="{7EAF1F09-835E-4EE6-A7F3-038A00FE1E8E}" type="presParOf" srcId="{E62C0541-7071-4AD1-ADEC-1B58E986E000}" destId="{D0747242-7B98-437E-87CB-1D3A517C2A8C}" srcOrd="1" destOrd="0" presId="urn:microsoft.com/office/officeart/2018/2/layout/IconLabelList"/>
    <dgm:cxn modelId="{6369B828-129B-493A-BE50-376783761B4E}" type="presParOf" srcId="{E62C0541-7071-4AD1-ADEC-1B58E986E000}" destId="{915BA5F9-01D3-4D89-8103-300C763A0994}" srcOrd="2" destOrd="0" presId="urn:microsoft.com/office/officeart/2018/2/layout/IconLabelList"/>
    <dgm:cxn modelId="{AB75F08A-0AFE-4FB8-A0D6-C6118FE1BA63}" type="presParOf" srcId="{8F8400CE-F35D-4335-A425-1CA4CCB9B139}" destId="{F0C46C75-CBE2-4DC0-A6DE-7F9BBC8173EF}" srcOrd="1" destOrd="0" presId="urn:microsoft.com/office/officeart/2018/2/layout/IconLabelList"/>
    <dgm:cxn modelId="{6D5A6396-9EB7-4A66-9646-3070A2EDE6A5}" type="presParOf" srcId="{8F8400CE-F35D-4335-A425-1CA4CCB9B139}" destId="{5B757243-057C-4B68-963F-D0AF1D818443}" srcOrd="2" destOrd="0" presId="urn:microsoft.com/office/officeart/2018/2/layout/IconLabelList"/>
    <dgm:cxn modelId="{25EC650D-D65E-4BDC-BD8D-83298059FEE3}" type="presParOf" srcId="{5B757243-057C-4B68-963F-D0AF1D818443}" destId="{73323542-B97B-46F6-9FC7-ABA06A65ED57}" srcOrd="0" destOrd="0" presId="urn:microsoft.com/office/officeart/2018/2/layout/IconLabelList"/>
    <dgm:cxn modelId="{18B32C22-9742-4AE5-AFB5-5B0631C89A96}" type="presParOf" srcId="{5B757243-057C-4B68-963F-D0AF1D818443}" destId="{88E5032B-55F0-4430-A61F-DB53E651B636}" srcOrd="1" destOrd="0" presId="urn:microsoft.com/office/officeart/2018/2/layout/IconLabelList"/>
    <dgm:cxn modelId="{6CEEC839-3638-42D5-9C7C-6866CAABD8CE}" type="presParOf" srcId="{5B757243-057C-4B68-963F-D0AF1D818443}" destId="{7005563C-DBE9-4B7B-8414-C38D781B06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3E8A9-91B9-46B9-86CA-8659BB55F5E1}">
      <dsp:nvSpPr>
        <dsp:cNvPr id="0" name=""/>
        <dsp:cNvSpPr/>
      </dsp:nvSpPr>
      <dsp:spPr>
        <a:xfrm>
          <a:off x="665077" y="979501"/>
          <a:ext cx="951750" cy="95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BA5F9-01D3-4D89-8103-300C763A0994}">
      <dsp:nvSpPr>
        <dsp:cNvPr id="0" name=""/>
        <dsp:cNvSpPr/>
      </dsp:nvSpPr>
      <dsp:spPr>
        <a:xfrm>
          <a:off x="83452" y="2226383"/>
          <a:ext cx="211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/>
            <a:t>Vertical Scaling</a:t>
          </a:r>
          <a:endParaRPr lang="en-US" sz="2300" kern="1200"/>
        </a:p>
      </dsp:txBody>
      <dsp:txXfrm>
        <a:off x="83452" y="2226383"/>
        <a:ext cx="2115000" cy="720000"/>
      </dsp:txXfrm>
    </dsp:sp>
    <dsp:sp modelId="{73323542-B97B-46F6-9FC7-ABA06A65ED57}">
      <dsp:nvSpPr>
        <dsp:cNvPr id="0" name=""/>
        <dsp:cNvSpPr/>
      </dsp:nvSpPr>
      <dsp:spPr>
        <a:xfrm>
          <a:off x="3150202" y="979501"/>
          <a:ext cx="951750" cy="95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5563C-DBE9-4B7B-8414-C38D781B06C3}">
      <dsp:nvSpPr>
        <dsp:cNvPr id="0" name=""/>
        <dsp:cNvSpPr/>
      </dsp:nvSpPr>
      <dsp:spPr>
        <a:xfrm>
          <a:off x="2568577" y="2226383"/>
          <a:ext cx="211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/>
            <a:t>Horizontal Scaling (Elastic)</a:t>
          </a:r>
          <a:endParaRPr lang="en-US" sz="2300" kern="1200"/>
        </a:p>
      </dsp:txBody>
      <dsp:txXfrm>
        <a:off x="2568577" y="2226383"/>
        <a:ext cx="211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5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2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5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6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mann-benutzer-profil-person-icon-4293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mann-benutzer-profil-person-icon-42934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B3C8800-EC29-4B86-F344-FB8C2146F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Load Balancing &amp; Auto Scaling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D755BF7-6973-F103-AC5A-46380748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Distribute the load and auto scale the servers 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D0F9AE-1729-D4AE-2524-46F6B74EA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0" r="11704" b="1"/>
          <a:stretch/>
        </p:blipFill>
        <p:spPr>
          <a:xfrm>
            <a:off x="-1" y="9535"/>
            <a:ext cx="7456513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65DB4-9E6E-5FD6-7F4F-C08D0426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85140" cy="6040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29FB8BC-5F45-F524-8952-60FE62439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7" y="3051969"/>
            <a:ext cx="173196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hoose the Right Amazon EC2 Instance Type | Watch Now">
            <a:extLst>
              <a:ext uri="{FF2B5EF4-FFF2-40B4-BE49-F238E27FC236}">
                <a16:creationId xmlns:a16="http://schemas.microsoft.com/office/drawing/2014/main" xmlns="" id="{C3AAE6FF-098A-A6C5-6A71-C19A0475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4" y="2266158"/>
            <a:ext cx="1176336" cy="1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to Choose the Right Amazon EC2 Instance Type | Watch Now">
            <a:extLst>
              <a:ext uri="{FF2B5EF4-FFF2-40B4-BE49-F238E27FC236}">
                <a16:creationId xmlns:a16="http://schemas.microsoft.com/office/drawing/2014/main" xmlns="" id="{0C58C6FD-2AB2-09B0-B9F2-BA4C75A76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4" y="3675884"/>
            <a:ext cx="1176336" cy="1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 to Choose the Right Amazon EC2 Instance Type | Watch Now">
            <a:extLst>
              <a:ext uri="{FF2B5EF4-FFF2-40B4-BE49-F238E27FC236}">
                <a16:creationId xmlns:a16="http://schemas.microsoft.com/office/drawing/2014/main" xmlns="" id="{B3033CD5-8A81-33F0-D384-583F3F52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4" y="5006976"/>
            <a:ext cx="1176336" cy="1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6B6B96-9381-0B7D-F0F6-CCEB54EA5F9B}"/>
              </a:ext>
            </a:extLst>
          </p:cNvPr>
          <p:cNvSpPr/>
          <p:nvPr/>
        </p:nvSpPr>
        <p:spPr>
          <a:xfrm>
            <a:off x="1939990" y="3896270"/>
            <a:ext cx="1307063" cy="73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23A7FA8-FCC5-3DA5-05C6-5F9B268CA17C}"/>
              </a:ext>
            </a:extLst>
          </p:cNvPr>
          <p:cNvCxnSpPr/>
          <p:nvPr/>
        </p:nvCxnSpPr>
        <p:spPr>
          <a:xfrm>
            <a:off x="3312367" y="4040155"/>
            <a:ext cx="1875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F0C23E3-E2D2-23B6-0529-A1499ECA2FB1}"/>
              </a:ext>
            </a:extLst>
          </p:cNvPr>
          <p:cNvCxnSpPr>
            <a:cxnSpLocks/>
          </p:cNvCxnSpPr>
          <p:nvPr/>
        </p:nvCxnSpPr>
        <p:spPr>
          <a:xfrm flipV="1">
            <a:off x="7191375" y="2695575"/>
            <a:ext cx="2143125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E39F82C-C4BD-F163-F55C-EA30D78CEA51}"/>
              </a:ext>
            </a:extLst>
          </p:cNvPr>
          <p:cNvCxnSpPr/>
          <p:nvPr/>
        </p:nvCxnSpPr>
        <p:spPr>
          <a:xfrm flipH="1">
            <a:off x="7191375" y="2924175"/>
            <a:ext cx="2143125" cy="751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0E88286-51FE-DF0C-3408-1E2DC069CD92}"/>
              </a:ext>
            </a:extLst>
          </p:cNvPr>
          <p:cNvCxnSpPr/>
          <p:nvPr/>
        </p:nvCxnSpPr>
        <p:spPr>
          <a:xfrm flipH="1">
            <a:off x="3312367" y="4264051"/>
            <a:ext cx="1875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65DB4-9E6E-5FD6-7F4F-C08D0426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85140" cy="6040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29FB8BC-5F45-F524-8952-60FE62439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7" y="3051969"/>
            <a:ext cx="173196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hoose the Right Amazon EC2 Instance Type | Watch Now">
            <a:extLst>
              <a:ext uri="{FF2B5EF4-FFF2-40B4-BE49-F238E27FC236}">
                <a16:creationId xmlns:a16="http://schemas.microsoft.com/office/drawing/2014/main" xmlns="" id="{C3AAE6FF-098A-A6C5-6A71-C19A0475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4" y="2266158"/>
            <a:ext cx="1176336" cy="1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to Choose the Right Amazon EC2 Instance Type | Watch Now">
            <a:extLst>
              <a:ext uri="{FF2B5EF4-FFF2-40B4-BE49-F238E27FC236}">
                <a16:creationId xmlns:a16="http://schemas.microsoft.com/office/drawing/2014/main" xmlns="" id="{0C58C6FD-2AB2-09B0-B9F2-BA4C75A76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4" y="3675884"/>
            <a:ext cx="1176336" cy="1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 to Choose the Right Amazon EC2 Instance Type | Watch Now">
            <a:extLst>
              <a:ext uri="{FF2B5EF4-FFF2-40B4-BE49-F238E27FC236}">
                <a16:creationId xmlns:a16="http://schemas.microsoft.com/office/drawing/2014/main" xmlns="" id="{B3033CD5-8A81-33F0-D384-583F3F52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4" y="5006976"/>
            <a:ext cx="1176336" cy="1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6B6B96-9381-0B7D-F0F6-CCEB54EA5F9B}"/>
              </a:ext>
            </a:extLst>
          </p:cNvPr>
          <p:cNvSpPr/>
          <p:nvPr/>
        </p:nvSpPr>
        <p:spPr>
          <a:xfrm>
            <a:off x="1939990" y="2686595"/>
            <a:ext cx="1307063" cy="73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23A7FA8-FCC5-3DA5-05C6-5F9B268CA17C}"/>
              </a:ext>
            </a:extLst>
          </p:cNvPr>
          <p:cNvCxnSpPr/>
          <p:nvPr/>
        </p:nvCxnSpPr>
        <p:spPr>
          <a:xfrm>
            <a:off x="3312367" y="3154330"/>
            <a:ext cx="1875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F0C23E3-E2D2-23B6-0529-A1499ECA2FB1}"/>
              </a:ext>
            </a:extLst>
          </p:cNvPr>
          <p:cNvCxnSpPr>
            <a:cxnSpLocks/>
          </p:cNvCxnSpPr>
          <p:nvPr/>
        </p:nvCxnSpPr>
        <p:spPr>
          <a:xfrm flipV="1">
            <a:off x="6991350" y="2629344"/>
            <a:ext cx="2538414" cy="93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E39F82C-C4BD-F163-F55C-EA30D78CEA51}"/>
              </a:ext>
            </a:extLst>
          </p:cNvPr>
          <p:cNvCxnSpPr>
            <a:cxnSpLocks/>
          </p:cNvCxnSpPr>
          <p:nvPr/>
        </p:nvCxnSpPr>
        <p:spPr>
          <a:xfrm flipH="1">
            <a:off x="7048500" y="2854326"/>
            <a:ext cx="2447927" cy="93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0E88286-51FE-DF0C-3408-1E2DC069CD92}"/>
              </a:ext>
            </a:extLst>
          </p:cNvPr>
          <p:cNvCxnSpPr/>
          <p:nvPr/>
        </p:nvCxnSpPr>
        <p:spPr>
          <a:xfrm flipH="1">
            <a:off x="3312367" y="3397276"/>
            <a:ext cx="1875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BC80F2D-C89A-6360-9237-1EF9A1F95824}"/>
              </a:ext>
            </a:extLst>
          </p:cNvPr>
          <p:cNvSpPr/>
          <p:nvPr/>
        </p:nvSpPr>
        <p:spPr>
          <a:xfrm>
            <a:off x="1939990" y="3854840"/>
            <a:ext cx="1307063" cy="73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41ABFCC-3BCD-7C94-1326-C1315C671269}"/>
              </a:ext>
            </a:extLst>
          </p:cNvPr>
          <p:cNvCxnSpPr/>
          <p:nvPr/>
        </p:nvCxnSpPr>
        <p:spPr>
          <a:xfrm>
            <a:off x="3312367" y="4087780"/>
            <a:ext cx="1875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15C577B-15B1-D59C-6F90-BA88DC45A530}"/>
              </a:ext>
            </a:extLst>
          </p:cNvPr>
          <p:cNvCxnSpPr/>
          <p:nvPr/>
        </p:nvCxnSpPr>
        <p:spPr>
          <a:xfrm flipH="1">
            <a:off x="3312367" y="4359301"/>
            <a:ext cx="1875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0FA6603-25B0-1A9B-0617-48FF04BB6C8C}"/>
              </a:ext>
            </a:extLst>
          </p:cNvPr>
          <p:cNvCxnSpPr>
            <a:cxnSpLocks/>
          </p:cNvCxnSpPr>
          <p:nvPr/>
        </p:nvCxnSpPr>
        <p:spPr>
          <a:xfrm flipV="1">
            <a:off x="7048500" y="4087780"/>
            <a:ext cx="2481264" cy="84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6989AA0-9EA6-9F48-9A23-8F456CA77B45}"/>
              </a:ext>
            </a:extLst>
          </p:cNvPr>
          <p:cNvCxnSpPr>
            <a:cxnSpLocks/>
          </p:cNvCxnSpPr>
          <p:nvPr/>
        </p:nvCxnSpPr>
        <p:spPr>
          <a:xfrm flipH="1">
            <a:off x="7048500" y="4396932"/>
            <a:ext cx="244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65DB4-9E6E-5FD6-7F4F-C08D0426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85140" cy="6040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29FB8BC-5F45-F524-8952-60FE62439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7" y="3051969"/>
            <a:ext cx="173196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hoose the Right Amazon EC2 Instance Type | Watch Now">
            <a:extLst>
              <a:ext uri="{FF2B5EF4-FFF2-40B4-BE49-F238E27FC236}">
                <a16:creationId xmlns:a16="http://schemas.microsoft.com/office/drawing/2014/main" xmlns="" id="{C3AAE6FF-098A-A6C5-6A71-C19A0475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4" y="2266158"/>
            <a:ext cx="1176336" cy="1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to Choose the Right Amazon EC2 Instance Type | Watch Now">
            <a:extLst>
              <a:ext uri="{FF2B5EF4-FFF2-40B4-BE49-F238E27FC236}">
                <a16:creationId xmlns:a16="http://schemas.microsoft.com/office/drawing/2014/main" xmlns="" id="{0C58C6FD-2AB2-09B0-B9F2-BA4C75A76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4" y="3675884"/>
            <a:ext cx="1176336" cy="1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 to Choose the Right Amazon EC2 Instance Type | Watch Now">
            <a:extLst>
              <a:ext uri="{FF2B5EF4-FFF2-40B4-BE49-F238E27FC236}">
                <a16:creationId xmlns:a16="http://schemas.microsoft.com/office/drawing/2014/main" xmlns="" id="{B3033CD5-8A81-33F0-D384-583F3F52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4" y="5006976"/>
            <a:ext cx="1176336" cy="1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6B6B96-9381-0B7D-F0F6-CCEB54EA5F9B}"/>
              </a:ext>
            </a:extLst>
          </p:cNvPr>
          <p:cNvSpPr/>
          <p:nvPr/>
        </p:nvSpPr>
        <p:spPr>
          <a:xfrm>
            <a:off x="1939990" y="2419895"/>
            <a:ext cx="1307063" cy="73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23A7FA8-FCC5-3DA5-05C6-5F9B268CA17C}"/>
              </a:ext>
            </a:extLst>
          </p:cNvPr>
          <p:cNvCxnSpPr>
            <a:cxnSpLocks/>
          </p:cNvCxnSpPr>
          <p:nvPr/>
        </p:nvCxnSpPr>
        <p:spPr>
          <a:xfrm>
            <a:off x="3312367" y="2629344"/>
            <a:ext cx="1875453" cy="52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F0C23E3-E2D2-23B6-0529-A1499ECA2FB1}"/>
              </a:ext>
            </a:extLst>
          </p:cNvPr>
          <p:cNvCxnSpPr>
            <a:cxnSpLocks/>
          </p:cNvCxnSpPr>
          <p:nvPr/>
        </p:nvCxnSpPr>
        <p:spPr>
          <a:xfrm flipV="1">
            <a:off x="6991350" y="2629344"/>
            <a:ext cx="2538414" cy="933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E39F82C-C4BD-F163-F55C-EA30D78CEA51}"/>
              </a:ext>
            </a:extLst>
          </p:cNvPr>
          <p:cNvCxnSpPr>
            <a:cxnSpLocks/>
          </p:cNvCxnSpPr>
          <p:nvPr/>
        </p:nvCxnSpPr>
        <p:spPr>
          <a:xfrm flipH="1">
            <a:off x="7048500" y="2854326"/>
            <a:ext cx="2447927" cy="933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0E88286-51FE-DF0C-3408-1E2DC069CD92}"/>
              </a:ext>
            </a:extLst>
          </p:cNvPr>
          <p:cNvCxnSpPr>
            <a:cxnSpLocks/>
          </p:cNvCxnSpPr>
          <p:nvPr/>
        </p:nvCxnSpPr>
        <p:spPr>
          <a:xfrm flipH="1" flipV="1">
            <a:off x="3247053" y="2854326"/>
            <a:ext cx="2012334" cy="57467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BC80F2D-C89A-6360-9237-1EF9A1F95824}"/>
              </a:ext>
            </a:extLst>
          </p:cNvPr>
          <p:cNvSpPr/>
          <p:nvPr/>
        </p:nvSpPr>
        <p:spPr>
          <a:xfrm>
            <a:off x="1939990" y="3854840"/>
            <a:ext cx="1307063" cy="73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41ABFCC-3BCD-7C94-1326-C1315C671269}"/>
              </a:ext>
            </a:extLst>
          </p:cNvPr>
          <p:cNvCxnSpPr/>
          <p:nvPr/>
        </p:nvCxnSpPr>
        <p:spPr>
          <a:xfrm>
            <a:off x="3312367" y="4087780"/>
            <a:ext cx="1875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15C577B-15B1-D59C-6F90-BA88DC45A530}"/>
              </a:ext>
            </a:extLst>
          </p:cNvPr>
          <p:cNvCxnSpPr/>
          <p:nvPr/>
        </p:nvCxnSpPr>
        <p:spPr>
          <a:xfrm flipH="1">
            <a:off x="3312367" y="4359301"/>
            <a:ext cx="1875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0FA6603-25B0-1A9B-0617-48FF04BB6C8C}"/>
              </a:ext>
            </a:extLst>
          </p:cNvPr>
          <p:cNvCxnSpPr>
            <a:cxnSpLocks/>
          </p:cNvCxnSpPr>
          <p:nvPr/>
        </p:nvCxnSpPr>
        <p:spPr>
          <a:xfrm flipV="1">
            <a:off x="7048500" y="4087780"/>
            <a:ext cx="2481264" cy="84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6989AA0-9EA6-9F48-9A23-8F456CA77B45}"/>
              </a:ext>
            </a:extLst>
          </p:cNvPr>
          <p:cNvCxnSpPr>
            <a:cxnSpLocks/>
          </p:cNvCxnSpPr>
          <p:nvPr/>
        </p:nvCxnSpPr>
        <p:spPr>
          <a:xfrm flipH="1">
            <a:off x="7048500" y="4396932"/>
            <a:ext cx="2447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A701642-FBCB-69B4-4462-50BBAA7022E5}"/>
              </a:ext>
            </a:extLst>
          </p:cNvPr>
          <p:cNvSpPr/>
          <p:nvPr/>
        </p:nvSpPr>
        <p:spPr>
          <a:xfrm>
            <a:off x="1920940" y="5023085"/>
            <a:ext cx="1307063" cy="73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EA22A45-51A6-2068-AAE2-63886695D5C6}"/>
              </a:ext>
            </a:extLst>
          </p:cNvPr>
          <p:cNvCxnSpPr>
            <a:cxnSpLocks/>
          </p:cNvCxnSpPr>
          <p:nvPr/>
        </p:nvCxnSpPr>
        <p:spPr>
          <a:xfrm flipV="1">
            <a:off x="3228003" y="4743450"/>
            <a:ext cx="2031384" cy="451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C933336-41A5-037E-C9D4-F198996A5601}"/>
              </a:ext>
            </a:extLst>
          </p:cNvPr>
          <p:cNvCxnSpPr>
            <a:cxnSpLocks/>
          </p:cNvCxnSpPr>
          <p:nvPr/>
        </p:nvCxnSpPr>
        <p:spPr>
          <a:xfrm flipH="1">
            <a:off x="3228003" y="4969272"/>
            <a:ext cx="2031384" cy="466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C35101A-ED88-749B-2CE5-A0F8B1ABDAED}"/>
              </a:ext>
            </a:extLst>
          </p:cNvPr>
          <p:cNvCxnSpPr>
            <a:cxnSpLocks/>
          </p:cNvCxnSpPr>
          <p:nvPr/>
        </p:nvCxnSpPr>
        <p:spPr>
          <a:xfrm>
            <a:off x="7048500" y="4803677"/>
            <a:ext cx="2424114" cy="44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D2D2362-09B0-8067-DBA7-FFEE15CAB566}"/>
              </a:ext>
            </a:extLst>
          </p:cNvPr>
          <p:cNvCxnSpPr>
            <a:cxnSpLocks/>
          </p:cNvCxnSpPr>
          <p:nvPr/>
        </p:nvCxnSpPr>
        <p:spPr>
          <a:xfrm flipH="1" flipV="1">
            <a:off x="6991350" y="5023085"/>
            <a:ext cx="2493170" cy="497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1150" y="106310"/>
            <a:ext cx="8753136" cy="5493294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44" y="811560"/>
            <a:ext cx="5448772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E3D7E-3F33-B940-E155-4FF63BC51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1449407"/>
          </a:xfrm>
        </p:spPr>
        <p:txBody>
          <a:bodyPr/>
          <a:lstStyle/>
          <a:p>
            <a:r>
              <a:rPr lang="en-US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lang="en-IN" b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FE7287-5C85-ECDA-49A9-8DCFB864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3293706"/>
            <a:ext cx="7891760" cy="178214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means than an application/System/Server can handle greater loads by adapting to the current demand.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xmlns="" id="{C868C70C-E5C4-CD47-888C-FCB3373B6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xmlns="" id="{6DA97320-228E-48F3-BCFA-423F983C85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xmlns="" id="{2C9F0975-851A-4FEC-B19A-6EC12C0D54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34CAE2-5139-B917-44E3-D81A056D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IN" sz="4100" u="sng">
                <a:latin typeface="Times New Roman" panose="02020603050405020304" pitchFamily="18" charset="0"/>
                <a:cs typeface="Times New Roman" panose="02020603050405020304" pitchFamily="18" charset="0"/>
              </a:rPr>
              <a:t>Type of Scalability:</a:t>
            </a:r>
            <a:br>
              <a:rPr lang="en-IN" sz="4100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1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xmlns="" id="{69DD1AC9-1298-CA79-02BC-7A3BE6BDC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33" y="1704975"/>
            <a:ext cx="4817792" cy="3925886"/>
          </a:xfrm>
          <a:prstGeom prst="rect">
            <a:avLst/>
          </a:prstGeom>
        </p:spPr>
      </p:pic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xmlns="" id="{740E0A62-05EB-5EAF-676F-5640AEE60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38242"/>
              </p:ext>
            </p:extLst>
          </p:nvPr>
        </p:nvGraphicFramePr>
        <p:xfrm>
          <a:off x="758952" y="1704976"/>
          <a:ext cx="4767031" cy="392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53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F54D35-99C6-71B6-EB15-7D7A832C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1216142"/>
          </a:xfrm>
        </p:spPr>
        <p:txBody>
          <a:bodyPr>
            <a:normAutofit/>
          </a:bodyPr>
          <a:lstStyle/>
          <a:p>
            <a:r>
              <a:rPr lang="en-US" sz="5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Scaling</a:t>
            </a:r>
            <a:endParaRPr lang="en-IN" sz="5400" b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362E0B-FBD0-0215-BF1F-8D2827D1B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2463281"/>
            <a:ext cx="7397087" cy="36855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Vertical Scaling means increasing the size of the instance.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Fox example, your application runs on t2.micro then scaling that application vertically means running it on t2.large.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C2F605-8980-1014-1074-A22A2A2E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770890"/>
            <a:ext cx="7891760" cy="1057910"/>
          </a:xfrm>
        </p:spPr>
        <p:txBody>
          <a:bodyPr/>
          <a:lstStyle/>
          <a:p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en-US" u="sng" dirty="0"/>
              <a:t> </a:t>
            </a:r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xmlns="" id="{217604F7-9D78-7CC6-C142-D21EF179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1894114"/>
            <a:ext cx="7891760" cy="419299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orange person with a white background&#10;&#10;Description automatically generated">
            <a:extLst>
              <a:ext uri="{FF2B5EF4-FFF2-40B4-BE49-F238E27FC236}">
                <a16:creationId xmlns:a16="http://schemas.microsoft.com/office/drawing/2014/main" xmlns="" id="{DAEEEE7B-EE60-055F-F10F-09A26E23528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344965" y="3236549"/>
            <a:ext cx="1231119" cy="1508125"/>
          </a:xfrm>
        </p:spPr>
      </p:pic>
      <p:pic>
        <p:nvPicPr>
          <p:cNvPr id="6" name="Content Placeholder 4" descr="A orange person with a white background&#10;&#10;Description automatically generated">
            <a:extLst>
              <a:ext uri="{FF2B5EF4-FFF2-40B4-BE49-F238E27FC236}">
                <a16:creationId xmlns:a16="http://schemas.microsoft.com/office/drawing/2014/main" xmlns="" id="{C2DED0D6-3DCC-4219-C65C-FAD759500A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157094" y="2080903"/>
            <a:ext cx="1903445" cy="2696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E3F590F-A279-E194-02EB-2506F52D09F0}"/>
              </a:ext>
            </a:extLst>
          </p:cNvPr>
          <p:cNvSpPr txBox="1"/>
          <p:nvPr/>
        </p:nvSpPr>
        <p:spPr>
          <a:xfrm>
            <a:off x="3610939" y="5075853"/>
            <a:ext cx="300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Junior Operator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99FE0D-27CB-3F56-33EB-2B6973E6995C}"/>
              </a:ext>
            </a:extLst>
          </p:cNvPr>
          <p:cNvSpPr txBox="1"/>
          <p:nvPr/>
        </p:nvSpPr>
        <p:spPr>
          <a:xfrm>
            <a:off x="7865705" y="5228253"/>
            <a:ext cx="24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Senior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7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31034-4F9A-C5F9-C5B7-CDA19F5F5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6538670" cy="1524052"/>
          </a:xfrm>
        </p:spPr>
        <p:txBody>
          <a:bodyPr>
            <a:normAutofit/>
          </a:bodyPr>
          <a:lstStyle/>
          <a:p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Scaling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DB3950-485C-8382-D192-F4CFE4D2D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1" y="2855167"/>
            <a:ext cx="6930556" cy="2097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Scalability means increasing the number of the instance/server for your application.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xmlns="" id="{23BB7E73-E730-42EA-AACE-D1E323EA5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xmlns="" id="{F1F6C2E9-B316-4410-88E5-74F044FC3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A3B10-2762-DAE3-6541-EF0BABB6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u="sng" dirty="0"/>
              <a:t>Horizontal</a:t>
            </a:r>
            <a:r>
              <a:rPr lang="en-US" dirty="0"/>
              <a:t> </a:t>
            </a:r>
            <a:r>
              <a:rPr lang="en-US" u="sng" dirty="0"/>
              <a:t>Scaling</a:t>
            </a:r>
            <a:endParaRPr lang="en-IN" u="sng" dirty="0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xmlns="" id="{83D07262-43A6-451F-9B19-77B943C63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A orange person with a white background&#10;&#10;Description automatically generated">
            <a:extLst>
              <a:ext uri="{FF2B5EF4-FFF2-40B4-BE49-F238E27FC236}">
                <a16:creationId xmlns:a16="http://schemas.microsoft.com/office/drawing/2014/main" xmlns="" id="{562249A5-AFAC-88CC-9B89-B1BF9AC335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123479" y="2438398"/>
            <a:ext cx="1606692" cy="1489894"/>
          </a:xfrm>
          <a:prstGeom prst="rect">
            <a:avLst/>
          </a:prstGeom>
        </p:spPr>
      </p:pic>
      <p:pic>
        <p:nvPicPr>
          <p:cNvPr id="11" name="Content Placeholder 4" descr="A orange person with a white background&#10;&#10;Description automatically generated">
            <a:extLst>
              <a:ext uri="{FF2B5EF4-FFF2-40B4-BE49-F238E27FC236}">
                <a16:creationId xmlns:a16="http://schemas.microsoft.com/office/drawing/2014/main" xmlns="" id="{E291DE99-2552-DCE9-1E13-56EDC9FD15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180562" y="2438398"/>
            <a:ext cx="1606692" cy="1489894"/>
          </a:xfrm>
          <a:prstGeom prst="rect">
            <a:avLst/>
          </a:prstGeom>
        </p:spPr>
      </p:pic>
      <p:pic>
        <p:nvPicPr>
          <p:cNvPr id="12" name="Content Placeholder 4" descr="A orange person with a white background&#10;&#10;Description automatically generated">
            <a:extLst>
              <a:ext uri="{FF2B5EF4-FFF2-40B4-BE49-F238E27FC236}">
                <a16:creationId xmlns:a16="http://schemas.microsoft.com/office/drawing/2014/main" xmlns="" id="{6D01AE6A-5AD7-0616-F3A0-7B6966661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066397" y="2518294"/>
            <a:ext cx="1606692" cy="1489894"/>
          </a:xfrm>
          <a:prstGeom prst="rect">
            <a:avLst/>
          </a:prstGeom>
        </p:spPr>
      </p:pic>
      <p:pic>
        <p:nvPicPr>
          <p:cNvPr id="13" name="Content Placeholder 4" descr="A orange person with a white background&#10;&#10;Description automatically generated">
            <a:extLst>
              <a:ext uri="{FF2B5EF4-FFF2-40B4-BE49-F238E27FC236}">
                <a16:creationId xmlns:a16="http://schemas.microsoft.com/office/drawing/2014/main" xmlns="" id="{164E86EA-08F5-16CD-44E5-453227C64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011438" y="4419602"/>
            <a:ext cx="1606692" cy="1489894"/>
          </a:xfrm>
          <a:prstGeom prst="rect">
            <a:avLst/>
          </a:prstGeom>
        </p:spPr>
      </p:pic>
      <p:pic>
        <p:nvPicPr>
          <p:cNvPr id="15" name="Content Placeholder 4" descr="A orange person with a white background&#10;&#10;Description automatically generated">
            <a:extLst>
              <a:ext uri="{FF2B5EF4-FFF2-40B4-BE49-F238E27FC236}">
                <a16:creationId xmlns:a16="http://schemas.microsoft.com/office/drawing/2014/main" xmlns="" id="{A03ECA47-AE1A-9909-3C5A-CE5B9D404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180562" y="4419602"/>
            <a:ext cx="1606692" cy="1489894"/>
          </a:xfrm>
          <a:prstGeom prst="rect">
            <a:avLst/>
          </a:prstGeom>
        </p:spPr>
      </p:pic>
      <p:pic>
        <p:nvPicPr>
          <p:cNvPr id="17" name="Content Placeholder 4" descr="A orange person with a white background&#10;&#10;Description automatically generated">
            <a:extLst>
              <a:ext uri="{FF2B5EF4-FFF2-40B4-BE49-F238E27FC236}">
                <a16:creationId xmlns:a16="http://schemas.microsoft.com/office/drawing/2014/main" xmlns="" id="{04DADE30-FB79-45F1-1033-C41696962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096000" y="4419602"/>
            <a:ext cx="1606692" cy="1489894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BB0D896D-D764-3326-4096-B3D6CB8F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5" y="1790700"/>
            <a:ext cx="7305676" cy="45339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Operators:-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C4927-0414-4E94-1974-0EF775A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565825-BAD5-10E5-407A-832D744F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balancers are servers that forwards internet traffic to multiple servers (EC2 Instances) downstream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3F3"/>
      </a:lt2>
      <a:accent1>
        <a:srgbClr val="E75429"/>
      </a:accent1>
      <a:accent2>
        <a:srgbClr val="D5173B"/>
      </a:accent2>
      <a:accent3>
        <a:srgbClr val="E7299C"/>
      </a:accent3>
      <a:accent4>
        <a:srgbClr val="D117D5"/>
      </a:accent4>
      <a:accent5>
        <a:srgbClr val="9329E7"/>
      </a:accent5>
      <a:accent6>
        <a:srgbClr val="462ED9"/>
      </a:accent6>
      <a:hlink>
        <a:srgbClr val="3A96B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131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Neue Haas Grotesk Text Pro</vt:lpstr>
      <vt:lpstr>Times New Roman</vt:lpstr>
      <vt:lpstr>Wingdings</vt:lpstr>
      <vt:lpstr>InterweaveVTI</vt:lpstr>
      <vt:lpstr>Elastic Load Balancing &amp; Auto Scaling</vt:lpstr>
      <vt:lpstr>Flow Diagram</vt:lpstr>
      <vt:lpstr>Scalability:</vt:lpstr>
      <vt:lpstr>Type of Scalability: </vt:lpstr>
      <vt:lpstr>Vertical Scaling</vt:lpstr>
      <vt:lpstr>Vertical Scaling </vt:lpstr>
      <vt:lpstr>Horizontal Scaling</vt:lpstr>
      <vt:lpstr>Horizontal Scaling</vt:lpstr>
      <vt:lpstr>Load Balancers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Load Balancing &amp; Auto Scaling</dc:title>
  <dc:creator>Devakumaran Chandrasekhar</dc:creator>
  <cp:lastModifiedBy>acer</cp:lastModifiedBy>
  <cp:revision>29</cp:revision>
  <dcterms:created xsi:type="dcterms:W3CDTF">2023-08-13T14:39:50Z</dcterms:created>
  <dcterms:modified xsi:type="dcterms:W3CDTF">2023-08-19T13:40:36Z</dcterms:modified>
</cp:coreProperties>
</file>