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5"/>
            <a:ext cx="10363200" cy="147002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1397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1pPr>
            <a:lvl2pPr marL="0" indent="1397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2pPr>
            <a:lvl3pPr marL="0" indent="1397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3pPr>
            <a:lvl4pPr marL="0" indent="1397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4pPr>
            <a:lvl5pPr marL="0" indent="1397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 rot="5400000">
            <a:off x="3833019" y="-1623218"/>
            <a:ext cx="4525965" cy="10972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2389714" y="4800600"/>
            <a:ext cx="73152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1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Google Shape;31;p5"/>
          <p:cNvSpPr/>
          <p:nvPr>
            <p:ph type="pic" sz="half" idx="21"/>
          </p:nvPr>
        </p:nvSpPr>
        <p:spPr>
          <a:xfrm>
            <a:off x="2389714" y="612775"/>
            <a:ext cx="73152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89714" y="5367337"/>
            <a:ext cx="7315204" cy="804867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</a:lvl1pPr>
            <a:lvl2pPr marL="0" indent="228600">
              <a:spcBef>
                <a:spcPts val="200"/>
              </a:spcBef>
              <a:buClrTx/>
              <a:buSzTx/>
              <a:buFontTx/>
              <a:buNone/>
            </a:lvl2pPr>
            <a:lvl3pPr marL="0" indent="228600">
              <a:spcBef>
                <a:spcPts val="200"/>
              </a:spcBef>
              <a:buClrTx/>
              <a:buSzTx/>
              <a:buFontTx/>
              <a:buNone/>
            </a:lvl3pPr>
            <a:lvl4pPr marL="0" indent="228600">
              <a:spcBef>
                <a:spcPts val="200"/>
              </a:spcBef>
              <a:buClrTx/>
              <a:buSzTx/>
              <a:buFontTx/>
              <a:buNone/>
            </a:lvl4pPr>
            <a:lvl5pPr marL="0" indent="228600">
              <a:spcBef>
                <a:spcPts val="20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 rot="5400000">
            <a:off x="7285038" y="1828800"/>
            <a:ext cx="5851530" cy="2743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498" tIns="40498" rIns="40498" bIns="4049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 rot="5400000">
            <a:off x="1697038" y="-812797"/>
            <a:ext cx="5851529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498" tIns="40498" rIns="40498" bIns="4049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21347" y="6415033"/>
            <a:ext cx="261054" cy="247759"/>
          </a:xfrm>
          <a:prstGeom prst="rect">
            <a:avLst/>
          </a:prstGeom>
          <a:ln w="12700">
            <a:miter lim="400000"/>
          </a:ln>
        </p:spPr>
        <p:txBody>
          <a:bodyPr wrap="none" lIns="40498" tIns="40498" rIns="40498" bIns="40498" anchor="ctr">
            <a:spAutoFit/>
          </a:bodyPr>
          <a:lstStyle>
            <a:lvl1pPr algn="r"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•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–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•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–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»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•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•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•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1400"/>
        <a:buFont typeface="Arial"/>
        <a:buChar char="•"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0;p6"/>
          <p:cNvSpPr txBox="1"/>
          <p:nvPr>
            <p:ph type="ctrTitle"/>
          </p:nvPr>
        </p:nvSpPr>
        <p:spPr>
          <a:xfrm>
            <a:off x="914400" y="2876550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br/>
          </a:p>
        </p:txBody>
      </p:sp>
      <p:sp>
        <p:nvSpPr>
          <p:cNvPr id="51" name="Google Shape;41;p6"/>
          <p:cNvSpPr txBox="1"/>
          <p:nvPr>
            <p:ph type="subTitle" sz="half" idx="1"/>
          </p:nvPr>
        </p:nvSpPr>
        <p:spPr>
          <a:xfrm>
            <a:off x="1641599" y="3472310"/>
            <a:ext cx="8908802" cy="2027904"/>
          </a:xfrm>
          <a:prstGeom prst="rect">
            <a:avLst/>
          </a:prstGeom>
        </p:spPr>
        <p:txBody>
          <a:bodyPr/>
          <a:lstStyle>
            <a:lvl1pPr marL="377825" indent="-361950">
              <a:spcBef>
                <a:spcPts val="0"/>
              </a:spcBef>
              <a:defRPr b="1" sz="4500">
                <a:solidFill>
                  <a:srgbClr val="000000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Learning Companion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chitecture &amp; WorkFlow"/>
          <p:cNvSpPr txBox="1"/>
          <p:nvPr/>
        </p:nvSpPr>
        <p:spPr>
          <a:xfrm>
            <a:off x="1577945" y="114982"/>
            <a:ext cx="9925623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spcBef>
                <a:spcPts val="1600"/>
              </a:spcBef>
              <a:defRPr b="1" sz="3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Why Use an LLM if FAISS Finds Similar Data?</a:t>
            </a:r>
          </a:p>
        </p:txBody>
      </p:sp>
      <p:sp>
        <p:nvSpPr>
          <p:cNvPr id="82" name="FAISS: Fast Similarity Search…"/>
          <p:cNvSpPr txBox="1"/>
          <p:nvPr/>
        </p:nvSpPr>
        <p:spPr>
          <a:xfrm>
            <a:off x="372017" y="986276"/>
            <a:ext cx="4368682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FAISS: Fast Similarity Search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Finds relevant document chunks quickly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Matches user query with stored embeddings</a:t>
            </a:r>
          </a:p>
        </p:txBody>
      </p:sp>
      <p:sp>
        <p:nvSpPr>
          <p:cNvPr id="83" name="LLM: Language Understanding &amp; Generation…"/>
          <p:cNvSpPr txBox="1"/>
          <p:nvPr/>
        </p:nvSpPr>
        <p:spPr>
          <a:xfrm>
            <a:off x="6163381" y="904116"/>
            <a:ext cx="5042317" cy="237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LLM: Language Understanding &amp; Generation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Reads the retrieved chunks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Understands context and user intent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Generates clear, natural, and context-aware answers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Summarizes, explains, or reasons beyond plain text</a:t>
            </a:r>
          </a:p>
        </p:txBody>
      </p:sp>
      <p:sp>
        <p:nvSpPr>
          <p:cNvPr id="84" name="Why Both?…"/>
          <p:cNvSpPr txBox="1"/>
          <p:nvPr/>
        </p:nvSpPr>
        <p:spPr>
          <a:xfrm>
            <a:off x="980017" y="3233844"/>
            <a:ext cx="10052482" cy="263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Both?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FAISS</a:t>
            </a:r>
            <a:r>
              <a:rPr b="0"/>
              <a:t> locates info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LLM</a:t>
            </a:r>
            <a:r>
              <a:rPr b="0"/>
              <a:t> explains &amp; summarizes it</a:t>
            </a:r>
          </a:p>
          <a:p>
            <a:pPr defTabSz="457200">
              <a:defRPr sz="1700">
                <a:solidFill>
                  <a:srgbClr val="80808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Example: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FAISS Result:</a:t>
            </a:r>
            <a:r>
              <a:rPr b="0"/>
              <a:t> "Meditation reduces stress."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LLM Response:</a:t>
            </a:r>
            <a:r>
              <a:rPr b="0"/>
              <a:t> "Meditation helps reduce stress by calming your mind and lowering cortisol levels."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58;p9"/>
          <p:cNvSpPr txBox="1"/>
          <p:nvPr>
            <p:ph type="ctrTitle"/>
          </p:nvPr>
        </p:nvSpPr>
        <p:spPr>
          <a:xfrm>
            <a:off x="724824" y="539046"/>
            <a:ext cx="10363204" cy="962030"/>
          </a:xfrm>
          <a:prstGeom prst="rect">
            <a:avLst/>
          </a:prstGeom>
        </p:spPr>
        <p:txBody>
          <a:bodyPr/>
          <a:lstStyle>
            <a:lvl1pPr>
              <a:defRPr b="1"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Proposed System</a:t>
            </a:r>
          </a:p>
        </p:txBody>
      </p:sp>
      <p:sp>
        <p:nvSpPr>
          <p:cNvPr id="87" name="Google Shape;60;p9"/>
          <p:cNvSpPr txBox="1"/>
          <p:nvPr/>
        </p:nvSpPr>
        <p:spPr>
          <a:xfrm>
            <a:off x="705905" y="1691736"/>
            <a:ext cx="11385099" cy="360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b="1" sz="31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 Context-Rich and Factual Outputs </a:t>
            </a:r>
          </a:p>
          <a:p>
            <a:pPr marL="457200" indent="-317500" defTabSz="457200">
              <a:buSzPct val="100000"/>
              <a:buFont typeface="Times Roman"/>
              <a:buChar char="•"/>
              <a:defRPr b="1" sz="31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 Supports Long Document Reading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1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 </a:t>
            </a:r>
            <a:r>
              <a:rPr b="1"/>
              <a:t>Less Hallucination, More Reasoning</a:t>
            </a:r>
            <a:r>
              <a:t> i.e grounded in actual content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1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 </a:t>
            </a:r>
            <a:r>
              <a:rPr b="1"/>
              <a:t>Continuously Updatable</a:t>
            </a:r>
            <a:r>
              <a:t> – Can fetch new data from updated sources without retraining the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ontend:…"/>
          <p:cNvSpPr txBox="1"/>
          <p:nvPr/>
        </p:nvSpPr>
        <p:spPr>
          <a:xfrm>
            <a:off x="714984" y="931103"/>
            <a:ext cx="5277996" cy="329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b="1" sz="2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 defTabSz="457200">
              <a:buSzPct val="100000"/>
              <a:buFont typeface="Times Roman"/>
              <a:buChar char="•"/>
              <a:defRPr b="1" sz="2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 defTabSz="457200">
              <a:buSzPct val="100000"/>
              <a:buFont typeface="Times Roman"/>
              <a:buChar char="•"/>
              <a:defRPr b="1"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Frontend: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React.js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Bootstrap</a:t>
            </a:r>
          </a:p>
          <a:p>
            <a:pPr defTabSz="457200"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 defTabSz="457200">
              <a:buSzPct val="100000"/>
              <a:buFont typeface="Times Roman"/>
              <a:buChar char="•"/>
              <a:defRPr b="1"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Programming Languages: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Python</a:t>
            </a:r>
          </a:p>
        </p:txBody>
      </p:sp>
      <p:sp>
        <p:nvSpPr>
          <p:cNvPr id="90" name="Backend:…"/>
          <p:cNvSpPr txBox="1"/>
          <p:nvPr/>
        </p:nvSpPr>
        <p:spPr>
          <a:xfrm>
            <a:off x="5148729" y="1344315"/>
            <a:ext cx="7050765" cy="400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b="1"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Backend:</a:t>
            </a:r>
          </a:p>
          <a:p>
            <a:pPr lvl="1" marL="571500" indent="-190500" defTabSz="457200">
              <a:spcBef>
                <a:spcPts val="1200"/>
              </a:spcBef>
              <a:buSzPct val="100000"/>
              <a:buChar char="•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Flask</a:t>
            </a:r>
            <a:r>
              <a:rPr b="0"/>
              <a:t> – Web framework for API endpoints</a:t>
            </a:r>
          </a:p>
          <a:p>
            <a:pPr lvl="1" marL="571500" indent="-190500" defTabSz="457200">
              <a:spcBef>
                <a:spcPts val="1200"/>
              </a:spcBef>
              <a:buSzPct val="100000"/>
              <a:buChar char="•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Flask-CORS</a:t>
            </a:r>
            <a:r>
              <a:rPr b="0"/>
              <a:t> – Handling Cross-Origin Resource Sharing</a:t>
            </a:r>
          </a:p>
          <a:p>
            <a:pPr lvl="1" marL="571500" indent="-190500" defTabSz="457200">
              <a:spcBef>
                <a:spcPts val="1200"/>
              </a:spcBef>
              <a:buSzPct val="100000"/>
              <a:buChar char="•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dotenv</a:t>
            </a:r>
            <a:r>
              <a:rPr b="0"/>
              <a:t> – Environment variable management</a:t>
            </a:r>
          </a:p>
          <a:p>
            <a:pPr lvl="1" marL="571500" indent="-190500" defTabSz="457200">
              <a:spcBef>
                <a:spcPts val="1200"/>
              </a:spcBef>
              <a:buSzPct val="100000"/>
              <a:buChar char="•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FAISS</a:t>
            </a:r>
            <a:r>
              <a:rPr b="0"/>
              <a:t> – For semantic search (similarity search over embeddings)</a:t>
            </a:r>
          </a:p>
          <a:p>
            <a:pPr lvl="1" marL="571500" indent="-190500" defTabSz="457200">
              <a:spcBef>
                <a:spcPts val="1200"/>
              </a:spcBef>
              <a:buSzPct val="100000"/>
              <a:buChar char="•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SentenceTransformers</a:t>
            </a:r>
            <a:r>
              <a:rPr b="0"/>
              <a:t> – Text embedding (MiniLM model)</a:t>
            </a:r>
          </a:p>
          <a:p>
            <a:pPr lvl="1" marL="571500" indent="-190500" defTabSz="457200">
              <a:spcBef>
                <a:spcPts val="1200"/>
              </a:spcBef>
              <a:buSzPct val="100000"/>
              <a:buChar char="•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Google Generative AI (Gemini)</a:t>
            </a:r>
            <a:r>
              <a:rPr b="0"/>
              <a:t> – Language generation</a:t>
            </a:r>
          </a:p>
          <a:p>
            <a:pPr lvl="1" marL="571500" indent="-190500" defTabSz="457200">
              <a:spcBef>
                <a:spcPts val="1200"/>
              </a:spcBef>
              <a:buSzPct val="100000"/>
              <a:buChar char="•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YouTubeTranscriptAPI</a:t>
            </a:r>
            <a:r>
              <a:rPr b="0"/>
              <a:t> – Extracting video transcripts</a:t>
            </a:r>
          </a:p>
          <a:p>
            <a:pPr lvl="1" marL="571500" indent="-190500" defTabSz="457200">
              <a:spcBef>
                <a:spcPts val="1200"/>
              </a:spcBef>
              <a:buSzPct val="100000"/>
              <a:buChar char="•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PyMuPDF (fitz)</a:t>
            </a:r>
            <a:r>
              <a:rPr b="0"/>
              <a:t> – PDF text extraction</a:t>
            </a:r>
          </a:p>
        </p:txBody>
      </p:sp>
      <p:sp>
        <p:nvSpPr>
          <p:cNvPr id="91" name="Technologies Used"/>
          <p:cNvSpPr txBox="1"/>
          <p:nvPr/>
        </p:nvSpPr>
        <p:spPr>
          <a:xfrm>
            <a:off x="4293203" y="346183"/>
            <a:ext cx="3219010" cy="49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spcBef>
                <a:spcPts val="1200"/>
              </a:spcBef>
              <a:defRPr b="1"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Technologies Used</a:t>
            </a:r>
          </a:p>
        </p:txBody>
      </p:sp>
      <p:pic>
        <p:nvPicPr>
          <p:cNvPr id="92" name="Line Line" descr="Line L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685788" y="3682515"/>
            <a:ext cx="4642321" cy="10160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8;p15"/>
          <p:cNvSpPr txBox="1"/>
          <p:nvPr>
            <p:ph type="ctrTitle"/>
          </p:nvPr>
        </p:nvSpPr>
        <p:spPr>
          <a:xfrm>
            <a:off x="770576" y="20439"/>
            <a:ext cx="10363201" cy="9621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Implementation</a:t>
            </a:r>
          </a:p>
        </p:txBody>
      </p:sp>
      <p:pic>
        <p:nvPicPr>
          <p:cNvPr id="95" name="WhatsApp Image 2025-04-25 at 08.30.00.jpeg" descr="WhatsApp Image 2025-04-25 at 08.30.0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014" y="930558"/>
            <a:ext cx="5238949" cy="2481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WhatsApp Image 2025-04-25 at 08.30.00 (2).jpeg" descr="WhatsApp Image 2025-04-25 at 08.30.00 (2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0287" y="894673"/>
            <a:ext cx="5433680" cy="255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HOTO-2025-04-25-22-58-33.jpg" descr="PHOTO-2025-04-25-22-58-3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7581" y="3500215"/>
            <a:ext cx="6673154" cy="3165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mplementation"/>
          <p:cNvSpPr txBox="1"/>
          <p:nvPr/>
        </p:nvSpPr>
        <p:spPr>
          <a:xfrm>
            <a:off x="4056214" y="195533"/>
            <a:ext cx="3676718" cy="63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4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Implementation</a:t>
            </a:r>
          </a:p>
        </p:txBody>
      </p:sp>
      <p:pic>
        <p:nvPicPr>
          <p:cNvPr id="100" name="WhatsApp Image 2025-04-25 at 08.30.01.jpeg" descr="WhatsApp Image 2025-04-25 at 08.30.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06" y="812477"/>
            <a:ext cx="5803452" cy="2753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WhatsApp Image 2025-04-25 at 08.30.00 (1).jpeg" descr="WhatsApp Image 2025-04-25 at 08.30.00 (1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8688" y="846848"/>
            <a:ext cx="4788064" cy="2921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WhatsApp Image 2025-04-25 at 08.30.01 (1).jpeg" descr="WhatsApp Image 2025-04-25 at 08.30.01 (1)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1633" y="3429832"/>
            <a:ext cx="3945888" cy="3310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98;p15"/>
          <p:cNvSpPr txBox="1"/>
          <p:nvPr>
            <p:ph type="ctrTitle"/>
          </p:nvPr>
        </p:nvSpPr>
        <p:spPr>
          <a:xfrm>
            <a:off x="-2154335" y="731343"/>
            <a:ext cx="10363201" cy="9621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Future Enhancements</a:t>
            </a:r>
          </a:p>
        </p:txBody>
      </p:sp>
      <p:sp>
        <p:nvSpPr>
          <p:cNvPr id="105" name="AI-powered recommendations…"/>
          <p:cNvSpPr txBox="1"/>
          <p:nvPr/>
        </p:nvSpPr>
        <p:spPr>
          <a:xfrm>
            <a:off x="371381" y="2097875"/>
            <a:ext cx="5573986" cy="197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Voice-Based Learning Interface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MultiDocument support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Multilingual Support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Gamification Elements</a:t>
            </a:r>
          </a:p>
        </p:txBody>
      </p:sp>
      <p:sp>
        <p:nvSpPr>
          <p:cNvPr id="106" name="AI-powered recommendations…"/>
          <p:cNvSpPr txBox="1"/>
          <p:nvPr/>
        </p:nvSpPr>
        <p:spPr>
          <a:xfrm>
            <a:off x="6209310" y="2035300"/>
            <a:ext cx="5573984" cy="167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High GPU Dependency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 defTabSz="457200">
              <a:buSzPct val="100000"/>
              <a:buFont typeface="Times Roman"/>
              <a:buChar char="•"/>
              <a:defRPr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Internet Dependency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Scalability Challenges</a:t>
            </a:r>
          </a:p>
        </p:txBody>
      </p:sp>
      <p:sp>
        <p:nvSpPr>
          <p:cNvPr id="107" name="Google Shape;98;p15"/>
          <p:cNvSpPr txBox="1"/>
          <p:nvPr/>
        </p:nvSpPr>
        <p:spPr>
          <a:xfrm>
            <a:off x="3375532" y="731343"/>
            <a:ext cx="10363204" cy="9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498" tIns="40498" rIns="40498" bIns="40498" anchor="ctr">
            <a:normAutofit fontScale="100000" lnSpcReduction="0"/>
          </a:bodyPr>
          <a:lstStyle>
            <a:lvl1pPr algn="ctr">
              <a:defRPr b="1" sz="4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Limitations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HANK YOU"/>
          <p:cNvSpPr txBox="1"/>
          <p:nvPr/>
        </p:nvSpPr>
        <p:spPr>
          <a:xfrm>
            <a:off x="4565715" y="2715866"/>
            <a:ext cx="2813627" cy="609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46;p7"/>
          <p:cNvSpPr txBox="1"/>
          <p:nvPr>
            <p:ph type="ctrTitle"/>
          </p:nvPr>
        </p:nvSpPr>
        <p:spPr>
          <a:xfrm>
            <a:off x="914400" y="82655"/>
            <a:ext cx="10363200" cy="121602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Team Details</a:t>
            </a:r>
          </a:p>
        </p:txBody>
      </p:sp>
      <p:sp>
        <p:nvSpPr>
          <p:cNvPr id="54" name="Google Shape;47;p7"/>
          <p:cNvSpPr txBox="1"/>
          <p:nvPr/>
        </p:nvSpPr>
        <p:spPr>
          <a:xfrm>
            <a:off x="2703507" y="1315314"/>
            <a:ext cx="7866600" cy="5005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 sz="26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Branch/Section:</a:t>
            </a:r>
            <a:r>
              <a:rPr sz="2400"/>
              <a:t> </a:t>
            </a:r>
            <a:r>
              <a:rPr b="0" sz="2400"/>
              <a:t> IT-A </a:t>
            </a:r>
            <a:endParaRPr sz="2400"/>
          </a:p>
          <a:p>
            <a:pPr>
              <a:defRPr sz="24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  <a:p>
            <a:pPr>
              <a:defRPr b="1" sz="26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Team Number:</a:t>
            </a:r>
            <a:r>
              <a:rPr b="0" sz="2400"/>
              <a:t> 2 </a:t>
            </a:r>
            <a:endParaRPr sz="2400"/>
          </a:p>
          <a:p>
            <a:pPr>
              <a:defRPr sz="24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  <a:p>
            <a:pPr>
              <a:defRPr b="1" sz="26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Domain Bucket/Name: </a:t>
            </a:r>
            <a:r>
              <a:rPr b="0" sz="2400"/>
              <a:t>Artificial Intelligence</a:t>
            </a:r>
            <a:endParaRPr sz="2400"/>
          </a:p>
          <a:p>
            <a:pPr>
              <a:defRPr sz="24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  <a:p>
            <a:pPr>
              <a:defRPr b="1" sz="26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Team Members:</a:t>
            </a:r>
            <a:r>
              <a:rPr sz="2400"/>
              <a:t> 	</a:t>
            </a:r>
            <a:r>
              <a:rPr b="0" sz="2400"/>
              <a:t>P Naga Soundarya - 21BD1A1242</a:t>
            </a:r>
            <a:endParaRPr sz="2400"/>
          </a:p>
          <a:p>
            <a:pPr indent="2743200" algn="just">
              <a:spcBef>
                <a:spcPts val="600"/>
              </a:spcBef>
              <a:defRPr sz="24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S Dhanunjaya - 21BD1A1255</a:t>
            </a:r>
          </a:p>
          <a:p>
            <a:pPr indent="2743200" algn="just">
              <a:spcBef>
                <a:spcPts val="600"/>
              </a:spcBef>
              <a:defRPr sz="24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Ch Chakradhar - 21BD1A1216</a:t>
            </a:r>
          </a:p>
          <a:p>
            <a:pPr indent="2743200" algn="just">
              <a:spcBef>
                <a:spcPts val="600"/>
              </a:spcBef>
              <a:defRPr sz="24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Sai Charith reddy- 21BD1A1211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2;p8"/>
          <p:cNvSpPr txBox="1"/>
          <p:nvPr>
            <p:ph type="ctrTitle"/>
          </p:nvPr>
        </p:nvSpPr>
        <p:spPr>
          <a:xfrm>
            <a:off x="914400" y="153588"/>
            <a:ext cx="10363200" cy="1058864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7" name="Google Shape;53;p8"/>
          <p:cNvSpPr txBox="1"/>
          <p:nvPr>
            <p:ph type="subTitle" idx="1"/>
          </p:nvPr>
        </p:nvSpPr>
        <p:spPr>
          <a:xfrm>
            <a:off x="825219" y="1506513"/>
            <a:ext cx="11114104" cy="4553178"/>
          </a:xfrm>
          <a:prstGeom prst="rect">
            <a:avLst/>
          </a:prstGeom>
        </p:spPr>
        <p:txBody>
          <a:bodyPr/>
          <a:lstStyle/>
          <a:p>
            <a:pPr indent="0" algn="l" defTabSz="393190">
              <a:spcBef>
                <a:spcPts val="1000"/>
              </a:spcBef>
              <a:defRPr sz="2800">
                <a:solidFill>
                  <a:srgbClr val="000000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The </a:t>
            </a:r>
            <a:r>
              <a:rPr b="1"/>
              <a:t>AI-Powered Educational Assistant </a:t>
            </a:r>
            <a:r>
              <a:t>is designed to fundamentally transform how individuals engage with learning content by introducing intelligence, adaptability, and active involvement into the educational experience.</a:t>
            </a:r>
            <a:br/>
            <a:r>
              <a:t>It moves away from passive information consumption towards </a:t>
            </a:r>
            <a:r>
              <a:rPr b="1"/>
              <a:t>highly interactive, customized learning journeys</a:t>
            </a:r>
            <a:r>
              <a:t>.</a:t>
            </a:r>
          </a:p>
          <a:p>
            <a:pPr indent="0" algn="l" defTabSz="393190">
              <a:spcBef>
                <a:spcPts val="1000"/>
              </a:spcBef>
              <a:defRPr sz="2800">
                <a:solidFill>
                  <a:srgbClr val="000000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8;p9"/>
          <p:cNvSpPr txBox="1"/>
          <p:nvPr>
            <p:ph type="ctrTitle"/>
          </p:nvPr>
        </p:nvSpPr>
        <p:spPr>
          <a:xfrm>
            <a:off x="724824" y="539046"/>
            <a:ext cx="10363204" cy="962030"/>
          </a:xfrm>
          <a:prstGeom prst="rect">
            <a:avLst/>
          </a:prstGeom>
        </p:spPr>
        <p:txBody>
          <a:bodyPr/>
          <a:lstStyle>
            <a:lvl1pPr>
              <a:defRPr b="1"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Key Features</a:t>
            </a:r>
          </a:p>
        </p:txBody>
      </p:sp>
      <p:sp>
        <p:nvSpPr>
          <p:cNvPr id="60" name="Google Shape;60;p9"/>
          <p:cNvSpPr txBox="1"/>
          <p:nvPr/>
        </p:nvSpPr>
        <p:spPr>
          <a:xfrm>
            <a:off x="3501360" y="1815670"/>
            <a:ext cx="6215865" cy="322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sz="33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Pdf Reader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3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Youtube Transcriptor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3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Path Planner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3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Code converter &amp; optimiser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33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ChatBot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hatGPT Image Apr 26, 2025, 04_13_31 PM.png" descr="ChatGPT Image Apr 26, 2025, 04_13_31 PM.png"/>
          <p:cNvPicPr>
            <a:picLocks noChangeAspect="1"/>
          </p:cNvPicPr>
          <p:nvPr/>
        </p:nvPicPr>
        <p:blipFill>
          <a:blip r:embed="rId2">
            <a:extLst/>
          </a:blip>
          <a:srcRect l="7417" t="0" r="7417" b="0"/>
          <a:stretch>
            <a:fillRect/>
          </a:stretch>
        </p:blipFill>
        <p:spPr>
          <a:xfrm>
            <a:off x="2509346" y="703560"/>
            <a:ext cx="7660156" cy="5996314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Architecture &amp; WorkFlow"/>
          <p:cNvSpPr txBox="1"/>
          <p:nvPr/>
        </p:nvSpPr>
        <p:spPr>
          <a:xfrm>
            <a:off x="4015085" y="97367"/>
            <a:ext cx="4648603" cy="51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Architecture &amp; WorkFlow</a:t>
            </a:r>
          </a:p>
        </p:txBody>
      </p:sp>
      <p:pic>
        <p:nvPicPr>
          <p:cNvPr id="64" name="Screenshot 2025-06-01 at 8.17.06 PM.png" descr="Screenshot 2025-06-01 at 8.17.0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24461" b="0"/>
          <a:stretch>
            <a:fillRect/>
          </a:stretch>
        </p:blipFill>
        <p:spPr>
          <a:xfrm>
            <a:off x="4364326" y="4826662"/>
            <a:ext cx="1851744" cy="1074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Screenshot 2025-06-01 at 8.17.06 PM.png" descr="Screenshot 2025-06-01 at 8.17.0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39490" b="0"/>
          <a:stretch>
            <a:fillRect/>
          </a:stretch>
        </p:blipFill>
        <p:spPr>
          <a:xfrm>
            <a:off x="6067000" y="4507945"/>
            <a:ext cx="436556" cy="316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chitecture &amp; WorkFlow"/>
          <p:cNvSpPr txBox="1"/>
          <p:nvPr/>
        </p:nvSpPr>
        <p:spPr>
          <a:xfrm>
            <a:off x="2869421" y="186073"/>
            <a:ext cx="7417642" cy="51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Retrieval-Augmented Generation (RAG)</a:t>
            </a:r>
          </a:p>
        </p:txBody>
      </p:sp>
      <p:pic>
        <p:nvPicPr>
          <p:cNvPr id="68" name="PHOTO-2025-05-03-12-27-38.jpg" descr="PHOTO-2025-05-03-12-27-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347" y="1576352"/>
            <a:ext cx="10824755" cy="3137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rchitecture &amp; WorkFlow"/>
          <p:cNvSpPr txBox="1"/>
          <p:nvPr/>
        </p:nvSpPr>
        <p:spPr>
          <a:xfrm>
            <a:off x="2869419" y="186073"/>
            <a:ext cx="7417645" cy="51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What is an Embedding Model?</a:t>
            </a:r>
          </a:p>
        </p:txBody>
      </p:sp>
      <p:sp>
        <p:nvSpPr>
          <p:cNvPr id="71" name="Embedding model converts text into numbers (vectors) that capture meaning.…"/>
          <p:cNvSpPr txBox="1"/>
          <p:nvPr/>
        </p:nvSpPr>
        <p:spPr>
          <a:xfrm>
            <a:off x="2247698" y="1392918"/>
            <a:ext cx="7696603" cy="395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Embedding model </a:t>
            </a:r>
            <a:r>
              <a:rPr b="1"/>
              <a:t>converts text into numbers (vectors)</a:t>
            </a:r>
            <a:r>
              <a:t> that capture meaning.</a:t>
            </a:r>
          </a:p>
          <a:p>
            <a:pPr defTabSz="457200"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Example:</a:t>
            </a:r>
          </a:p>
          <a:p>
            <a:pPr defTabSz="457200"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b="1"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use it?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Computers understand numbers, not text.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Embeddings </a:t>
            </a:r>
            <a:r>
              <a:rPr b="1"/>
              <a:t>capture semantic similarity</a:t>
            </a:r>
            <a:r>
              <a:t>: similar meanings → close vectors.</a:t>
            </a:r>
          </a:p>
        </p:txBody>
      </p:sp>
      <p:sp>
        <p:nvSpPr>
          <p:cNvPr id="72" name="&quot;Meditation reduces stress&quot; → [0.25, 0.1, 0.4, ...] (a vector of numbers)…"/>
          <p:cNvSpPr txBox="1"/>
          <p:nvPr/>
        </p:nvSpPr>
        <p:spPr>
          <a:xfrm>
            <a:off x="2627027" y="2315610"/>
            <a:ext cx="8476151" cy="16947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317500" defTabSz="457200">
              <a:spcBef>
                <a:spcPts val="1200"/>
              </a:spcBef>
              <a:buClr>
                <a:srgbClr val="FFFFFF"/>
              </a:buClr>
              <a:buSzPct val="100000"/>
              <a:buFont typeface="Times Roman"/>
              <a:buChar char="๏"/>
              <a:defRPr sz="23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"Meditation reduces stress" → [0.25, 0.1, 0.4, ...] (a vector of numbers)</a:t>
            </a:r>
          </a:p>
          <a:p>
            <a:pPr marL="457200" indent="-317500" defTabSz="457200">
              <a:spcBef>
                <a:spcPts val="1200"/>
              </a:spcBef>
              <a:buClr>
                <a:srgbClr val="FFFFFF"/>
              </a:buClr>
              <a:buSzPct val="100000"/>
              <a:buFont typeface="Times Roman"/>
              <a:buChar char="๏"/>
              <a:defRPr sz="23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"Meditation improves focus" → [0.26, 0.12, 0.38, ...] (similar vector)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rchitecture &amp; WorkFlow"/>
          <p:cNvSpPr txBox="1"/>
          <p:nvPr/>
        </p:nvSpPr>
        <p:spPr>
          <a:xfrm>
            <a:off x="2869419" y="186073"/>
            <a:ext cx="7417645" cy="51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What is Vector Database &amp; FAISS?</a:t>
            </a:r>
          </a:p>
        </p:txBody>
      </p:sp>
      <p:sp>
        <p:nvSpPr>
          <p:cNvPr id="75" name="After converting text chunks into vectors, we need to store &amp; search them efficiently.…"/>
          <p:cNvSpPr txBox="1"/>
          <p:nvPr/>
        </p:nvSpPr>
        <p:spPr>
          <a:xfrm>
            <a:off x="1473286" y="1308498"/>
            <a:ext cx="8600878" cy="4927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After converting text chunks into vectors, we need to </a:t>
            </a:r>
            <a:r>
              <a:rPr b="1"/>
              <a:t>store &amp; search</a:t>
            </a:r>
            <a:r>
              <a:t> them efficiently.</a:t>
            </a:r>
          </a:p>
          <a:p>
            <a:pPr defTabSz="457200">
              <a:spcBef>
                <a:spcPts val="1200"/>
              </a:spcBef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Vector Database:</a:t>
            </a:r>
            <a:r>
              <a:rPr b="0"/>
              <a:t> Stores vectors linked to original text chunks</a:t>
            </a:r>
          </a:p>
          <a:p>
            <a:pPr lvl="8" indent="1828800" defTabSz="457200">
              <a:spcBef>
                <a:spcPts val="1200"/>
              </a:spcBef>
              <a:defRPr b="1" i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key=vector, value=text chunk</a:t>
            </a:r>
          </a:p>
          <a:p>
            <a:pPr defTabSz="457200">
              <a:spcBef>
                <a:spcPts val="1200"/>
              </a:spcBef>
              <a:defRPr b="1"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FAISS:</a:t>
            </a:r>
            <a:r>
              <a:rPr b="0"/>
              <a:t> A library by Facebook to quickly find </a:t>
            </a:r>
            <a:r>
              <a:t>nearest vectors</a:t>
            </a:r>
            <a:r>
              <a:rPr b="0"/>
              <a:t> (similar meaning) in large datasets.</a:t>
            </a:r>
          </a:p>
          <a:p>
            <a:pPr defTabSz="457200">
              <a:spcBef>
                <a:spcPts val="1200"/>
              </a:spcBef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Example:</a:t>
            </a:r>
          </a:p>
          <a:p>
            <a:pPr defTabSz="457200">
              <a:spcBef>
                <a:spcPts val="1200"/>
              </a:spcBef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Query vector: [0.26, 0.11, 0.39, ...]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FAISS finds closest vector: [0.25, 0.1, 0.4, ...] → returns "Meditation reduces stress".</a:t>
            </a:r>
          </a:p>
        </p:txBody>
      </p:sp>
      <p:sp>
        <p:nvSpPr>
          <p:cNvPr id="76" name="Stored vectors:…"/>
          <p:cNvSpPr txBox="1"/>
          <p:nvPr/>
        </p:nvSpPr>
        <p:spPr>
          <a:xfrm>
            <a:off x="3055817" y="3520652"/>
            <a:ext cx="6815044" cy="155193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900">
                <a:solidFill>
                  <a:srgbClr val="FFFFFF"/>
                </a:solidFill>
              </a:defRPr>
            </a:pPr>
            <a:r>
              <a:t>Stored vectors:</a:t>
            </a:r>
          </a:p>
          <a:p>
            <a:pPr algn="ctr">
              <a:defRPr sz="1900">
                <a:solidFill>
                  <a:srgbClr val="FFFFFF"/>
                </a:solidFill>
              </a:defRPr>
            </a:pPr>
          </a:p>
          <a:p>
            <a:pPr lvl="1" algn="ctr">
              <a:defRPr sz="1900">
                <a:solidFill>
                  <a:srgbClr val="FFFFFF"/>
                </a:solidFill>
              </a:defRPr>
            </a:pPr>
            <a:r>
              <a:t>[0.25, 0.1, 0.4, ...] → "Meditation reduces stress”</a:t>
            </a:r>
          </a:p>
          <a:p>
            <a:pPr lvl="1" algn="ctr">
              <a:defRPr sz="1900">
                <a:solidFill>
                  <a:srgbClr val="FFFFFF"/>
                </a:solidFill>
              </a:defRPr>
            </a:pPr>
          </a:p>
          <a:p>
            <a:pPr lvl="1" algn="ctr">
              <a:defRPr sz="1900">
                <a:solidFill>
                  <a:srgbClr val="FFFFFF"/>
                </a:solidFill>
              </a:defRPr>
            </a:pPr>
            <a:r>
              <a:t>[0.5, 0.7, 0.2, ...] → "Benefits of exercise"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rchitecture &amp; WorkFlow"/>
          <p:cNvSpPr txBox="1"/>
          <p:nvPr/>
        </p:nvSpPr>
        <p:spPr>
          <a:xfrm>
            <a:off x="2869419" y="186073"/>
            <a:ext cx="7417645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spcBef>
                <a:spcPts val="1600"/>
              </a:spcBef>
              <a:defRPr b="1" sz="31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How Does Query Find the Best Matching Chunk?</a:t>
            </a:r>
          </a:p>
        </p:txBody>
      </p:sp>
      <p:sp>
        <p:nvSpPr>
          <p:cNvPr id="79" name="User types a question: &quot;How does meditation help?&quot;…"/>
          <p:cNvSpPr txBox="1"/>
          <p:nvPr/>
        </p:nvSpPr>
        <p:spPr>
          <a:xfrm>
            <a:off x="1738852" y="2075987"/>
            <a:ext cx="9153570" cy="247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User types a question: </a:t>
            </a:r>
            <a:r>
              <a:rPr b="1"/>
              <a:t>"How does meditation help?"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Convert this question into a </a:t>
            </a:r>
            <a:r>
              <a:rPr b="1"/>
              <a:t>query vector</a:t>
            </a:r>
            <a:r>
              <a:t> using the embedding model.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Search in the vector DB (using FAISS) for the closest vector(s).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Retrieve the corresponding text chunk(s) — e.g., "Meditation reduces stress"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Pass this chunk + question to the LLM to </a:t>
            </a:r>
            <a:r>
              <a:rPr b="1"/>
              <a:t>generate a precise answer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