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6" r:id="rId8"/>
    <p:sldId id="262" r:id="rId9"/>
    <p:sldId id="265" r:id="rId10"/>
    <p:sldId id="268" r:id="rId11"/>
    <p:sldId id="269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31E-6910-4EC3-8DD1-81F94C6E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6F16E-A4CE-4FBF-ACDA-61D10B45F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55C5-EE93-4CDF-A062-4AF367E0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F59E8-A549-467C-858D-FFFECF00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4C1D-CE5E-4837-878F-7266249C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749F-4E4C-422B-A456-1AB03285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0572-3EBD-45E8-A25F-F37692CA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E6F3-A00E-4E64-8009-8E29D6E0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6C02A-BBF7-48FC-9DBE-04881644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A43E-0CEE-46B1-A847-2DFBB5F6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C326E-A0FB-429C-B2B2-82675F497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5F8F5-196C-45E6-83AE-672E238B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6338-CADB-478C-A0EA-FADA872E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50DF-7B75-4E11-BA84-8F42F7F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BA6A-D370-465B-9D5A-2BEBCFB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D94-14FA-4A74-A2C3-71113B1E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8E9-EF10-410C-A574-DBDEC22B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6238-C6CF-46DB-BE00-A6950891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7682-F26A-474E-B25E-4A848133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B005-437E-4FA3-BBE4-676EE538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739C-4A57-4EA3-A577-BE43A092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DB9D9-59CA-4CBF-8433-E9B6D786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56B8-C75C-41AD-93B7-8870A3CC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2860-03F4-4DED-8E03-6ADBF6D4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E84F-9794-457F-8EC5-329253EE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F942-3943-46D8-BDB0-DBFA6AB9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1BDF-990D-480A-916F-1613A79A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97DF1-CBF0-4BC3-82D0-16B33313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9E4B-5489-4544-823B-C7D3C20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26F34-3689-4D42-8BA4-2104DD6C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32006-63F0-41D7-BBA0-C15895AC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D2E9-2F34-4DBD-B44E-41B86164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FC62-6CE5-4E57-8EA4-149C84BB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2ADE4-6F45-48EF-B77D-715C8420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BF052-93CF-4112-B8AD-E9A23C63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B4268-5813-48E8-967B-8F50E6656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C04BC-8663-4904-BC4D-2316B67B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9ECA8-89C9-4D3C-8350-A1C524B0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39B8F-11FA-48FD-8851-3D284000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ED4A-0984-4B9F-B114-358C29C3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B7F46-FB9E-4CA1-A42C-4AAC0F63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D898-74DA-4E6D-B2D1-1861B949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F237B-6C38-4CEA-AEE8-DA40BAD1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2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7077B-C072-43B8-ACD9-A5FF1E26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C6C23-C1C4-40D2-B1F0-DF861514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DDD9-1DBF-403C-9BE3-5AC4A6B0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FAB2-748E-417C-9C37-A95BC33F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0C79-CE42-42B7-8007-73669C82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F2C-17F4-4CF7-908E-013E5A74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8EE64-9CEF-457A-8026-0A761F7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EFAF6-B3A0-4BA3-99A7-337035B1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AB1B-C158-41B8-BAF7-FBC89927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0E67-4A67-4D19-AC3E-949BD85D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17C74-9E67-4815-8131-ED10D2C3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44F76-751B-4409-B4E8-CA0AA86D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3A5D9-16CC-48BF-83E0-D6B887E2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E3827-FF2B-4819-BCCC-BF48A0CD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E2A5-11C5-4A42-A432-878A402C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195FA-8490-48C9-BEA4-F329815C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5ADB-F85D-4BAF-8A4F-E331090E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3006-91B6-48D2-A540-BEF75337E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F21D-9A82-4795-8D5F-64AB1F2BAA1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6984-070B-41BF-B42D-FC34CAEBD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21E3-2587-4398-B0EC-9EA102AA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C1B4-3B0F-4549-B6A3-E5192B00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5899-E9C3-451E-B4FD-1A40B1BCD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-2 |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72333-BCB2-4314-B59A-7FA3D3866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Police Fatality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5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1C88-D448-4B48-8901-84F1A9EF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Balanced / Final Result / Under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FFBB-6A2A-408A-9478-27CF7F35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5330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* Random Forrest Accuracy: 74.0</a:t>
            </a:r>
          </a:p>
          <a:p>
            <a:r>
              <a:rPr lang="en-US" sz="1800" dirty="0"/>
              <a:t>Mean </a:t>
            </a:r>
            <a:r>
              <a:rPr lang="en-US" sz="1800" dirty="0" err="1"/>
              <a:t>Absoulte</a:t>
            </a:r>
            <a:r>
              <a:rPr lang="en-US" sz="1800" dirty="0"/>
              <a:t> Error: 26.0</a:t>
            </a:r>
          </a:p>
          <a:p>
            <a:r>
              <a:rPr lang="en-US" sz="1800" dirty="0"/>
              <a:t>Classification Report:</a:t>
            </a:r>
          </a:p>
          <a:p>
            <a:r>
              <a:rPr lang="en-US" sz="1800" dirty="0"/>
              <a:t>precision    recall  f1-score   support</a:t>
            </a:r>
          </a:p>
          <a:p>
            <a:r>
              <a:rPr lang="en-US" sz="1800" dirty="0"/>
              <a:t>           0       0.70      0.76      0.73        75</a:t>
            </a:r>
          </a:p>
          <a:p>
            <a:r>
              <a:rPr lang="en-US" sz="1800" dirty="0"/>
              <a:t>           1       0.77      0.71      0.74        84</a:t>
            </a:r>
          </a:p>
          <a:p>
            <a:r>
              <a:rPr lang="en-US" sz="1800" dirty="0"/>
              <a:t> accuracy                           0.74       159</a:t>
            </a:r>
          </a:p>
          <a:p>
            <a:r>
              <a:rPr lang="en-US" sz="1800" dirty="0"/>
              <a:t>   macro avg       0.74      0.74      0.74       159</a:t>
            </a:r>
          </a:p>
          <a:p>
            <a:r>
              <a:rPr lang="en-US" sz="1800" dirty="0"/>
              <a:t>weighted avg       0.74      0.74      0.74       159</a:t>
            </a:r>
          </a:p>
          <a:p>
            <a:r>
              <a:rPr lang="en-US" sz="1800" dirty="0"/>
              <a:t>Confusion Matrix:</a:t>
            </a:r>
          </a:p>
          <a:p>
            <a:r>
              <a:rPr lang="en-US" sz="1800" dirty="0"/>
              <a:t>         predicted    </a:t>
            </a:r>
          </a:p>
          <a:p>
            <a:r>
              <a:rPr lang="en-US" sz="1800" dirty="0"/>
              <a:t>                 0   1</a:t>
            </a:r>
          </a:p>
          <a:p>
            <a:r>
              <a:rPr lang="en-US" sz="1800" dirty="0"/>
              <a:t>actual 0        57  18</a:t>
            </a:r>
          </a:p>
          <a:p>
            <a:r>
              <a:rPr lang="en-US" sz="1800" dirty="0"/>
              <a:t>            1        24  60</a:t>
            </a:r>
          </a:p>
        </p:txBody>
      </p:sp>
    </p:spTree>
    <p:extLst>
      <p:ext uri="{BB962C8B-B14F-4D97-AF65-F5344CB8AC3E}">
        <p14:creationId xmlns:p14="http://schemas.microsoft.com/office/powerpoint/2010/main" val="415594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AE3D-22B8-44BC-B46E-1F36EF52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Balanced / Final Result / Over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26AD-0ACC-44AC-9DA5-9A3BE620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457"/>
            <a:ext cx="10515600" cy="530350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Random Forrest Accuracy: 94.0</a:t>
            </a:r>
          </a:p>
          <a:p>
            <a:r>
              <a:rPr lang="en-US" sz="2000" dirty="0"/>
              <a:t>Mean </a:t>
            </a:r>
            <a:r>
              <a:rPr lang="en-US" sz="2000" dirty="0" err="1"/>
              <a:t>Absoulte</a:t>
            </a:r>
            <a:r>
              <a:rPr lang="en-US" sz="2000" dirty="0"/>
              <a:t> Error: 6.0</a:t>
            </a:r>
          </a:p>
          <a:p>
            <a:r>
              <a:rPr lang="en-US" sz="2000" dirty="0"/>
              <a:t>Classification Report:</a:t>
            </a:r>
          </a:p>
          <a:p>
            <a:r>
              <a:rPr lang="en-US" sz="2000" dirty="0"/>
              <a:t>precision    recall  f1-score   support</a:t>
            </a:r>
          </a:p>
          <a:p>
            <a:r>
              <a:rPr lang="en-US" sz="2000" dirty="0"/>
              <a:t>           0       1.00      0.88      0.94      1928</a:t>
            </a:r>
          </a:p>
          <a:p>
            <a:r>
              <a:rPr lang="en-US" sz="2000" dirty="0"/>
              <a:t>           1       0.90      1.00      0.94      1966</a:t>
            </a:r>
          </a:p>
          <a:p>
            <a:r>
              <a:rPr lang="en-US" sz="2000" dirty="0"/>
              <a:t> accuracy                           0.94      3894</a:t>
            </a:r>
          </a:p>
          <a:p>
            <a:r>
              <a:rPr lang="en-US" sz="2000" dirty="0"/>
              <a:t>   macro avg       0.95      0.94      0.94      3894</a:t>
            </a:r>
          </a:p>
          <a:p>
            <a:r>
              <a:rPr lang="en-US" sz="2000" dirty="0"/>
              <a:t>weighted avg       0.95      0.94      0.94      3894</a:t>
            </a:r>
          </a:p>
          <a:p>
            <a:r>
              <a:rPr lang="en-US" sz="2000" dirty="0"/>
              <a:t>Confusion Matrix:</a:t>
            </a:r>
          </a:p>
          <a:p>
            <a:r>
              <a:rPr lang="en-US" sz="2000" dirty="0"/>
              <a:t>         predicted      </a:t>
            </a:r>
          </a:p>
          <a:p>
            <a:r>
              <a:rPr lang="en-US" sz="2000" dirty="0"/>
              <a:t>                 0     1</a:t>
            </a:r>
          </a:p>
          <a:p>
            <a:r>
              <a:rPr lang="en-US" sz="2000" dirty="0"/>
              <a:t>actual 0      1700   228</a:t>
            </a:r>
          </a:p>
          <a:p>
            <a:r>
              <a:rPr lang="en-US" sz="2000" dirty="0"/>
              <a:t>            1         8      1958</a:t>
            </a:r>
          </a:p>
        </p:txBody>
      </p:sp>
    </p:spTree>
    <p:extLst>
      <p:ext uri="{BB962C8B-B14F-4D97-AF65-F5344CB8AC3E}">
        <p14:creationId xmlns:p14="http://schemas.microsoft.com/office/powerpoint/2010/main" val="26528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0F44-83E9-4C18-8EE4-64BC653F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365125"/>
            <a:ext cx="11573301" cy="999651"/>
          </a:xfrm>
        </p:spPr>
        <p:txBody>
          <a:bodyPr/>
          <a:lstStyle/>
          <a:p>
            <a:r>
              <a:rPr lang="en-US" dirty="0"/>
              <a:t>Fatality by Police | AUROC curve | Flee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176C2E-D9F7-4173-974B-CA7687F9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002" y="2230252"/>
            <a:ext cx="4925995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5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161F-1D4E-4C37-81AF-07123A1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DFD8-4EB0-4F0D-8ECF-647A426F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 for the business problem was a general one of random forest classifier modeling to predict flee /not flee .</a:t>
            </a:r>
          </a:p>
          <a:p>
            <a:r>
              <a:rPr lang="en-US" dirty="0"/>
              <a:t>Using our Random forest classifier model to gain insight into what police fatality’s flee count  could be, and how that might change under various scenarios.</a:t>
            </a:r>
          </a:p>
          <a:p>
            <a:r>
              <a:rPr lang="en-US" dirty="0"/>
              <a:t>Using hot coding to interpret categorical data into numerical one.</a:t>
            </a:r>
          </a:p>
          <a:p>
            <a:r>
              <a:rPr lang="en-US" dirty="0"/>
              <a:t>The original dataset was imbalanced one.</a:t>
            </a:r>
          </a:p>
          <a:p>
            <a:r>
              <a:rPr lang="en-US" dirty="0"/>
              <a:t>Using </a:t>
            </a:r>
            <a:r>
              <a:rPr lang="en-US" dirty="0" err="1"/>
              <a:t>undersampling</a:t>
            </a:r>
            <a:r>
              <a:rPr lang="en-US" dirty="0"/>
              <a:t> and oversampling to balance the dataset.</a:t>
            </a:r>
          </a:p>
          <a:p>
            <a:r>
              <a:rPr lang="en-US" dirty="0"/>
              <a:t>Using </a:t>
            </a:r>
            <a:r>
              <a:rPr lang="en-US" dirty="0" err="1"/>
              <a:t>Auroc</a:t>
            </a:r>
            <a:r>
              <a:rPr lang="en-US" dirty="0"/>
              <a:t> curve to visualize the prediction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71C-12A1-465C-9ADD-498C597A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DEFD-D201-4F81-A313-B481CE77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Police involved fatality needs to find better ways to predict the flee/not flee count in  their fatality 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dataset over 12,000 fatality records were taken for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merge Population records for the EDA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extract a numerical </a:t>
            </a:r>
            <a:r>
              <a:rPr lang="en-US" dirty="0" err="1"/>
              <a:t>dataframe</a:t>
            </a:r>
            <a:r>
              <a:rPr lang="en-US" dirty="0"/>
              <a:t> from the exist one. </a:t>
            </a:r>
          </a:p>
          <a:p>
            <a:r>
              <a:rPr lang="en-US" dirty="0"/>
              <a:t>We need to find correlation between Flee  and other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2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E319-E9A1-4561-B84E-89C43CC4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39C7-FBFD-474B-9B60-1165D8F6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 for the business problem was a general one of modeling to predict flee /not flee .</a:t>
            </a:r>
          </a:p>
          <a:p>
            <a:r>
              <a:rPr lang="en-US" dirty="0"/>
              <a:t>Using our Random forest classifier model to gain insight into what police fatality’s flee count  could be, and how that might change under various scenarios.</a:t>
            </a:r>
          </a:p>
          <a:p>
            <a:r>
              <a:rPr lang="en-US" dirty="0"/>
              <a:t>Using hot coding to interpret categorical data into numerical one.</a:t>
            </a:r>
          </a:p>
          <a:p>
            <a:r>
              <a:rPr lang="en-US" dirty="0"/>
              <a:t>The original dataset was imbalanced one.</a:t>
            </a:r>
          </a:p>
          <a:p>
            <a:r>
              <a:rPr lang="en-US" dirty="0"/>
              <a:t>Using </a:t>
            </a:r>
            <a:r>
              <a:rPr lang="en-US" dirty="0" err="1"/>
              <a:t>undersampling</a:t>
            </a:r>
            <a:r>
              <a:rPr lang="en-US" dirty="0"/>
              <a:t> and oversampling to balance the dataset.</a:t>
            </a:r>
          </a:p>
          <a:p>
            <a:r>
              <a:rPr lang="en-US" dirty="0"/>
              <a:t>Using </a:t>
            </a:r>
            <a:r>
              <a:rPr lang="en-US" dirty="0" err="1"/>
              <a:t>Auroc</a:t>
            </a:r>
            <a:r>
              <a:rPr lang="en-US" dirty="0"/>
              <a:t> curve to visualize the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5608-8AB0-474C-8237-2993DF10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65125"/>
            <a:ext cx="11062252" cy="1325563"/>
          </a:xfrm>
        </p:spPr>
        <p:txBody>
          <a:bodyPr/>
          <a:lstStyle/>
          <a:p>
            <a:r>
              <a:rPr lang="en-US" dirty="0"/>
              <a:t>Modeling Fatality prediction –Flee count / 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0AAB24-1B46-45AB-B3EE-57ED7874E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67" y="2318754"/>
            <a:ext cx="5066666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1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343E-62ED-404B-8679-E4D72F3D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Fatality prediction –Flee count – True/False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7A1A37-714C-4AA0-B1A3-6BD084912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65" y="2318754"/>
            <a:ext cx="5041270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7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AAB5-6BB2-44F4-AE75-ADAC297C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5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Imbalanced / Initial result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D34B84-B254-4985-B3CD-4023A732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878"/>
            <a:ext cx="10515600" cy="512608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Random Forrest Accuracy: 96.0</a:t>
            </a:r>
          </a:p>
          <a:p>
            <a:r>
              <a:rPr lang="en-US" sz="1800" dirty="0"/>
              <a:t>Mean </a:t>
            </a:r>
            <a:r>
              <a:rPr lang="en-US" sz="1800" dirty="0" err="1"/>
              <a:t>Absoulte</a:t>
            </a:r>
            <a:r>
              <a:rPr lang="en-US" sz="1800" dirty="0"/>
              <a:t> Error: 4.0</a:t>
            </a:r>
          </a:p>
          <a:p>
            <a:r>
              <a:rPr lang="en-US" sz="1800" dirty="0"/>
              <a:t>Classification Report:</a:t>
            </a:r>
          </a:p>
          <a:p>
            <a:r>
              <a:rPr lang="en-US" sz="1800" dirty="0"/>
              <a:t> precision    recall  f1-score   support</a:t>
            </a:r>
          </a:p>
          <a:p>
            <a:r>
              <a:rPr lang="en-US" sz="1800" dirty="0"/>
              <a:t> 0       0.96      1.00      0.98      1937</a:t>
            </a:r>
          </a:p>
          <a:p>
            <a:r>
              <a:rPr lang="en-US" sz="1800" dirty="0"/>
              <a:t> 1       0.62      0.06      0.10        90</a:t>
            </a:r>
          </a:p>
          <a:p>
            <a:r>
              <a:rPr lang="en-US" sz="1800" dirty="0"/>
              <a:t> accuracy                           0.96      2027</a:t>
            </a:r>
          </a:p>
          <a:p>
            <a:r>
              <a:rPr lang="en-US" sz="1800" dirty="0"/>
              <a:t>   macro avg       0.79      0.53      0.54      2027</a:t>
            </a:r>
          </a:p>
          <a:p>
            <a:r>
              <a:rPr lang="en-US" sz="1800" dirty="0"/>
              <a:t>weighted avg       0.94      0.96      0.94      2027</a:t>
            </a:r>
          </a:p>
          <a:p>
            <a:r>
              <a:rPr lang="en-US" sz="1800" dirty="0"/>
              <a:t>Confusion Matrix:</a:t>
            </a:r>
          </a:p>
          <a:p>
            <a:r>
              <a:rPr lang="en-US" sz="1800" dirty="0"/>
              <a:t>         predicted   </a:t>
            </a:r>
          </a:p>
          <a:p>
            <a:r>
              <a:rPr lang="en-US" sz="1800" dirty="0"/>
              <a:t>                 0  1</a:t>
            </a:r>
          </a:p>
          <a:p>
            <a:r>
              <a:rPr lang="en-US" sz="1800" dirty="0"/>
              <a:t>actual 0      1934  3</a:t>
            </a:r>
          </a:p>
          <a:p>
            <a:r>
              <a:rPr lang="en-US" sz="1800" dirty="0"/>
              <a:t>              1        85  5</a:t>
            </a:r>
          </a:p>
        </p:txBody>
      </p:sp>
    </p:spTree>
    <p:extLst>
      <p:ext uri="{BB962C8B-B14F-4D97-AF65-F5344CB8AC3E}">
        <p14:creationId xmlns:p14="http://schemas.microsoft.com/office/powerpoint/2010/main" val="151318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D5F9-652A-4C02-8026-EF9BA15B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Fatality by Police –Flee prediction /Gender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2A9C2D-CE3E-4035-832D-3D6D3E7DDB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14" y="1825625"/>
            <a:ext cx="49643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04E0-9847-4071-A18D-E2721BB9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Fatality by Police –Flee count – original dataset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A8AA9-B85C-4299-9A9E-EC3D96B2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ACFADAE-DEBA-4A6F-B392-784AB0F8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1" y="2328863"/>
            <a:ext cx="4108173" cy="36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85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3228-E04D-4ADD-B105-CB83CCCA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57809"/>
            <a:ext cx="11184835" cy="1648791"/>
          </a:xfrm>
        </p:spPr>
        <p:txBody>
          <a:bodyPr/>
          <a:lstStyle/>
          <a:p>
            <a:r>
              <a:rPr lang="en-US" dirty="0"/>
              <a:t>Fatality by Police –</a:t>
            </a:r>
            <a:r>
              <a:rPr lang="en-US" dirty="0" err="1"/>
              <a:t>undersampling|oversampling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850AB0C-646C-4670-A9B1-91DB8446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2339722"/>
            <a:ext cx="3313043" cy="3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3788221-7A14-4077-830E-AEE7FEDDF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57" y="2339721"/>
            <a:ext cx="3111111" cy="31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Capstone -2 | Presentation</vt:lpstr>
      <vt:lpstr>Problem Identification</vt:lpstr>
      <vt:lpstr>Recommendation and key findings</vt:lpstr>
      <vt:lpstr>Modeling Fatality prediction –Flee count / Age</vt:lpstr>
      <vt:lpstr>Fatality prediction –Flee count – True/False</vt:lpstr>
      <vt:lpstr>Imbalanced / Initial result</vt:lpstr>
      <vt:lpstr>Fatality by Police –Flee prediction /Gender</vt:lpstr>
      <vt:lpstr>Fatality by Police –Flee count – original dataset </vt:lpstr>
      <vt:lpstr>Fatality by Police –undersampling|oversampling</vt:lpstr>
      <vt:lpstr>Balanced / Final Result / Under Sampling</vt:lpstr>
      <vt:lpstr>Balanced / Final Result / Over Sampling</vt:lpstr>
      <vt:lpstr>Fatality by Police | AUROC curve | Flee prediction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-2 | Presentation</dc:title>
  <dc:creator>Prakash Sundararaj</dc:creator>
  <cp:lastModifiedBy>Prakash Sundararaj</cp:lastModifiedBy>
  <cp:revision>3</cp:revision>
  <dcterms:created xsi:type="dcterms:W3CDTF">2021-10-09T22:35:07Z</dcterms:created>
  <dcterms:modified xsi:type="dcterms:W3CDTF">2021-10-21T14:48:38Z</dcterms:modified>
</cp:coreProperties>
</file>