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257" r:id="rId6"/>
    <p:sldId id="343" r:id="rId7"/>
    <p:sldId id="344" r:id="rId8"/>
    <p:sldId id="345" r:id="rId9"/>
    <p:sldId id="346" r:id="rId10"/>
    <p:sldId id="347" r:id="rId11"/>
    <p:sldId id="348" r:id="rId12"/>
    <p:sldId id="353" r:id="rId13"/>
    <p:sldId id="351" r:id="rId14"/>
    <p:sldId id="354" r:id="rId15"/>
    <p:sldId id="356" r:id="rId16"/>
    <p:sldId id="349" r:id="rId17"/>
    <p:sldId id="350" r:id="rId18"/>
    <p:sldId id="34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dirty="0">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15</a:t>
            </a:fld>
            <a:endParaRPr lang="en-US" sz="1200" b="0" strike="noStrike" spc="-1" dirty="0">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1426" y="-61979"/>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568175" y="307154"/>
            <a:ext cx="4928835" cy="2727755"/>
          </a:xfrm>
          <a:prstGeom prst="rect">
            <a:avLst/>
          </a:prstGeom>
          <a:noFill/>
          <a:ln w="0">
            <a:noFill/>
          </a:ln>
        </p:spPr>
        <p:txBody>
          <a:bodyPr lIns="68580" tIns="34290" rIns="68580" bIns="34290" anchor="b">
            <a:noAutofit/>
          </a:bodyPr>
          <a:lstStyle/>
          <a:p>
            <a:pPr algn="ctr">
              <a:lnSpc>
                <a:spcPct val="150000"/>
              </a:lnSpc>
            </a:pPr>
            <a:r>
              <a:rPr lang="en-US" sz="2400" b="1" spc="-1" dirty="0">
                <a:solidFill>
                  <a:schemeClr val="bg1"/>
                </a:solidFill>
                <a:latin typeface="Times New Roman" panose="02020603050405020304" pitchFamily="18" charset="0"/>
                <a:cs typeface="Times New Roman" panose="02020603050405020304" pitchFamily="18" charset="0"/>
              </a:rPr>
              <a:t>SMART ATTENDANCE SYSTEM USING OPENCV</a:t>
            </a:r>
            <a:endParaRPr lang="en-US" sz="2400" spc="-1" dirty="0">
              <a:solidFill>
                <a:schemeClr val="bg1"/>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560471F-132C-DC05-DF57-C57BF5F94F99}"/>
              </a:ext>
            </a:extLst>
          </p:cNvPr>
          <p:cNvSpPr/>
          <p:nvPr/>
        </p:nvSpPr>
        <p:spPr>
          <a:xfrm>
            <a:off x="696903" y="576092"/>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845175" y="845257"/>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2921071" y="753984"/>
            <a:ext cx="485958" cy="546555"/>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2004872" y="836150"/>
            <a:ext cx="599270" cy="396879"/>
          </a:xfrm>
          <a:prstGeom prst="rect">
            <a:avLst/>
          </a:prstGeom>
        </p:spPr>
      </p:pic>
      <p:cxnSp>
        <p:nvCxnSpPr>
          <p:cNvPr id="12" name="Straight Connector 11">
            <a:extLst>
              <a:ext uri="{FF2B5EF4-FFF2-40B4-BE49-F238E27FC236}">
                <a16:creationId xmlns:a16="http://schemas.microsoft.com/office/drawing/2014/main" id="{3AE5AE47-CF4D-55BD-80ED-4ABE05325878}"/>
              </a:ext>
            </a:extLst>
          </p:cNvPr>
          <p:cNvCxnSpPr/>
          <p:nvPr/>
        </p:nvCxnSpPr>
        <p:spPr>
          <a:xfrm>
            <a:off x="1895704" y="79686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E501B5-345A-EB93-5880-D723D37DD07C}"/>
              </a:ext>
            </a:extLst>
          </p:cNvPr>
          <p:cNvCxnSpPr/>
          <p:nvPr/>
        </p:nvCxnSpPr>
        <p:spPr>
          <a:xfrm>
            <a:off x="2698592" y="77402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4E88EE61-2242-CA77-5668-E4432A881B62}"/>
              </a:ext>
            </a:extLst>
          </p:cNvPr>
          <p:cNvSpPr txBox="1"/>
          <p:nvPr/>
        </p:nvSpPr>
        <p:spPr>
          <a:xfrm>
            <a:off x="5575610" y="3389174"/>
            <a:ext cx="3302060" cy="1969770"/>
          </a:xfrm>
          <a:prstGeom prst="rect">
            <a:avLst/>
          </a:prstGeom>
          <a:noFill/>
        </p:spPr>
        <p:txBody>
          <a:bodyPr wrap="square" rtlCol="0">
            <a:spAutoFit/>
          </a:bodyPr>
          <a:lstStyle/>
          <a:p>
            <a:pPr>
              <a:lnSpc>
                <a:spcPct val="150000"/>
              </a:lnSpc>
            </a:pPr>
            <a:r>
              <a:rPr lang="en-IN" sz="1800" dirty="0">
                <a:solidFill>
                  <a:schemeClr val="bg1"/>
                </a:solidFill>
                <a:latin typeface="Times New Roman" panose="02020603050405020304" pitchFamily="18" charset="0"/>
                <a:cs typeface="Times New Roman" panose="02020603050405020304" pitchFamily="18" charset="0"/>
              </a:rPr>
              <a:t>Burra Soundarya</a:t>
            </a:r>
          </a:p>
          <a:p>
            <a:pPr>
              <a:lnSpc>
                <a:spcPct val="150000"/>
              </a:lnSpc>
            </a:pPr>
            <a:r>
              <a:rPr lang="en-IN" sz="1800" dirty="0">
                <a:solidFill>
                  <a:schemeClr val="bg1"/>
                </a:solidFill>
                <a:latin typeface="Times New Roman" panose="02020603050405020304" pitchFamily="18" charset="0"/>
                <a:cs typeface="Times New Roman" panose="02020603050405020304" pitchFamily="18" charset="0"/>
              </a:rPr>
              <a:t>Mutapelli Himavarshitha</a:t>
            </a:r>
          </a:p>
          <a:p>
            <a:pPr>
              <a:lnSpc>
                <a:spcPct val="150000"/>
              </a:lnSpc>
            </a:pPr>
            <a:r>
              <a:rPr lang="en-IN" sz="1800" dirty="0">
                <a:solidFill>
                  <a:schemeClr val="bg1"/>
                </a:solidFill>
                <a:latin typeface="Times New Roman" panose="02020603050405020304" pitchFamily="18" charset="0"/>
                <a:cs typeface="Times New Roman" panose="02020603050405020304" pitchFamily="18" charset="0"/>
              </a:rPr>
              <a:t>Ambatla Sruthika</a:t>
            </a:r>
          </a:p>
          <a:p>
            <a:pPr>
              <a:lnSpc>
                <a:spcPct val="150000"/>
              </a:lnSpc>
            </a:pPr>
            <a:endParaRPr lang="en-IN" sz="1800" dirty="0">
              <a:solidFill>
                <a:schemeClr val="bg1"/>
              </a:solidFill>
            </a:endParaRPr>
          </a:p>
          <a:p>
            <a:endParaRPr lang="en-IN" dirty="0"/>
          </a:p>
        </p:txBody>
      </p:sp>
      <p:sp>
        <p:nvSpPr>
          <p:cNvPr id="11" name="TextBox 10">
            <a:extLst>
              <a:ext uri="{FF2B5EF4-FFF2-40B4-BE49-F238E27FC236}">
                <a16:creationId xmlns:a16="http://schemas.microsoft.com/office/drawing/2014/main" id="{B750B900-7CF4-4E3A-B3A5-521E18CC1138}"/>
              </a:ext>
            </a:extLst>
          </p:cNvPr>
          <p:cNvSpPr txBox="1"/>
          <p:nvPr/>
        </p:nvSpPr>
        <p:spPr>
          <a:xfrm>
            <a:off x="0" y="3683997"/>
            <a:ext cx="1843640" cy="1261884"/>
          </a:xfrm>
          <a:prstGeom prst="rect">
            <a:avLst/>
          </a:prstGeom>
          <a:noFill/>
        </p:spPr>
        <p:txBody>
          <a:bodyPr wrap="square" rtlCol="0">
            <a:spAutoFit/>
          </a:bodyPr>
          <a:lstStyle/>
          <a:p>
            <a:endParaRPr lang="en-IN" sz="1200" i="1" dirty="0">
              <a:solidFill>
                <a:schemeClr val="bg1"/>
              </a:solidFill>
            </a:endParaRPr>
          </a:p>
          <a:p>
            <a:endParaRPr lang="en-IN" sz="1200" i="1" dirty="0">
              <a:solidFill>
                <a:schemeClr val="bg1"/>
              </a:solidFill>
            </a:endParaRPr>
          </a:p>
          <a:p>
            <a:r>
              <a:rPr lang="en-IN" sz="1200" b="1" i="1" dirty="0">
                <a:solidFill>
                  <a:schemeClr val="bg1"/>
                </a:solidFill>
                <a:latin typeface="Times New Roman" panose="02020603050405020304" pitchFamily="18" charset="0"/>
                <a:cs typeface="Times New Roman" panose="02020603050405020304" pitchFamily="18" charset="0"/>
              </a:rPr>
              <a:t>Under the Trainer  of,</a:t>
            </a:r>
          </a:p>
          <a:p>
            <a:r>
              <a:rPr lang="en-US" sz="1200" b="1" i="1" dirty="0">
                <a:solidFill>
                  <a:schemeClr val="bg1"/>
                </a:solidFill>
                <a:latin typeface="Times New Roman" panose="02020603050405020304" pitchFamily="18" charset="0"/>
                <a:cs typeface="Times New Roman" panose="02020603050405020304" pitchFamily="18" charset="0"/>
              </a:rPr>
              <a:t>MR.SUMIT SARTALE</a:t>
            </a:r>
            <a:endParaRPr lang="en-IN" sz="1200" b="1" i="1"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D3F784-8939-5400-686E-C0E86066E7C0}"/>
              </a:ext>
            </a:extLst>
          </p:cNvPr>
          <p:cNvPicPr>
            <a:picLocks noChangeAspect="1"/>
          </p:cNvPicPr>
          <p:nvPr/>
        </p:nvPicPr>
        <p:blipFill>
          <a:blip r:embed="rId2"/>
          <a:stretch>
            <a:fillRect/>
          </a:stretch>
        </p:blipFill>
        <p:spPr>
          <a:xfrm>
            <a:off x="1323660" y="1373030"/>
            <a:ext cx="5384800" cy="3243384"/>
          </a:xfrm>
          <a:prstGeom prst="rect">
            <a:avLst/>
          </a:prstGeom>
        </p:spPr>
      </p:pic>
      <p:sp>
        <p:nvSpPr>
          <p:cNvPr id="4" name="TextBox 3"/>
          <p:cNvSpPr txBox="1"/>
          <p:nvPr/>
        </p:nvSpPr>
        <p:spPr>
          <a:xfrm>
            <a:off x="415636" y="685800"/>
            <a:ext cx="25215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3.Complete Registering</a:t>
            </a:r>
          </a:p>
        </p:txBody>
      </p:sp>
    </p:spTree>
    <p:extLst>
      <p:ext uri="{BB962C8B-B14F-4D97-AF65-F5344CB8AC3E}">
        <p14:creationId xmlns:p14="http://schemas.microsoft.com/office/powerpoint/2010/main" val="380603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A57F44-82BF-0339-8908-17B0065C83F0}"/>
              </a:ext>
            </a:extLst>
          </p:cNvPr>
          <p:cNvSpPr>
            <a:spLocks noGrp="1"/>
          </p:cNvSpPr>
          <p:nvPr>
            <p:ph type="title"/>
          </p:nvPr>
        </p:nvSpPr>
        <p:spPr/>
        <p:txBody>
          <a:bodyPr/>
          <a:lstStyle/>
          <a:p>
            <a:r>
              <a:rPr lang="en-IN" sz="1600" dirty="0">
                <a:latin typeface="Times New Roman" panose="02020603050405020304" pitchFamily="18" charset="0"/>
                <a:cs typeface="Times New Roman" panose="02020603050405020304" pitchFamily="18" charset="0"/>
              </a:rPr>
              <a:t>4.Login</a:t>
            </a:r>
          </a:p>
        </p:txBody>
      </p:sp>
      <p:sp>
        <p:nvSpPr>
          <p:cNvPr id="6" name="Text Placeholder 5">
            <a:extLst>
              <a:ext uri="{FF2B5EF4-FFF2-40B4-BE49-F238E27FC236}">
                <a16:creationId xmlns:a16="http://schemas.microsoft.com/office/drawing/2014/main" id="{612FF085-953D-A469-3BDB-68FDEC4FB354}"/>
              </a:ext>
            </a:extLst>
          </p:cNvPr>
          <p:cNvSpPr>
            <a:spLocks noGrp="1"/>
          </p:cNvSpPr>
          <p:nvPr>
            <p:ph type="body" idx="1"/>
          </p:nvPr>
        </p:nvSpPr>
        <p:spPr>
          <a:xfrm>
            <a:off x="311700" y="1152475"/>
            <a:ext cx="4846454" cy="3416400"/>
          </a:xfrm>
        </p:spPr>
        <p:txBody>
          <a:bodyPr/>
          <a:lstStyle/>
          <a:p>
            <a:endParaRPr lang="en-IN" dirty="0"/>
          </a:p>
        </p:txBody>
      </p:sp>
      <p:sp>
        <p:nvSpPr>
          <p:cNvPr id="7" name="Text Placeholder 6">
            <a:extLst>
              <a:ext uri="{FF2B5EF4-FFF2-40B4-BE49-F238E27FC236}">
                <a16:creationId xmlns:a16="http://schemas.microsoft.com/office/drawing/2014/main" id="{7CBC7B68-78F9-A18D-7211-9E971AE0CAE2}"/>
              </a:ext>
            </a:extLst>
          </p:cNvPr>
          <p:cNvSpPr>
            <a:spLocks noGrp="1"/>
          </p:cNvSpPr>
          <p:nvPr>
            <p:ph type="body" idx="2"/>
          </p:nvPr>
        </p:nvSpPr>
        <p:spPr>
          <a:xfrm>
            <a:off x="4657969" y="1152475"/>
            <a:ext cx="4174331" cy="3416400"/>
          </a:xfrm>
        </p:spPr>
        <p:txBody>
          <a:bodyPr/>
          <a:lstStyle/>
          <a:p>
            <a:pPr marL="139700" indent="0">
              <a:buNone/>
            </a:pPr>
            <a:endParaRPr lang="en-IN" dirty="0"/>
          </a:p>
        </p:txBody>
      </p:sp>
      <p:pic>
        <p:nvPicPr>
          <p:cNvPr id="4" name="Picture 3">
            <a:extLst>
              <a:ext uri="{FF2B5EF4-FFF2-40B4-BE49-F238E27FC236}">
                <a16:creationId xmlns:a16="http://schemas.microsoft.com/office/drawing/2014/main" id="{813D8B4C-40A2-8CEE-9374-C076F5AC8698}"/>
              </a:ext>
            </a:extLst>
          </p:cNvPr>
          <p:cNvPicPr>
            <a:picLocks noChangeAspect="1"/>
          </p:cNvPicPr>
          <p:nvPr/>
        </p:nvPicPr>
        <p:blipFill>
          <a:blip r:embed="rId2"/>
          <a:stretch>
            <a:fillRect/>
          </a:stretch>
        </p:blipFill>
        <p:spPr>
          <a:xfrm>
            <a:off x="297847" y="1114048"/>
            <a:ext cx="4112882" cy="3416880"/>
          </a:xfrm>
          <a:prstGeom prst="rect">
            <a:avLst/>
          </a:prstGeom>
        </p:spPr>
      </p:pic>
      <p:pic>
        <p:nvPicPr>
          <p:cNvPr id="9" name="Picture 8">
            <a:extLst>
              <a:ext uri="{FF2B5EF4-FFF2-40B4-BE49-F238E27FC236}">
                <a16:creationId xmlns:a16="http://schemas.microsoft.com/office/drawing/2014/main" id="{D1AE9D30-AA96-72E1-EEBE-AE4AC8386206}"/>
              </a:ext>
            </a:extLst>
          </p:cNvPr>
          <p:cNvPicPr>
            <a:picLocks noChangeAspect="1"/>
          </p:cNvPicPr>
          <p:nvPr/>
        </p:nvPicPr>
        <p:blipFill>
          <a:blip r:embed="rId3"/>
          <a:stretch>
            <a:fillRect/>
          </a:stretch>
        </p:blipFill>
        <p:spPr>
          <a:xfrm>
            <a:off x="4733273" y="1117838"/>
            <a:ext cx="3953528" cy="3552093"/>
          </a:xfrm>
          <a:prstGeom prst="rect">
            <a:avLst/>
          </a:prstGeom>
        </p:spPr>
      </p:pic>
    </p:spTree>
    <p:extLst>
      <p:ext uri="{BB962C8B-B14F-4D97-AF65-F5344CB8AC3E}">
        <p14:creationId xmlns:p14="http://schemas.microsoft.com/office/powerpoint/2010/main" val="77846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3F1F23-4874-7027-01EB-B22589B00FF5}"/>
              </a:ext>
            </a:extLst>
          </p:cNvPr>
          <p:cNvSpPr>
            <a:spLocks noGrp="1"/>
          </p:cNvSpPr>
          <p:nvPr>
            <p:ph type="title"/>
          </p:nvPr>
        </p:nvSpPr>
        <p:spPr/>
        <p:txBody>
          <a:bodyPr/>
          <a:lstStyle/>
          <a:p>
            <a:r>
              <a:rPr lang="en-IN" dirty="0"/>
              <a:t>5.</a:t>
            </a:r>
            <a:r>
              <a:rPr lang="en-IN" sz="1600" dirty="0">
                <a:latin typeface="Times New Roman" panose="02020603050405020304" pitchFamily="18" charset="0"/>
                <a:cs typeface="Times New Roman" panose="02020603050405020304" pitchFamily="18" charset="0"/>
              </a:rPr>
              <a:t>Unknown User</a:t>
            </a:r>
          </a:p>
        </p:txBody>
      </p:sp>
      <p:pic>
        <p:nvPicPr>
          <p:cNvPr id="7" name="Picture 6">
            <a:extLst>
              <a:ext uri="{FF2B5EF4-FFF2-40B4-BE49-F238E27FC236}">
                <a16:creationId xmlns:a16="http://schemas.microsoft.com/office/drawing/2014/main" id="{7C430364-4985-20BE-FBC9-DAF82C0A53F0}"/>
              </a:ext>
            </a:extLst>
          </p:cNvPr>
          <p:cNvPicPr>
            <a:picLocks noChangeAspect="1"/>
          </p:cNvPicPr>
          <p:nvPr/>
        </p:nvPicPr>
        <p:blipFill>
          <a:blip r:embed="rId2"/>
          <a:stretch>
            <a:fillRect/>
          </a:stretch>
        </p:blipFill>
        <p:spPr>
          <a:xfrm>
            <a:off x="944138" y="1319536"/>
            <a:ext cx="6452839" cy="3140952"/>
          </a:xfrm>
          <a:prstGeom prst="rect">
            <a:avLst/>
          </a:prstGeom>
        </p:spPr>
      </p:pic>
    </p:spTree>
    <p:extLst>
      <p:ext uri="{BB962C8B-B14F-4D97-AF65-F5344CB8AC3E}">
        <p14:creationId xmlns:p14="http://schemas.microsoft.com/office/powerpoint/2010/main" val="359311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b="1" dirty="0">
                <a:solidFill>
                  <a:srgbClr val="002060"/>
                </a:solidFill>
                <a:latin typeface="Times New Roman" panose="02020603050405020304" pitchFamily="18" charset="0"/>
                <a:cs typeface="Times New Roman" panose="02020603050405020304" pitchFamily="18" charset="0"/>
              </a:rPr>
              <a:t>CONCLUSION</a:t>
            </a:r>
          </a:p>
        </p:txBody>
      </p:sp>
      <p:sp>
        <p:nvSpPr>
          <p:cNvPr id="3" name="TextBox 2"/>
          <p:cNvSpPr txBox="1"/>
          <p:nvPr/>
        </p:nvSpPr>
        <p:spPr>
          <a:xfrm>
            <a:off x="491836" y="1170709"/>
            <a:ext cx="8278091" cy="2914709"/>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conclusion, the Smart Attendance System not only streamlines attendance tracking but also fasters more interactive and accountable environment. Its innovative approach showcases the power of technology in transforming traditional processes, ultimately contributing to a more efficient and effective Educational experience. As the system continues to evolve, it holds the promise of further enhancing user engagement and operational efficiency, making it a valuable asset in any educational or professional setting.</a:t>
            </a:r>
          </a:p>
          <a:p>
            <a:pPr algn="just">
              <a:lnSpc>
                <a:spcPct val="150000"/>
              </a:lnSpc>
            </a:pPr>
            <a:br>
              <a:rPr lang="en-US" dirty="0"/>
            </a:br>
            <a:endParaRPr lang="en-US" dirty="0"/>
          </a:p>
        </p:txBody>
      </p:sp>
    </p:spTree>
    <p:extLst>
      <p:ext uri="{BB962C8B-B14F-4D97-AF65-F5344CB8AC3E}">
        <p14:creationId xmlns:p14="http://schemas.microsoft.com/office/powerpoint/2010/main" val="173038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EABD15-8138-43E4-DD67-E9ECE24A5AEE}"/>
              </a:ext>
            </a:extLst>
          </p:cNvPr>
          <p:cNvSpPr>
            <a:spLocks noGrp="1"/>
          </p:cNvSpPr>
          <p:nvPr>
            <p:ph type="title"/>
          </p:nvPr>
        </p:nvSpPr>
        <p:spPr/>
        <p:txBody>
          <a:bodyPr/>
          <a:lstStyle/>
          <a:p>
            <a:r>
              <a:rPr lang="en-IN" sz="2400" b="1" dirty="0">
                <a:solidFill>
                  <a:srgbClr val="002060"/>
                </a:solidFill>
                <a:latin typeface="Times New Roman" panose="02020603050405020304" pitchFamily="18" charset="0"/>
                <a:cs typeface="Times New Roman" panose="02020603050405020304" pitchFamily="18" charset="0"/>
              </a:rPr>
              <a:t>FUTURE PERSPECTIVE</a:t>
            </a:r>
          </a:p>
        </p:txBody>
      </p:sp>
      <p:sp>
        <p:nvSpPr>
          <p:cNvPr id="3" name="TextBox 2"/>
          <p:cNvSpPr txBox="1"/>
          <p:nvPr/>
        </p:nvSpPr>
        <p:spPr>
          <a:xfrm>
            <a:off x="568036" y="1101436"/>
            <a:ext cx="7994073" cy="3284041"/>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The Smart Attendance System using OpenCV  has several promising future perspectives that can enhance its functionality, usability, and impact. Here are some potential directions for the project:</a:t>
            </a:r>
          </a:p>
          <a:p>
            <a:pPr>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 Enhanced Security Features</a:t>
            </a:r>
          </a:p>
          <a:p>
            <a:pPr>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Scalability and Deployment</a:t>
            </a:r>
          </a:p>
          <a:p>
            <a:pPr>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User Experience Improvements</a:t>
            </a:r>
          </a:p>
          <a:p>
            <a:pPr>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Privacy and Compliance</a:t>
            </a:r>
          </a:p>
          <a:p>
            <a:pPr>
              <a:lnSpc>
                <a:spcPct val="150000"/>
              </a:lnSpc>
              <a:buFont typeface="Wingdings" pitchFamily="2" charset="2"/>
              <a:buChar char="ü"/>
            </a:pPr>
            <a:endParaRPr lang="en-US" dirty="0"/>
          </a:p>
          <a:p>
            <a:pPr>
              <a:lnSpc>
                <a:spcPct val="150000"/>
              </a:lnSpc>
            </a:pPr>
            <a:endParaRPr lang="en-US" dirty="0"/>
          </a:p>
        </p:txBody>
      </p:sp>
    </p:spTree>
    <p:extLst>
      <p:ext uri="{BB962C8B-B14F-4D97-AF65-F5344CB8AC3E}">
        <p14:creationId xmlns:p14="http://schemas.microsoft.com/office/powerpoint/2010/main" val="273369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2452255" y="1745674"/>
            <a:ext cx="3525076" cy="91385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4978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latin typeface="Times New Roman" panose="02020603050405020304" pitchFamily="18" charset="0"/>
                <a:cs typeface="Times New Roman" panose="02020603050405020304" pitchFamily="18" charset="0"/>
              </a:rPr>
              <a:t>PROJECT OBJECTIVES</a:t>
            </a:r>
            <a:endParaRPr lang="en-IN"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1" y="1365005"/>
            <a:ext cx="4870553"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Problem Statement</a:t>
            </a:r>
          </a:p>
          <a:p>
            <a:pPr marL="182880" indent="-182880">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Project Overview – Introduction</a:t>
            </a:r>
          </a:p>
          <a:p>
            <a:pPr marL="182880" indent="-182880">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End Users</a:t>
            </a:r>
          </a:p>
          <a:p>
            <a:pPr marL="182880" indent="-182880">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Wow Factor in Project</a:t>
            </a:r>
          </a:p>
          <a:p>
            <a:pPr marL="182880" indent="-182880">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Modelling/Block Diagram/Flow of Project</a:t>
            </a:r>
          </a:p>
          <a:p>
            <a:pPr marL="182880" indent="-182880">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Result</a:t>
            </a:r>
          </a:p>
          <a:p>
            <a:pPr marL="182880" indent="-182880">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Conclusion</a:t>
            </a:r>
          </a:p>
          <a:p>
            <a:pPr marL="182880" indent="-182880">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Future Perspective</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000" b="1" dirty="0">
                <a:solidFill>
                  <a:srgbClr val="002060"/>
                </a:solidFill>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436419" y="1094507"/>
            <a:ext cx="8472054" cy="1894749"/>
          </a:xfrm>
          <a:prstGeom prst="rect">
            <a:avLst/>
          </a:prstGeom>
          <a:noFill/>
        </p:spPr>
        <p:txBody>
          <a:bodyPr wrap="square" rtlCol="0">
            <a:spAutoFit/>
          </a:bodyPr>
          <a:lstStyle/>
          <a:p>
            <a:pPr algn="just">
              <a:lnSpc>
                <a:spcPct val="150000"/>
              </a:lnSpc>
              <a:buFont typeface="Wingdings" pitchFamily="2" charset="2"/>
              <a:buChar char="ü"/>
            </a:pPr>
            <a:r>
              <a:rPr lang="en-US" sz="1600" dirty="0"/>
              <a:t> </a:t>
            </a:r>
            <a:r>
              <a:rPr lang="en-US" sz="1600" dirty="0">
                <a:latin typeface="Times New Roman" panose="02020603050405020304" pitchFamily="18" charset="0"/>
                <a:cs typeface="Times New Roman" panose="02020603050405020304" pitchFamily="18" charset="0"/>
              </a:rPr>
              <a:t>The Smart Attendance System using OpenCV aims to address the challenges of traditional attendance tracking methods, which are often time-consuming, prone to errors, and susceptible to proxy attendance. </a:t>
            </a:r>
          </a:p>
          <a:p>
            <a:pPr algn="just">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 By leveraging facial recognition technology, this system seeks to automate the attendance process, allowing for real-time identification of individuals through a webcam feed.</a:t>
            </a:r>
          </a:p>
        </p:txBody>
      </p:sp>
      <p:pic>
        <p:nvPicPr>
          <p:cNvPr id="6" name="Picture 5" descr="Screenshot 2025-02-27 215002.png"/>
          <p:cNvPicPr>
            <a:picLocks noChangeAspect="1"/>
          </p:cNvPicPr>
          <p:nvPr/>
        </p:nvPicPr>
        <p:blipFill>
          <a:blip r:embed="rId2"/>
          <a:stretch>
            <a:fillRect/>
          </a:stretch>
        </p:blipFill>
        <p:spPr>
          <a:xfrm>
            <a:off x="1059871" y="3456340"/>
            <a:ext cx="3027220" cy="1437118"/>
          </a:xfrm>
          <a:prstGeom prst="rect">
            <a:avLst/>
          </a:prstGeom>
        </p:spPr>
      </p:pic>
      <p:pic>
        <p:nvPicPr>
          <p:cNvPr id="7" name="Picture 6" descr="Screenshot 2025-02-27 215132.png"/>
          <p:cNvPicPr>
            <a:picLocks noChangeAspect="1"/>
          </p:cNvPicPr>
          <p:nvPr/>
        </p:nvPicPr>
        <p:blipFill>
          <a:blip r:embed="rId3"/>
          <a:stretch>
            <a:fillRect/>
          </a:stretch>
        </p:blipFill>
        <p:spPr>
          <a:xfrm>
            <a:off x="5056910" y="3468630"/>
            <a:ext cx="2608992" cy="1478559"/>
          </a:xfrm>
          <a:prstGeom prst="rect">
            <a:avLst/>
          </a:prstGeom>
        </p:spPr>
      </p:pic>
    </p:spTree>
    <p:extLst>
      <p:ext uri="{BB962C8B-B14F-4D97-AF65-F5344CB8AC3E}">
        <p14:creationId xmlns:p14="http://schemas.microsoft.com/office/powerpoint/2010/main" val="16079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b="1" dirty="0">
                <a:solidFill>
                  <a:srgbClr val="002060"/>
                </a:solidFill>
                <a:latin typeface="Times New Roman" panose="02020603050405020304" pitchFamily="18" charset="0"/>
                <a:cs typeface="Times New Roman" panose="02020603050405020304" pitchFamily="18" charset="0"/>
              </a:rPr>
              <a:t>PROJECT OVERVIEW - INTRODUCTION</a:t>
            </a:r>
          </a:p>
        </p:txBody>
      </p:sp>
      <p:sp>
        <p:nvSpPr>
          <p:cNvPr id="3" name="TextBox 2"/>
          <p:cNvSpPr txBox="1"/>
          <p:nvPr/>
        </p:nvSpPr>
        <p:spPr>
          <a:xfrm>
            <a:off x="457199" y="935183"/>
            <a:ext cx="8451273" cy="4801314"/>
          </a:xfrm>
          <a:prstGeom prst="rect">
            <a:avLst/>
          </a:prstGeom>
          <a:noFill/>
        </p:spPr>
        <p:txBody>
          <a:bodyPr wrap="square" rtlCol="0">
            <a:spAutoFit/>
          </a:bodyPr>
          <a:lstStyle/>
          <a:p>
            <a:pPr algn="just">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The system consists of a user-friendly graphical interface built with Tkinter, allowing users to register, log in, and log out seamlessly.</a:t>
            </a:r>
          </a:p>
          <a:p>
            <a:pPr algn="just">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Key features of the system include real-time face recognition through a webcam, which continuously captures video frames to identify registered users. </a:t>
            </a:r>
          </a:p>
          <a:p>
            <a:pPr algn="just">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The system also incorporates a spoof detection mechanism to differentiate between genuine users and potential impersonators, enhancing security. Additionally, the system maintains a log of user activities, recording timestamps for attendance records.</a:t>
            </a:r>
          </a:p>
          <a:p>
            <a:pPr algn="just">
              <a:lnSpc>
                <a:spcPct val="150000"/>
              </a:lnSpc>
              <a:buFont typeface="Wingdings" pitchFamily="2" charset="2"/>
              <a:buChar char="ü"/>
            </a:pPr>
            <a:r>
              <a:rPr lang="en-US" sz="1600" dirty="0">
                <a:latin typeface="Times New Roman" panose="02020603050405020304" pitchFamily="18" charset="0"/>
                <a:cs typeface="Times New Roman" panose="02020603050405020304" pitchFamily="18" charset="0"/>
              </a:rPr>
              <a:t>The Smart Attendance System aims to reduce administrative burdens, improve accuracy, and foster a more accountable environment in educational and professional settings. Ultimately, this project seeks to revolutionize attendance tracking by providing a reliable, efficient, and user-friendly solution.</a:t>
            </a:r>
          </a:p>
          <a:p>
            <a:pPr algn="just">
              <a:buFont typeface="Wingdings" pitchFamily="2" charset="2"/>
              <a:buChar char="ü"/>
            </a:pPr>
            <a:endParaRPr lang="en-US" dirty="0"/>
          </a:p>
          <a:p>
            <a:pPr algn="just"/>
            <a:br>
              <a:rPr lang="en-US" dirty="0"/>
            </a:br>
            <a:endParaRPr lang="en-US" dirty="0"/>
          </a:p>
        </p:txBody>
      </p:sp>
    </p:spTree>
    <p:extLst>
      <p:ext uri="{BB962C8B-B14F-4D97-AF65-F5344CB8AC3E}">
        <p14:creationId xmlns:p14="http://schemas.microsoft.com/office/powerpoint/2010/main" val="37644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b="1" dirty="0">
                <a:solidFill>
                  <a:srgbClr val="002060"/>
                </a:solidFill>
                <a:latin typeface="Times New Roman" panose="02020603050405020304" pitchFamily="18" charset="0"/>
                <a:cs typeface="Times New Roman" panose="02020603050405020304" pitchFamily="18" charset="0"/>
              </a:rPr>
              <a:t>End User</a:t>
            </a:r>
          </a:p>
        </p:txBody>
      </p:sp>
      <p:sp>
        <p:nvSpPr>
          <p:cNvPr id="3" name="TextBox 2"/>
          <p:cNvSpPr txBox="1"/>
          <p:nvPr/>
        </p:nvSpPr>
        <p:spPr>
          <a:xfrm>
            <a:off x="616527" y="1184563"/>
            <a:ext cx="5437909" cy="1494640"/>
          </a:xfrm>
          <a:prstGeom prst="rect">
            <a:avLst/>
          </a:prstGeom>
          <a:noFill/>
        </p:spPr>
        <p:txBody>
          <a:bodyPr wrap="square" rtlCol="0">
            <a:spAutoFit/>
          </a:bodyPr>
          <a:lstStyle/>
          <a:p>
            <a:pPr>
              <a:lnSpc>
                <a:spcPct val="200000"/>
              </a:lnSpc>
              <a:buFont typeface="Wingdings" pitchFamily="2" charset="2"/>
              <a:buChar char="ü"/>
            </a:pPr>
            <a:r>
              <a:rPr lang="en-IN" sz="1600" dirty="0">
                <a:latin typeface="Times New Roman" panose="02020603050405020304" pitchFamily="18" charset="0"/>
                <a:cs typeface="Times New Roman" panose="02020603050405020304" pitchFamily="18" charset="0"/>
              </a:rPr>
              <a:t>Students</a:t>
            </a:r>
          </a:p>
          <a:p>
            <a:pPr>
              <a:lnSpc>
                <a:spcPct val="200000"/>
              </a:lnSpc>
              <a:buFont typeface="Wingdings" pitchFamily="2" charset="2"/>
              <a:buChar char="ü"/>
            </a:pPr>
            <a:r>
              <a:rPr lang="en-IN" sz="1600" dirty="0">
                <a:latin typeface="Times New Roman" panose="02020603050405020304" pitchFamily="18" charset="0"/>
                <a:cs typeface="Times New Roman" panose="02020603050405020304" pitchFamily="18" charset="0"/>
              </a:rPr>
              <a:t>Administrative Staff</a:t>
            </a:r>
          </a:p>
          <a:p>
            <a:pPr>
              <a:lnSpc>
                <a:spcPct val="200000"/>
              </a:lnSpc>
              <a:buFont typeface="Wingdings" pitchFamily="2" charset="2"/>
              <a:buChar char="ü"/>
            </a:pPr>
            <a:r>
              <a:rPr lang="en-IN" sz="1600" dirty="0">
                <a:latin typeface="Times New Roman" panose="02020603050405020304" pitchFamily="18" charset="0"/>
                <a:cs typeface="Times New Roman" panose="02020603050405020304" pitchFamily="18" charset="0"/>
              </a:rPr>
              <a:t>Employers/Managers</a:t>
            </a:r>
          </a:p>
        </p:txBody>
      </p:sp>
      <p:pic>
        <p:nvPicPr>
          <p:cNvPr id="2" name="Picture 1">
            <a:extLst>
              <a:ext uri="{FF2B5EF4-FFF2-40B4-BE49-F238E27FC236}">
                <a16:creationId xmlns:a16="http://schemas.microsoft.com/office/drawing/2014/main" id="{11FBA472-AF43-C6C6-B033-9AC5A1548DFF}"/>
              </a:ext>
            </a:extLst>
          </p:cNvPr>
          <p:cNvPicPr>
            <a:picLocks noChangeAspect="1"/>
          </p:cNvPicPr>
          <p:nvPr/>
        </p:nvPicPr>
        <p:blipFill>
          <a:blip r:embed="rId2"/>
          <a:stretch>
            <a:fillRect/>
          </a:stretch>
        </p:blipFill>
        <p:spPr>
          <a:xfrm>
            <a:off x="3442069" y="948056"/>
            <a:ext cx="4698828" cy="3247387"/>
          </a:xfrm>
          <a:prstGeom prst="rect">
            <a:avLst/>
          </a:prstGeom>
        </p:spPr>
      </p:pic>
    </p:spTree>
    <p:extLst>
      <p:ext uri="{BB962C8B-B14F-4D97-AF65-F5344CB8AC3E}">
        <p14:creationId xmlns:p14="http://schemas.microsoft.com/office/powerpoint/2010/main" val="11193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311700" y="375753"/>
            <a:ext cx="8520600" cy="572700"/>
          </a:xfrm>
        </p:spPr>
        <p:txBody>
          <a:bodyPr/>
          <a:lstStyle/>
          <a:p>
            <a:r>
              <a:rPr lang="en-IN" sz="2400" b="1" dirty="0">
                <a:solidFill>
                  <a:srgbClr val="002060"/>
                </a:solidFill>
                <a:latin typeface="Times New Roman" panose="02020603050405020304" pitchFamily="18" charset="0"/>
                <a:cs typeface="Times New Roman" panose="02020603050405020304" pitchFamily="18" charset="0"/>
              </a:rPr>
              <a:t>WOW FACTOR IN SOLUTION</a:t>
            </a:r>
          </a:p>
        </p:txBody>
      </p:sp>
      <p:sp>
        <p:nvSpPr>
          <p:cNvPr id="3" name="TextBox 2"/>
          <p:cNvSpPr txBox="1"/>
          <p:nvPr/>
        </p:nvSpPr>
        <p:spPr>
          <a:xfrm>
            <a:off x="429491" y="850017"/>
            <a:ext cx="7938655" cy="4293483"/>
          </a:xfrm>
          <a:prstGeom prst="rect">
            <a:avLst/>
          </a:prstGeom>
          <a:noFill/>
        </p:spPr>
        <p:txBody>
          <a:bodyPr wrap="square" rtlCol="0">
            <a:spAutoFit/>
          </a:bodyPr>
          <a:lstStyle/>
          <a:p>
            <a:pPr algn="just">
              <a:lnSpc>
                <a:spcPct val="150000"/>
              </a:lnSpc>
            </a:pPr>
            <a:r>
              <a:rPr lang="en-IN" dirty="0">
                <a:latin typeface="Times New Roman" pitchFamily="18" charset="0"/>
                <a:cs typeface="Times New Roman" pitchFamily="18" charset="0"/>
              </a:rPr>
              <a:t>We can </a:t>
            </a:r>
            <a:r>
              <a:rPr lang="en-US" dirty="0">
                <a:solidFill>
                  <a:srgbClr val="374151"/>
                </a:solidFill>
                <a:latin typeface="Times New Roman" pitchFamily="18" charset="0"/>
                <a:cs typeface="Times New Roman" pitchFamily="18" charset="0"/>
              </a:rPr>
              <a:t>incorporate several innovative features and enhancements that not only improve functionality but also create a more engaging and impressive user experience. Here are some ideas:</a:t>
            </a:r>
          </a:p>
          <a:p>
            <a:pPr algn="just">
              <a:lnSpc>
                <a:spcPct val="150000"/>
              </a:lnSpc>
              <a:buFont typeface="Wingdings" pitchFamily="2" charset="2"/>
              <a:buChar char="ü"/>
            </a:pPr>
            <a:r>
              <a:rPr lang="en-US" b="1" dirty="0">
                <a:latin typeface="Times New Roman" pitchFamily="18" charset="0"/>
                <a:cs typeface="Times New Roman" pitchFamily="18" charset="0"/>
              </a:rPr>
              <a:t>User Registration</a:t>
            </a:r>
            <a:r>
              <a:rPr lang="en-US" dirty="0">
                <a:latin typeface="Times New Roman" pitchFamily="18" charset="0"/>
                <a:cs typeface="Times New Roman" pitchFamily="18" charset="0"/>
              </a:rPr>
              <a:t>:</a:t>
            </a:r>
          </a:p>
          <a:p>
            <a:pPr lvl="1" algn="just">
              <a:lnSpc>
                <a:spcPct val="150000"/>
              </a:lnSpc>
            </a:pPr>
            <a:r>
              <a:rPr lang="en-US" dirty="0">
                <a:latin typeface="Times New Roman" pitchFamily="18" charset="0"/>
                <a:cs typeface="Times New Roman" pitchFamily="18" charset="0"/>
              </a:rPr>
              <a:t>New users can easily register by capturing their facial images. The system processes these images to generate unique facial embeddings, which are securely stored for future recognition.</a:t>
            </a:r>
          </a:p>
          <a:p>
            <a:pPr algn="just">
              <a:lnSpc>
                <a:spcPct val="150000"/>
              </a:lnSpc>
              <a:buFont typeface="Wingdings" pitchFamily="2" charset="2"/>
              <a:buChar char="ü"/>
            </a:pPr>
            <a:r>
              <a:rPr lang="en-US" b="1" dirty="0">
                <a:latin typeface="Times New Roman" pitchFamily="18" charset="0"/>
                <a:cs typeface="Times New Roman" pitchFamily="18" charset="0"/>
              </a:rPr>
              <a:t>Spoof Detection Mechanism</a:t>
            </a:r>
            <a:r>
              <a:rPr lang="en-US" dirty="0">
                <a:latin typeface="Times New Roman" pitchFamily="18" charset="0"/>
                <a:cs typeface="Times New Roman" pitchFamily="18" charset="0"/>
              </a:rPr>
              <a:t>:</a:t>
            </a:r>
          </a:p>
          <a:p>
            <a:pPr lvl="1" algn="just">
              <a:lnSpc>
                <a:spcPct val="150000"/>
              </a:lnSpc>
            </a:pPr>
            <a:r>
              <a:rPr lang="en-US" dirty="0">
                <a:latin typeface="Times New Roman" pitchFamily="18" charset="0"/>
                <a:cs typeface="Times New Roman" pitchFamily="18" charset="0"/>
              </a:rPr>
              <a:t>The system includes a basic framework for detecting spoofing attempts, such as photographs or videos. This feature enhances security by ensuring that only legitimate users can log in.</a:t>
            </a:r>
          </a:p>
          <a:p>
            <a:pPr algn="just">
              <a:lnSpc>
                <a:spcPct val="150000"/>
              </a:lnSpc>
              <a:buFont typeface="Wingdings" pitchFamily="2" charset="2"/>
              <a:buChar char="ü"/>
            </a:pPr>
            <a:r>
              <a:rPr lang="en-US" b="1" dirty="0">
                <a:latin typeface="Times New Roman" pitchFamily="18" charset="0"/>
                <a:cs typeface="Times New Roman" pitchFamily="18" charset="0"/>
              </a:rPr>
              <a:t>User -Friendly Interface</a:t>
            </a:r>
            <a:r>
              <a:rPr lang="en-US" dirty="0">
                <a:latin typeface="Times New Roman" pitchFamily="18" charset="0"/>
                <a:cs typeface="Times New Roman" pitchFamily="18" charset="0"/>
              </a:rPr>
              <a:t>:</a:t>
            </a:r>
          </a:p>
          <a:p>
            <a:pPr lvl="1" algn="just">
              <a:lnSpc>
                <a:spcPct val="150000"/>
              </a:lnSpc>
            </a:pPr>
            <a:r>
              <a:rPr lang="en-US" dirty="0">
                <a:latin typeface="Times New Roman" pitchFamily="18" charset="0"/>
                <a:cs typeface="Times New Roman" pitchFamily="18" charset="0"/>
              </a:rPr>
              <a:t>Built with Tkinter, the application features an intuitive graphical user interface that simplifies interactions for students and administrators. Users can easily navigate through login, logout, and registration processes.</a:t>
            </a:r>
          </a:p>
          <a:p>
            <a:pPr algn="just">
              <a:lnSpc>
                <a:spcPct val="150000"/>
              </a:lnSpc>
            </a:pPr>
            <a:br>
              <a:rPr lang="en-US" dirty="0"/>
            </a:br>
            <a:endParaRPr lang="en-US" dirty="0">
              <a:solidFill>
                <a:srgbClr val="374151"/>
              </a:solidFill>
              <a:latin typeface="__Inter_d65c78"/>
            </a:endParaRPr>
          </a:p>
        </p:txBody>
      </p:sp>
    </p:spTree>
    <p:extLst>
      <p:ext uri="{BB962C8B-B14F-4D97-AF65-F5344CB8AC3E}">
        <p14:creationId xmlns:p14="http://schemas.microsoft.com/office/powerpoint/2010/main" val="387430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311700" y="70338"/>
            <a:ext cx="8520600" cy="656493"/>
          </a:xfrm>
        </p:spPr>
        <p:txBody>
          <a:bodyPr/>
          <a:lstStyle/>
          <a:p>
            <a:r>
              <a:rPr lang="en-IN" sz="2400" dirty="0">
                <a:solidFill>
                  <a:srgbClr val="002060"/>
                </a:solidFill>
              </a:rPr>
              <a:t>Modelling</a:t>
            </a:r>
          </a:p>
        </p:txBody>
      </p:sp>
      <p:pic>
        <p:nvPicPr>
          <p:cNvPr id="4" name="Picture 3">
            <a:extLst>
              <a:ext uri="{FF2B5EF4-FFF2-40B4-BE49-F238E27FC236}">
                <a16:creationId xmlns:a16="http://schemas.microsoft.com/office/drawing/2014/main" id="{E77F9419-29DC-9AA9-1451-2B798B6BF521}"/>
              </a:ext>
            </a:extLst>
          </p:cNvPr>
          <p:cNvPicPr>
            <a:picLocks noChangeAspect="1"/>
          </p:cNvPicPr>
          <p:nvPr/>
        </p:nvPicPr>
        <p:blipFill>
          <a:blip r:embed="rId2"/>
          <a:stretch>
            <a:fillRect/>
          </a:stretch>
        </p:blipFill>
        <p:spPr>
          <a:xfrm>
            <a:off x="311700" y="775844"/>
            <a:ext cx="8378283" cy="4297318"/>
          </a:xfrm>
          <a:prstGeom prst="rect">
            <a:avLst/>
          </a:prstGeom>
        </p:spPr>
      </p:pic>
    </p:spTree>
    <p:extLst>
      <p:ext uri="{BB962C8B-B14F-4D97-AF65-F5344CB8AC3E}">
        <p14:creationId xmlns:p14="http://schemas.microsoft.com/office/powerpoint/2010/main" val="35956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b="1" dirty="0">
                <a:solidFill>
                  <a:srgbClr val="002060"/>
                </a:solidFill>
                <a:latin typeface="Times New Roman" panose="02020603050405020304" pitchFamily="18" charset="0"/>
                <a:cs typeface="Times New Roman" panose="02020603050405020304" pitchFamily="18" charset="0"/>
              </a:rPr>
              <a:t>Result </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B30863-6325-1FB4-0B21-3AEC7F0EE6D0}"/>
              </a:ext>
            </a:extLst>
          </p:cNvPr>
          <p:cNvPicPr>
            <a:picLocks noChangeAspect="1"/>
          </p:cNvPicPr>
          <p:nvPr/>
        </p:nvPicPr>
        <p:blipFill>
          <a:blip r:embed="rId2"/>
          <a:stretch>
            <a:fillRect/>
          </a:stretch>
        </p:blipFill>
        <p:spPr>
          <a:xfrm>
            <a:off x="1802638" y="1474440"/>
            <a:ext cx="4970584" cy="3260741"/>
          </a:xfrm>
          <a:prstGeom prst="rect">
            <a:avLst/>
          </a:prstGeom>
        </p:spPr>
      </p:pic>
      <p:sp>
        <p:nvSpPr>
          <p:cNvPr id="7" name="TextBox 6"/>
          <p:cNvSpPr txBox="1"/>
          <p:nvPr/>
        </p:nvSpPr>
        <p:spPr>
          <a:xfrm>
            <a:off x="297872" y="1011382"/>
            <a:ext cx="3588327" cy="553998"/>
          </a:xfrm>
          <a:prstGeom prst="rect">
            <a:avLst/>
          </a:prstGeom>
          <a:noFill/>
        </p:spPr>
        <p:txBody>
          <a:bodyPr wrap="square" rtlCol="0">
            <a:spAutoFit/>
          </a:bodyPr>
          <a:lstStyle/>
          <a:p>
            <a:r>
              <a:rPr lang="en-US" sz="1200" dirty="0"/>
              <a:t>1.</a:t>
            </a:r>
            <a:r>
              <a:rPr lang="en-US" sz="1200" i="1" dirty="0"/>
              <a:t> </a:t>
            </a:r>
            <a:r>
              <a:rPr lang="en-US" sz="1600" dirty="0">
                <a:latin typeface="Times New Roman" panose="02020603050405020304" pitchFamily="18" charset="0"/>
                <a:cs typeface="Times New Roman" panose="02020603050405020304" pitchFamily="18" charset="0"/>
              </a:rPr>
              <a:t>Capturing The Image Of The User</a:t>
            </a:r>
            <a:endParaRPr lang="en-US" sz="1600" i="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607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9373-6027-A038-749F-2AED6290E880}"/>
              </a:ext>
            </a:extLst>
          </p:cNvPr>
          <p:cNvSpPr>
            <a:spLocks noGrp="1"/>
          </p:cNvSpPr>
          <p:nvPr>
            <p:ph type="title"/>
          </p:nvPr>
        </p:nvSpPr>
        <p:spPr/>
        <p:txBody>
          <a:bodyPr/>
          <a:lstStyle/>
          <a:p>
            <a:r>
              <a:rPr lang="en-IN" sz="1600" dirty="0">
                <a:latin typeface="Times New Roman" panose="02020603050405020304" pitchFamily="18" charset="0"/>
                <a:cs typeface="Times New Roman" panose="02020603050405020304" pitchFamily="18" charset="0"/>
              </a:rPr>
              <a:t>2.</a:t>
            </a:r>
            <a:r>
              <a:rPr lang="en-IN" sz="1600" b="1" dirty="0">
                <a:latin typeface="Times New Roman" panose="02020603050405020304" pitchFamily="18" charset="0"/>
                <a:cs typeface="Times New Roman" panose="02020603050405020304" pitchFamily="18" charset="0"/>
              </a:rPr>
              <a:t>Registering</a:t>
            </a:r>
          </a:p>
        </p:txBody>
      </p:sp>
      <p:pic>
        <p:nvPicPr>
          <p:cNvPr id="4" name="Picture 3">
            <a:extLst>
              <a:ext uri="{FF2B5EF4-FFF2-40B4-BE49-F238E27FC236}">
                <a16:creationId xmlns:a16="http://schemas.microsoft.com/office/drawing/2014/main" id="{B8B894A9-A097-0C7F-4CBF-BE681EA2120D}"/>
              </a:ext>
            </a:extLst>
          </p:cNvPr>
          <p:cNvPicPr>
            <a:picLocks noChangeAspect="1"/>
          </p:cNvPicPr>
          <p:nvPr/>
        </p:nvPicPr>
        <p:blipFill>
          <a:blip r:embed="rId2"/>
          <a:stretch>
            <a:fillRect/>
          </a:stretch>
        </p:blipFill>
        <p:spPr>
          <a:xfrm>
            <a:off x="1618952" y="1439453"/>
            <a:ext cx="5298469" cy="2760258"/>
          </a:xfrm>
          <a:prstGeom prst="rect">
            <a:avLst/>
          </a:prstGeom>
        </p:spPr>
      </p:pic>
    </p:spTree>
    <p:extLst>
      <p:ext uri="{BB962C8B-B14F-4D97-AF65-F5344CB8AC3E}">
        <p14:creationId xmlns:p14="http://schemas.microsoft.com/office/powerpoint/2010/main" val="365390702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308</TotalTime>
  <Words>545</Words>
  <Application>Microsoft Office PowerPoint</Application>
  <PresentationFormat>On-screen Show (16:9)</PresentationFormat>
  <Paragraphs>62</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__Inter_d65c78</vt:lpstr>
      <vt:lpstr>Arial</vt:lpstr>
      <vt:lpstr>Calibri</vt:lpstr>
      <vt:lpstr>Times New Roman</vt:lpstr>
      <vt:lpstr>Wingdings</vt:lpstr>
      <vt:lpstr>Simple Light</vt:lpstr>
      <vt:lpstr>PowerPoint Presentation</vt:lpstr>
      <vt:lpstr>PROJECT OBJECTIVES</vt:lpstr>
      <vt:lpstr>PROBLEM STATEMENT</vt:lpstr>
      <vt:lpstr>PROJECT OVERVIEW - INTRODUCTION</vt:lpstr>
      <vt:lpstr>End User</vt:lpstr>
      <vt:lpstr>WOW FACTOR IN SOLUTION</vt:lpstr>
      <vt:lpstr>Modelling</vt:lpstr>
      <vt:lpstr>Result </vt:lpstr>
      <vt:lpstr>2.Registering</vt:lpstr>
      <vt:lpstr>PowerPoint Presentation</vt:lpstr>
      <vt:lpstr>4.Login</vt:lpstr>
      <vt:lpstr>5.Unknown User</vt:lpstr>
      <vt:lpstr>CONCLUSION</vt:lpstr>
      <vt:lpstr>FUTURE PERSPECTIVE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BURRA SOUNDARYA</dc:creator>
  <cp:lastModifiedBy>BURRA SOUNDARYA</cp:lastModifiedBy>
  <cp:revision>34</cp:revision>
  <dcterms:modified xsi:type="dcterms:W3CDTF">2025-02-28T09:23:43Z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