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4" r:id="rId11"/>
    <p:sldId id="335" r:id="rId12"/>
    <p:sldId id="336" r:id="rId13"/>
    <p:sldId id="339" r:id="rId14"/>
    <p:sldId id="340" r:id="rId15"/>
    <p:sldId id="341" r:id="rId16"/>
    <p:sldId id="342" r:id="rId17"/>
    <p:sldId id="343" r:id="rId18"/>
    <p:sldId id="332" r:id="rId19"/>
    <p:sldId id="333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9064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26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DISTRIBUTED COMPUTING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and Distributed Systems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Computing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Parallel Computer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Distributed Systems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Differences &amp; Similarities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E8E14-E19F-4160-93DB-E9EB5118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35" y="1620625"/>
            <a:ext cx="3872165" cy="20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parallel computer architecture is classified based on the following: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Computers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based on Shared Memory Multi Computers: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Memory Access (UMA)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processors share the physical memory uniformly.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processors have equal access time to all the memory words.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may have a private cache memory.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rule is followed for peripheral devices.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processors have equal access to all the peripheral devices, the system is called a 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one or a few processors can access the peripheral devices, the system is called an </a:t>
            </a:r>
            <a:r>
              <a:rPr lang="en-US" sz="1600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multiprocessor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689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23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1827"/>
            <a:ext cx="8870806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Memory Access (UMA)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processors have equal access to all the peripheral devices, the system is called a 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one or a few processors can access the peripheral devices, the system is called an 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EB018-0BDC-4498-AD56-90B6BCB7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74" y="2895600"/>
            <a:ext cx="418831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9655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1827"/>
            <a:ext cx="8870806" cy="309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Parallel Architecture Types: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Non-Uniform Memory Access (NUMA)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NUMA multiprocessor model, the access time varies with the location of the memory word. 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shared memory is physically distributed among all the processors, called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memories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all local memories forms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address space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accessed by all the processors.</a:t>
            </a:r>
          </a:p>
          <a:p>
            <a:pPr marL="62388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BAA2D-393C-4AD8-9A4C-EBF9ECF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3027000"/>
            <a:ext cx="4962525" cy="33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SYSTEM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 Types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the distributed system can be arranged in the form of client/server or peer-to-peer systems.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 client request the resources and the server provides the resources.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may serve multiple clients at the same time while a client is in contact with only one server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and the server communicate with each other via computer networks.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contain nodes that are equal participants in data sharing.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tasks are equally divided between all the nodes.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interact with each other as required and share the resources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199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SYSTEM – ADVANTAGES/DIS. ADV.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Distributed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distributed system are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other. So nodes can share data with other nodes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easily be added to the distributed system i.e. it can scale as required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of one 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lead to the failure of an entire distributed system. Other nodes can still communicate with each other.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like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shared with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been restricted to just one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Dis-Advantages of Distributed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provide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adequate 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systems because the nodes as well the connection need to be secured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and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lost in the network while traveling from one node to another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connected to the distributed system is quite complicated and difficult to handle as compared to a single user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occur in the network if all the nodes try to send data at once.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275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352806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 (SOA)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that allows sharing single physical instance  of an application or resource among multiple organization or tenants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1F55A-63EA-4FED-B04B-F8637ADF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70" y="2399207"/>
            <a:ext cx="5324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9729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use the application as a service for other applications regardless of the type of vendor, product, or technology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exchange the data between applications of different vendors without additional programming or making changes to service.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2E5F6-E853-43DD-BF42-98939666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16" y="2790340"/>
            <a:ext cx="6581775" cy="36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COMPUTING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97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distributed computing, in which a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computers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locations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connected with each other to achieve a common objective. These computer resources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and graphically distributed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breaks complex tasks into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pieces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which are distributed to CPUs that reside within the grid.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537A3-5AE2-474A-9785-6CB3B2EF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743200"/>
            <a:ext cx="5105400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8D44CE-2C2D-45EB-AD0F-AD3D28DE2707}"/>
              </a:ext>
            </a:extLst>
          </p:cNvPr>
          <p:cNvSpPr txBox="1"/>
          <p:nvPr/>
        </p:nvSpPr>
        <p:spPr>
          <a:xfrm>
            <a:off x="222019" y="3081587"/>
            <a:ext cx="3664181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pay-per-use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computational resources on-demand as a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metered 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computing, Grid computing and managed IT services are based on the concept of utility computing.</a:t>
            </a:r>
          </a:p>
        </p:txBody>
      </p:sp>
    </p:spTree>
    <p:extLst>
      <p:ext uri="{BB962C8B-B14F-4D97-AF65-F5344CB8AC3E}">
        <p14:creationId xmlns:p14="http://schemas.microsoft.com/office/powerpoint/2010/main" val="14090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COMPARISION OF PARALLEL &amp; DISTRIBUTED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computing multiple processors perform multiple tasks assigned to them simultaneously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in a Parallel system can either be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Provides concurrency and saves time and money.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autonomous computers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working and it seems to the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as a single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there is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shared memory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computers communicate with each other through message passing.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computing, a single task is divided among different computers.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8133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COMPARISION OF PARALLEL &amp; DISTRIBUTED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891D49-F3D7-4F08-A6AB-99F615BE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46729"/>
              </p:ext>
            </p:extLst>
          </p:nvPr>
        </p:nvGraphicFramePr>
        <p:xfrm>
          <a:off x="253365" y="948319"/>
          <a:ext cx="8637270" cy="57924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169772438"/>
                    </a:ext>
                  </a:extLst>
                </a:gridCol>
                <a:gridCol w="3446145">
                  <a:extLst>
                    <a:ext uri="{9D8B030D-6E8A-4147-A177-3AD203B41FA5}">
                      <a16:colId xmlns:a16="http://schemas.microsoft.com/office/drawing/2014/main" val="2135629237"/>
                    </a:ext>
                  </a:extLst>
                </a:gridCol>
                <a:gridCol w="3785235">
                  <a:extLst>
                    <a:ext uri="{9D8B030D-6E8A-4147-A177-3AD203B41FA5}">
                      <a16:colId xmlns:a16="http://schemas.microsoft.com/office/drawing/2014/main" val="580949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558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vs. Distributed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is a computation type in which multiple processors execute multiple tasks simultaneously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is a computation type in which multiple computers execute common tasks while communicating with each other using message passing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9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Computers Required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occurs on one computer.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occurs between multiple computers.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Mechanism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parallel computing multiple processors perform processing.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distributed computing, computers rely on message passing.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9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processors share a single master clock for synchronization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global clock in distributed computing, it uses synchronization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62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Parallel Computing, computers can have shared memory or distributed 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Distributed computing, each computer has their own memory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is used to increase performance and for scientific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 is used to share resources and to increase scalability.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347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28600" y="962770"/>
            <a:ext cx="8686800" cy="55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DISTRIBUTED SYSTEMS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collection of independent entities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that cooperate to solve a problem that cannot be individually solved.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been in existence since the start of the universe.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computing systems, a distributed system has been characterized as follows: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collection of computers that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share common memory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common physical clock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that communicate by message passing over a communication network. Each computer has its own memory and runs its own operating system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collection of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computers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that appear to the users of the system as a single coherent computer.</a:t>
            </a:r>
          </a:p>
          <a:p>
            <a:pPr marL="900113" lvl="2" indent="-309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term that describes a wide range of computers, from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weakly coupled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systems such as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wide area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to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strongly coupled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local area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very strongly coupled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multiprocessor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D5F84-D155-4F25-A23E-F8214E42573C}"/>
              </a:ext>
            </a:extLst>
          </p:cNvPr>
          <p:cNvSpPr/>
          <p:nvPr/>
        </p:nvSpPr>
        <p:spPr>
          <a:xfrm>
            <a:off x="12192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28600" y="962770"/>
            <a:ext cx="876300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FEATURES OF DISTRIBUTED SYSTEMS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No Common Physical Clock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am important assumption as it introduces the element of “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in the system and gives rise to the inherent asynchrony amongst the processors.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No Shared Memory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key feature that requires message passing for communication.</a:t>
            </a:r>
          </a:p>
          <a:p>
            <a:pPr marL="623888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feature implies the absence of the common physical clock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Geographical Separation: </a:t>
            </a:r>
          </a:p>
          <a:p>
            <a:pPr marL="539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Geographically the wider apart the processors are, the more representative the system of the distributed system. </a:t>
            </a:r>
          </a:p>
          <a:p>
            <a:pPr marL="539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not necessary for the processors to be on a wide area network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Autonomy and Heterogeneity: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processors are “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loosely coupled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”. They have different speeds and each can be running on a different operating system. They are not part of dedicated systems, but cooperate with one another by offering services or solving a problem jointly.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2A0C-816A-4BAE-B8B2-E7C2D980BC99}"/>
              </a:ext>
            </a:extLst>
          </p:cNvPr>
          <p:cNvSpPr/>
          <p:nvPr/>
        </p:nvSpPr>
        <p:spPr>
          <a:xfrm>
            <a:off x="1143000" y="-446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3446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TO COMPUTER SYSTEM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962770"/>
            <a:ext cx="875538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is presented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C9C3-415A-4C7D-A105-A3CDA177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443662"/>
            <a:ext cx="3934691" cy="2145164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6251C-C39E-47EC-A43B-799700DDC3BA}"/>
              </a:ext>
            </a:extLst>
          </p:cNvPr>
          <p:cNvSpPr txBox="1"/>
          <p:nvPr/>
        </p:nvSpPr>
        <p:spPr>
          <a:xfrm>
            <a:off x="236220" y="3588826"/>
            <a:ext cx="403098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Each computer has a memory processing unit and the computers are connected by a communication network.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0A795-6B76-436A-B8CA-4064E188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1443662"/>
            <a:ext cx="4614256" cy="2145164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B4C13B-5232-4EE5-BC29-DB2E3C95262D}"/>
              </a:ext>
            </a:extLst>
          </p:cNvPr>
          <p:cNvSpPr txBox="1"/>
          <p:nvPr/>
        </p:nvSpPr>
        <p:spPr>
          <a:xfrm>
            <a:off x="4427220" y="3581400"/>
            <a:ext cx="45643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shows the relationship of the software components that run on each of the computers and use the local operating system and network protocol stack for functioning.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D2693-BD31-43BF-B0DF-9132C95A35BF}"/>
              </a:ext>
            </a:extLst>
          </p:cNvPr>
          <p:cNvSpPr txBox="1"/>
          <p:nvPr/>
        </p:nvSpPr>
        <p:spPr>
          <a:xfrm>
            <a:off x="361604" y="5029200"/>
            <a:ext cx="866463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software is also termed as “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middleware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distributed execution is the execution of the process across the distributed system to collaboratively achieve a common goal.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execution is also termed as a “</a:t>
            </a: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4587B-FD3C-4837-893A-12D70111B5E5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58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 TO COMPUTER SYSTEM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962770"/>
            <a:ext cx="875538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is presented as: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51C-C39E-47EC-A43B-799700DDC3BA}"/>
              </a:ext>
            </a:extLst>
          </p:cNvPr>
          <p:cNvSpPr txBox="1"/>
          <p:nvPr/>
        </p:nvSpPr>
        <p:spPr>
          <a:xfrm>
            <a:off x="4180955" y="1426175"/>
            <a:ext cx="479298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distributed system uses the layered architecture to break down the complexity of system design.</a:t>
            </a:r>
          </a:p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middleware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the distributed software that drives the distributed system. It provides the transparency of heterogeneity at the platform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0A795-6B76-436A-B8CA-4064E188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95" y="1403314"/>
            <a:ext cx="3847060" cy="3460051"/>
          </a:xfrm>
          <a:prstGeom prst="rect">
            <a:avLst/>
          </a:prstGeom>
          <a:ln>
            <a:solidFill>
              <a:srgbClr val="1F0BB5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B4C13B-5232-4EE5-BC29-DB2E3C95262D}"/>
              </a:ext>
            </a:extLst>
          </p:cNvPr>
          <p:cNvSpPr txBox="1"/>
          <p:nvPr/>
        </p:nvSpPr>
        <p:spPr>
          <a:xfrm>
            <a:off x="4191000" y="3352800"/>
            <a:ext cx="45643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assumed that the middleware layer </a:t>
            </a:r>
            <a:r>
              <a:rPr lang="en-US" sz="1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 the 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traditional application layer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functions of the network protocol stack such as HTTP, MAIL, FTP and TELNET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D2693-BD31-43BF-B0DF-9132C95A35BF}"/>
              </a:ext>
            </a:extLst>
          </p:cNvPr>
          <p:cNvSpPr txBox="1"/>
          <p:nvPr/>
        </p:nvSpPr>
        <p:spPr>
          <a:xfrm>
            <a:off x="361604" y="4953000"/>
            <a:ext cx="866463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Various primitives and calls to functions defined in various libraries of  the middleware layer are embedded in the user program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644AE-A7EF-48E8-BC25-15826B1196F8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7867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236220" y="838200"/>
            <a:ext cx="5402580" cy="59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use of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processing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simultaneously for solving any problem.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broken down into instructions and are solved concurrently as each resource that has been applied to work is working at the same time.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(over Serial Computing)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money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many resources working together will reduce the time and cut potential costs.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impractical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larger problems on Serial Computing.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take advantage of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non-local resources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local resources are finite.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Computing ‘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the potential computing power, thus Parallel Computing makes better work of the hardware.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1F0BB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7464A-403D-414C-B5CD-D6608C74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444365"/>
            <a:ext cx="3429000" cy="20478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6481B6-84FE-4828-A812-948AD5C81C3A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1026" name="Picture 2" descr="Introduction to Parallel Computing Tutorial | HPC @ LLNL">
            <a:extLst>
              <a:ext uri="{FF2B5EF4-FFF2-40B4-BE49-F238E27FC236}">
                <a16:creationId xmlns:a16="http://schemas.microsoft.com/office/drawing/2014/main" id="{8232A378-8F75-38E6-3E7D-73F477EAC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54" y="1102297"/>
            <a:ext cx="3452446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762000"/>
            <a:ext cx="6553200" cy="198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TYPES OF PARALLELISM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Level Parallelism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parallel computing form based on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processor’s 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instructions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system must execute in order to perform a task on large-sized data. </a:t>
            </a:r>
            <a:endParaRPr lang="en-US" sz="1600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81391-E6F1-B0CF-843D-AFFD957F7DFC}"/>
              </a:ext>
            </a:extLst>
          </p:cNvPr>
          <p:cNvSpPr txBox="1"/>
          <p:nvPr/>
        </p:nvSpPr>
        <p:spPr>
          <a:xfrm>
            <a:off x="160020" y="2667000"/>
            <a:ext cx="5859780" cy="230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Level Parallelism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can only address less than one instruction for each clock cycle phase.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can be re-ordered and grouped which are later on executed concurrently without affecting the result of the program.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parallelism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05F97-1DA2-90C5-C4BC-D76334F34ECD}"/>
              </a:ext>
            </a:extLst>
          </p:cNvPr>
          <p:cNvSpPr txBox="1"/>
          <p:nvPr/>
        </p:nvSpPr>
        <p:spPr>
          <a:xfrm>
            <a:off x="76200" y="4953000"/>
            <a:ext cx="890778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Parallelism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the decomposition of a task into subtasks and then allocates each of the subtasks for execution.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processors perform the execution of sub-tasks concurrently.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513969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TYPES OF PARALLELISM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Level Parallelism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from a single stream operate concurrently on several data – Limited by non-regular data manipulation patterns and by memory bandwidth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B951D-E3B1-D715-6424-FBDF06A3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7385"/>
            <a:ext cx="3774831" cy="1864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146AE-49BE-A78D-5944-D69B742DC842}"/>
              </a:ext>
            </a:extLst>
          </p:cNvPr>
          <p:cNvSpPr txBox="1"/>
          <p:nvPr/>
        </p:nvSpPr>
        <p:spPr>
          <a:xfrm>
            <a:off x="194310" y="2583111"/>
            <a:ext cx="8755380" cy="381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PARALLEL COMPUTING?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needs more dynamic simulation and modeling, and for achieving the same, parallel computing is the key.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provides concurrency and saves time and money.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large datasets, and their management can be organized only and only using parallel computing’s approach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effective utilization of the resources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Data mining.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simulation of systems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graphics, augmented reality, and virtual reality.</a:t>
            </a:r>
            <a:endParaRPr lang="en-US" sz="1600" b="1" dirty="0">
              <a:solidFill>
                <a:srgbClr val="1F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PARALLEL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94310" y="833514"/>
            <a:ext cx="875538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LIMITATIONS OF PARALLEL COMPUTING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such as communication and synchronization between multiple sub-tasks and processes which is difficult to achieve.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must be managed in such a way that they can be handled in a parallel mechanism.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or programs must have low coupling and high cohesion. But it’s difficult to create such programs.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technically skilled and expert programmers can code a parallelism-based program well.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1E2-957D-48B7-A4AB-A0000BE47F7E}"/>
              </a:ext>
            </a:extLst>
          </p:cNvPr>
          <p:cNvSpPr/>
          <p:nvPr/>
        </p:nvSpPr>
        <p:spPr>
          <a:xfrm>
            <a:off x="1143000" y="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-II: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34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9519</TotalTime>
  <Words>2057</Words>
  <Application>Microsoft Office PowerPoint</Application>
  <PresentationFormat>On-screen Show (4:3)</PresentationFormat>
  <Paragraphs>442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Karuna Singh</cp:lastModifiedBy>
  <cp:revision>313</cp:revision>
  <cp:lastPrinted>2022-01-19T05:28:42Z</cp:lastPrinted>
  <dcterms:created xsi:type="dcterms:W3CDTF">2018-06-11T05:09:05Z</dcterms:created>
  <dcterms:modified xsi:type="dcterms:W3CDTF">2023-09-01T17:20:27Z</dcterms:modified>
  <cp:contentStatus/>
</cp:coreProperties>
</file>