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4" r:id="rId19"/>
    <p:sldId id="285" r:id="rId20"/>
    <p:sldId id="299" r:id="rId21"/>
    <p:sldId id="300" r:id="rId22"/>
    <p:sldId id="286" r:id="rId23"/>
    <p:sldId id="289" r:id="rId24"/>
    <p:sldId id="301" r:id="rId25"/>
    <p:sldId id="290" r:id="rId26"/>
    <p:sldId id="293" r:id="rId27"/>
    <p:sldId id="294" r:id="rId28"/>
    <p:sldId id="296" r:id="rId29"/>
    <p:sldId id="297" r:id="rId30"/>
    <p:sldId id="29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18035B-505E-934A-93A8-3B65D9A7773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8035B-505E-934A-93A8-3B65D9A7773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8035B-505E-934A-93A8-3B65D9A7773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8035B-505E-934A-93A8-3B65D9A7773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18035B-505E-934A-93A8-3B65D9A7773D}"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18035B-505E-934A-93A8-3B65D9A7773D}"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18035B-505E-934A-93A8-3B65D9A7773D}" type="datetimeFigureOut">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18035B-505E-934A-93A8-3B65D9A7773D}" type="datetimeFigureOut">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8035B-505E-934A-93A8-3B65D9A7773D}" type="datetimeFigureOut">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8035B-505E-934A-93A8-3B65D9A7773D}"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18035B-505E-934A-93A8-3B65D9A7773D}"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C025B-4EBD-4845-A218-E3996C2C49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8035B-505E-934A-93A8-3B65D9A7773D}" type="datetimeFigureOut">
              <a:rPr lang="en-US" smtClean="0"/>
              <a:t>8/30/2023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C025B-4EBD-4845-A218-E3996C2C49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71471"/>
            <a:ext cx="7772400" cy="1470025"/>
          </a:xfrm>
        </p:spPr>
        <p:txBody>
          <a:bodyPr/>
          <a:lstStyle/>
          <a:p>
            <a:r>
              <a:rPr lang="en-US" dirty="0"/>
              <a:t>Introduction to Mobile-Cloud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MCC</a:t>
            </a:r>
          </a:p>
        </p:txBody>
      </p:sp>
      <p:sp>
        <p:nvSpPr>
          <p:cNvPr id="3" name="Content Placeholder 2"/>
          <p:cNvSpPr>
            <a:spLocks noGrp="1"/>
          </p:cNvSpPr>
          <p:nvPr>
            <p:ph idx="1"/>
          </p:nvPr>
        </p:nvSpPr>
        <p:spPr/>
        <p:txBody>
          <a:bodyPr>
            <a:normAutofit/>
          </a:bodyPr>
          <a:lstStyle/>
          <a:p>
            <a:pPr algn="just"/>
            <a:r>
              <a:rPr lang="en-US" dirty="0"/>
              <a:t>Multi-tenancy:</a:t>
            </a:r>
          </a:p>
          <a:p>
            <a:pPr lvl="1" algn="just"/>
            <a:r>
              <a:rPr lang="en-US" dirty="0"/>
              <a:t>Service providers can share the resources and costs to support a variety of applications and large no. of users.</a:t>
            </a:r>
          </a:p>
          <a:p>
            <a:pPr algn="just"/>
            <a:endParaRPr lang="en-US" dirty="0"/>
          </a:p>
          <a:p>
            <a:pPr algn="just"/>
            <a:r>
              <a:rPr lang="en-US" dirty="0"/>
              <a:t>Ease of Integration: </a:t>
            </a:r>
          </a:p>
          <a:p>
            <a:pPr lvl="1" algn="just"/>
            <a:r>
              <a:rPr lang="en-US" dirty="0"/>
              <a:t>Multiple services from different providers can be integrated easily through the cloud and the Internet to meet the users’ demands.</a:t>
            </a:r>
          </a:p>
        </p:txBody>
      </p:sp>
    </p:spTree>
    <p:extLst>
      <p:ext uri="{BB962C8B-B14F-4D97-AF65-F5344CB8AC3E}">
        <p14:creationId xmlns:p14="http://schemas.microsoft.com/office/powerpoint/2010/main" val="215710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MCC Applications </a:t>
            </a:r>
          </a:p>
        </p:txBody>
      </p:sp>
      <p:sp>
        <p:nvSpPr>
          <p:cNvPr id="3" name="Content Placeholder 2"/>
          <p:cNvSpPr>
            <a:spLocks noGrp="1"/>
          </p:cNvSpPr>
          <p:nvPr>
            <p:ph idx="1"/>
          </p:nvPr>
        </p:nvSpPr>
        <p:spPr>
          <a:xfrm>
            <a:off x="250843" y="1600200"/>
            <a:ext cx="8435957" cy="4525963"/>
          </a:xfrm>
        </p:spPr>
        <p:txBody>
          <a:bodyPr>
            <a:normAutofit fontScale="92500"/>
          </a:bodyPr>
          <a:lstStyle/>
          <a:p>
            <a:pPr algn="just"/>
            <a:r>
              <a:rPr lang="en-US" dirty="0"/>
              <a:t>Mobile Commerce:</a:t>
            </a:r>
          </a:p>
          <a:p>
            <a:pPr lvl="1" algn="just"/>
            <a:r>
              <a:rPr lang="en-US" dirty="0"/>
              <a:t>M-commerce allows business models for commerce using mobile devices.</a:t>
            </a:r>
          </a:p>
          <a:p>
            <a:pPr lvl="1" algn="just"/>
            <a:r>
              <a:rPr lang="en-US" dirty="0"/>
              <a:t>Examples: Mobile financial, mobile advertising, mobile shopping…</a:t>
            </a:r>
          </a:p>
          <a:p>
            <a:pPr lvl="1" algn="just"/>
            <a:r>
              <a:rPr lang="en-US" dirty="0"/>
              <a:t> M-commerce applications face various challenges (low bandwidth, high complexity of devices, security, …)</a:t>
            </a:r>
          </a:p>
          <a:p>
            <a:pPr lvl="1" algn="just"/>
            <a:r>
              <a:rPr lang="en-US" dirty="0"/>
              <a:t>Integrated with cloud can help address these issues</a:t>
            </a:r>
          </a:p>
          <a:p>
            <a:pPr lvl="1" algn="just"/>
            <a:r>
              <a:rPr lang="en-US" dirty="0"/>
              <a:t>Example: Combining 3G and cloud to increase data processing speed and security level.</a:t>
            </a:r>
          </a:p>
        </p:txBody>
      </p:sp>
    </p:spTree>
    <p:extLst>
      <p:ext uri="{BB962C8B-B14F-4D97-AF65-F5344CB8AC3E}">
        <p14:creationId xmlns:p14="http://schemas.microsoft.com/office/powerpoint/2010/main" val="388359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MCC Applications </a:t>
            </a:r>
          </a:p>
        </p:txBody>
      </p:sp>
      <p:sp>
        <p:nvSpPr>
          <p:cNvPr id="3" name="Content Placeholder 2"/>
          <p:cNvSpPr>
            <a:spLocks noGrp="1"/>
          </p:cNvSpPr>
          <p:nvPr>
            <p:ph idx="1"/>
          </p:nvPr>
        </p:nvSpPr>
        <p:spPr/>
        <p:txBody>
          <a:bodyPr>
            <a:normAutofit fontScale="92500" lnSpcReduction="10000"/>
          </a:bodyPr>
          <a:lstStyle/>
          <a:p>
            <a:pPr algn="just"/>
            <a:r>
              <a:rPr lang="en-US" dirty="0"/>
              <a:t>Mobile Learning:</a:t>
            </a:r>
          </a:p>
          <a:p>
            <a:pPr lvl="1" algn="just"/>
            <a:r>
              <a:rPr lang="en-US" dirty="0"/>
              <a:t>M-learning combines e-learning and mobility</a:t>
            </a:r>
          </a:p>
          <a:p>
            <a:pPr lvl="1" algn="just"/>
            <a:r>
              <a:rPr lang="en-US" dirty="0"/>
              <a:t>Traditional m-learning has limitations on high cost of devices/network, low transmission rate, limited educational resources</a:t>
            </a:r>
          </a:p>
          <a:p>
            <a:pPr lvl="1" algn="just"/>
            <a:r>
              <a:rPr lang="en-US" dirty="0"/>
              <a:t>Cloud-based m-learning can solve these limitations</a:t>
            </a:r>
          </a:p>
          <a:p>
            <a:pPr lvl="1" algn="just"/>
            <a:r>
              <a:rPr lang="en-US" dirty="0"/>
              <a:t>Enhanced communication quality between students and teachers</a:t>
            </a:r>
          </a:p>
          <a:p>
            <a:pPr lvl="1" algn="just"/>
            <a:r>
              <a:rPr lang="en-US" dirty="0"/>
              <a:t>Help learners access remote learning resources</a:t>
            </a:r>
          </a:p>
          <a:p>
            <a:pPr lvl="1" algn="just"/>
            <a:r>
              <a:rPr lang="en-US" dirty="0"/>
              <a:t>A natural environment for collaborative learning</a:t>
            </a:r>
          </a:p>
        </p:txBody>
      </p:sp>
    </p:spTree>
    <p:extLst>
      <p:ext uri="{BB962C8B-B14F-4D97-AF65-F5344CB8AC3E}">
        <p14:creationId xmlns:p14="http://schemas.microsoft.com/office/powerpoint/2010/main" val="329528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002"/>
            <a:ext cx="8229600" cy="1143000"/>
          </a:xfrm>
        </p:spPr>
        <p:txBody>
          <a:bodyPr/>
          <a:lstStyle/>
          <a:p>
            <a:r>
              <a:rPr lang="en-US" dirty="0"/>
              <a:t>MCC Applications</a:t>
            </a:r>
          </a:p>
        </p:txBody>
      </p:sp>
      <p:sp>
        <p:nvSpPr>
          <p:cNvPr id="3" name="Content Placeholder 2"/>
          <p:cNvSpPr>
            <a:spLocks noGrp="1"/>
          </p:cNvSpPr>
          <p:nvPr>
            <p:ph idx="1"/>
          </p:nvPr>
        </p:nvSpPr>
        <p:spPr>
          <a:xfrm>
            <a:off x="457200" y="878075"/>
            <a:ext cx="8229600" cy="5817245"/>
          </a:xfrm>
        </p:spPr>
        <p:txBody>
          <a:bodyPr>
            <a:normAutofit fontScale="85000" lnSpcReduction="10000"/>
          </a:bodyPr>
          <a:lstStyle/>
          <a:p>
            <a:pPr algn="just"/>
            <a:r>
              <a:rPr lang="en-US" dirty="0"/>
              <a:t>Mobile Healthcare:</a:t>
            </a:r>
          </a:p>
          <a:p>
            <a:pPr lvl="1" algn="just"/>
            <a:r>
              <a:rPr lang="en-US" dirty="0"/>
              <a:t>M-healthcare is to minimize the limitations of traditional medical treatment (</a:t>
            </a:r>
            <a:r>
              <a:rPr lang="en-US" dirty="0" err="1"/>
              <a:t>eg</a:t>
            </a:r>
            <a:r>
              <a:rPr lang="en-US" dirty="0"/>
              <a:t>. Small storage, security/privacy, medical errors, …)</a:t>
            </a:r>
          </a:p>
          <a:p>
            <a:pPr lvl="1" algn="just"/>
            <a:r>
              <a:rPr lang="en-US" dirty="0"/>
              <a:t>M-healthcare provides mobile users with convenient access to resources(</a:t>
            </a:r>
            <a:r>
              <a:rPr lang="en-US" dirty="0" err="1"/>
              <a:t>eg</a:t>
            </a:r>
            <a:r>
              <a:rPr lang="en-US" dirty="0"/>
              <a:t>. medical records)</a:t>
            </a:r>
          </a:p>
          <a:p>
            <a:pPr lvl="1" algn="just"/>
            <a:r>
              <a:rPr lang="en-US" dirty="0"/>
              <a:t>M-healthcare offers hospitals and healthcare organizations a variety of on-demand services on clouds</a:t>
            </a:r>
          </a:p>
          <a:p>
            <a:pPr lvl="1" algn="just"/>
            <a:r>
              <a:rPr lang="en-US" dirty="0"/>
              <a:t>Examples:</a:t>
            </a:r>
          </a:p>
          <a:p>
            <a:pPr lvl="2" algn="just"/>
            <a:r>
              <a:rPr lang="en-US" dirty="0"/>
              <a:t>Comprehensive health monitoring services</a:t>
            </a:r>
          </a:p>
          <a:p>
            <a:pPr lvl="2" algn="just"/>
            <a:r>
              <a:rPr lang="en-US" dirty="0"/>
              <a:t>Intelligent emergency management system</a:t>
            </a:r>
          </a:p>
          <a:p>
            <a:pPr lvl="2" algn="just"/>
            <a:r>
              <a:rPr lang="en-US" dirty="0"/>
              <a:t>Health-aware mobile devices (detect pulse-rate, blood pressure, level of alcohol </a:t>
            </a:r>
            <a:r>
              <a:rPr lang="en-US" dirty="0" err="1"/>
              <a:t>etc</a:t>
            </a:r>
            <a:r>
              <a:rPr lang="en-US" dirty="0"/>
              <a:t>)</a:t>
            </a:r>
          </a:p>
          <a:p>
            <a:pPr lvl="2" algn="just"/>
            <a:r>
              <a:rPr lang="en-US" dirty="0"/>
              <a:t>Pervasive access to healthcare information</a:t>
            </a:r>
          </a:p>
          <a:p>
            <a:pPr lvl="2" algn="just"/>
            <a:r>
              <a:rPr lang="en-US" dirty="0"/>
              <a:t>Pervasive lifestyle incentive management (to manage healthcare expenses)</a:t>
            </a:r>
          </a:p>
        </p:txBody>
      </p:sp>
    </p:spTree>
    <p:extLst>
      <p:ext uri="{BB962C8B-B14F-4D97-AF65-F5344CB8AC3E}">
        <p14:creationId xmlns:p14="http://schemas.microsoft.com/office/powerpoint/2010/main" val="91061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58"/>
            <a:ext cx="8229600" cy="1143000"/>
          </a:xfrm>
        </p:spPr>
        <p:txBody>
          <a:bodyPr/>
          <a:lstStyle/>
          <a:p>
            <a:r>
              <a:rPr lang="en-US" dirty="0"/>
              <a:t>MCC Applications</a:t>
            </a:r>
          </a:p>
        </p:txBody>
      </p:sp>
      <p:sp>
        <p:nvSpPr>
          <p:cNvPr id="3" name="Content Placeholder 2"/>
          <p:cNvSpPr>
            <a:spLocks noGrp="1"/>
          </p:cNvSpPr>
          <p:nvPr>
            <p:ph idx="1"/>
          </p:nvPr>
        </p:nvSpPr>
        <p:spPr>
          <a:xfrm>
            <a:off x="457200" y="1417638"/>
            <a:ext cx="8229600" cy="5309043"/>
          </a:xfrm>
        </p:spPr>
        <p:txBody>
          <a:bodyPr>
            <a:normAutofit fontScale="92500"/>
          </a:bodyPr>
          <a:lstStyle/>
          <a:p>
            <a:pPr algn="just"/>
            <a:r>
              <a:rPr lang="en-US" dirty="0"/>
              <a:t>Mobile Gaming:</a:t>
            </a:r>
          </a:p>
          <a:p>
            <a:pPr lvl="1" algn="just"/>
            <a:r>
              <a:rPr lang="en-US" dirty="0"/>
              <a:t>M-game is a high potential market generating revenues for service providers.</a:t>
            </a:r>
          </a:p>
          <a:p>
            <a:pPr lvl="1" algn="just"/>
            <a:r>
              <a:rPr lang="en-US" dirty="0"/>
              <a:t>Can completely offload game engine requiring large computing resource (e.g., graphic rendering) to the server in the cloud.</a:t>
            </a:r>
          </a:p>
          <a:p>
            <a:pPr lvl="1" algn="just"/>
            <a:r>
              <a:rPr lang="en-US" dirty="0"/>
              <a:t>Offloading can also save energy and increase game playing time (</a:t>
            </a:r>
            <a:r>
              <a:rPr lang="en-US" dirty="0" err="1"/>
              <a:t>eg</a:t>
            </a:r>
            <a:r>
              <a:rPr lang="en-US" dirty="0"/>
              <a:t>. MAUI allows fine-grained energy-aware offloading of mobile codes to a cloud)</a:t>
            </a:r>
          </a:p>
          <a:p>
            <a:pPr lvl="1" algn="just"/>
            <a:r>
              <a:rPr lang="en-US" dirty="0"/>
              <a:t>Rendering adaptation technique can dynamically adjust the game rendering parameters based on communication constraints and gamers’ demands</a:t>
            </a:r>
          </a:p>
        </p:txBody>
      </p:sp>
    </p:spTree>
    <p:extLst>
      <p:ext uri="{BB962C8B-B14F-4D97-AF65-F5344CB8AC3E}">
        <p14:creationId xmlns:p14="http://schemas.microsoft.com/office/powerpoint/2010/main" val="423111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82"/>
            <a:ext cx="8229600" cy="1143000"/>
          </a:xfrm>
        </p:spPr>
        <p:txBody>
          <a:bodyPr/>
          <a:lstStyle/>
          <a:p>
            <a:r>
              <a:rPr lang="en-US" dirty="0"/>
              <a:t>MCC Applications</a:t>
            </a:r>
          </a:p>
        </p:txBody>
      </p:sp>
      <p:sp>
        <p:nvSpPr>
          <p:cNvPr id="3" name="Content Placeholder 2"/>
          <p:cNvSpPr>
            <a:spLocks noGrp="1"/>
          </p:cNvSpPr>
          <p:nvPr>
            <p:ph idx="1"/>
          </p:nvPr>
        </p:nvSpPr>
        <p:spPr>
          <a:xfrm>
            <a:off x="250843" y="1119718"/>
            <a:ext cx="8654073" cy="5606963"/>
          </a:xfrm>
        </p:spPr>
        <p:txBody>
          <a:bodyPr/>
          <a:lstStyle/>
          <a:p>
            <a:pPr algn="just"/>
            <a:r>
              <a:rPr lang="en-US" dirty="0"/>
              <a:t>Assistive technologies:</a:t>
            </a:r>
          </a:p>
          <a:p>
            <a:pPr lvl="1" algn="just"/>
            <a:r>
              <a:rPr lang="en-US" dirty="0"/>
              <a:t>Pedestrian crossing guide for blind and visually-impaired</a:t>
            </a:r>
          </a:p>
          <a:p>
            <a:pPr lvl="1" algn="just"/>
            <a:r>
              <a:rPr lang="en-US" dirty="0"/>
              <a:t>Mobile currency reader for blind and visually impaired</a:t>
            </a:r>
          </a:p>
          <a:p>
            <a:pPr lvl="1" algn="just"/>
            <a:r>
              <a:rPr lang="en-US" dirty="0"/>
              <a:t>Lecture transcription for hearing impaired students</a:t>
            </a:r>
          </a:p>
          <a:p>
            <a:pPr algn="just"/>
            <a:r>
              <a:rPr lang="en-US" dirty="0"/>
              <a:t>Other applications:</a:t>
            </a:r>
          </a:p>
          <a:p>
            <a:pPr lvl="1" algn="just"/>
            <a:r>
              <a:rPr lang="en-US" dirty="0"/>
              <a:t>Sharing photos/videos</a:t>
            </a:r>
          </a:p>
          <a:p>
            <a:pPr lvl="1" algn="just"/>
            <a:r>
              <a:rPr lang="en-US" dirty="0"/>
              <a:t>Keyword-based, voice-based, tag-based searching</a:t>
            </a:r>
          </a:p>
          <a:p>
            <a:pPr lvl="1" algn="just"/>
            <a:r>
              <a:rPr lang="en-US" dirty="0"/>
              <a:t>Monitoring a house, smart home systems</a:t>
            </a:r>
          </a:p>
          <a:p>
            <a:pPr lvl="1" algn="just"/>
            <a:endParaRPr lang="en-US" dirty="0"/>
          </a:p>
          <a:p>
            <a:pPr lvl="1" algn="just"/>
            <a:endParaRPr lang="en-US" dirty="0"/>
          </a:p>
          <a:p>
            <a:pPr lvl="1" algn="just"/>
            <a:endParaRPr lang="en-US" dirty="0"/>
          </a:p>
          <a:p>
            <a:pPr lvl="1" algn="just"/>
            <a:endParaRPr lang="en-US" dirty="0"/>
          </a:p>
        </p:txBody>
      </p:sp>
    </p:spTree>
    <p:extLst>
      <p:ext uri="{BB962C8B-B14F-4D97-AF65-F5344CB8AC3E}">
        <p14:creationId xmlns:p14="http://schemas.microsoft.com/office/powerpoint/2010/main" val="1098909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38"/>
            <a:ext cx="8229600" cy="1143000"/>
          </a:xfrm>
        </p:spPr>
        <p:txBody>
          <a:bodyPr/>
          <a:lstStyle/>
          <a:p>
            <a:r>
              <a:rPr lang="en-US" dirty="0"/>
              <a:t>MCC Issues</a:t>
            </a:r>
          </a:p>
        </p:txBody>
      </p:sp>
      <p:sp>
        <p:nvSpPr>
          <p:cNvPr id="3" name="Content Placeholder 2"/>
          <p:cNvSpPr>
            <a:spLocks noGrp="1"/>
          </p:cNvSpPr>
          <p:nvPr>
            <p:ph idx="1"/>
          </p:nvPr>
        </p:nvSpPr>
        <p:spPr>
          <a:xfrm>
            <a:off x="266520" y="1182437"/>
            <a:ext cx="8638396" cy="5544243"/>
          </a:xfrm>
        </p:spPr>
        <p:txBody>
          <a:bodyPr>
            <a:normAutofit/>
          </a:bodyPr>
          <a:lstStyle/>
          <a:p>
            <a:r>
              <a:rPr lang="en-US" dirty="0"/>
              <a:t>Mobile communication issues:</a:t>
            </a:r>
          </a:p>
          <a:p>
            <a:pPr lvl="1"/>
            <a:r>
              <a:rPr lang="en-US" dirty="0"/>
              <a:t>Low bandwidth: One of the biggest issues, because the radio resource for wireless networks is much more scarce than wired networks</a:t>
            </a:r>
          </a:p>
          <a:p>
            <a:pPr lvl="1"/>
            <a:r>
              <a:rPr lang="en-US" dirty="0"/>
              <a:t>Service availability: Mobile users may not be able to connect to the cloud to obtain a service due to traffic congestion, network failures, mobile signal strength problems</a:t>
            </a:r>
          </a:p>
          <a:p>
            <a:pPr lvl="1"/>
            <a:r>
              <a:rPr lang="en-US" dirty="0"/>
              <a:t>Heterogeneity: Handling wireless connectivity with highly heterogeneous networks to satisfy MCC requirements (always-on connectivity, on-demand scalability, energy efficiency) is a difficult problem</a:t>
            </a:r>
          </a:p>
          <a:p>
            <a:pPr lvl="1"/>
            <a:endParaRPr lang="en-US" dirty="0"/>
          </a:p>
        </p:txBody>
      </p:sp>
    </p:spTree>
    <p:extLst>
      <p:ext uri="{BB962C8B-B14F-4D97-AF65-F5344CB8AC3E}">
        <p14:creationId xmlns:p14="http://schemas.microsoft.com/office/powerpoint/2010/main" val="139523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6238"/>
            <a:ext cx="8229600" cy="1143000"/>
          </a:xfrm>
        </p:spPr>
        <p:txBody>
          <a:bodyPr/>
          <a:lstStyle/>
          <a:p>
            <a:r>
              <a:rPr lang="en-US" dirty="0"/>
              <a:t>MCC Issues</a:t>
            </a:r>
          </a:p>
        </p:txBody>
      </p:sp>
      <p:sp>
        <p:nvSpPr>
          <p:cNvPr id="3" name="Content Placeholder 2"/>
          <p:cNvSpPr>
            <a:spLocks noGrp="1"/>
          </p:cNvSpPr>
          <p:nvPr>
            <p:ph idx="1"/>
          </p:nvPr>
        </p:nvSpPr>
        <p:spPr>
          <a:xfrm>
            <a:off x="457200" y="1505271"/>
            <a:ext cx="8229600" cy="5158689"/>
          </a:xfrm>
        </p:spPr>
        <p:txBody>
          <a:bodyPr/>
          <a:lstStyle/>
          <a:p>
            <a:r>
              <a:rPr lang="en-US" dirty="0"/>
              <a:t>Computing issues:</a:t>
            </a:r>
          </a:p>
          <a:p>
            <a:pPr marL="457200" lvl="1" indent="0">
              <a:buNone/>
            </a:pPr>
            <a:r>
              <a:rPr lang="en-US" dirty="0"/>
              <a:t>Computation offloading: </a:t>
            </a:r>
          </a:p>
          <a:p>
            <a:pPr marL="1371600" lvl="2" indent="-514350"/>
            <a:r>
              <a:rPr lang="en-US" dirty="0"/>
              <a:t>One of the main features of MCC</a:t>
            </a:r>
          </a:p>
          <a:p>
            <a:pPr marL="1371600" lvl="2" indent="-514350"/>
            <a:r>
              <a:rPr lang="en-US" dirty="0"/>
              <a:t>Offloading is not always effective in saving energy</a:t>
            </a:r>
          </a:p>
          <a:p>
            <a:pPr marL="1371600" lvl="2" indent="-514350"/>
            <a:r>
              <a:rPr lang="en-US" dirty="0"/>
              <a:t>It is critical to determine whether to offload and which portions of the service codes to offload</a:t>
            </a:r>
          </a:p>
          <a:p>
            <a:pPr marL="1200150" lvl="2" indent="-342900"/>
            <a:r>
              <a:rPr lang="en-US" dirty="0"/>
              <a:t>Two types: </a:t>
            </a:r>
          </a:p>
          <a:p>
            <a:pPr marL="1657350" lvl="3" indent="-342900"/>
            <a:r>
              <a:rPr lang="en-US" dirty="0"/>
              <a:t>Offloading in a static environment </a:t>
            </a:r>
          </a:p>
          <a:p>
            <a:pPr marL="1657350" lvl="3" indent="-342900"/>
            <a:r>
              <a:rPr lang="en-US" dirty="0"/>
              <a:t>Offloading in a dynamic environment</a:t>
            </a:r>
          </a:p>
          <a:p>
            <a:pPr marL="1371600" lvl="2" indent="-514350"/>
            <a:endParaRPr lang="en-US" dirty="0"/>
          </a:p>
          <a:p>
            <a:pPr lvl="1"/>
            <a:endParaRPr lang="en-US" dirty="0"/>
          </a:p>
        </p:txBody>
      </p:sp>
    </p:spTree>
    <p:extLst>
      <p:ext uri="{BB962C8B-B14F-4D97-AF65-F5344CB8AC3E}">
        <p14:creationId xmlns:p14="http://schemas.microsoft.com/office/powerpoint/2010/main" val="273262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MCC Security Issues</a:t>
            </a:r>
          </a:p>
        </p:txBody>
      </p:sp>
      <p:sp>
        <p:nvSpPr>
          <p:cNvPr id="3" name="Content Placeholder 2"/>
          <p:cNvSpPr>
            <a:spLocks noGrp="1"/>
          </p:cNvSpPr>
          <p:nvPr>
            <p:ph idx="1"/>
          </p:nvPr>
        </p:nvSpPr>
        <p:spPr>
          <a:xfrm>
            <a:off x="457200" y="1600200"/>
            <a:ext cx="8229600" cy="4812883"/>
          </a:xfrm>
        </p:spPr>
        <p:txBody>
          <a:bodyPr>
            <a:normAutofit/>
          </a:bodyPr>
          <a:lstStyle/>
          <a:p>
            <a:pPr algn="just"/>
            <a:r>
              <a:rPr lang="en-US" dirty="0"/>
              <a:t>Protecting user privacy and data/application secrecy from adversaries is key to establish and maintain consumers’ trust in the mobile platform, especially in MCC. </a:t>
            </a:r>
          </a:p>
          <a:p>
            <a:pPr algn="just"/>
            <a:endParaRPr lang="en-US" dirty="0"/>
          </a:p>
          <a:p>
            <a:pPr algn="just"/>
            <a:r>
              <a:rPr lang="en-US" dirty="0"/>
              <a:t>MCC security issues have two main categories:</a:t>
            </a:r>
          </a:p>
          <a:p>
            <a:pPr lvl="1" algn="just"/>
            <a:r>
              <a:rPr lang="en-US" dirty="0"/>
              <a:t>Security for mobile users</a:t>
            </a:r>
          </a:p>
          <a:p>
            <a:pPr lvl="1" algn="just"/>
            <a:r>
              <a:rPr lang="en-US" dirty="0"/>
              <a:t>Securing data on clouds</a:t>
            </a:r>
          </a:p>
        </p:txBody>
      </p:sp>
    </p:spTree>
    <p:extLst>
      <p:ext uri="{BB962C8B-B14F-4D97-AF65-F5344CB8AC3E}">
        <p14:creationId xmlns:p14="http://schemas.microsoft.com/office/powerpoint/2010/main" val="2902012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for Mobile Users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solidFill>
                  <a:srgbClr val="FF0000"/>
                </a:solidFill>
              </a:rPr>
              <a:t>Issue</a:t>
            </a:r>
          </a:p>
          <a:p>
            <a:pPr algn="just"/>
            <a:r>
              <a:rPr lang="en-US" dirty="0"/>
              <a:t>Mobile devices are exposed to numerous security threats like malicious codes and their vulnerability.</a:t>
            </a:r>
          </a:p>
          <a:p>
            <a:pPr algn="just"/>
            <a:r>
              <a:rPr lang="en-US" dirty="0"/>
              <a:t>GPS can cause privacy issues for subscribers.</a:t>
            </a:r>
          </a:p>
          <a:p>
            <a:pPr marL="0" indent="0" algn="just">
              <a:buNone/>
            </a:pPr>
            <a:endParaRPr lang="en-US" dirty="0"/>
          </a:p>
          <a:p>
            <a:pPr marL="0" indent="0" algn="just">
              <a:buNone/>
            </a:pPr>
            <a:r>
              <a:rPr lang="en-US" dirty="0">
                <a:solidFill>
                  <a:srgbClr val="00B050"/>
                </a:solidFill>
              </a:rPr>
              <a:t>Solution: </a:t>
            </a:r>
            <a:r>
              <a:rPr lang="en-US" dirty="0"/>
              <a:t>Security for mobile applications:</a:t>
            </a:r>
          </a:p>
          <a:p>
            <a:pPr lvl="1" algn="just"/>
            <a:r>
              <a:rPr lang="en-US" dirty="0"/>
              <a:t>Installing and running security software are the simplest ways to detect security threats.</a:t>
            </a:r>
          </a:p>
        </p:txBody>
      </p:sp>
    </p:spTree>
    <p:extLst>
      <p:ext uri="{BB962C8B-B14F-4D97-AF65-F5344CB8AC3E}">
        <p14:creationId xmlns:p14="http://schemas.microsoft.com/office/powerpoint/2010/main" val="327583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Mobile Cloud Computing?</a:t>
            </a:r>
          </a:p>
        </p:txBody>
      </p:sp>
      <p:sp>
        <p:nvSpPr>
          <p:cNvPr id="3" name="Content Placeholder 2"/>
          <p:cNvSpPr>
            <a:spLocks noGrp="1"/>
          </p:cNvSpPr>
          <p:nvPr>
            <p:ph idx="1"/>
          </p:nvPr>
        </p:nvSpPr>
        <p:spPr>
          <a:xfrm>
            <a:off x="194676" y="1600200"/>
            <a:ext cx="8714090" cy="5083974"/>
          </a:xfrm>
        </p:spPr>
        <p:txBody>
          <a:bodyPr>
            <a:normAutofit/>
          </a:bodyPr>
          <a:lstStyle/>
          <a:p>
            <a:pPr indent="0" algn="just">
              <a:buNone/>
            </a:pPr>
            <a:r>
              <a:rPr lang="en-US" i="1" dirty="0">
                <a:solidFill>
                  <a:srgbClr val="FF0000"/>
                </a:solidFill>
              </a:rPr>
              <a:t>Mobile cloud computing (MCC) </a:t>
            </a:r>
            <a:r>
              <a:rPr lang="en-US" dirty="0"/>
              <a:t>at its simplest, refers to an infrastructure where both the data storage and data processing happen outside of the mobile device. </a:t>
            </a:r>
          </a:p>
          <a:p>
            <a:pPr indent="0" algn="just">
              <a:buNone/>
            </a:pPr>
            <a:r>
              <a:rPr lang="en-US" dirty="0"/>
              <a:t>Mobile cloud applications move the computing power and data storage away from the mobile devices and into powerful and centralized computing platforms located in clouds, which are then accessed over the wireless connection based on a thin native client.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C0FF-E5CA-7D90-48E2-8B6E0D6D475F}"/>
              </a:ext>
            </a:extLst>
          </p:cNvPr>
          <p:cNvSpPr>
            <a:spLocks noGrp="1"/>
          </p:cNvSpPr>
          <p:nvPr>
            <p:ph type="title"/>
          </p:nvPr>
        </p:nvSpPr>
        <p:spPr/>
        <p:txBody>
          <a:bodyPr>
            <a:normAutofit/>
          </a:bodyPr>
          <a:lstStyle/>
          <a:p>
            <a:r>
              <a:rPr lang="en-US" b="1" dirty="0"/>
              <a:t>Securing data on clouds</a:t>
            </a:r>
            <a:endParaRPr lang="en-IN" b="1" dirty="0"/>
          </a:p>
        </p:txBody>
      </p:sp>
      <p:sp>
        <p:nvSpPr>
          <p:cNvPr id="3" name="Content Placeholder 2">
            <a:extLst>
              <a:ext uri="{FF2B5EF4-FFF2-40B4-BE49-F238E27FC236}">
                <a16:creationId xmlns:a16="http://schemas.microsoft.com/office/drawing/2014/main" id="{E36CB22B-7227-3BF0-7501-D4C0D3305BE0}"/>
              </a:ext>
            </a:extLst>
          </p:cNvPr>
          <p:cNvSpPr>
            <a:spLocks noGrp="1"/>
          </p:cNvSpPr>
          <p:nvPr>
            <p:ph idx="1"/>
          </p:nvPr>
        </p:nvSpPr>
        <p:spPr/>
        <p:txBody>
          <a:bodyPr>
            <a:normAutofit/>
          </a:bodyPr>
          <a:lstStyle/>
          <a:p>
            <a:pPr marL="0" indent="0" algn="just">
              <a:buNone/>
            </a:pPr>
            <a:r>
              <a:rPr lang="en-US" dirty="0">
                <a:solidFill>
                  <a:srgbClr val="FF0000"/>
                </a:solidFill>
              </a:rPr>
              <a:t>Issue</a:t>
            </a:r>
          </a:p>
          <a:p>
            <a:pPr algn="just"/>
            <a:r>
              <a:rPr lang="en-US" dirty="0"/>
              <a:t>Mobile devices are resource constrained, protecting them from the threats is more difficult than that for resourceful devices.</a:t>
            </a:r>
          </a:p>
          <a:p>
            <a:pPr marL="0" indent="0" algn="just">
              <a:buNone/>
            </a:pPr>
            <a:r>
              <a:rPr lang="en-IN" dirty="0">
                <a:solidFill>
                  <a:srgbClr val="00B050"/>
                </a:solidFill>
              </a:rPr>
              <a:t>Solution</a:t>
            </a:r>
          </a:p>
          <a:p>
            <a:pPr algn="just">
              <a:buFont typeface="Arial" panose="020B0604020202020204" pitchFamily="34" charset="0"/>
              <a:buChar char="•"/>
            </a:pPr>
            <a:r>
              <a:rPr lang="en-US" dirty="0"/>
              <a:t>Integrity of data</a:t>
            </a:r>
          </a:p>
          <a:p>
            <a:pPr algn="just">
              <a:buFont typeface="Arial" panose="020B0604020202020204" pitchFamily="34" charset="0"/>
              <a:buChar char="•"/>
            </a:pPr>
            <a:r>
              <a:rPr lang="en-US" dirty="0"/>
              <a:t>Authentication</a:t>
            </a:r>
          </a:p>
          <a:p>
            <a:pPr algn="just">
              <a:buFont typeface="Arial" panose="020B0604020202020204" pitchFamily="34" charset="0"/>
              <a:buChar char="•"/>
            </a:pPr>
            <a:r>
              <a:rPr lang="en-US" dirty="0"/>
              <a:t>Digital right management</a:t>
            </a:r>
          </a:p>
          <a:p>
            <a:pPr algn="just">
              <a:buFont typeface="Arial" panose="020B0604020202020204" pitchFamily="34" charset="0"/>
              <a:buChar char="•"/>
            </a:pPr>
            <a:endParaRPr lang="en-IN" dirty="0">
              <a:solidFill>
                <a:srgbClr val="00B050"/>
              </a:solidFill>
            </a:endParaRPr>
          </a:p>
        </p:txBody>
      </p:sp>
    </p:spTree>
    <p:extLst>
      <p:ext uri="{BB962C8B-B14F-4D97-AF65-F5344CB8AC3E}">
        <p14:creationId xmlns:p14="http://schemas.microsoft.com/office/powerpoint/2010/main" val="3908660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9382-8AAA-7385-636F-B602C0F85F5F}"/>
              </a:ext>
            </a:extLst>
          </p:cNvPr>
          <p:cNvSpPr>
            <a:spLocks noGrp="1"/>
          </p:cNvSpPr>
          <p:nvPr>
            <p:ph type="title"/>
          </p:nvPr>
        </p:nvSpPr>
        <p:spPr/>
        <p:txBody>
          <a:bodyPr/>
          <a:lstStyle/>
          <a:p>
            <a:r>
              <a:rPr lang="en-IN" dirty="0"/>
              <a:t>Location Based Awareness</a:t>
            </a:r>
          </a:p>
        </p:txBody>
      </p:sp>
      <p:sp>
        <p:nvSpPr>
          <p:cNvPr id="3" name="Content Placeholder 2">
            <a:extLst>
              <a:ext uri="{FF2B5EF4-FFF2-40B4-BE49-F238E27FC236}">
                <a16:creationId xmlns:a16="http://schemas.microsoft.com/office/drawing/2014/main" id="{356B1CA3-2640-E82B-3ADA-53FD3261AAF3}"/>
              </a:ext>
            </a:extLst>
          </p:cNvPr>
          <p:cNvSpPr>
            <a:spLocks noGrp="1"/>
          </p:cNvSpPr>
          <p:nvPr>
            <p:ph idx="1"/>
          </p:nvPr>
        </p:nvSpPr>
        <p:spPr/>
        <p:txBody>
          <a:bodyPr>
            <a:normAutofit fontScale="92500" lnSpcReduction="10000"/>
          </a:bodyPr>
          <a:lstStyle/>
          <a:p>
            <a:pPr algn="just"/>
            <a:r>
              <a:rPr lang="en-US" b="1" i="0" dirty="0">
                <a:solidFill>
                  <a:srgbClr val="333333"/>
                </a:solidFill>
                <a:effectLst/>
                <a:latin typeface="+mj-lt"/>
              </a:rPr>
              <a:t>Location-aware computing</a:t>
            </a:r>
            <a:r>
              <a:rPr lang="en-US" b="0" i="0" dirty="0">
                <a:solidFill>
                  <a:srgbClr val="333333"/>
                </a:solidFill>
                <a:effectLst/>
                <a:latin typeface="+mj-lt"/>
              </a:rPr>
              <a:t> is a technology that uses the location of people and objects to derive contextual information with which to enhance the application </a:t>
            </a:r>
            <a:r>
              <a:rPr lang="en-US" b="0" i="0" dirty="0" err="1">
                <a:solidFill>
                  <a:srgbClr val="333333"/>
                </a:solidFill>
                <a:effectLst/>
                <a:latin typeface="+mj-lt"/>
              </a:rPr>
              <a:t>behaviour</a:t>
            </a:r>
            <a:r>
              <a:rPr lang="en-US" b="0" i="0" dirty="0">
                <a:solidFill>
                  <a:srgbClr val="333333"/>
                </a:solidFill>
                <a:effectLst/>
                <a:latin typeface="+mj-lt"/>
              </a:rPr>
              <a:t>.</a:t>
            </a:r>
          </a:p>
          <a:p>
            <a:pPr algn="just"/>
            <a:r>
              <a:rPr lang="en-US" b="0" i="0" dirty="0">
                <a:solidFill>
                  <a:srgbClr val="333333"/>
                </a:solidFill>
                <a:effectLst/>
                <a:latin typeface="Arial" panose="020B0604020202020204" pitchFamily="34" charset="0"/>
              </a:rPr>
              <a:t>There are two ways to acquire information about user context: </a:t>
            </a:r>
          </a:p>
          <a:p>
            <a:pPr lvl="1" algn="just"/>
            <a:r>
              <a:rPr lang="en-US" b="0" i="0" dirty="0">
                <a:solidFill>
                  <a:srgbClr val="333333"/>
                </a:solidFill>
                <a:effectLst/>
                <a:latin typeface="Arial" panose="020B0604020202020204" pitchFamily="34" charset="0"/>
              </a:rPr>
              <a:t>requiring the user to specify it </a:t>
            </a:r>
          </a:p>
          <a:p>
            <a:pPr lvl="1" algn="just"/>
            <a:r>
              <a:rPr lang="en-US" b="0" i="0" dirty="0">
                <a:solidFill>
                  <a:srgbClr val="333333"/>
                </a:solidFill>
                <a:effectLst/>
                <a:latin typeface="Arial" panose="020B0604020202020204" pitchFamily="34" charset="0"/>
              </a:rPr>
              <a:t>by monitoring users and computer activity</a:t>
            </a:r>
          </a:p>
          <a:p>
            <a:pPr lvl="2" algn="just"/>
            <a:r>
              <a:rPr lang="en-US" dirty="0">
                <a:solidFill>
                  <a:srgbClr val="333333"/>
                </a:solidFill>
                <a:latin typeface="Arial" panose="020B0604020202020204" pitchFamily="34" charset="0"/>
              </a:rPr>
              <a:t>Sensor technology</a:t>
            </a:r>
          </a:p>
          <a:p>
            <a:pPr lvl="2" algn="just"/>
            <a:r>
              <a:rPr lang="en-IN" dirty="0">
                <a:latin typeface="+mj-lt"/>
              </a:rPr>
              <a:t>Using GPS</a:t>
            </a:r>
          </a:p>
        </p:txBody>
      </p:sp>
    </p:spTree>
    <p:extLst>
      <p:ext uri="{BB962C8B-B14F-4D97-AF65-F5344CB8AC3E}">
        <p14:creationId xmlns:p14="http://schemas.microsoft.com/office/powerpoint/2010/main" val="706500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Privacy Issues in MCC</a:t>
            </a:r>
          </a:p>
        </p:txBody>
      </p:sp>
      <p:sp>
        <p:nvSpPr>
          <p:cNvPr id="3" name="Content Placeholder 2"/>
          <p:cNvSpPr>
            <a:spLocks noGrp="1"/>
          </p:cNvSpPr>
          <p:nvPr>
            <p:ph idx="1"/>
          </p:nvPr>
        </p:nvSpPr>
        <p:spPr/>
        <p:txBody>
          <a:bodyPr>
            <a:normAutofit/>
          </a:bodyPr>
          <a:lstStyle/>
          <a:p>
            <a:pPr algn="just"/>
            <a:r>
              <a:rPr lang="en-US" dirty="0"/>
              <a:t>Location based services (LBS) faces a privacy issue on mobile users’ provide private information such as their current location.</a:t>
            </a:r>
          </a:p>
          <a:p>
            <a:pPr algn="just"/>
            <a:endParaRPr lang="en-US" dirty="0"/>
          </a:p>
          <a:p>
            <a:pPr algn="just"/>
            <a:r>
              <a:rPr lang="en-US" dirty="0"/>
              <a:t>This problem becomes even worse if an adversary knows user’s important information.</a:t>
            </a:r>
          </a:p>
        </p:txBody>
      </p:sp>
    </p:spTree>
    <p:extLst>
      <p:ext uri="{BB962C8B-B14F-4D97-AF65-F5344CB8AC3E}">
        <p14:creationId xmlns:p14="http://schemas.microsoft.com/office/powerpoint/2010/main" val="146510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Issues in MCC</a:t>
            </a:r>
          </a:p>
        </p:txBody>
      </p:sp>
      <p:sp>
        <p:nvSpPr>
          <p:cNvPr id="3" name="Content Placeholder 2"/>
          <p:cNvSpPr>
            <a:spLocks noGrp="1"/>
          </p:cNvSpPr>
          <p:nvPr>
            <p:ph idx="1"/>
          </p:nvPr>
        </p:nvSpPr>
        <p:spPr>
          <a:xfrm>
            <a:off x="457200" y="1600200"/>
            <a:ext cx="8229600" cy="4765843"/>
          </a:xfrm>
        </p:spPr>
        <p:txBody>
          <a:bodyPr>
            <a:normAutofit lnSpcReduction="10000"/>
          </a:bodyPr>
          <a:lstStyle/>
          <a:p>
            <a:pPr marL="0" indent="0" algn="just">
              <a:buNone/>
            </a:pPr>
            <a:r>
              <a:rPr lang="en-US" dirty="0">
                <a:solidFill>
                  <a:srgbClr val="00B050"/>
                </a:solidFill>
              </a:rPr>
              <a:t>Solution:</a:t>
            </a:r>
          </a:p>
          <a:p>
            <a:pPr algn="just"/>
            <a:r>
              <a:rPr lang="en-US" dirty="0"/>
              <a:t>location trusted server (LTS) approach. </a:t>
            </a:r>
          </a:p>
          <a:p>
            <a:pPr algn="just"/>
            <a:r>
              <a:rPr lang="en-US" dirty="0"/>
              <a:t>After receiving mobile users’ requests, LTS gathers their location information and cloaks the information called “cloaked region” to conceal user’s information.</a:t>
            </a:r>
          </a:p>
          <a:p>
            <a:pPr algn="just"/>
            <a:r>
              <a:rPr lang="en-US" dirty="0"/>
              <a:t>The “cloaked region” is sent to LBS, so LBS knows only general information about the users but cannot identify them.</a:t>
            </a:r>
          </a:p>
        </p:txBody>
      </p:sp>
    </p:spTree>
    <p:extLst>
      <p:ext uri="{BB962C8B-B14F-4D97-AF65-F5344CB8AC3E}">
        <p14:creationId xmlns:p14="http://schemas.microsoft.com/office/powerpoint/2010/main" val="428905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A14C-4666-CB16-E9CE-97EBC3D2D1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E0CEBB-22E5-F177-E550-2A3A5904D57B}"/>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36FBCAF-6AE0-5DCB-E563-9D25CF3A6EA9}"/>
              </a:ext>
            </a:extLst>
          </p:cNvPr>
          <p:cNvPicPr>
            <a:picLocks noChangeAspect="1"/>
          </p:cNvPicPr>
          <p:nvPr/>
        </p:nvPicPr>
        <p:blipFill>
          <a:blip r:embed="rId2"/>
          <a:stretch>
            <a:fillRect/>
          </a:stretch>
        </p:blipFill>
        <p:spPr>
          <a:xfrm>
            <a:off x="335042" y="1906382"/>
            <a:ext cx="8473915" cy="3580018"/>
          </a:xfrm>
          <a:prstGeom prst="rect">
            <a:avLst/>
          </a:prstGeom>
        </p:spPr>
      </p:pic>
    </p:spTree>
    <p:extLst>
      <p:ext uri="{BB962C8B-B14F-4D97-AF65-F5344CB8AC3E}">
        <p14:creationId xmlns:p14="http://schemas.microsoft.com/office/powerpoint/2010/main" val="975604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Context-aware Mobile Cloud Services</a:t>
            </a:r>
          </a:p>
        </p:txBody>
      </p:sp>
      <p:sp>
        <p:nvSpPr>
          <p:cNvPr id="3" name="Content Placeholder 2"/>
          <p:cNvSpPr>
            <a:spLocks noGrp="1"/>
          </p:cNvSpPr>
          <p:nvPr>
            <p:ph idx="1"/>
          </p:nvPr>
        </p:nvSpPr>
        <p:spPr/>
        <p:txBody>
          <a:bodyPr>
            <a:normAutofit fontScale="92500"/>
          </a:bodyPr>
          <a:lstStyle/>
          <a:p>
            <a:pPr algn="just"/>
            <a:r>
              <a:rPr lang="en-US" dirty="0"/>
              <a:t>It is important to fulfill mobile users’ satisfaction by monitoring their preferences and providing appropriate services to each of the users.</a:t>
            </a:r>
          </a:p>
          <a:p>
            <a:pPr algn="just"/>
            <a:endParaRPr lang="en-US" dirty="0"/>
          </a:p>
          <a:p>
            <a:pPr algn="just"/>
            <a:r>
              <a:rPr lang="en-US" dirty="0"/>
              <a:t>Context-aware mobile cloud services try to utilize the local contexts (e.g., data types, network status, device environments, and user preferences) to improve the quality of service (</a:t>
            </a:r>
            <a:r>
              <a:rPr lang="en-US" dirty="0" err="1"/>
              <a:t>QoS</a:t>
            </a:r>
            <a:r>
              <a:rPr lang="en-US" dirty="0"/>
              <a:t>).</a:t>
            </a:r>
          </a:p>
        </p:txBody>
      </p:sp>
    </p:spTree>
    <p:extLst>
      <p:ext uri="{BB962C8B-B14F-4D97-AF65-F5344CB8AC3E}">
        <p14:creationId xmlns:p14="http://schemas.microsoft.com/office/powerpoint/2010/main" val="210974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878"/>
            <a:ext cx="8229600" cy="1143000"/>
          </a:xfrm>
        </p:spPr>
        <p:txBody>
          <a:bodyPr/>
          <a:lstStyle/>
          <a:p>
            <a:r>
              <a:rPr lang="en-US" dirty="0"/>
              <a:t>Open Issues in MCC</a:t>
            </a:r>
          </a:p>
        </p:txBody>
      </p:sp>
      <p:sp>
        <p:nvSpPr>
          <p:cNvPr id="3" name="Content Placeholder 2"/>
          <p:cNvSpPr>
            <a:spLocks noGrp="1"/>
          </p:cNvSpPr>
          <p:nvPr>
            <p:ph idx="1"/>
          </p:nvPr>
        </p:nvSpPr>
        <p:spPr/>
        <p:txBody>
          <a:bodyPr>
            <a:normAutofit/>
          </a:bodyPr>
          <a:lstStyle/>
          <a:p>
            <a:r>
              <a:rPr lang="en-US" dirty="0"/>
              <a:t>Network Access Management:</a:t>
            </a:r>
          </a:p>
          <a:p>
            <a:pPr lvl="1"/>
            <a:r>
              <a:rPr lang="en-US" dirty="0"/>
              <a:t>An efficient network access management not only improves link performance but also optimizes bandwidth usage.</a:t>
            </a:r>
          </a:p>
          <a:p>
            <a:pPr marL="457200" lvl="1" indent="0">
              <a:buNone/>
            </a:pPr>
            <a:endParaRPr lang="en-US" dirty="0">
              <a:solidFill>
                <a:srgbClr val="00B050"/>
              </a:solidFill>
            </a:endParaRPr>
          </a:p>
          <a:p>
            <a:pPr marL="457200" lvl="1" indent="0">
              <a:buNone/>
            </a:pPr>
            <a:r>
              <a:rPr lang="en-US" dirty="0">
                <a:solidFill>
                  <a:srgbClr val="00B050"/>
                </a:solidFill>
              </a:rPr>
              <a:t>Solution:</a:t>
            </a:r>
          </a:p>
          <a:p>
            <a:pPr lvl="1"/>
            <a:r>
              <a:rPr lang="en-US" dirty="0"/>
              <a:t>Cognitive radio can be expected as a solution to achieve the wireless access management.</a:t>
            </a:r>
          </a:p>
          <a:p>
            <a:pPr lvl="1"/>
            <a:endParaRPr lang="en-US" dirty="0"/>
          </a:p>
        </p:txBody>
      </p:sp>
    </p:spTree>
    <p:extLst>
      <p:ext uri="{BB962C8B-B14F-4D97-AF65-F5344CB8AC3E}">
        <p14:creationId xmlns:p14="http://schemas.microsoft.com/office/powerpoint/2010/main" val="1812151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Issues in MCC</a:t>
            </a:r>
          </a:p>
        </p:txBody>
      </p:sp>
      <p:sp>
        <p:nvSpPr>
          <p:cNvPr id="3" name="Content Placeholder 2"/>
          <p:cNvSpPr>
            <a:spLocks noGrp="1"/>
          </p:cNvSpPr>
          <p:nvPr>
            <p:ph idx="1"/>
          </p:nvPr>
        </p:nvSpPr>
        <p:spPr/>
        <p:txBody>
          <a:bodyPr>
            <a:normAutofit fontScale="85000" lnSpcReduction="20000"/>
          </a:bodyPr>
          <a:lstStyle/>
          <a:p>
            <a:pPr algn="just"/>
            <a:r>
              <a:rPr lang="en-US" dirty="0"/>
              <a:t>Quality of Service:</a:t>
            </a:r>
          </a:p>
          <a:p>
            <a:pPr lvl="1" algn="just"/>
            <a:r>
              <a:rPr lang="en-US" dirty="0"/>
              <a:t>How to ensure QoS is still a big issue, especially on network delay.</a:t>
            </a:r>
          </a:p>
          <a:p>
            <a:pPr marL="457200" lvl="1" indent="0" algn="just">
              <a:buNone/>
            </a:pPr>
            <a:endParaRPr lang="en-US" dirty="0">
              <a:solidFill>
                <a:srgbClr val="00B050"/>
              </a:solidFill>
            </a:endParaRPr>
          </a:p>
          <a:p>
            <a:pPr marL="457200" lvl="1" indent="0" algn="just">
              <a:buNone/>
            </a:pPr>
            <a:r>
              <a:rPr lang="en-US" dirty="0">
                <a:solidFill>
                  <a:srgbClr val="00B050"/>
                </a:solidFill>
              </a:rPr>
              <a:t>Solution</a:t>
            </a:r>
          </a:p>
          <a:p>
            <a:pPr lvl="1" algn="just"/>
            <a:r>
              <a:rPr lang="en-US" dirty="0" err="1"/>
              <a:t>CloneCloud</a:t>
            </a:r>
            <a:r>
              <a:rPr lang="en-US" dirty="0"/>
              <a:t> and Cloudlets are expected to reduce the network delay.</a:t>
            </a:r>
          </a:p>
          <a:p>
            <a:pPr lvl="1" algn="just"/>
            <a:r>
              <a:rPr lang="en-US" dirty="0" err="1"/>
              <a:t>CloneCloud</a:t>
            </a:r>
            <a:r>
              <a:rPr lang="en-US" dirty="0"/>
              <a:t> uses nearby computers or data centers to increase the speed of smart phone applications.</a:t>
            </a:r>
          </a:p>
          <a:p>
            <a:pPr lvl="1" algn="just"/>
            <a:r>
              <a:rPr lang="en-US" dirty="0"/>
              <a:t>The idea is to clone the entire set of data and applications from the smartphone onto the cloud and to selectively execute some operations on the clones, reintegrating the results back into the smartphone.</a:t>
            </a:r>
          </a:p>
        </p:txBody>
      </p:sp>
    </p:spTree>
    <p:extLst>
      <p:ext uri="{BB962C8B-B14F-4D97-AF65-F5344CB8AC3E}">
        <p14:creationId xmlns:p14="http://schemas.microsoft.com/office/powerpoint/2010/main" val="428735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Issues in MCC</a:t>
            </a:r>
          </a:p>
        </p:txBody>
      </p:sp>
      <p:sp>
        <p:nvSpPr>
          <p:cNvPr id="3" name="Content Placeholder 2"/>
          <p:cNvSpPr>
            <a:spLocks noGrp="1"/>
          </p:cNvSpPr>
          <p:nvPr>
            <p:ph idx="1"/>
          </p:nvPr>
        </p:nvSpPr>
        <p:spPr/>
        <p:txBody>
          <a:bodyPr>
            <a:normAutofit/>
          </a:bodyPr>
          <a:lstStyle/>
          <a:p>
            <a:r>
              <a:rPr lang="en-US" dirty="0"/>
              <a:t>Pricing:</a:t>
            </a:r>
          </a:p>
          <a:p>
            <a:pPr lvl="1"/>
            <a:r>
              <a:rPr lang="en-US" dirty="0"/>
              <a:t>MCC involves with both mobile service provider (MSP) and cloud service provider (CSP) with different services management, customers management, methods of payment and prices.</a:t>
            </a:r>
          </a:p>
          <a:p>
            <a:pPr lvl="1"/>
            <a:r>
              <a:rPr lang="en-US" dirty="0"/>
              <a:t>This will lead to many issues.</a:t>
            </a:r>
          </a:p>
          <a:p>
            <a:pPr marL="457200" lvl="1" indent="0">
              <a:buNone/>
            </a:pPr>
            <a:r>
              <a:rPr lang="en-US" dirty="0">
                <a:solidFill>
                  <a:srgbClr val="00B050"/>
                </a:solidFill>
              </a:rPr>
              <a:t>Solution:</a:t>
            </a:r>
          </a:p>
          <a:p>
            <a:pPr lvl="1"/>
            <a:r>
              <a:rPr lang="en-US" dirty="0"/>
              <a:t>The business model including pricing and revenue sharing has to be carefully developed for MCC.</a:t>
            </a:r>
          </a:p>
        </p:txBody>
      </p:sp>
    </p:spTree>
    <p:extLst>
      <p:ext uri="{BB962C8B-B14F-4D97-AF65-F5344CB8AC3E}">
        <p14:creationId xmlns:p14="http://schemas.microsoft.com/office/powerpoint/2010/main" val="3331057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Issues in MCC</a:t>
            </a:r>
          </a:p>
        </p:txBody>
      </p:sp>
      <p:sp>
        <p:nvSpPr>
          <p:cNvPr id="3" name="Content Placeholder 2"/>
          <p:cNvSpPr>
            <a:spLocks noGrp="1"/>
          </p:cNvSpPr>
          <p:nvPr>
            <p:ph idx="1"/>
          </p:nvPr>
        </p:nvSpPr>
        <p:spPr/>
        <p:txBody>
          <a:bodyPr>
            <a:normAutofit fontScale="92500" lnSpcReduction="20000"/>
          </a:bodyPr>
          <a:lstStyle/>
          <a:p>
            <a:r>
              <a:rPr lang="en-US" dirty="0"/>
              <a:t>Standard Interface:</a:t>
            </a:r>
          </a:p>
          <a:p>
            <a:pPr lvl="1"/>
            <a:r>
              <a:rPr lang="en-US" dirty="0"/>
              <a:t>Interoperability becomes an important issue when mobile users need to interact with the cloud.</a:t>
            </a:r>
          </a:p>
          <a:p>
            <a:pPr lvl="1"/>
            <a:r>
              <a:rPr lang="en-US" dirty="0"/>
              <a:t>Web interfaces may not be the best option. </a:t>
            </a:r>
          </a:p>
          <a:p>
            <a:pPr lvl="1"/>
            <a:r>
              <a:rPr lang="en-US" dirty="0"/>
              <a:t>It is not specifically designed for mobile devices. </a:t>
            </a:r>
          </a:p>
          <a:p>
            <a:pPr lvl="1"/>
            <a:r>
              <a:rPr lang="en-US" dirty="0"/>
              <a:t>May have more overhead.</a:t>
            </a:r>
          </a:p>
          <a:p>
            <a:pPr lvl="1"/>
            <a:r>
              <a:rPr lang="en-US" dirty="0"/>
              <a:t>Compatibility among devices for web interface could be an issue.</a:t>
            </a:r>
          </a:p>
          <a:p>
            <a:pPr lvl="1"/>
            <a:r>
              <a:rPr lang="en-US" dirty="0"/>
              <a:t>Standard protocol, signaling, and interface for interacting between mobile users and cloud would be required. (HTML5 &amp; CSS3)</a:t>
            </a:r>
          </a:p>
          <a:p>
            <a:pPr marL="457200" lvl="1" indent="0">
              <a:buNone/>
            </a:pPr>
            <a:r>
              <a:rPr lang="en-US" dirty="0">
                <a:solidFill>
                  <a:srgbClr val="00B050"/>
                </a:solidFill>
              </a:rPr>
              <a:t>Solution:</a:t>
            </a:r>
          </a:p>
        </p:txBody>
      </p:sp>
    </p:spTree>
    <p:extLst>
      <p:ext uri="{BB962C8B-B14F-4D97-AF65-F5344CB8AC3E}">
        <p14:creationId xmlns:p14="http://schemas.microsoft.com/office/powerpoint/2010/main" val="250685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Mobile Cloud Computing?</a:t>
            </a:r>
          </a:p>
        </p:txBody>
      </p:sp>
      <p:sp>
        <p:nvSpPr>
          <p:cNvPr id="3" name="Content Placeholder 2"/>
          <p:cNvSpPr>
            <a:spLocks noGrp="1"/>
          </p:cNvSpPr>
          <p:nvPr>
            <p:ph idx="1"/>
          </p:nvPr>
        </p:nvSpPr>
        <p:spPr>
          <a:xfrm>
            <a:off x="457200" y="1417638"/>
            <a:ext cx="8229600" cy="5257266"/>
          </a:xfrm>
        </p:spPr>
        <p:txBody>
          <a:bodyPr>
            <a:normAutofit fontScale="92500" lnSpcReduction="10000"/>
          </a:bodyPr>
          <a:lstStyle/>
          <a:p>
            <a:pPr algn="just"/>
            <a:r>
              <a:rPr lang="en-US" dirty="0"/>
              <a:t>Mobile devices face many </a:t>
            </a:r>
            <a:r>
              <a:rPr lang="en-US" dirty="0">
                <a:solidFill>
                  <a:srgbClr val="FF0000"/>
                </a:solidFill>
              </a:rPr>
              <a:t>resource challenges </a:t>
            </a:r>
            <a:r>
              <a:rPr lang="en-US" dirty="0"/>
              <a:t>(battery life, storage, bandwidth etc.)</a:t>
            </a:r>
          </a:p>
          <a:p>
            <a:pPr algn="just"/>
            <a:r>
              <a:rPr lang="en-US" dirty="0"/>
              <a:t>Cloud computing offers advantages to users by allowing them to use infrastructure, platforms and software by cloud providers at </a:t>
            </a:r>
            <a:r>
              <a:rPr lang="en-US" sz="3243" dirty="0">
                <a:solidFill>
                  <a:srgbClr val="FF0000"/>
                </a:solidFill>
              </a:rPr>
              <a:t>low cost </a:t>
            </a:r>
            <a:r>
              <a:rPr lang="en-US" dirty="0"/>
              <a:t>and elastically in an </a:t>
            </a:r>
            <a:r>
              <a:rPr lang="en-US" sz="3243" dirty="0">
                <a:solidFill>
                  <a:srgbClr val="FF0000"/>
                </a:solidFill>
              </a:rPr>
              <a:t>on-demand </a:t>
            </a:r>
            <a:r>
              <a:rPr lang="en-US" dirty="0"/>
              <a:t>fashion.</a:t>
            </a:r>
          </a:p>
          <a:p>
            <a:pPr algn="just"/>
            <a:r>
              <a:rPr lang="en-US" dirty="0"/>
              <a:t>Mobile cloud computing provides mobile users with data storage and processing services in clouds, obviating the need to have a powerful device configuration (e.g. CPU speed, memory capacity etc), as all resource-intensive computing can be performed in the cloud.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Issues in MCC</a:t>
            </a:r>
          </a:p>
        </p:txBody>
      </p:sp>
      <p:sp>
        <p:nvSpPr>
          <p:cNvPr id="3" name="Content Placeholder 2"/>
          <p:cNvSpPr>
            <a:spLocks noGrp="1"/>
          </p:cNvSpPr>
          <p:nvPr>
            <p:ph idx="1"/>
          </p:nvPr>
        </p:nvSpPr>
        <p:spPr>
          <a:xfrm>
            <a:off x="457200" y="1417639"/>
            <a:ext cx="8229600" cy="5246322"/>
          </a:xfrm>
        </p:spPr>
        <p:txBody>
          <a:bodyPr>
            <a:normAutofit fontScale="70000" lnSpcReduction="20000"/>
          </a:bodyPr>
          <a:lstStyle/>
          <a:p>
            <a:pPr algn="just"/>
            <a:r>
              <a:rPr lang="en-US" dirty="0"/>
              <a:t>Service Convergence:</a:t>
            </a:r>
          </a:p>
          <a:p>
            <a:pPr lvl="1" algn="just"/>
            <a:r>
              <a:rPr lang="en-US" dirty="0"/>
              <a:t>Services will be differentiated according to the types, cost, availability and quality.</a:t>
            </a:r>
          </a:p>
          <a:p>
            <a:pPr lvl="1" algn="just"/>
            <a:r>
              <a:rPr lang="en-US" dirty="0"/>
              <a:t>A single cloud may not be enough to meet mobile user’s demands.</a:t>
            </a:r>
          </a:p>
          <a:p>
            <a:pPr marL="457200" lvl="1" indent="0" algn="just">
              <a:buNone/>
            </a:pPr>
            <a:endParaRPr lang="en-US" dirty="0">
              <a:solidFill>
                <a:srgbClr val="00B050"/>
              </a:solidFill>
            </a:endParaRPr>
          </a:p>
          <a:p>
            <a:pPr marL="457200" lvl="1" indent="0" algn="just">
              <a:buNone/>
            </a:pPr>
            <a:r>
              <a:rPr lang="en-US" dirty="0">
                <a:solidFill>
                  <a:srgbClr val="00B050"/>
                </a:solidFill>
              </a:rPr>
              <a:t>Solution:</a:t>
            </a:r>
          </a:p>
          <a:p>
            <a:pPr lvl="1" algn="just"/>
            <a:r>
              <a:rPr lang="en-US" dirty="0"/>
              <a:t>New scheme is needed in which the mobile users can utilize multiple cloud in a unified fashion.</a:t>
            </a:r>
          </a:p>
          <a:p>
            <a:pPr lvl="1" algn="just"/>
            <a:r>
              <a:rPr lang="en-US" dirty="0"/>
              <a:t>The scheme should be able to automatically discover and compose services for user.</a:t>
            </a:r>
          </a:p>
          <a:p>
            <a:pPr lvl="1" algn="just"/>
            <a:r>
              <a:rPr lang="en-US" dirty="0"/>
              <a:t>Sky computing is a model where resources from multiple clouds providers are leveraged to create a large scale distributed infrastructure.</a:t>
            </a:r>
          </a:p>
          <a:p>
            <a:pPr lvl="1" algn="just"/>
            <a:r>
              <a:rPr lang="en-US" dirty="0"/>
              <a:t>The mobile sky computing will enable providers to support a cross-cloud communication and enable users to implement mobile services and applications.</a:t>
            </a:r>
          </a:p>
          <a:p>
            <a:pPr lvl="1" algn="just"/>
            <a:r>
              <a:rPr lang="en-US" dirty="0"/>
              <a:t>Service integration (i.e., convergence) would need to be explored.</a:t>
            </a:r>
          </a:p>
        </p:txBody>
      </p:sp>
    </p:spTree>
    <p:extLst>
      <p:ext uri="{BB962C8B-B14F-4D97-AF65-F5344CB8AC3E}">
        <p14:creationId xmlns:p14="http://schemas.microsoft.com/office/powerpoint/2010/main" val="3420423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2"/>
            <a:ext cx="8229600" cy="1143000"/>
          </a:xfrm>
        </p:spPr>
        <p:txBody>
          <a:bodyPr/>
          <a:lstStyle/>
          <a:p>
            <a:r>
              <a:rPr lang="en-US" dirty="0"/>
              <a:t>MCC Architecture</a:t>
            </a:r>
          </a:p>
        </p:txBody>
      </p:sp>
      <p:pic>
        <p:nvPicPr>
          <p:cNvPr id="5" name="Picture 4"/>
          <p:cNvPicPr>
            <a:picLocks noChangeAspect="1"/>
          </p:cNvPicPr>
          <p:nvPr/>
        </p:nvPicPr>
        <p:blipFill>
          <a:blip r:embed="rId2"/>
          <a:stretch>
            <a:fillRect/>
          </a:stretch>
        </p:blipFill>
        <p:spPr>
          <a:xfrm>
            <a:off x="885674" y="1240970"/>
            <a:ext cx="7423501" cy="50201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642"/>
            <a:ext cx="8229600" cy="1143000"/>
          </a:xfrm>
        </p:spPr>
        <p:txBody>
          <a:bodyPr/>
          <a:lstStyle/>
          <a:p>
            <a:r>
              <a:rPr lang="en-US" dirty="0"/>
              <a:t>MCC Architecture</a:t>
            </a:r>
          </a:p>
        </p:txBody>
      </p:sp>
      <p:sp>
        <p:nvSpPr>
          <p:cNvPr id="3" name="Content Placeholder 2"/>
          <p:cNvSpPr>
            <a:spLocks noGrp="1"/>
          </p:cNvSpPr>
          <p:nvPr>
            <p:ph idx="1"/>
          </p:nvPr>
        </p:nvSpPr>
        <p:spPr>
          <a:xfrm>
            <a:off x="219487" y="1088358"/>
            <a:ext cx="8716784" cy="5769642"/>
          </a:xfrm>
        </p:spPr>
        <p:txBody>
          <a:bodyPr>
            <a:normAutofit fontScale="92500" lnSpcReduction="10000"/>
          </a:bodyPr>
          <a:lstStyle/>
          <a:p>
            <a:pPr algn="just"/>
            <a:r>
              <a:rPr lang="en-US" dirty="0"/>
              <a:t>Mobile devices are connected to the mobile networks via base stations that establish and control the connections and functional interfaces between the networks and mobile devices.</a:t>
            </a:r>
          </a:p>
          <a:p>
            <a:pPr algn="just"/>
            <a:r>
              <a:rPr lang="en-US" dirty="0"/>
              <a:t>Mobile users’ requests and information are transmitted to the central processors that are connected to servers providing mobile network services.</a:t>
            </a:r>
          </a:p>
          <a:p>
            <a:pPr algn="just"/>
            <a:r>
              <a:rPr lang="en-US" dirty="0"/>
              <a:t>The subscribers’ requests are delivered to a cloud through the Internet. </a:t>
            </a:r>
          </a:p>
          <a:p>
            <a:pPr algn="just"/>
            <a:r>
              <a:rPr lang="en-US" dirty="0"/>
              <a:t> In the cloud, cloud controllers process the requests to provide mobile users with the corresponding cloud services.</a:t>
            </a:r>
          </a:p>
        </p:txBody>
      </p:sp>
    </p:spTree>
    <p:extLst>
      <p:ext uri="{BB962C8B-B14F-4D97-AF65-F5344CB8AC3E}">
        <p14:creationId xmlns:p14="http://schemas.microsoft.com/office/powerpoint/2010/main" val="79885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2"/>
            <a:ext cx="8229600" cy="1143000"/>
          </a:xfrm>
        </p:spPr>
        <p:txBody>
          <a:bodyPr/>
          <a:lstStyle/>
          <a:p>
            <a:r>
              <a:rPr lang="en-US" dirty="0"/>
              <a:t>Advantages of MCC</a:t>
            </a:r>
          </a:p>
        </p:txBody>
      </p:sp>
      <p:sp>
        <p:nvSpPr>
          <p:cNvPr id="3" name="Content Placeholder 2"/>
          <p:cNvSpPr>
            <a:spLocks noGrp="1"/>
          </p:cNvSpPr>
          <p:nvPr>
            <p:ph idx="1"/>
          </p:nvPr>
        </p:nvSpPr>
        <p:spPr>
          <a:xfrm>
            <a:off x="457200" y="1213799"/>
            <a:ext cx="8229600" cy="5120886"/>
          </a:xfrm>
        </p:spPr>
        <p:txBody>
          <a:bodyPr>
            <a:normAutofit/>
          </a:bodyPr>
          <a:lstStyle/>
          <a:p>
            <a:pPr algn="just"/>
            <a:r>
              <a:rPr lang="en-US" dirty="0"/>
              <a:t>Extending battery lifetime:</a:t>
            </a:r>
          </a:p>
          <a:p>
            <a:pPr lvl="1" algn="just"/>
            <a:r>
              <a:rPr lang="en-US" dirty="0"/>
              <a:t>Computation offloading migrates large computations and complex processing from resource-limited devices (i.e., mobile devices) to resourceful machines (i.e., servers in clouds).</a:t>
            </a:r>
          </a:p>
          <a:p>
            <a:pPr lvl="1" algn="just"/>
            <a:r>
              <a:rPr lang="en-US" dirty="0"/>
              <a:t>Remote application execution can save energy significantly.</a:t>
            </a:r>
          </a:p>
          <a:p>
            <a:pPr lvl="1" algn="just"/>
            <a:r>
              <a:rPr lang="en-US" dirty="0"/>
              <a:t> Many mobile applications take advantages from task migration and remote processing.</a:t>
            </a:r>
          </a:p>
        </p:txBody>
      </p:sp>
    </p:spTree>
    <p:extLst>
      <p:ext uri="{BB962C8B-B14F-4D97-AF65-F5344CB8AC3E}">
        <p14:creationId xmlns:p14="http://schemas.microsoft.com/office/powerpoint/2010/main" val="375351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MCC</a:t>
            </a:r>
          </a:p>
        </p:txBody>
      </p:sp>
      <p:sp>
        <p:nvSpPr>
          <p:cNvPr id="3" name="Content Placeholder 2"/>
          <p:cNvSpPr>
            <a:spLocks noGrp="1"/>
          </p:cNvSpPr>
          <p:nvPr>
            <p:ph idx="1"/>
          </p:nvPr>
        </p:nvSpPr>
        <p:spPr/>
        <p:txBody>
          <a:bodyPr>
            <a:normAutofit/>
          </a:bodyPr>
          <a:lstStyle/>
          <a:p>
            <a:pPr algn="just"/>
            <a:r>
              <a:rPr lang="en-US" dirty="0"/>
              <a:t>Improving data storage capacity and processing power:</a:t>
            </a:r>
          </a:p>
          <a:p>
            <a:pPr lvl="1" algn="just"/>
            <a:r>
              <a:rPr lang="en-US" dirty="0"/>
              <a:t>MCC enables mobile users to store/access large data on the cloud.</a:t>
            </a:r>
          </a:p>
          <a:p>
            <a:pPr lvl="1" algn="just"/>
            <a:r>
              <a:rPr lang="en-US" dirty="0"/>
              <a:t>MCC helps reduce the running cost for computation intensive applications.</a:t>
            </a:r>
          </a:p>
          <a:p>
            <a:pPr lvl="1" algn="just"/>
            <a:r>
              <a:rPr lang="en-US" dirty="0"/>
              <a:t>Mobile applications are not constrained by storage capacity on the devices because their data now is stored on the cloud.</a:t>
            </a:r>
          </a:p>
        </p:txBody>
      </p:sp>
    </p:spTree>
    <p:extLst>
      <p:ext uri="{BB962C8B-B14F-4D97-AF65-F5344CB8AC3E}">
        <p14:creationId xmlns:p14="http://schemas.microsoft.com/office/powerpoint/2010/main" val="358207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MCC</a:t>
            </a:r>
          </a:p>
        </p:txBody>
      </p:sp>
      <p:sp>
        <p:nvSpPr>
          <p:cNvPr id="3" name="Content Placeholder 2"/>
          <p:cNvSpPr>
            <a:spLocks noGrp="1"/>
          </p:cNvSpPr>
          <p:nvPr>
            <p:ph idx="1"/>
          </p:nvPr>
        </p:nvSpPr>
        <p:spPr/>
        <p:txBody>
          <a:bodyPr>
            <a:normAutofit fontScale="92500" lnSpcReduction="10000"/>
          </a:bodyPr>
          <a:lstStyle/>
          <a:p>
            <a:pPr algn="just"/>
            <a:r>
              <a:rPr lang="en-US" dirty="0"/>
              <a:t>Improving reliability and availability:</a:t>
            </a:r>
          </a:p>
          <a:p>
            <a:pPr lvl="1" algn="just"/>
            <a:r>
              <a:rPr lang="en-US" dirty="0"/>
              <a:t>Keeping data and application in the clouds reduces the  chance of lost on the mobile devices.</a:t>
            </a:r>
          </a:p>
          <a:p>
            <a:pPr lvl="1" algn="just"/>
            <a:r>
              <a:rPr lang="en-US" dirty="0"/>
              <a:t>MCC can be designed as a comprehensive data security model for both service providers and users:</a:t>
            </a:r>
          </a:p>
          <a:p>
            <a:pPr lvl="2" algn="just"/>
            <a:r>
              <a:rPr lang="en-US" dirty="0"/>
              <a:t>Protect copyrighted digital contents in clouds.</a:t>
            </a:r>
          </a:p>
          <a:p>
            <a:pPr lvl="2" algn="just"/>
            <a:r>
              <a:rPr lang="en-US" dirty="0"/>
              <a:t> Provide security services such as virus scanning, malicious code detection, authentication for mobile users.</a:t>
            </a:r>
          </a:p>
          <a:p>
            <a:pPr lvl="1" algn="just"/>
            <a:r>
              <a:rPr lang="en-US" dirty="0"/>
              <a:t>With data and services in the clouds, then are always(almost) available even when the users are moving.</a:t>
            </a:r>
          </a:p>
        </p:txBody>
      </p:sp>
    </p:spTree>
    <p:extLst>
      <p:ext uri="{BB962C8B-B14F-4D97-AF65-F5344CB8AC3E}">
        <p14:creationId xmlns:p14="http://schemas.microsoft.com/office/powerpoint/2010/main" val="77163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MCC</a:t>
            </a:r>
          </a:p>
        </p:txBody>
      </p:sp>
      <p:sp>
        <p:nvSpPr>
          <p:cNvPr id="3" name="Content Placeholder 2"/>
          <p:cNvSpPr>
            <a:spLocks noGrp="1"/>
          </p:cNvSpPr>
          <p:nvPr>
            <p:ph idx="1"/>
          </p:nvPr>
        </p:nvSpPr>
        <p:spPr/>
        <p:txBody>
          <a:bodyPr>
            <a:normAutofit fontScale="92500"/>
          </a:bodyPr>
          <a:lstStyle/>
          <a:p>
            <a:r>
              <a:rPr lang="en-US" dirty="0"/>
              <a:t>Dynamic provisioning:</a:t>
            </a:r>
          </a:p>
          <a:p>
            <a:pPr lvl="1"/>
            <a:r>
              <a:rPr lang="en-US" dirty="0"/>
              <a:t>Dynamic on-demand provisioning of resources on a fine-grained, self-service basis</a:t>
            </a:r>
          </a:p>
          <a:p>
            <a:pPr lvl="1"/>
            <a:r>
              <a:rPr lang="en-US" dirty="0"/>
              <a:t>No need for advanced reservation</a:t>
            </a:r>
          </a:p>
          <a:p>
            <a:endParaRPr lang="en-US" dirty="0"/>
          </a:p>
          <a:p>
            <a:r>
              <a:rPr lang="en-US" dirty="0"/>
              <a:t>Scalability:</a:t>
            </a:r>
          </a:p>
          <a:p>
            <a:pPr lvl="1"/>
            <a:r>
              <a:rPr lang="en-US" dirty="0"/>
              <a:t>Mobile applications can be performed and scaled to meet the unpredictable user demands</a:t>
            </a:r>
          </a:p>
          <a:p>
            <a:pPr lvl="1"/>
            <a:r>
              <a:rPr lang="en-US" dirty="0"/>
              <a:t>Service providers can easily add and expand a service</a:t>
            </a:r>
          </a:p>
        </p:txBody>
      </p:sp>
    </p:spTree>
    <p:extLst>
      <p:ext uri="{BB962C8B-B14F-4D97-AF65-F5344CB8AC3E}">
        <p14:creationId xmlns:p14="http://schemas.microsoft.com/office/powerpoint/2010/main" val="2401051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419</TotalTime>
  <Words>1802</Words>
  <Application>Microsoft Office PowerPoint</Application>
  <PresentationFormat>On-screen Show (4:3)</PresentationFormat>
  <Paragraphs>182</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Introduction to Mobile-Cloud Computing</vt:lpstr>
      <vt:lpstr>What is Mobile Cloud Computing?</vt:lpstr>
      <vt:lpstr>Why Mobile Cloud Computing?</vt:lpstr>
      <vt:lpstr>MCC Architecture</vt:lpstr>
      <vt:lpstr>MCC Architecture</vt:lpstr>
      <vt:lpstr>Advantages of MCC</vt:lpstr>
      <vt:lpstr>Advantages of MCC</vt:lpstr>
      <vt:lpstr>Advantages of MCC</vt:lpstr>
      <vt:lpstr>Advantages of MCC</vt:lpstr>
      <vt:lpstr>Advantages of MCC</vt:lpstr>
      <vt:lpstr>MCC Applications </vt:lpstr>
      <vt:lpstr>MCC Applications </vt:lpstr>
      <vt:lpstr>MCC Applications</vt:lpstr>
      <vt:lpstr>MCC Applications</vt:lpstr>
      <vt:lpstr>MCC Applications</vt:lpstr>
      <vt:lpstr>MCC Issues</vt:lpstr>
      <vt:lpstr>MCC Issues</vt:lpstr>
      <vt:lpstr>MCC Security Issues</vt:lpstr>
      <vt:lpstr>Security for Mobile Users</vt:lpstr>
      <vt:lpstr>Securing data on clouds</vt:lpstr>
      <vt:lpstr>Location Based Awareness</vt:lpstr>
      <vt:lpstr>Privacy Issues in MCC</vt:lpstr>
      <vt:lpstr>Privacy Issues in MCC</vt:lpstr>
      <vt:lpstr>PowerPoint Presentation</vt:lpstr>
      <vt:lpstr>Context-aware Mobile Cloud Services</vt:lpstr>
      <vt:lpstr>Open Issues in MCC</vt:lpstr>
      <vt:lpstr>Open Issues in MCC</vt:lpstr>
      <vt:lpstr>Open Issues in MCC</vt:lpstr>
      <vt:lpstr>Open Issues in MCC</vt:lpstr>
      <vt:lpstr>Open Issues in MCC</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Mobile-Cloud Computing</dc:title>
  <dc:creator>TLT</dc:creator>
  <cp:lastModifiedBy>Karuna Singh</cp:lastModifiedBy>
  <cp:revision>37</cp:revision>
  <dcterms:created xsi:type="dcterms:W3CDTF">2013-06-14T13:44:58Z</dcterms:created>
  <dcterms:modified xsi:type="dcterms:W3CDTF">2023-08-30T06:26:14Z</dcterms:modified>
</cp:coreProperties>
</file>