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3"/>
  </p:notesMasterIdLst>
  <p:sldIdLst>
    <p:sldId id="317" r:id="rId2"/>
    <p:sldId id="257" r:id="rId3"/>
    <p:sldId id="258" r:id="rId4"/>
    <p:sldId id="259" r:id="rId5"/>
    <p:sldId id="260" r:id="rId6"/>
    <p:sldId id="261" r:id="rId7"/>
    <p:sldId id="262" r:id="rId8"/>
    <p:sldId id="263" r:id="rId9"/>
    <p:sldId id="264" r:id="rId10"/>
    <p:sldId id="265" r:id="rId11"/>
    <p:sldId id="266" r:id="rId12"/>
    <p:sldId id="267" r:id="rId13"/>
    <p:sldId id="268" r:id="rId14"/>
    <p:sldId id="297" r:id="rId15"/>
    <p:sldId id="301" r:id="rId16"/>
    <p:sldId id="299" r:id="rId17"/>
    <p:sldId id="300" r:id="rId18"/>
    <p:sldId id="296"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92" r:id="rId32"/>
    <p:sldId id="293" r:id="rId33"/>
    <p:sldId id="281" r:id="rId34"/>
    <p:sldId id="282" r:id="rId35"/>
    <p:sldId id="283" r:id="rId36"/>
    <p:sldId id="284" r:id="rId37"/>
    <p:sldId id="285" r:id="rId38"/>
    <p:sldId id="286" r:id="rId39"/>
    <p:sldId id="287" r:id="rId40"/>
    <p:sldId id="288" r:id="rId41"/>
    <p:sldId id="289" r:id="rId42"/>
    <p:sldId id="290" r:id="rId43"/>
    <p:sldId id="291" r:id="rId44"/>
    <p:sldId id="294" r:id="rId45"/>
    <p:sldId id="295" r:id="rId46"/>
    <p:sldId id="302" r:id="rId47"/>
    <p:sldId id="303" r:id="rId48"/>
    <p:sldId id="304" r:id="rId49"/>
    <p:sldId id="305" r:id="rId50"/>
    <p:sldId id="306" r:id="rId51"/>
    <p:sldId id="307" r:id="rId52"/>
    <p:sldId id="308" r:id="rId53"/>
    <p:sldId id="309" r:id="rId54"/>
    <p:sldId id="310" r:id="rId55"/>
    <p:sldId id="312" r:id="rId56"/>
    <p:sldId id="311" r:id="rId57"/>
    <p:sldId id="314" r:id="rId58"/>
    <p:sldId id="313" r:id="rId59"/>
    <p:sldId id="315" r:id="rId60"/>
    <p:sldId id="316" r:id="rId61"/>
    <p:sldId id="318" r:id="rId62"/>
  </p:sldIdLst>
  <p:sldSz cx="12192000" cy="6858000"/>
  <p:notesSz cx="6858000" cy="9144000"/>
  <p:embeddedFontLst>
    <p:embeddedFont>
      <p:font typeface="Calibri" panose="020F0502020204030204" pitchFamily="34" charset="0"/>
      <p:regular r:id="rId64"/>
      <p:bold r:id="rId65"/>
      <p:italic r:id="rId66"/>
      <p:boldItalic r:id="rId67"/>
    </p:embeddedFont>
    <p:embeddedFont>
      <p:font typeface="Corbel" panose="020B0503020204020204"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0" name="Google Shape;2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110cb99a71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110cb99a71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110cb99a71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110cb99a71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10cb99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1110cb99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10cb99a7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1110cb99a7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10cb99a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1110cb99a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10cb99a7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1110cb99a7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110cb99a7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1110cb99a71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10cb99a7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1110cb99a71_0_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10cb99a7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g1110cb99a71_0_10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10cb99a7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1110cb99a71_0_1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10cb99a71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10cb99a71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10cb99a71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10cb99a71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76176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15" name="Google Shape;15;p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4060136" y="-859736"/>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1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1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4"/>
          <p:cNvSpPr/>
          <p:nvPr/>
        </p:nvSpPr>
        <p:spPr>
          <a:xfrm>
            <a:off x="231140" y="243840"/>
            <a:ext cx="11724640" cy="6377939"/>
          </a:xfrm>
          <a:prstGeom prst="rect">
            <a:avLst/>
          </a:prstGeom>
          <a:solidFill>
            <a:schemeClr val="accent1"/>
          </a:solid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7200"/>
              <a:buFont typeface="Corbel"/>
              <a:buNone/>
              <a:defRPr sz="72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26" name="Google Shape;26;p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FFFFFF"/>
                </a:solidFill>
                <a:latin typeface="Corbel"/>
                <a:ea typeface="Corbel"/>
                <a:cs typeface="Corbel"/>
                <a:sym typeface="Corbel"/>
              </a:defRPr>
            </a:lvl1pPr>
            <a:lvl2pPr marL="0" marR="0" lvl="1" indent="0" algn="r">
              <a:spcBef>
                <a:spcPts val="0"/>
              </a:spcBef>
              <a:spcAft>
                <a:spcPts val="0"/>
              </a:spcAft>
              <a:buNone/>
              <a:defRPr sz="1200">
                <a:solidFill>
                  <a:srgbClr val="FFFFFF"/>
                </a:solidFill>
                <a:latin typeface="Corbel"/>
                <a:ea typeface="Corbel"/>
                <a:cs typeface="Corbel"/>
                <a:sym typeface="Corbel"/>
              </a:defRPr>
            </a:lvl2pPr>
            <a:lvl3pPr marL="0" marR="0" lvl="2" indent="0" algn="r">
              <a:spcBef>
                <a:spcPts val="0"/>
              </a:spcBef>
              <a:spcAft>
                <a:spcPts val="0"/>
              </a:spcAft>
              <a:buNone/>
              <a:defRPr sz="1200">
                <a:solidFill>
                  <a:srgbClr val="FFFFFF"/>
                </a:solidFill>
                <a:latin typeface="Corbel"/>
                <a:ea typeface="Corbel"/>
                <a:cs typeface="Corbel"/>
                <a:sym typeface="Corbel"/>
              </a:defRPr>
            </a:lvl3pPr>
            <a:lvl4pPr marL="0" marR="0" lvl="3" indent="0" algn="r">
              <a:spcBef>
                <a:spcPts val="0"/>
              </a:spcBef>
              <a:spcAft>
                <a:spcPts val="0"/>
              </a:spcAft>
              <a:buNone/>
              <a:defRPr sz="1200">
                <a:solidFill>
                  <a:srgbClr val="FFFFFF"/>
                </a:solidFill>
                <a:latin typeface="Corbel"/>
                <a:ea typeface="Corbel"/>
                <a:cs typeface="Corbel"/>
                <a:sym typeface="Corbel"/>
              </a:defRPr>
            </a:lvl4pPr>
            <a:lvl5pPr marL="0" marR="0" lvl="4" indent="0" algn="r">
              <a:spcBef>
                <a:spcPts val="0"/>
              </a:spcBef>
              <a:spcAft>
                <a:spcPts val="0"/>
              </a:spcAft>
              <a:buNone/>
              <a:defRPr sz="1200">
                <a:solidFill>
                  <a:srgbClr val="FFFFFF"/>
                </a:solidFill>
                <a:latin typeface="Corbel"/>
                <a:ea typeface="Corbel"/>
                <a:cs typeface="Corbel"/>
                <a:sym typeface="Corbel"/>
              </a:defRPr>
            </a:lvl5pPr>
            <a:lvl6pPr marL="0" marR="0" lvl="5" indent="0" algn="r">
              <a:spcBef>
                <a:spcPts val="0"/>
              </a:spcBef>
              <a:spcAft>
                <a:spcPts val="0"/>
              </a:spcAft>
              <a:buNone/>
              <a:defRPr sz="1200">
                <a:solidFill>
                  <a:srgbClr val="FFFFFF"/>
                </a:solidFill>
                <a:latin typeface="Corbel"/>
                <a:ea typeface="Corbel"/>
                <a:cs typeface="Corbel"/>
                <a:sym typeface="Corbel"/>
              </a:defRPr>
            </a:lvl6pPr>
            <a:lvl7pPr marL="0" marR="0" lvl="6" indent="0" algn="r">
              <a:spcBef>
                <a:spcPts val="0"/>
              </a:spcBef>
              <a:spcAft>
                <a:spcPts val="0"/>
              </a:spcAft>
              <a:buNone/>
              <a:defRPr sz="1200">
                <a:solidFill>
                  <a:srgbClr val="FFFFFF"/>
                </a:solidFill>
                <a:latin typeface="Corbel"/>
                <a:ea typeface="Corbel"/>
                <a:cs typeface="Corbel"/>
                <a:sym typeface="Corbel"/>
              </a:defRPr>
            </a:lvl7pPr>
            <a:lvl8pPr marL="0" marR="0" lvl="7" indent="0" algn="r">
              <a:spcBef>
                <a:spcPts val="0"/>
              </a:spcBef>
              <a:spcAft>
                <a:spcPts val="0"/>
              </a:spcAft>
              <a:buNone/>
              <a:defRPr sz="1200">
                <a:solidFill>
                  <a:srgbClr val="FFFFFF"/>
                </a:solidFill>
                <a:latin typeface="Corbel"/>
                <a:ea typeface="Corbel"/>
                <a:cs typeface="Corbel"/>
                <a:sym typeface="Corbel"/>
              </a:defRPr>
            </a:lvl8pPr>
            <a:lvl9pPr marL="0" marR="0" lvl="8" indent="0" algn="r">
              <a:spcBef>
                <a:spcPts val="0"/>
              </a:spcBef>
              <a:spcAft>
                <a:spcPts val="0"/>
              </a:spcAft>
              <a:buNone/>
              <a:defRPr sz="1200">
                <a:solidFill>
                  <a:srgbClr val="FFFFFF"/>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cxnSp>
        <p:nvCxnSpPr>
          <p:cNvPr id="29" name="Google Shape;29;p4"/>
          <p:cNvCxnSpPr/>
          <p:nvPr/>
        </p:nvCxnSpPr>
        <p:spPr>
          <a:xfrm>
            <a:off x="1978660" y="3733800"/>
            <a:ext cx="8229601" cy="0"/>
          </a:xfrm>
          <a:prstGeom prst="straightConnector1">
            <a:avLst/>
          </a:prstGeom>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accent1"/>
              </a:buClr>
              <a:buSzPts val="7200"/>
              <a:buFont typeface="Corbel"/>
              <a:buNone/>
              <a:defRPr sz="7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33" name="Google Shape;33;p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cxnSp>
        <p:nvCxnSpPr>
          <p:cNvPr id="36" name="Google Shape;36;p5"/>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0" name="Google Shape;40;p6"/>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1" name="Google Shape;41;p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7" name="Google Shape;47;p7"/>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8" name="Google Shape;48;p7"/>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9" name="Google Shape;49;p7"/>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50" name="Google Shape;50;p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1" name="Google Shape;61;p9"/>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2" name="Google Shape;62;p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413248" y="1069847"/>
            <a:ext cx="6099048" cy="4800600"/>
          </a:xfrm>
          <a:prstGeom prst="rect">
            <a:avLst/>
          </a:prstGeom>
          <a:noFill/>
          <a:ln>
            <a:noFill/>
          </a:ln>
        </p:spPr>
      </p:sp>
      <p:sp>
        <p:nvSpPr>
          <p:cNvPr id="68" name="Google Shape;68;p10"/>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1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9" name="Google Shape;9;p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accent1"/>
                </a:solidFill>
                <a:latin typeface="Corbel"/>
                <a:ea typeface="Corbel"/>
                <a:cs typeface="Corbel"/>
                <a:sym typeface="Corbel"/>
              </a:defRPr>
            </a:lvl1pPr>
            <a:lvl2pPr marL="0" marR="0" lvl="1" indent="0" algn="r" rtl="0">
              <a:spcBef>
                <a:spcPts val="0"/>
              </a:spcBef>
              <a:spcAft>
                <a:spcPts val="0"/>
              </a:spcAft>
              <a:buNone/>
              <a:defRPr sz="1200" b="0" i="0" u="none" strike="noStrike" cap="none">
                <a:solidFill>
                  <a:schemeClr val="accent1"/>
                </a:solidFill>
                <a:latin typeface="Corbel"/>
                <a:ea typeface="Corbel"/>
                <a:cs typeface="Corbel"/>
                <a:sym typeface="Corbel"/>
              </a:defRPr>
            </a:lvl2pPr>
            <a:lvl3pPr marL="0" marR="0" lvl="2" indent="0" algn="r" rtl="0">
              <a:spcBef>
                <a:spcPts val="0"/>
              </a:spcBef>
              <a:spcAft>
                <a:spcPts val="0"/>
              </a:spcAft>
              <a:buNone/>
              <a:defRPr sz="1200" b="0" i="0" u="none" strike="noStrike" cap="none">
                <a:solidFill>
                  <a:schemeClr val="accent1"/>
                </a:solidFill>
                <a:latin typeface="Corbel"/>
                <a:ea typeface="Corbel"/>
                <a:cs typeface="Corbel"/>
                <a:sym typeface="Corbel"/>
              </a:defRPr>
            </a:lvl3pPr>
            <a:lvl4pPr marL="0" marR="0" lvl="3" indent="0" algn="r" rtl="0">
              <a:spcBef>
                <a:spcPts val="0"/>
              </a:spcBef>
              <a:spcAft>
                <a:spcPts val="0"/>
              </a:spcAft>
              <a:buNone/>
              <a:defRPr sz="1200" b="0" i="0" u="none" strike="noStrike" cap="none">
                <a:solidFill>
                  <a:schemeClr val="accent1"/>
                </a:solidFill>
                <a:latin typeface="Corbel"/>
                <a:ea typeface="Corbel"/>
                <a:cs typeface="Corbel"/>
                <a:sym typeface="Corbel"/>
              </a:defRPr>
            </a:lvl4pPr>
            <a:lvl5pPr marL="0" marR="0" lvl="4" indent="0" algn="r" rtl="0">
              <a:spcBef>
                <a:spcPts val="0"/>
              </a:spcBef>
              <a:spcAft>
                <a:spcPts val="0"/>
              </a:spcAft>
              <a:buNone/>
              <a:defRPr sz="1200" b="0" i="0" u="none" strike="noStrike" cap="none">
                <a:solidFill>
                  <a:schemeClr val="accent1"/>
                </a:solidFill>
                <a:latin typeface="Corbel"/>
                <a:ea typeface="Corbel"/>
                <a:cs typeface="Corbel"/>
                <a:sym typeface="Corbel"/>
              </a:defRPr>
            </a:lvl5pPr>
            <a:lvl6pPr marL="0" marR="0" lvl="5" indent="0" algn="r" rtl="0">
              <a:spcBef>
                <a:spcPts val="0"/>
              </a:spcBef>
              <a:spcAft>
                <a:spcPts val="0"/>
              </a:spcAft>
              <a:buNone/>
              <a:defRPr sz="1200" b="0" i="0" u="none" strike="noStrike" cap="none">
                <a:solidFill>
                  <a:schemeClr val="accent1"/>
                </a:solidFill>
                <a:latin typeface="Corbel"/>
                <a:ea typeface="Corbel"/>
                <a:cs typeface="Corbel"/>
                <a:sym typeface="Corbel"/>
              </a:defRPr>
            </a:lvl6pPr>
            <a:lvl7pPr marL="0" marR="0" lvl="6" indent="0" algn="r" rtl="0">
              <a:spcBef>
                <a:spcPts val="0"/>
              </a:spcBef>
              <a:spcAft>
                <a:spcPts val="0"/>
              </a:spcAft>
              <a:buNone/>
              <a:defRPr sz="1200" b="0" i="0" u="none" strike="noStrike" cap="none">
                <a:solidFill>
                  <a:schemeClr val="accent1"/>
                </a:solidFill>
                <a:latin typeface="Corbel"/>
                <a:ea typeface="Corbel"/>
                <a:cs typeface="Corbel"/>
                <a:sym typeface="Corbel"/>
              </a:defRPr>
            </a:lvl7pPr>
            <a:lvl8pPr marL="0" marR="0" lvl="7" indent="0" algn="r" rtl="0">
              <a:spcBef>
                <a:spcPts val="0"/>
              </a:spcBef>
              <a:spcAft>
                <a:spcPts val="0"/>
              </a:spcAft>
              <a:buNone/>
              <a:defRPr sz="1200" b="0" i="0" u="none" strike="noStrike" cap="none">
                <a:solidFill>
                  <a:schemeClr val="accent1"/>
                </a:solidFill>
                <a:latin typeface="Corbel"/>
                <a:ea typeface="Corbel"/>
                <a:cs typeface="Corbel"/>
                <a:sym typeface="Corbel"/>
              </a:defRPr>
            </a:lvl8pPr>
            <a:lvl9pPr marL="0" marR="0" lvl="8" indent="0" algn="r" rtl="0">
              <a:spcBef>
                <a:spcPts val="0"/>
              </a:spcBef>
              <a:spcAft>
                <a:spcPts val="0"/>
              </a:spcAft>
              <a:buNone/>
              <a:defRPr sz="12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6248-92D7-9EEE-D099-952A3EC5113D}"/>
              </a:ext>
            </a:extLst>
          </p:cNvPr>
          <p:cNvSpPr>
            <a:spLocks noGrp="1"/>
          </p:cNvSpPr>
          <p:nvPr>
            <p:ph type="title"/>
          </p:nvPr>
        </p:nvSpPr>
        <p:spPr/>
        <p:txBody>
          <a:bodyPr/>
          <a:lstStyle/>
          <a:p>
            <a:r>
              <a:rPr lang="en-IN" dirty="0"/>
              <a:t>Unit-III</a:t>
            </a:r>
          </a:p>
        </p:txBody>
      </p:sp>
    </p:spTree>
    <p:extLst>
      <p:ext uri="{BB962C8B-B14F-4D97-AF65-F5344CB8AC3E}">
        <p14:creationId xmlns:p14="http://schemas.microsoft.com/office/powerpoint/2010/main" val="144105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539684" y="91118"/>
            <a:ext cx="9875520" cy="10777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IN" b="1" dirty="0">
                <a:solidFill>
                  <a:srgbClr val="C00000"/>
                </a:solidFill>
              </a:rPr>
              <a:t>Capacity Planning</a:t>
            </a:r>
            <a:endParaRPr b="1" dirty="0">
              <a:solidFill>
                <a:srgbClr val="C00000"/>
              </a:solidFill>
            </a:endParaRPr>
          </a:p>
        </p:txBody>
      </p:sp>
      <p:sp>
        <p:nvSpPr>
          <p:cNvPr id="162" name="Google Shape;162;p22"/>
          <p:cNvSpPr txBox="1">
            <a:spLocks noGrp="1"/>
          </p:cNvSpPr>
          <p:nvPr>
            <p:ph type="body" idx="1"/>
          </p:nvPr>
        </p:nvSpPr>
        <p:spPr>
          <a:xfrm>
            <a:off x="716436" y="1208979"/>
            <a:ext cx="10614581" cy="5097545"/>
          </a:xfrm>
          <a:prstGeom prst="rect">
            <a:avLst/>
          </a:prstGeom>
          <a:noFill/>
          <a:ln>
            <a:noFill/>
          </a:ln>
        </p:spPr>
        <p:txBody>
          <a:bodyPr spcFirstLastPara="1" wrap="square" lIns="91425" tIns="45700" rIns="91425" bIns="45700" anchor="t" anchorCtr="0">
            <a:normAutofit/>
          </a:bodyPr>
          <a:lstStyle/>
          <a:p>
            <a:pPr marL="342900" indent="-342900" algn="just">
              <a:lnSpc>
                <a:spcPct val="100000"/>
              </a:lnSpc>
              <a:spcBef>
                <a:spcPts val="0"/>
              </a:spcBef>
              <a:spcAft>
                <a:spcPts val="1800"/>
              </a:spcAft>
              <a:buClr>
                <a:srgbClr val="000000"/>
              </a:buClr>
              <a:buSzPts val="1760"/>
              <a:buFont typeface="Wingdings" panose="05000000000000000000" pitchFamily="2" charset="2"/>
              <a:buChar char="Ø"/>
            </a:pPr>
            <a:r>
              <a:rPr lang="en-IN" sz="2400" dirty="0">
                <a:solidFill>
                  <a:srgbClr val="000000"/>
                </a:solidFill>
                <a:sym typeface="Inter"/>
              </a:rPr>
              <a:t>For available resources, capacity planning seeks a heavy demand. </a:t>
            </a:r>
          </a:p>
          <a:p>
            <a:pPr marL="342900" indent="-342900" algn="just">
              <a:lnSpc>
                <a:spcPct val="100000"/>
              </a:lnSpc>
              <a:spcBef>
                <a:spcPts val="0"/>
              </a:spcBef>
              <a:spcAft>
                <a:spcPts val="1800"/>
              </a:spcAft>
              <a:buClr>
                <a:srgbClr val="000000"/>
              </a:buClr>
              <a:buSzPts val="1760"/>
              <a:buFont typeface="Wingdings" panose="05000000000000000000" pitchFamily="2" charset="2"/>
              <a:buChar char="Ø"/>
            </a:pPr>
            <a:r>
              <a:rPr lang="en-IN" sz="2400" dirty="0">
                <a:solidFill>
                  <a:srgbClr val="000000"/>
                </a:solidFill>
                <a:sym typeface="Inter"/>
              </a:rPr>
              <a:t>It determines whether the </a:t>
            </a:r>
            <a:r>
              <a:rPr lang="en-IN" sz="2400" dirty="0">
                <a:solidFill>
                  <a:srgbClr val="C00000"/>
                </a:solidFill>
                <a:sym typeface="Inter"/>
              </a:rPr>
              <a:t>systems are working properly</a:t>
            </a:r>
            <a:r>
              <a:rPr lang="en-IN" sz="2400" dirty="0">
                <a:solidFill>
                  <a:srgbClr val="000000"/>
                </a:solidFill>
                <a:sym typeface="Inter"/>
              </a:rPr>
              <a:t>, used to </a:t>
            </a:r>
            <a:r>
              <a:rPr lang="en-IN" sz="2400" dirty="0">
                <a:solidFill>
                  <a:srgbClr val="00B0F0"/>
                </a:solidFill>
                <a:sym typeface="Inter"/>
              </a:rPr>
              <a:t>measure their performance</a:t>
            </a:r>
            <a:r>
              <a:rPr lang="en-IN" sz="2400" dirty="0">
                <a:solidFill>
                  <a:srgbClr val="000000"/>
                </a:solidFill>
                <a:sym typeface="Inter"/>
              </a:rPr>
              <a:t>, determine the </a:t>
            </a:r>
            <a:r>
              <a:rPr lang="en-IN" sz="2400" dirty="0">
                <a:solidFill>
                  <a:srgbClr val="FF0000"/>
                </a:solidFill>
                <a:sym typeface="Inter"/>
              </a:rPr>
              <a:t>usage of patterns and predict future demand of cloud-capacity</a:t>
            </a:r>
            <a:r>
              <a:rPr lang="en-IN" sz="2400" dirty="0">
                <a:solidFill>
                  <a:srgbClr val="000000"/>
                </a:solidFill>
                <a:sym typeface="Inter"/>
              </a:rPr>
              <a:t>. </a:t>
            </a:r>
          </a:p>
          <a:p>
            <a:pPr marL="342900" indent="-342900" algn="just">
              <a:lnSpc>
                <a:spcPct val="100000"/>
              </a:lnSpc>
              <a:spcBef>
                <a:spcPts val="0"/>
              </a:spcBef>
              <a:spcAft>
                <a:spcPts val="1800"/>
              </a:spcAft>
              <a:buClr>
                <a:srgbClr val="000000"/>
              </a:buClr>
              <a:buSzPts val="1760"/>
              <a:buFont typeface="Wingdings" panose="05000000000000000000" pitchFamily="2" charset="2"/>
              <a:buChar char="Ø"/>
            </a:pPr>
            <a:r>
              <a:rPr lang="en-IN" sz="2400" dirty="0">
                <a:solidFill>
                  <a:srgbClr val="000000"/>
                </a:solidFill>
                <a:sym typeface="Inter"/>
              </a:rPr>
              <a:t>This also </a:t>
            </a:r>
            <a:r>
              <a:rPr lang="en-IN" sz="2400" dirty="0">
                <a:solidFill>
                  <a:srgbClr val="00B050"/>
                </a:solidFill>
                <a:sym typeface="Inter"/>
              </a:rPr>
              <a:t>adds an expertise planning for improvement and optimizes performance</a:t>
            </a:r>
            <a:r>
              <a:rPr lang="en-IN" sz="2400" dirty="0">
                <a:solidFill>
                  <a:srgbClr val="000000"/>
                </a:solidFill>
                <a:sym typeface="Inter"/>
              </a:rPr>
              <a:t>. The goal of capacity planning is to </a:t>
            </a:r>
            <a:r>
              <a:rPr lang="en-IN" sz="2400" dirty="0">
                <a:solidFill>
                  <a:srgbClr val="FF0000"/>
                </a:solidFill>
                <a:sym typeface="Inter"/>
              </a:rPr>
              <a:t>maintain the workload without improving the efficiency</a:t>
            </a:r>
            <a:r>
              <a:rPr lang="en-IN" sz="2400" dirty="0">
                <a:solidFill>
                  <a:srgbClr val="000000"/>
                </a:solidFill>
                <a:sym typeface="Inter"/>
              </a:rPr>
              <a:t>. Tuning of performance and work optimization is not the major target of capacity planners.</a:t>
            </a:r>
            <a:endParaRPr sz="2400" dirty="0">
              <a:solidFill>
                <a:srgbClr val="000000"/>
              </a:solidFill>
              <a:sym typeface="Arial"/>
            </a:endParaRPr>
          </a:p>
          <a:p>
            <a:pPr marL="342900" indent="-342900" algn="just">
              <a:lnSpc>
                <a:spcPct val="100000"/>
              </a:lnSpc>
              <a:spcBef>
                <a:spcPts val="0"/>
              </a:spcBef>
              <a:spcAft>
                <a:spcPts val="1800"/>
              </a:spcAft>
              <a:buClr>
                <a:srgbClr val="000000"/>
              </a:buClr>
              <a:buSzPts val="1760"/>
              <a:buFont typeface="Wingdings" panose="05000000000000000000" pitchFamily="2" charset="2"/>
              <a:buChar char="Ø"/>
            </a:pPr>
            <a:r>
              <a:rPr lang="en-IN" sz="2400" b="1" dirty="0">
                <a:solidFill>
                  <a:srgbClr val="00B0F0"/>
                </a:solidFill>
                <a:sym typeface="Inter"/>
              </a:rPr>
              <a:t>It measures the maximum amount of task that it can perform</a:t>
            </a:r>
            <a:r>
              <a:rPr lang="en-IN" sz="2400" dirty="0">
                <a:solidFill>
                  <a:srgbClr val="000000"/>
                </a:solidFill>
                <a:sym typeface="Inter"/>
              </a:rPr>
              <a:t>. The capacity planning for cloud technology offers the systems with more enhanced capabilities including some new challenges over a purely physical system.</a:t>
            </a:r>
            <a:endParaRPr sz="2400" dirty="0">
              <a:solidFill>
                <a:srgbClr val="000000"/>
              </a:solidFil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1143000" y="81700"/>
            <a:ext cx="9875520" cy="10777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IN" dirty="0"/>
              <a:t>Steps in Capacity Planning</a:t>
            </a:r>
            <a:endParaRPr dirty="0"/>
          </a:p>
        </p:txBody>
      </p:sp>
      <p:sp>
        <p:nvSpPr>
          <p:cNvPr id="168" name="Google Shape;168;p23"/>
          <p:cNvSpPr txBox="1">
            <a:spLocks noGrp="1"/>
          </p:cNvSpPr>
          <p:nvPr>
            <p:ph type="body" idx="1"/>
          </p:nvPr>
        </p:nvSpPr>
        <p:spPr>
          <a:xfrm>
            <a:off x="1143000" y="1244338"/>
            <a:ext cx="9872871" cy="4851662"/>
          </a:xfrm>
          <a:prstGeom prst="rect">
            <a:avLst/>
          </a:prstGeom>
          <a:noFill/>
          <a:ln>
            <a:noFill/>
          </a:ln>
        </p:spPr>
        <p:txBody>
          <a:bodyPr spcFirstLastPara="1" wrap="square" lIns="91425" tIns="45700" rIns="91425" bIns="45700" anchor="t" anchorCtr="0">
            <a:normAutofit/>
          </a:bodyPr>
          <a:lstStyle/>
          <a:p>
            <a:pPr marL="560070" lvl="0" indent="-514350" algn="just" rtl="0">
              <a:lnSpc>
                <a:spcPct val="90000"/>
              </a:lnSpc>
              <a:spcBef>
                <a:spcPts val="0"/>
              </a:spcBef>
              <a:spcAft>
                <a:spcPts val="1200"/>
              </a:spcAft>
              <a:buSzPts val="1760"/>
              <a:buFont typeface="+mj-lt"/>
              <a:buAutoNum type="romanUcPeriod"/>
            </a:pPr>
            <a:r>
              <a:rPr lang="en-IN" sz="2400" b="0" i="0" dirty="0">
                <a:solidFill>
                  <a:srgbClr val="000000"/>
                </a:solidFill>
                <a:latin typeface="Calibri" panose="020F0502020204030204" pitchFamily="34" charset="0"/>
                <a:ea typeface="Inter"/>
                <a:cs typeface="Calibri" panose="020F0502020204030204" pitchFamily="34" charset="0"/>
                <a:sym typeface="Inter"/>
              </a:rPr>
              <a:t>Determine the </a:t>
            </a:r>
            <a:r>
              <a:rPr lang="en-IN" sz="2400" b="0" i="0" dirty="0">
                <a:solidFill>
                  <a:srgbClr val="00B0F0"/>
                </a:solidFill>
                <a:latin typeface="Calibri" panose="020F0502020204030204" pitchFamily="34" charset="0"/>
                <a:ea typeface="Inter"/>
                <a:cs typeface="Calibri" panose="020F0502020204030204" pitchFamily="34" charset="0"/>
                <a:sym typeface="Inter"/>
              </a:rPr>
              <a:t>distinctiveness of the present system</a:t>
            </a:r>
            <a:r>
              <a:rPr lang="en-IN" sz="2400" b="0" i="0" dirty="0">
                <a:solidFill>
                  <a:srgbClr val="000000"/>
                </a:solidFill>
                <a:latin typeface="Calibri" panose="020F0502020204030204" pitchFamily="34" charset="0"/>
                <a:ea typeface="Inter"/>
                <a:cs typeface="Calibri" panose="020F0502020204030204" pitchFamily="34" charset="0"/>
                <a:sym typeface="Inter"/>
              </a:rPr>
              <a:t>.</a:t>
            </a:r>
            <a:endParaRPr sz="2400" dirty="0">
              <a:latin typeface="Calibri" panose="020F0502020204030204" pitchFamily="34" charset="0"/>
              <a:cs typeface="Calibri" panose="020F0502020204030204" pitchFamily="34" charset="0"/>
            </a:endParaRPr>
          </a:p>
          <a:p>
            <a:pPr marL="560070" lvl="0" indent="-514350" algn="just" rtl="0">
              <a:lnSpc>
                <a:spcPct val="90000"/>
              </a:lnSpc>
              <a:spcBef>
                <a:spcPts val="1400"/>
              </a:spcBef>
              <a:spcAft>
                <a:spcPts val="1200"/>
              </a:spcAft>
              <a:buSzPts val="1760"/>
              <a:buFont typeface="+mj-lt"/>
              <a:buAutoNum type="romanUcPeriod"/>
            </a:pPr>
            <a:r>
              <a:rPr lang="en-IN" sz="2400" b="0" i="0" dirty="0">
                <a:solidFill>
                  <a:srgbClr val="000000"/>
                </a:solidFill>
                <a:latin typeface="Calibri" panose="020F0502020204030204" pitchFamily="34" charset="0"/>
                <a:ea typeface="Inter"/>
                <a:cs typeface="Calibri" panose="020F0502020204030204" pitchFamily="34" charset="0"/>
                <a:sym typeface="Inter"/>
              </a:rPr>
              <a:t>Determine </a:t>
            </a:r>
            <a:r>
              <a:rPr lang="en-IN" sz="2400" b="0" i="0" dirty="0">
                <a:solidFill>
                  <a:srgbClr val="FF0000"/>
                </a:solidFill>
                <a:latin typeface="Calibri" panose="020F0502020204030204" pitchFamily="34" charset="0"/>
                <a:ea typeface="Inter"/>
                <a:cs typeface="Calibri" panose="020F0502020204030204" pitchFamily="34" charset="0"/>
                <a:sym typeface="Inter"/>
              </a:rPr>
              <a:t>the working load for different resources </a:t>
            </a:r>
            <a:r>
              <a:rPr lang="en-IN" sz="2400" b="0" i="0" dirty="0">
                <a:solidFill>
                  <a:srgbClr val="000000"/>
                </a:solidFill>
                <a:latin typeface="Calibri" panose="020F0502020204030204" pitchFamily="34" charset="0"/>
                <a:ea typeface="Inter"/>
                <a:cs typeface="Calibri" panose="020F0502020204030204" pitchFamily="34" charset="0"/>
                <a:sym typeface="Inter"/>
              </a:rPr>
              <a:t>in the system such as CPU, RAM, network, etc.</a:t>
            </a:r>
            <a:endParaRPr sz="2400" dirty="0">
              <a:latin typeface="Calibri" panose="020F0502020204030204" pitchFamily="34" charset="0"/>
              <a:cs typeface="Calibri" panose="020F0502020204030204" pitchFamily="34" charset="0"/>
            </a:endParaRPr>
          </a:p>
          <a:p>
            <a:pPr marL="560070" lvl="0" indent="-514350" algn="just" rtl="0">
              <a:lnSpc>
                <a:spcPct val="90000"/>
              </a:lnSpc>
              <a:spcBef>
                <a:spcPts val="1400"/>
              </a:spcBef>
              <a:spcAft>
                <a:spcPts val="1200"/>
              </a:spcAft>
              <a:buSzPts val="1760"/>
              <a:buFont typeface="+mj-lt"/>
              <a:buAutoNum type="romanUcPeriod"/>
            </a:pPr>
            <a:r>
              <a:rPr lang="en-IN" sz="2400" b="0" i="0" dirty="0">
                <a:solidFill>
                  <a:srgbClr val="00B0F0"/>
                </a:solidFill>
                <a:latin typeface="Calibri" panose="020F0502020204030204" pitchFamily="34" charset="0"/>
                <a:ea typeface="Inter"/>
                <a:cs typeface="Calibri" panose="020F0502020204030204" pitchFamily="34" charset="0"/>
                <a:sym typeface="Inter"/>
              </a:rPr>
              <a:t>Load the system until it gets overloaded</a:t>
            </a:r>
            <a:r>
              <a:rPr lang="en-IN" sz="2400" b="0" i="0" dirty="0">
                <a:solidFill>
                  <a:srgbClr val="000000"/>
                </a:solidFill>
                <a:latin typeface="Calibri" panose="020F0502020204030204" pitchFamily="34" charset="0"/>
                <a:ea typeface="Inter"/>
                <a:cs typeface="Calibri" panose="020F0502020204030204" pitchFamily="34" charset="0"/>
                <a:sym typeface="Inter"/>
              </a:rPr>
              <a:t>; &amp; state what's requiring to uphold acceptable performance.</a:t>
            </a:r>
            <a:endParaRPr sz="2400" dirty="0">
              <a:latin typeface="Calibri" panose="020F0502020204030204" pitchFamily="34" charset="0"/>
              <a:cs typeface="Calibri" panose="020F0502020204030204" pitchFamily="34" charset="0"/>
            </a:endParaRPr>
          </a:p>
          <a:p>
            <a:pPr marL="560070" lvl="0" indent="-514350" algn="just" rtl="0">
              <a:lnSpc>
                <a:spcPct val="90000"/>
              </a:lnSpc>
              <a:spcBef>
                <a:spcPts val="1400"/>
              </a:spcBef>
              <a:spcAft>
                <a:spcPts val="1200"/>
              </a:spcAft>
              <a:buSzPts val="1760"/>
              <a:buFont typeface="+mj-lt"/>
              <a:buAutoNum type="romanUcPeriod"/>
            </a:pPr>
            <a:r>
              <a:rPr lang="en-IN" sz="2400" b="0" i="0" dirty="0">
                <a:solidFill>
                  <a:srgbClr val="00B050"/>
                </a:solidFill>
                <a:latin typeface="Calibri" panose="020F0502020204030204" pitchFamily="34" charset="0"/>
                <a:ea typeface="Inter"/>
                <a:cs typeface="Calibri" panose="020F0502020204030204" pitchFamily="34" charset="0"/>
                <a:sym typeface="Inter"/>
              </a:rPr>
              <a:t>Predict the future based on older statistical reports &amp; other factors</a:t>
            </a:r>
            <a:r>
              <a:rPr lang="en-IN" sz="2400" b="0" i="0" dirty="0">
                <a:solidFill>
                  <a:srgbClr val="000000"/>
                </a:solidFill>
                <a:latin typeface="Calibri" panose="020F0502020204030204" pitchFamily="34" charset="0"/>
                <a:ea typeface="Inter"/>
                <a:cs typeface="Calibri" panose="020F0502020204030204" pitchFamily="34" charset="0"/>
                <a:sym typeface="Inter"/>
              </a:rPr>
              <a:t>.</a:t>
            </a:r>
            <a:endParaRPr sz="2400" dirty="0">
              <a:latin typeface="Calibri" panose="020F0502020204030204" pitchFamily="34" charset="0"/>
              <a:cs typeface="Calibri" panose="020F0502020204030204" pitchFamily="34" charset="0"/>
            </a:endParaRPr>
          </a:p>
          <a:p>
            <a:pPr marL="560070" lvl="0" indent="-514350" algn="just" rtl="0">
              <a:lnSpc>
                <a:spcPct val="90000"/>
              </a:lnSpc>
              <a:spcBef>
                <a:spcPts val="1400"/>
              </a:spcBef>
              <a:spcAft>
                <a:spcPts val="1200"/>
              </a:spcAft>
              <a:buSzPts val="1760"/>
              <a:buFont typeface="+mj-lt"/>
              <a:buAutoNum type="romanUcPeriod"/>
            </a:pPr>
            <a:r>
              <a:rPr lang="en-IN" sz="2400" b="0" i="0" dirty="0">
                <a:solidFill>
                  <a:srgbClr val="000000"/>
                </a:solidFill>
                <a:latin typeface="Calibri" panose="020F0502020204030204" pitchFamily="34" charset="0"/>
                <a:ea typeface="Inter"/>
                <a:cs typeface="Calibri" panose="020F0502020204030204" pitchFamily="34" charset="0"/>
                <a:sym typeface="Inter"/>
              </a:rPr>
              <a:t>Deploy resources to </a:t>
            </a:r>
            <a:r>
              <a:rPr lang="en-IN" sz="2400" b="0" i="0" dirty="0">
                <a:solidFill>
                  <a:srgbClr val="FF0000"/>
                </a:solidFill>
                <a:latin typeface="Calibri" panose="020F0502020204030204" pitchFamily="34" charset="0"/>
                <a:ea typeface="Inter"/>
                <a:cs typeface="Calibri" panose="020F0502020204030204" pitchFamily="34" charset="0"/>
                <a:sym typeface="Inter"/>
              </a:rPr>
              <a:t>meet the predictions &amp; calculations</a:t>
            </a:r>
            <a:r>
              <a:rPr lang="en-IN" sz="2400" b="0" i="0" dirty="0">
                <a:solidFill>
                  <a:srgbClr val="000000"/>
                </a:solidFill>
                <a:latin typeface="Calibri" panose="020F0502020204030204" pitchFamily="34" charset="0"/>
                <a:ea typeface="Inter"/>
                <a:cs typeface="Calibri" panose="020F0502020204030204" pitchFamily="34" charset="0"/>
                <a:sym typeface="Inter"/>
              </a:rPr>
              <a:t>.</a:t>
            </a:r>
            <a:endParaRPr sz="2400" dirty="0">
              <a:latin typeface="Calibri" panose="020F0502020204030204" pitchFamily="34" charset="0"/>
              <a:cs typeface="Calibri" panose="020F0502020204030204" pitchFamily="34" charset="0"/>
            </a:endParaRPr>
          </a:p>
          <a:p>
            <a:pPr marL="560070" lvl="0" indent="-514350" algn="just" rtl="0">
              <a:lnSpc>
                <a:spcPct val="90000"/>
              </a:lnSpc>
              <a:spcBef>
                <a:spcPts val="1400"/>
              </a:spcBef>
              <a:spcAft>
                <a:spcPts val="1200"/>
              </a:spcAft>
              <a:buSzPts val="1760"/>
              <a:buFont typeface="+mj-lt"/>
              <a:buAutoNum type="romanUcPeriod"/>
            </a:pPr>
            <a:r>
              <a:rPr lang="en-IN" sz="2400" b="0" i="0" dirty="0">
                <a:solidFill>
                  <a:srgbClr val="000000"/>
                </a:solidFill>
                <a:latin typeface="Calibri" panose="020F0502020204030204" pitchFamily="34" charset="0"/>
                <a:ea typeface="Inter"/>
                <a:cs typeface="Calibri" panose="020F0502020204030204" pitchFamily="34" charset="0"/>
                <a:sym typeface="Inter"/>
              </a:rPr>
              <a:t>Repeat step (</a:t>
            </a:r>
            <a:r>
              <a:rPr lang="en-IN" sz="2400" b="0" i="0" dirty="0" err="1">
                <a:solidFill>
                  <a:srgbClr val="000000"/>
                </a:solidFill>
                <a:latin typeface="Calibri" panose="020F0502020204030204" pitchFamily="34" charset="0"/>
                <a:ea typeface="Inter"/>
                <a:cs typeface="Calibri" panose="020F0502020204030204" pitchFamily="34" charset="0"/>
                <a:sym typeface="Inter"/>
              </a:rPr>
              <a:t>i</a:t>
            </a:r>
            <a:r>
              <a:rPr lang="en-IN" sz="2400" b="0" i="0" dirty="0">
                <a:solidFill>
                  <a:srgbClr val="000000"/>
                </a:solidFill>
                <a:latin typeface="Calibri" panose="020F0502020204030204" pitchFamily="34" charset="0"/>
                <a:ea typeface="Inter"/>
                <a:cs typeface="Calibri" panose="020F0502020204030204" pitchFamily="34" charset="0"/>
                <a:sym typeface="Inter"/>
              </a:rPr>
              <a:t>) through (v) as a loop.</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5" name="Google Shape;175;p24"/>
          <p:cNvSpPr/>
          <p:nvPr/>
        </p:nvSpPr>
        <p:spPr>
          <a:xfrm>
            <a:off x="744717" y="216817"/>
            <a:ext cx="10850251" cy="59563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i="0" u="none" strike="noStrike" cap="none" dirty="0">
                <a:solidFill>
                  <a:srgbClr val="FF0000"/>
                </a:solidFill>
                <a:latin typeface="Corbel"/>
                <a:ea typeface="Corbel"/>
                <a:cs typeface="Corbel"/>
                <a:sym typeface="Corbel"/>
              </a:rPr>
              <a:t>Cloud Bursting Architecture</a:t>
            </a:r>
          </a:p>
          <a:p>
            <a:pPr marL="0" marR="0" lvl="0" indent="0" algn="ctr" rtl="0">
              <a:spcBef>
                <a:spcPts val="0"/>
              </a:spcBef>
              <a:spcAft>
                <a:spcPts val="0"/>
              </a:spcAft>
              <a:buNone/>
            </a:pPr>
            <a:endParaRPr lang="en-IN" dirty="0"/>
          </a:p>
          <a:p>
            <a:pPr marL="342900" marR="0" lvl="0" indent="-342900" algn="just" rtl="0">
              <a:spcBef>
                <a:spcPts val="0"/>
              </a:spcBef>
              <a:spcAft>
                <a:spcPts val="1200"/>
              </a:spcAft>
              <a:buFont typeface="Wingdings" panose="05000000000000000000" pitchFamily="2" charset="2"/>
              <a:buChar char="§"/>
            </a:pPr>
            <a:r>
              <a:rPr lang="en-IN" sz="2400" b="0" i="0" u="none" strike="noStrike" cap="none" dirty="0">
                <a:solidFill>
                  <a:srgbClr val="000000"/>
                </a:solidFill>
                <a:latin typeface="Corbel"/>
                <a:ea typeface="Corbel"/>
                <a:cs typeface="Corbel"/>
                <a:sym typeface="Corbel"/>
              </a:rPr>
              <a:t>The </a:t>
            </a:r>
            <a:r>
              <a:rPr lang="en-IN" sz="2400" b="0" i="1" u="none" strike="noStrike" cap="none" dirty="0">
                <a:solidFill>
                  <a:srgbClr val="C00000"/>
                </a:solidFill>
                <a:latin typeface="Corbel"/>
                <a:ea typeface="Corbel"/>
                <a:cs typeface="Corbel"/>
                <a:sym typeface="Corbel"/>
              </a:rPr>
              <a:t>cloud bursting architecture</a:t>
            </a:r>
            <a:r>
              <a:rPr lang="en-IN" sz="2400" b="0" i="0" u="none" strike="noStrike" cap="none" dirty="0">
                <a:solidFill>
                  <a:srgbClr val="C00000"/>
                </a:solidFill>
                <a:latin typeface="Corbel"/>
                <a:ea typeface="Corbel"/>
                <a:cs typeface="Corbel"/>
                <a:sym typeface="Corbel"/>
              </a:rPr>
              <a:t> </a:t>
            </a:r>
            <a:r>
              <a:rPr lang="en-IN" sz="2400" b="0" i="0" u="none" strike="noStrike" cap="none" dirty="0">
                <a:solidFill>
                  <a:srgbClr val="1F497D"/>
                </a:solidFill>
                <a:latin typeface="Corbel"/>
                <a:ea typeface="Corbel"/>
                <a:cs typeface="Corbel"/>
                <a:sym typeface="Corbel"/>
              </a:rPr>
              <a:t>establishes</a:t>
            </a:r>
            <a:r>
              <a:rPr lang="en-IN" sz="2400" b="0" i="0" u="none" strike="noStrike" cap="none" dirty="0">
                <a:solidFill>
                  <a:srgbClr val="C00000"/>
                </a:solidFill>
                <a:latin typeface="Corbel"/>
                <a:ea typeface="Corbel"/>
                <a:cs typeface="Corbel"/>
                <a:sym typeface="Corbel"/>
              </a:rPr>
              <a:t> </a:t>
            </a:r>
            <a:r>
              <a:rPr lang="en-IN" sz="2400" b="0" i="0" u="none" strike="noStrike" cap="none" dirty="0">
                <a:solidFill>
                  <a:srgbClr val="1F497D"/>
                </a:solidFill>
                <a:latin typeface="Corbel"/>
                <a:ea typeface="Corbel"/>
                <a:cs typeface="Corbel"/>
                <a:sym typeface="Corbel"/>
              </a:rPr>
              <a:t>a form of dynamic scaling that scales or </a:t>
            </a:r>
            <a:r>
              <a:rPr lang="en-IN" sz="2400" b="0" i="0" u="none" strike="noStrike" cap="none" dirty="0">
                <a:solidFill>
                  <a:srgbClr val="FF0000"/>
                </a:solidFill>
                <a:latin typeface="Corbel"/>
                <a:ea typeface="Corbel"/>
                <a:cs typeface="Corbel"/>
                <a:sym typeface="Corbel"/>
              </a:rPr>
              <a:t>“bursts out” </a:t>
            </a:r>
            <a:r>
              <a:rPr lang="en-IN" sz="2400" b="0" i="0" u="none" strike="noStrike" cap="none" dirty="0">
                <a:solidFill>
                  <a:srgbClr val="1F497D"/>
                </a:solidFill>
                <a:latin typeface="Corbel"/>
                <a:ea typeface="Corbel"/>
                <a:cs typeface="Corbel"/>
                <a:sym typeface="Corbel"/>
              </a:rPr>
              <a:t>on-premise IT resources into a cloud whenever </a:t>
            </a:r>
            <a:r>
              <a:rPr lang="en-IN" sz="2400" b="0" i="0" u="none" strike="noStrike" cap="none" dirty="0">
                <a:solidFill>
                  <a:srgbClr val="FF0000"/>
                </a:solidFill>
                <a:latin typeface="Corbel"/>
                <a:ea typeface="Corbel"/>
                <a:cs typeface="Corbel"/>
                <a:sym typeface="Corbel"/>
              </a:rPr>
              <a:t>predefined capacity thresholds have been reached</a:t>
            </a:r>
            <a:r>
              <a:rPr lang="en-IN" sz="2400" b="0" i="0" u="none" strike="noStrike" cap="none" dirty="0">
                <a:solidFill>
                  <a:srgbClr val="1F497D"/>
                </a:solidFill>
                <a:latin typeface="Corbel"/>
                <a:ea typeface="Corbel"/>
                <a:cs typeface="Corbel"/>
                <a:sym typeface="Corbel"/>
              </a:rPr>
              <a:t>.</a:t>
            </a:r>
            <a:r>
              <a:rPr lang="en-IN" sz="2400" b="0" i="0" u="none" strike="noStrike" cap="none" dirty="0">
                <a:solidFill>
                  <a:srgbClr val="000000"/>
                </a:solidFill>
                <a:latin typeface="Corbel"/>
                <a:ea typeface="Corbel"/>
                <a:cs typeface="Corbel"/>
                <a:sym typeface="Corbel"/>
              </a:rPr>
              <a:t> </a:t>
            </a:r>
          </a:p>
          <a:p>
            <a:pPr marL="342900" marR="0" lvl="0" indent="-342900" algn="just" rtl="0">
              <a:spcBef>
                <a:spcPts val="0"/>
              </a:spcBef>
              <a:spcAft>
                <a:spcPts val="1200"/>
              </a:spcAft>
              <a:buFont typeface="Wingdings" panose="05000000000000000000" pitchFamily="2" charset="2"/>
              <a:buChar char="§"/>
            </a:pPr>
            <a:r>
              <a:rPr lang="en-IN" sz="2400" b="0" i="0" u="none" strike="noStrike" cap="none" dirty="0">
                <a:solidFill>
                  <a:srgbClr val="000000"/>
                </a:solidFill>
                <a:latin typeface="Corbel"/>
                <a:ea typeface="Corbel"/>
                <a:cs typeface="Corbel"/>
                <a:sym typeface="Corbel"/>
              </a:rPr>
              <a:t>The corresponding cloud-based IT resources are redundantly pre-deployed but </a:t>
            </a:r>
            <a:r>
              <a:rPr lang="en-IN" sz="2400" b="1" i="0" u="none" strike="noStrike" cap="none" dirty="0">
                <a:solidFill>
                  <a:srgbClr val="00B0F0"/>
                </a:solidFill>
                <a:latin typeface="Corbel"/>
                <a:ea typeface="Corbel"/>
                <a:cs typeface="Corbel"/>
                <a:sym typeface="Corbel"/>
              </a:rPr>
              <a:t>remain inactive until cloud bursting occurs</a:t>
            </a:r>
            <a:r>
              <a:rPr lang="en-IN" sz="2400" b="0" i="0" u="none" strike="noStrike" cap="none" dirty="0">
                <a:solidFill>
                  <a:srgbClr val="000000"/>
                </a:solidFill>
                <a:latin typeface="Corbel"/>
                <a:ea typeface="Corbel"/>
                <a:cs typeface="Corbel"/>
                <a:sym typeface="Corbel"/>
              </a:rPr>
              <a:t>. </a:t>
            </a:r>
          </a:p>
          <a:p>
            <a:pPr marL="342900" marR="0" lvl="0" indent="-342900" algn="just" rtl="0">
              <a:spcBef>
                <a:spcPts val="0"/>
              </a:spcBef>
              <a:spcAft>
                <a:spcPts val="1200"/>
              </a:spcAft>
              <a:buFont typeface="Wingdings" panose="05000000000000000000" pitchFamily="2" charset="2"/>
              <a:buChar char="§"/>
            </a:pPr>
            <a:r>
              <a:rPr lang="en-IN" sz="2400" b="0" i="0" u="none" strike="noStrike" cap="none" dirty="0">
                <a:solidFill>
                  <a:srgbClr val="000000"/>
                </a:solidFill>
                <a:latin typeface="Corbel"/>
                <a:ea typeface="Corbel"/>
                <a:cs typeface="Corbel"/>
                <a:sym typeface="Corbel"/>
              </a:rPr>
              <a:t>After they are no longer required, the cloud-based IT resources are released and the architecture </a:t>
            </a:r>
            <a:r>
              <a:rPr lang="en-IN" sz="2400" b="0" i="0" u="none" strike="noStrike" cap="none" dirty="0">
                <a:solidFill>
                  <a:srgbClr val="FF0000"/>
                </a:solidFill>
                <a:latin typeface="Corbel"/>
                <a:ea typeface="Corbel"/>
                <a:cs typeface="Corbel"/>
                <a:sym typeface="Corbel"/>
              </a:rPr>
              <a:t>“bursts in”</a:t>
            </a:r>
            <a:r>
              <a:rPr lang="en-IN" sz="2400" b="0" i="0" u="none" strike="noStrike" cap="none" dirty="0">
                <a:solidFill>
                  <a:srgbClr val="000000"/>
                </a:solidFill>
                <a:latin typeface="Corbel"/>
                <a:ea typeface="Corbel"/>
                <a:cs typeface="Corbel"/>
                <a:sym typeface="Corbel"/>
              </a:rPr>
              <a:t> back to the on-premise environment.</a:t>
            </a:r>
            <a:endParaRPr sz="2400" dirty="0"/>
          </a:p>
          <a:p>
            <a:pPr marL="342900" marR="0" lvl="0" indent="-342900" algn="just" rtl="0">
              <a:spcBef>
                <a:spcPts val="0"/>
              </a:spcBef>
              <a:spcAft>
                <a:spcPts val="1200"/>
              </a:spcAft>
              <a:buFont typeface="Wingdings" panose="05000000000000000000" pitchFamily="2" charset="2"/>
              <a:buChar char="§"/>
            </a:pPr>
            <a:r>
              <a:rPr lang="en-IN" sz="2400" b="0" i="0" u="none" strike="noStrike" cap="none" dirty="0">
                <a:solidFill>
                  <a:srgbClr val="0070C0"/>
                </a:solidFill>
                <a:latin typeface="Corbel"/>
                <a:ea typeface="Corbel"/>
                <a:cs typeface="Corbel"/>
                <a:sym typeface="Corbel"/>
              </a:rPr>
              <a:t>Cloud bursting is a flexible scaling architecture that provides cloud consumers with the option of using cloud-based IT resources only to meet higher usage demands.</a:t>
            </a:r>
          </a:p>
          <a:p>
            <a:pPr marL="342900" marR="0" lvl="0" indent="-342900" algn="just" rtl="0">
              <a:spcBef>
                <a:spcPts val="0"/>
              </a:spcBef>
              <a:spcAft>
                <a:spcPts val="1200"/>
              </a:spcAft>
              <a:buFont typeface="Wingdings" panose="05000000000000000000" pitchFamily="2" charset="2"/>
              <a:buChar char="§"/>
            </a:pPr>
            <a:r>
              <a:rPr lang="en-IN" sz="2400" b="0" i="0" u="none" strike="noStrike" cap="none" dirty="0">
                <a:solidFill>
                  <a:srgbClr val="000000"/>
                </a:solidFill>
                <a:latin typeface="Corbel"/>
                <a:ea typeface="Corbel"/>
                <a:cs typeface="Corbel"/>
                <a:sym typeface="Corbel"/>
              </a:rPr>
              <a:t> The foundation of this architectural model is based on the </a:t>
            </a:r>
            <a:r>
              <a:rPr lang="en-IN" sz="2400" b="1" i="0" u="none" strike="noStrike" cap="none" dirty="0">
                <a:solidFill>
                  <a:srgbClr val="FF0000"/>
                </a:solidFill>
                <a:latin typeface="Corbel"/>
                <a:ea typeface="Corbel"/>
                <a:cs typeface="Corbel"/>
                <a:sym typeface="Corbel"/>
              </a:rPr>
              <a:t>automated scaling listener</a:t>
            </a:r>
            <a:r>
              <a:rPr lang="en-IN" sz="2400" b="1" i="1" u="none" strike="noStrike" cap="none" dirty="0">
                <a:solidFill>
                  <a:srgbClr val="FF0000"/>
                </a:solidFill>
                <a:latin typeface="Corbel"/>
                <a:ea typeface="Corbel"/>
                <a:cs typeface="Corbel"/>
                <a:sym typeface="Corbel"/>
              </a:rPr>
              <a:t> </a:t>
            </a:r>
            <a:r>
              <a:rPr lang="en-IN" sz="2400" b="1" i="0" u="none" strike="noStrike" cap="none" dirty="0">
                <a:solidFill>
                  <a:srgbClr val="FF0000"/>
                </a:solidFill>
                <a:latin typeface="Corbel"/>
                <a:ea typeface="Corbel"/>
                <a:cs typeface="Corbel"/>
                <a:sym typeface="Corbel"/>
              </a:rPr>
              <a:t>and resource replication mechanisms</a:t>
            </a:r>
            <a:r>
              <a:rPr lang="en-IN" sz="2400" b="0" i="0" u="none" strike="noStrike" cap="none" dirty="0">
                <a:solidFill>
                  <a:srgbClr val="000000"/>
                </a:solidFill>
                <a:latin typeface="Corbel"/>
                <a:ea typeface="Corbel"/>
                <a:cs typeface="Corbel"/>
                <a:sym typeface="Corbel"/>
              </a:rPr>
              <a:t>. </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5" descr="http://www.informit.com/content/images/chap11_9780133387520/elementLinks/th11fig12.jpg"/>
          <p:cNvPicPr preferRelativeResize="0"/>
          <p:nvPr/>
        </p:nvPicPr>
        <p:blipFill rotWithShape="1">
          <a:blip r:embed="rId3">
            <a:alphaModFix/>
          </a:blip>
          <a:srcRect/>
          <a:stretch/>
        </p:blipFill>
        <p:spPr>
          <a:xfrm>
            <a:off x="2319240" y="161316"/>
            <a:ext cx="7539453" cy="3637686"/>
          </a:xfrm>
          <a:prstGeom prst="rect">
            <a:avLst/>
          </a:prstGeom>
          <a:noFill/>
          <a:ln>
            <a:noFill/>
          </a:ln>
        </p:spPr>
      </p:pic>
      <p:sp>
        <p:nvSpPr>
          <p:cNvPr id="181" name="Google Shape;181;p25"/>
          <p:cNvSpPr/>
          <p:nvPr/>
        </p:nvSpPr>
        <p:spPr>
          <a:xfrm>
            <a:off x="311085" y="3912115"/>
            <a:ext cx="11481847" cy="2620659"/>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Font typeface="Wingdings" panose="05000000000000000000" pitchFamily="2" charset="2"/>
              <a:buChar char="§"/>
            </a:pPr>
            <a:r>
              <a:rPr lang="en-IN" sz="2000" b="0" i="0" u="none" strike="noStrike" cap="none" dirty="0">
                <a:solidFill>
                  <a:srgbClr val="000000"/>
                </a:solidFill>
                <a:latin typeface="Corbel"/>
                <a:ea typeface="Corbel"/>
                <a:cs typeface="Corbel"/>
                <a:sym typeface="Corbel"/>
              </a:rPr>
              <a:t>The </a:t>
            </a:r>
            <a:r>
              <a:rPr lang="en-IN" sz="2000" b="1" i="0" u="none" strike="noStrike" cap="none" dirty="0">
                <a:solidFill>
                  <a:srgbClr val="FF0000"/>
                </a:solidFill>
                <a:latin typeface="Corbel"/>
                <a:ea typeface="Corbel"/>
                <a:cs typeface="Corbel"/>
                <a:sym typeface="Corbel"/>
              </a:rPr>
              <a:t>automated scaling listener </a:t>
            </a:r>
            <a:r>
              <a:rPr lang="en-IN" sz="2000" b="0" i="0" u="none" strike="noStrike" cap="none" dirty="0">
                <a:solidFill>
                  <a:srgbClr val="000000"/>
                </a:solidFill>
                <a:latin typeface="Corbel"/>
                <a:ea typeface="Corbel"/>
                <a:cs typeface="Corbel"/>
                <a:sym typeface="Corbel"/>
              </a:rPr>
              <a:t>determines when to redirect requests to cloud-based IT resources, and </a:t>
            </a:r>
            <a:r>
              <a:rPr lang="en-IN" sz="2000" b="1" i="0" u="none" strike="noStrike" cap="none" dirty="0">
                <a:solidFill>
                  <a:srgbClr val="00B0F0"/>
                </a:solidFill>
                <a:latin typeface="Corbel"/>
                <a:ea typeface="Corbel"/>
                <a:cs typeface="Corbel"/>
                <a:sym typeface="Corbel"/>
              </a:rPr>
              <a:t>resource replication </a:t>
            </a:r>
            <a:r>
              <a:rPr lang="en-IN" sz="2000" b="0" i="0" u="none" strike="noStrike" cap="none" dirty="0">
                <a:solidFill>
                  <a:srgbClr val="000000"/>
                </a:solidFill>
                <a:latin typeface="Corbel"/>
                <a:ea typeface="Corbel"/>
                <a:cs typeface="Corbel"/>
                <a:sym typeface="Corbel"/>
              </a:rPr>
              <a:t>is used to maintain </a:t>
            </a:r>
            <a:r>
              <a:rPr lang="en-IN" sz="2000" b="0" i="0" u="none" strike="noStrike" cap="none" dirty="0">
                <a:solidFill>
                  <a:srgbClr val="00B0F0"/>
                </a:solidFill>
                <a:latin typeface="Corbel"/>
                <a:ea typeface="Corbel"/>
                <a:cs typeface="Corbel"/>
                <a:sym typeface="Corbel"/>
              </a:rPr>
              <a:t>synchronicity between on-premise and cloud-based IT resources in relation to state information.</a:t>
            </a:r>
          </a:p>
          <a:p>
            <a:pPr marL="285750" marR="0" lvl="0" indent="-285750" algn="just" rtl="0">
              <a:spcBef>
                <a:spcPts val="0"/>
              </a:spcBef>
              <a:spcAft>
                <a:spcPts val="0"/>
              </a:spcAft>
              <a:buFont typeface="Wingdings" panose="05000000000000000000" pitchFamily="2" charset="2"/>
              <a:buChar char="§"/>
            </a:pPr>
            <a:endParaRPr dirty="0">
              <a:solidFill>
                <a:srgbClr val="00B0F0"/>
              </a:solidFill>
            </a:endParaRPr>
          </a:p>
          <a:p>
            <a:pPr marL="342900" marR="0" lvl="0" indent="-342900" algn="just" rtl="0">
              <a:spcBef>
                <a:spcPts val="0"/>
              </a:spcBef>
              <a:spcAft>
                <a:spcPts val="0"/>
              </a:spcAft>
              <a:buFont typeface="Wingdings" panose="05000000000000000000" pitchFamily="2" charset="2"/>
              <a:buChar char="§"/>
            </a:pPr>
            <a:r>
              <a:rPr lang="en-IN" sz="2000" b="0" i="0" u="none" strike="noStrike" cap="none" dirty="0">
                <a:solidFill>
                  <a:srgbClr val="000000"/>
                </a:solidFill>
                <a:latin typeface="Corbel"/>
                <a:ea typeface="Corbel"/>
                <a:cs typeface="Corbel"/>
                <a:sym typeface="Corbel"/>
              </a:rPr>
              <a:t>An automated scaling listener monitors the usage of </a:t>
            </a:r>
            <a:r>
              <a:rPr lang="en-IN" sz="2000" b="0" i="0" u="none" strike="noStrike" cap="none" dirty="0">
                <a:solidFill>
                  <a:srgbClr val="00B0F0"/>
                </a:solidFill>
                <a:latin typeface="Corbel"/>
                <a:ea typeface="Corbel"/>
                <a:cs typeface="Corbel"/>
                <a:sym typeface="Corbel"/>
              </a:rPr>
              <a:t>on-premise Service A</a:t>
            </a:r>
            <a:r>
              <a:rPr lang="en-IN" sz="2000" b="0" i="0" u="none" strike="noStrike" cap="none" dirty="0">
                <a:solidFill>
                  <a:srgbClr val="000000"/>
                </a:solidFill>
                <a:latin typeface="Corbel"/>
                <a:ea typeface="Corbel"/>
                <a:cs typeface="Corbel"/>
                <a:sym typeface="Corbel"/>
              </a:rPr>
              <a:t>, and redirects </a:t>
            </a:r>
            <a:r>
              <a:rPr lang="en-IN" sz="2000" b="0" i="0" u="none" strike="noStrike" cap="none" dirty="0">
                <a:solidFill>
                  <a:srgbClr val="FF0000"/>
                </a:solidFill>
                <a:latin typeface="Corbel"/>
                <a:ea typeface="Corbel"/>
                <a:cs typeface="Corbel"/>
                <a:sym typeface="Corbel"/>
              </a:rPr>
              <a:t>Service Consumer C’s request to Service A’s redundant implementation in the cloud (Cloud Service A)</a:t>
            </a:r>
            <a:r>
              <a:rPr lang="en-IN" sz="2000" b="0" i="0" u="none" strike="noStrike" cap="none" dirty="0">
                <a:solidFill>
                  <a:srgbClr val="000000"/>
                </a:solidFill>
                <a:latin typeface="Corbel"/>
                <a:ea typeface="Corbel"/>
                <a:cs typeface="Corbel"/>
                <a:sym typeface="Corbel"/>
              </a:rPr>
              <a:t> once Service A’s usage threshold has been exceeded (1). </a:t>
            </a:r>
          </a:p>
          <a:p>
            <a:pPr marL="342900" marR="0" lvl="0" indent="-342900" algn="just" rtl="0">
              <a:spcBef>
                <a:spcPts val="0"/>
              </a:spcBef>
              <a:spcAft>
                <a:spcPts val="0"/>
              </a:spcAft>
              <a:buFont typeface="Wingdings" panose="05000000000000000000" pitchFamily="2" charset="2"/>
              <a:buChar char="§"/>
            </a:pPr>
            <a:r>
              <a:rPr lang="en-IN" sz="2000" b="0" i="0" u="none" strike="noStrike" cap="none" dirty="0">
                <a:solidFill>
                  <a:srgbClr val="000000"/>
                </a:solidFill>
                <a:latin typeface="Corbel"/>
                <a:ea typeface="Corbel"/>
                <a:cs typeface="Corbel"/>
                <a:sym typeface="Corbel"/>
              </a:rPr>
              <a:t>A resource replication system is used to </a:t>
            </a:r>
            <a:r>
              <a:rPr lang="en-IN" sz="2000" b="0" i="0" u="none" strike="noStrike" cap="none" dirty="0">
                <a:solidFill>
                  <a:srgbClr val="FF0000"/>
                </a:solidFill>
                <a:latin typeface="Corbel"/>
                <a:ea typeface="Corbel"/>
                <a:cs typeface="Corbel"/>
                <a:sym typeface="Corbel"/>
              </a:rPr>
              <a:t>keep state management databases synchronized (2).</a:t>
            </a:r>
            <a:endParaRPr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of cloud bursting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524" y="289092"/>
            <a:ext cx="9645930" cy="601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97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6814" y="525491"/>
            <a:ext cx="5307022"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323232"/>
                </a:solidFill>
                <a:effectLst/>
                <a:uLnTx/>
                <a:uFillTx/>
                <a:latin typeface="Arial" panose="020B0604020202020204" pitchFamily="34" charset="0"/>
                <a:cs typeface="Arial"/>
                <a:sym typeface="Arial"/>
              </a:rPr>
              <a:t>The benefits of cloud bursting</a:t>
            </a:r>
          </a:p>
        </p:txBody>
      </p:sp>
      <p:sp>
        <p:nvSpPr>
          <p:cNvPr id="3" name="Rectangle 2"/>
          <p:cNvSpPr/>
          <p:nvPr/>
        </p:nvSpPr>
        <p:spPr>
          <a:xfrm>
            <a:off x="622723" y="947871"/>
            <a:ext cx="1119520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Cost.</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An organization only pays for extra compute resources when needed. Likewise, private cloud infrastructure costs can be kept low by maintaining only minimal resources.</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Flexibility.</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Cloud bursting can quickly adjust to cloud capacity needs. It also frees up private cloud resources.</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Business continuity.</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An application can burst over into the public cloud without interrupting its users.</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Peaks in traffic.</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If an organization is expecting a sudden increase in traffic, like during a holiday, cloud bursting can be used to facilitate any expected or unexpected peaks in compute resource demands.</a:t>
            </a:r>
          </a:p>
        </p:txBody>
      </p:sp>
      <p:sp>
        <p:nvSpPr>
          <p:cNvPr id="4" name="Rectangle 3"/>
          <p:cNvSpPr/>
          <p:nvPr/>
        </p:nvSpPr>
        <p:spPr>
          <a:xfrm>
            <a:off x="4216662" y="3524686"/>
            <a:ext cx="495680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srgbClr val="323232"/>
                </a:solidFill>
                <a:effectLst/>
                <a:uLnTx/>
                <a:uFillTx/>
                <a:latin typeface="Arial" panose="020B0604020202020204" pitchFamily="34" charset="0"/>
                <a:cs typeface="Arial"/>
                <a:sym typeface="Arial"/>
              </a:rPr>
              <a:t>The challenges of using cloud bursting</a:t>
            </a:r>
            <a:endParaRPr kumimoji="0" lang="en-US" sz="2000" b="1" i="0" u="none" strike="noStrike" kern="0" cap="none" spc="0" normalizeH="0" baseline="0" noProof="0" dirty="0">
              <a:ln>
                <a:noFill/>
              </a:ln>
              <a:solidFill>
                <a:srgbClr val="323232"/>
              </a:solidFill>
              <a:effectLst/>
              <a:uLnTx/>
              <a:uFillTx/>
              <a:latin typeface="Arial" panose="020B0604020202020204" pitchFamily="34" charset="0"/>
              <a:cs typeface="Arial"/>
              <a:sym typeface="Arial"/>
            </a:endParaRPr>
          </a:p>
        </p:txBody>
      </p:sp>
      <p:sp>
        <p:nvSpPr>
          <p:cNvPr id="5" name="Rectangle 4"/>
          <p:cNvSpPr/>
          <p:nvPr/>
        </p:nvSpPr>
        <p:spPr>
          <a:xfrm>
            <a:off x="518814" y="3832462"/>
            <a:ext cx="11439824" cy="16312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Security.</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If a public cloud is attacked, then an adjacent organization's data can be at risk.</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Data protection.</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It may be difficult to keep backups consistent when they are fed from multiple sources.</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Networking.</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Organizations may find it difficult to build low-latency and </a:t>
            </a:r>
            <a:r>
              <a:rPr kumimoji="0" lang="en-US" sz="2000" b="0" i="0" u="none" strike="noStrike" kern="0" cap="none" spc="0" normalizeH="0" baseline="0" noProof="0" dirty="0">
                <a:ln>
                  <a:noFill/>
                </a:ln>
                <a:solidFill>
                  <a:srgbClr val="FFFFFF">
                    <a:lumMod val="50000"/>
                  </a:srgbClr>
                </a:solidFill>
                <a:effectLst/>
                <a:uLnTx/>
                <a:uFillTx/>
                <a:latin typeface="Arial" panose="020B0604020202020204" pitchFamily="34" charset="0"/>
                <a:cs typeface="Arial"/>
                <a:sym typeface="Arial"/>
              </a:rPr>
              <a:t>high-bandwidth</a:t>
            </a:r>
            <a:r>
              <a:rPr kumimoji="0" lang="en-US" sz="20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redundant connections between public and private clouds.</a:t>
            </a:r>
          </a:p>
        </p:txBody>
      </p:sp>
    </p:spTree>
    <p:extLst>
      <p:ext uri="{BB962C8B-B14F-4D97-AF65-F5344CB8AC3E}">
        <p14:creationId xmlns:p14="http://schemas.microsoft.com/office/powerpoint/2010/main" val="400391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0966" y="333062"/>
            <a:ext cx="3592650" cy="400110"/>
          </a:xfrm>
          <a:prstGeom prst="rect">
            <a:avLst/>
          </a:prstGeom>
        </p:spPr>
        <p:txBody>
          <a:bodyPr wrap="none">
            <a:spAutoFit/>
          </a:bodyPr>
          <a:lstStyle/>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92D050"/>
                </a:solidFill>
                <a:effectLst/>
                <a:uLnTx/>
                <a:uFillTx/>
                <a:latin typeface="proxima-nova"/>
                <a:cs typeface="Arial"/>
                <a:sym typeface="Arial"/>
              </a:rPr>
              <a:t>Cloud Bursting Approaches</a:t>
            </a:r>
          </a:p>
        </p:txBody>
      </p:sp>
      <p:sp>
        <p:nvSpPr>
          <p:cNvPr id="3" name="Rectangle 2"/>
          <p:cNvSpPr/>
          <p:nvPr/>
        </p:nvSpPr>
        <p:spPr>
          <a:xfrm>
            <a:off x="243321" y="671616"/>
            <a:ext cx="11587940" cy="58477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101820"/>
                </a:solidFill>
                <a:effectLst/>
                <a:uLnTx/>
                <a:uFillTx/>
                <a:latin typeface="proxima-nova"/>
                <a:cs typeface="Arial"/>
                <a:sym typeface="Arial"/>
              </a:rPr>
              <a:t>You can apply cloud bursting using three types of approaches—distributed load balancing, manual bursting, and automated bursting.</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Rectangle 3"/>
          <p:cNvSpPr/>
          <p:nvPr/>
        </p:nvSpPr>
        <p:spPr>
          <a:xfrm>
            <a:off x="243321" y="1282980"/>
            <a:ext cx="11490958" cy="2308324"/>
          </a:xfrm>
          <a:prstGeom prst="rect">
            <a:avLst/>
          </a:prstGeom>
        </p:spPr>
        <p:txBody>
          <a:bodyPr wrap="square">
            <a:spAutoFit/>
          </a:bodyPr>
          <a:lstStyle/>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sng" strike="noStrike" kern="0" cap="none" spc="0" normalizeH="0" baseline="0" noProof="0" dirty="0">
                <a:ln>
                  <a:noFill/>
                </a:ln>
                <a:solidFill>
                  <a:srgbClr val="252525"/>
                </a:solidFill>
                <a:effectLst/>
                <a:uLnTx/>
                <a:uFillTx/>
                <a:latin typeface="proxima-nova"/>
                <a:cs typeface="Arial"/>
                <a:sym typeface="Arial"/>
              </a:rPr>
              <a:t>Distributed Load Balancing</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101820"/>
                </a:solidFill>
                <a:effectLst/>
                <a:uLnTx/>
                <a:uFillTx/>
                <a:latin typeface="proxima-nova"/>
                <a:cs typeface="Arial"/>
                <a:sym typeface="Arial"/>
              </a:rPr>
              <a:t>Distributed load-balancing approaches operate </a:t>
            </a:r>
            <a:r>
              <a:rPr kumimoji="0" lang="en-US" sz="1600" b="0" i="0" u="sng" strike="noStrike" kern="0" cap="none" spc="0" normalizeH="0" baseline="0" noProof="0" dirty="0">
                <a:ln>
                  <a:noFill/>
                </a:ln>
                <a:solidFill>
                  <a:srgbClr val="101820"/>
                </a:solidFill>
                <a:effectLst/>
                <a:uLnTx/>
                <a:uFillTx/>
                <a:latin typeface="proxima-nova"/>
                <a:cs typeface="Arial"/>
                <a:sym typeface="Arial"/>
              </a:rPr>
              <a:t>workloads in between a public cloud and a data center</a:t>
            </a:r>
            <a:r>
              <a:rPr kumimoji="0" lang="en-US" sz="1600" b="0" i="0" u="none" strike="noStrike" kern="0" cap="none" spc="0" normalizeH="0" baseline="0" noProof="0" dirty="0">
                <a:ln>
                  <a:noFill/>
                </a:ln>
                <a:solidFill>
                  <a:srgbClr val="101820"/>
                </a:solidFill>
                <a:effectLst/>
                <a:uLnTx/>
                <a:uFillTx/>
                <a:latin typeface="proxima-nova"/>
                <a:cs typeface="Arial"/>
                <a:sym typeface="Arial"/>
              </a:rPr>
              <a:t>.</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01820"/>
                </a:solidFill>
                <a:effectLst/>
                <a:uLnTx/>
                <a:uFillTx/>
                <a:latin typeface="proxima-nova"/>
                <a:cs typeface="Arial"/>
                <a:sym typeface="Arial"/>
              </a:rPr>
              <a:t>Load balancing</a:t>
            </a:r>
            <a:r>
              <a:rPr kumimoji="0" lang="en-US" sz="1600" b="0" i="0" u="none" strike="noStrike" kern="0" cap="none" spc="0" normalizeH="0" baseline="0" noProof="0" dirty="0">
                <a:ln>
                  <a:noFill/>
                </a:ln>
                <a:solidFill>
                  <a:srgbClr val="101820"/>
                </a:solidFill>
                <a:effectLst/>
                <a:uLnTx/>
                <a:uFillTx/>
                <a:latin typeface="proxima-nova"/>
                <a:cs typeface="Arial"/>
                <a:sym typeface="Arial"/>
              </a:rPr>
              <a:t> is used to simultaneously provision cloud resources, such as compute instances, monitoring, and storage, and then deploy data center workloads to provisioned cloud services.</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01820"/>
                </a:solidFill>
                <a:effectLst/>
                <a:uLnTx/>
                <a:uFillTx/>
                <a:latin typeface="proxima-nova"/>
                <a:cs typeface="Arial"/>
                <a:sym typeface="Arial"/>
              </a:rPr>
              <a:t>Load monitoring,</a:t>
            </a:r>
            <a:r>
              <a:rPr kumimoji="0" lang="en-US" sz="1600" b="0" i="0" u="none" strike="noStrike" kern="0" cap="none" spc="0" normalizeH="0" baseline="0" noProof="0" dirty="0">
                <a:ln>
                  <a:noFill/>
                </a:ln>
                <a:solidFill>
                  <a:srgbClr val="101820"/>
                </a:solidFill>
                <a:effectLst/>
                <a:uLnTx/>
                <a:uFillTx/>
                <a:latin typeface="proxima-nova"/>
                <a:cs typeface="Arial"/>
                <a:sym typeface="Arial"/>
              </a:rPr>
              <a:t> when applied to local workloads, provides the data needed to redirect traffic. You set a threshold for each load, and then distribute as needed:</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444444"/>
                </a:solidFill>
                <a:effectLst/>
                <a:uLnTx/>
                <a:uFillTx/>
                <a:latin typeface="proxima-nova"/>
                <a:cs typeface="Arial"/>
                <a:sym typeface="Arial"/>
              </a:rPr>
              <a:t>Once a load exceeds the threshold, an identical workload environment is started in the cloud. Traffic is then directed from the workload to the public cloud.</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444444"/>
                </a:solidFill>
                <a:effectLst/>
                <a:uLnTx/>
                <a:uFillTx/>
                <a:latin typeface="proxima-nova"/>
                <a:cs typeface="Arial"/>
                <a:sym typeface="Arial"/>
              </a:rPr>
              <a:t>Once a load falls below the threshold, traffic is redirected to the local data center and cloud resources for this load stops. </a:t>
            </a:r>
          </a:p>
        </p:txBody>
      </p:sp>
      <p:sp>
        <p:nvSpPr>
          <p:cNvPr id="5" name="Rectangle 4"/>
          <p:cNvSpPr/>
          <p:nvPr/>
        </p:nvSpPr>
        <p:spPr>
          <a:xfrm>
            <a:off x="243321" y="3814368"/>
            <a:ext cx="11587940" cy="1323439"/>
          </a:xfrm>
          <a:prstGeom prst="rect">
            <a:avLst/>
          </a:prstGeom>
        </p:spPr>
        <p:txBody>
          <a:bodyPr wrap="square">
            <a:spAutoFit/>
          </a:bodyPr>
          <a:lstStyle/>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sng" strike="noStrike" kern="0" cap="none" spc="0" normalizeH="0" baseline="0" noProof="0" dirty="0">
                <a:ln>
                  <a:noFill/>
                </a:ln>
                <a:solidFill>
                  <a:srgbClr val="252525"/>
                </a:solidFill>
                <a:effectLst/>
                <a:uLnTx/>
                <a:uFillTx/>
                <a:latin typeface="proxima-nova"/>
                <a:cs typeface="Arial"/>
                <a:sym typeface="Arial"/>
              </a:rPr>
              <a:t>Manual Bursting</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01820"/>
                </a:solidFill>
                <a:effectLst/>
                <a:uLnTx/>
                <a:uFillTx/>
                <a:latin typeface="proxima-nova"/>
                <a:cs typeface="Arial"/>
                <a:sym typeface="Arial"/>
              </a:rPr>
              <a:t>Manual bursting</a:t>
            </a:r>
            <a:r>
              <a:rPr kumimoji="0" lang="en-US" sz="1600" b="0" i="0" u="none" strike="noStrike" kern="0" cap="none" spc="0" normalizeH="0" baseline="0" noProof="0" dirty="0">
                <a:ln>
                  <a:noFill/>
                </a:ln>
                <a:solidFill>
                  <a:srgbClr val="101820"/>
                </a:solidFill>
                <a:effectLst/>
                <a:uLnTx/>
                <a:uFillTx/>
                <a:latin typeface="proxima-nova"/>
                <a:cs typeface="Arial"/>
                <a:sym typeface="Arial"/>
              </a:rPr>
              <a:t> is a technique that lets you manually provision and de-provision cloud-based services and resources according to notifications sent from your load balancer.</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101820"/>
                </a:solidFill>
                <a:effectLst/>
                <a:uLnTx/>
                <a:uFillTx/>
                <a:latin typeface="proxima-nova"/>
                <a:cs typeface="Arial"/>
                <a:sym typeface="Arial"/>
              </a:rPr>
              <a:t>Organizations leverage manual bursting to create large, but temporary cloud deployments to meet a required work. Once the cloud deployment is no longer needed, it is destroyed, to reduce costs.</a:t>
            </a:r>
          </a:p>
        </p:txBody>
      </p:sp>
      <p:sp>
        <p:nvSpPr>
          <p:cNvPr id="6" name="Rectangle 5"/>
          <p:cNvSpPr/>
          <p:nvPr/>
        </p:nvSpPr>
        <p:spPr>
          <a:xfrm>
            <a:off x="223058" y="5153345"/>
            <a:ext cx="11490960" cy="1323439"/>
          </a:xfrm>
          <a:prstGeom prst="rect">
            <a:avLst/>
          </a:prstGeom>
        </p:spPr>
        <p:txBody>
          <a:bodyPr wrap="square">
            <a:spAutoFit/>
          </a:bodyPr>
          <a:lstStyle/>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sng" strike="noStrike" kern="0" cap="none" spc="0" normalizeH="0" baseline="0" noProof="0" dirty="0">
                <a:ln>
                  <a:noFill/>
                </a:ln>
                <a:solidFill>
                  <a:srgbClr val="252525"/>
                </a:solidFill>
                <a:effectLst/>
                <a:uLnTx/>
                <a:uFillTx/>
                <a:latin typeface="proxima-nova"/>
                <a:cs typeface="Arial"/>
                <a:sym typeface="Arial"/>
              </a:rPr>
              <a:t>Automated Bursting</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01820"/>
                </a:solidFill>
                <a:effectLst/>
                <a:uLnTx/>
                <a:uFillTx/>
                <a:latin typeface="proxima-nova"/>
                <a:cs typeface="Arial"/>
                <a:sym typeface="Arial"/>
              </a:rPr>
              <a:t>Automated bursting</a:t>
            </a:r>
            <a:r>
              <a:rPr kumimoji="0" lang="en-US" sz="1600" b="0" i="0" u="none" strike="noStrike" kern="0" cap="none" spc="0" normalizeH="0" baseline="0" noProof="0" dirty="0">
                <a:ln>
                  <a:noFill/>
                </a:ln>
                <a:solidFill>
                  <a:srgbClr val="101820"/>
                </a:solidFill>
                <a:effectLst/>
                <a:uLnTx/>
                <a:uFillTx/>
                <a:latin typeface="proxima-nova"/>
                <a:cs typeface="Arial"/>
                <a:sym typeface="Arial"/>
              </a:rPr>
              <a:t> enables you to set up policies that define how bursting is handled, and then the software performs the process.</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101820"/>
                </a:solidFill>
                <a:effectLst/>
                <a:uLnTx/>
                <a:uFillTx/>
                <a:latin typeface="proxima-nova"/>
                <a:cs typeface="Arial"/>
                <a:sym typeface="Arial"/>
              </a:rPr>
              <a:t>Full automated and dynamic bursting techniques help organizations provision cloud resources and services on-demand, deploying when needed and immediately de-provisioning cloud resources when traffic demands are met sufficiently or fall.</a:t>
            </a:r>
          </a:p>
        </p:txBody>
      </p:sp>
    </p:spTree>
    <p:extLst>
      <p:ext uri="{BB962C8B-B14F-4D97-AF65-F5344CB8AC3E}">
        <p14:creationId xmlns:p14="http://schemas.microsoft.com/office/powerpoint/2010/main" val="3469170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1" y="524930"/>
            <a:ext cx="11623964" cy="5632311"/>
          </a:xfrm>
          <a:prstGeom prst="rect">
            <a:avLst/>
          </a:prstGeom>
        </p:spPr>
        <p:txBody>
          <a:bodyPr wrap="square">
            <a:spAutoFit/>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92D050"/>
                </a:solidFill>
                <a:effectLst/>
                <a:uLnTx/>
                <a:uFillTx/>
                <a:latin typeface="proxima-nova"/>
                <a:cs typeface="Arial"/>
                <a:sym typeface="Arial"/>
              </a:rPr>
              <a:t>Which Apps Work Well in a Cloud Bursting Architecture?</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101820"/>
              </a:solidFill>
              <a:effectLst/>
              <a:uLnTx/>
              <a:uFillTx/>
              <a:latin typeface="proxima-nova"/>
              <a:cs typeface="Arial"/>
              <a:sym typeface="Arial"/>
            </a:endParaRP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101820"/>
                </a:solidFill>
                <a:effectLst/>
                <a:uLnTx/>
                <a:uFillTx/>
                <a:latin typeface="proxima-nova"/>
                <a:cs typeface="Arial"/>
                <a:sym typeface="Arial"/>
              </a:rPr>
              <a:t>A cloud bursting architecture can provide significant </a:t>
            </a:r>
            <a:r>
              <a:rPr kumimoji="0" lang="en-US" sz="1800" b="0" i="0" u="none" strike="noStrike" kern="0" cap="none" spc="0" normalizeH="0" baseline="0" noProof="0" dirty="0">
                <a:ln>
                  <a:noFill/>
                </a:ln>
                <a:solidFill>
                  <a:srgbClr val="00B050"/>
                </a:solidFill>
                <a:effectLst/>
                <a:uLnTx/>
                <a:uFillTx/>
                <a:latin typeface="proxima-nova"/>
                <a:cs typeface="Arial"/>
                <a:sym typeface="Arial"/>
              </a:rPr>
              <a:t>cost savings, increase the efficiency of operations, and improve overall performance and productivity.</a:t>
            </a:r>
            <a:r>
              <a:rPr kumimoji="0" lang="en-US" sz="1800" b="0" i="0" u="none" strike="noStrike" kern="0" cap="none" spc="0" normalizeH="0" baseline="0" noProof="0" dirty="0">
                <a:ln>
                  <a:noFill/>
                </a:ln>
                <a:solidFill>
                  <a:srgbClr val="101820"/>
                </a:solidFill>
                <a:effectLst/>
                <a:uLnTx/>
                <a:uFillTx/>
                <a:latin typeface="proxima-nova"/>
                <a:cs typeface="Arial"/>
                <a:sym typeface="Arial"/>
              </a:rPr>
              <a:t> However, there are certain challenges that prevent cloud bursting from being a good fit for a wide scope of applications.</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endParaRPr kumimoji="0" lang="en-US" sz="1800" b="1" i="0" u="sng" strike="noStrike" kern="0" cap="none" spc="0" normalizeH="0" baseline="0" noProof="0" dirty="0">
              <a:ln>
                <a:noFill/>
              </a:ln>
              <a:solidFill>
                <a:srgbClr val="101820"/>
              </a:solidFill>
              <a:effectLst/>
              <a:uLnTx/>
              <a:uFillTx/>
              <a:latin typeface="proxima-nova"/>
              <a:cs typeface="Arial"/>
              <a:sym typeface="Arial"/>
            </a:endParaRP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800" b="1" i="0" u="sng" strike="noStrike" kern="0" cap="none" spc="0" normalizeH="0" baseline="0" noProof="0" dirty="0">
                <a:ln>
                  <a:noFill/>
                </a:ln>
                <a:solidFill>
                  <a:srgbClr val="101820"/>
                </a:solidFill>
                <a:effectLst/>
                <a:uLnTx/>
                <a:uFillTx/>
                <a:latin typeface="proxima-nova"/>
                <a:cs typeface="Arial"/>
                <a:sym typeface="Arial"/>
              </a:rPr>
              <a:t>Cloud bursting is ideal for:</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Applications that mainly read data from storage, such as a content delivery system.</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Software development</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Marketing campaigns</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Big data modeling and queries</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Seasonal businesses </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Database applications using sharding to optimize performance.</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Big data analytics applications that need to quickly process large data volumes.</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Artificial Intelligence / Machine Learning (AI/ML) models that require large-scale infrastructure for model training.</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endParaRPr kumimoji="0" lang="en-US" sz="1800" b="1" i="0" u="sng" strike="noStrike" kern="0" cap="none" spc="0" normalizeH="0" baseline="0" noProof="0" dirty="0">
              <a:ln>
                <a:noFill/>
              </a:ln>
              <a:solidFill>
                <a:srgbClr val="101820"/>
              </a:solidFill>
              <a:effectLst/>
              <a:uLnTx/>
              <a:uFillTx/>
              <a:latin typeface="proxima-nova"/>
              <a:cs typeface="Arial"/>
              <a:sym typeface="Arial"/>
            </a:endParaRP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endParaRPr kumimoji="0" lang="en-US" sz="1800" b="1" i="0" u="sng" strike="noStrike" kern="0" cap="none" spc="0" normalizeH="0" baseline="0" noProof="0" dirty="0">
              <a:ln>
                <a:noFill/>
              </a:ln>
              <a:solidFill>
                <a:srgbClr val="101820"/>
              </a:solidFill>
              <a:effectLst/>
              <a:uLnTx/>
              <a:uFillTx/>
              <a:latin typeface="proxima-nova"/>
              <a:cs typeface="Arial"/>
              <a:sym typeface="Arial"/>
            </a:endParaRP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800" b="1" i="0" u="sng" strike="noStrike" kern="0" cap="none" spc="0" normalizeH="0" baseline="0" noProof="0" dirty="0">
                <a:ln>
                  <a:noFill/>
                </a:ln>
                <a:solidFill>
                  <a:srgbClr val="101820"/>
                </a:solidFill>
                <a:effectLst/>
                <a:uLnTx/>
                <a:uFillTx/>
                <a:latin typeface="proxima-nova"/>
                <a:cs typeface="Arial"/>
                <a:sym typeface="Arial"/>
              </a:rPr>
              <a:t>Cloud bursting is not a good fit for</a:t>
            </a:r>
            <a:r>
              <a:rPr kumimoji="0" lang="en-US" sz="1800" b="1" i="0" u="none" strike="noStrike" kern="0" cap="none" spc="0" normalizeH="0" baseline="0" noProof="0" dirty="0">
                <a:ln>
                  <a:noFill/>
                </a:ln>
                <a:solidFill>
                  <a:srgbClr val="101820"/>
                </a:solidFill>
                <a:effectLst/>
                <a:uLnTx/>
                <a:uFillTx/>
                <a:latin typeface="proxima-nova"/>
                <a:cs typeface="Arial"/>
                <a:sym typeface="Arial"/>
              </a:rPr>
              <a:t>:</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Applications that rely on low-latency write operations.</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Scientific applications using simulation.</a:t>
            </a:r>
          </a:p>
        </p:txBody>
      </p:sp>
    </p:spTree>
    <p:extLst>
      <p:ext uri="{BB962C8B-B14F-4D97-AF65-F5344CB8AC3E}">
        <p14:creationId xmlns:p14="http://schemas.microsoft.com/office/powerpoint/2010/main" val="1097344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F1F0-21BC-460F-9E2E-BC152B22347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7EA7536-5E6E-4372-A9D8-533246A535B3}"/>
              </a:ext>
            </a:extLst>
          </p:cNvPr>
          <p:cNvSpPr>
            <a:spLocks noGrp="1"/>
          </p:cNvSpPr>
          <p:nvPr>
            <p:ph type="body" idx="1"/>
          </p:nvPr>
        </p:nvSpPr>
        <p:spPr/>
        <p:txBody>
          <a:bodyPr/>
          <a:lstStyle/>
          <a:p>
            <a:r>
              <a:rPr lang="en-US" dirty="0">
                <a:solidFill>
                  <a:schemeClr val="tx1"/>
                </a:solidFill>
              </a:rPr>
              <a:t>Whenever load over </a:t>
            </a:r>
            <a:r>
              <a:rPr lang="en-IN" sz="2000" b="0" i="0" u="none" strike="noStrike" cap="none" dirty="0">
                <a:solidFill>
                  <a:schemeClr val="tx1"/>
                </a:solidFill>
                <a:latin typeface="Corbel"/>
                <a:ea typeface="Corbel"/>
                <a:cs typeface="Corbel"/>
                <a:sym typeface="Corbel"/>
              </a:rPr>
              <a:t>on-premise server increased than the threshold value.</a:t>
            </a:r>
          </a:p>
          <a:p>
            <a:r>
              <a:rPr lang="en-IN" sz="2000" dirty="0">
                <a:solidFill>
                  <a:schemeClr val="tx1"/>
                </a:solidFill>
              </a:rPr>
              <a:t>A- burst in</a:t>
            </a:r>
          </a:p>
          <a:p>
            <a:r>
              <a:rPr lang="en-IN" sz="2000" dirty="0">
                <a:solidFill>
                  <a:schemeClr val="tx1"/>
                </a:solidFill>
              </a:rPr>
              <a:t>B- burst out</a:t>
            </a:r>
            <a:endParaRPr lang="en-IN" dirty="0">
              <a:solidFill>
                <a:schemeClr val="tx1"/>
              </a:solidFill>
            </a:endParaRPr>
          </a:p>
        </p:txBody>
      </p:sp>
    </p:spTree>
    <p:extLst>
      <p:ext uri="{BB962C8B-B14F-4D97-AF65-F5344CB8AC3E}">
        <p14:creationId xmlns:p14="http://schemas.microsoft.com/office/powerpoint/2010/main" val="404352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p:nvPr/>
        </p:nvSpPr>
        <p:spPr>
          <a:xfrm>
            <a:off x="2460813" y="422803"/>
            <a:ext cx="736898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i="0" u="none" strike="noStrike" cap="none" dirty="0">
                <a:solidFill>
                  <a:srgbClr val="C00000"/>
                </a:solidFill>
                <a:latin typeface="Corbel"/>
                <a:ea typeface="Corbel"/>
                <a:cs typeface="Corbel"/>
                <a:sym typeface="Corbel"/>
              </a:rPr>
              <a:t>Elastic Disk Provisioning Architecture</a:t>
            </a:r>
            <a:endParaRPr b="1" dirty="0">
              <a:solidFill>
                <a:srgbClr val="C00000"/>
              </a:solidFill>
            </a:endParaRPr>
          </a:p>
        </p:txBody>
      </p:sp>
      <p:sp>
        <p:nvSpPr>
          <p:cNvPr id="187" name="Google Shape;187;p26"/>
          <p:cNvSpPr/>
          <p:nvPr/>
        </p:nvSpPr>
        <p:spPr>
          <a:xfrm>
            <a:off x="575035" y="1295372"/>
            <a:ext cx="11048214" cy="522797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1800"/>
              </a:spcAft>
              <a:buNone/>
            </a:pPr>
            <a:r>
              <a:rPr lang="en-IN" sz="2400" b="0" i="0" u="none" strike="noStrike" cap="none" dirty="0">
                <a:solidFill>
                  <a:srgbClr val="000000"/>
                </a:solidFill>
                <a:latin typeface="Corbel"/>
                <a:ea typeface="Corbel"/>
                <a:cs typeface="Corbel"/>
                <a:sym typeface="Corbel"/>
              </a:rPr>
              <a:t>Cloud consumers are commonly charged for cloud-based storage space based on fixed-disk storage allocation, meaning the charges are predetermined by disk capacity and not aligned with actual data storage consumption. </a:t>
            </a:r>
          </a:p>
          <a:p>
            <a:pPr marL="0" marR="0" lvl="0" indent="0" algn="just" rtl="0">
              <a:spcBef>
                <a:spcPts val="0"/>
              </a:spcBef>
              <a:spcAft>
                <a:spcPts val="1800"/>
              </a:spcAft>
              <a:buNone/>
            </a:pPr>
            <a:r>
              <a:rPr lang="en-IN" sz="2400" b="0" i="0" u="none" strike="noStrike" cap="none" dirty="0">
                <a:solidFill>
                  <a:srgbClr val="000000"/>
                </a:solidFill>
                <a:latin typeface="Corbel"/>
                <a:ea typeface="Corbel"/>
                <a:cs typeface="Corbel"/>
                <a:sym typeface="Corbel"/>
              </a:rPr>
              <a:t>Figure demonstrates this by illustrating a scenario in which a cloud consumer provisions a virtual server with the Windows Server operating system and three 150 GB hard drives. </a:t>
            </a:r>
          </a:p>
        </p:txBody>
      </p:sp>
      <p:pic>
        <p:nvPicPr>
          <p:cNvPr id="2" name="Picture 2" descr="What is Thin Provisioning and Should You Use It? - CHI Corporation">
            <a:extLst>
              <a:ext uri="{FF2B5EF4-FFF2-40B4-BE49-F238E27FC236}">
                <a16:creationId xmlns:a16="http://schemas.microsoft.com/office/drawing/2014/main" id="{4715884B-933F-6A17-E278-8005B28E4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604" y="3424168"/>
            <a:ext cx="4707370" cy="29421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1990165" y="409109"/>
            <a:ext cx="8229600" cy="752304"/>
          </a:xfrm>
          <a:prstGeom prst="rect">
            <a:avLst/>
          </a:prstGeom>
          <a:noFill/>
          <a:ln>
            <a:noFill/>
          </a:ln>
        </p:spPr>
        <p:txBody>
          <a:bodyPr spcFirstLastPara="1" wrap="square" lIns="91425" tIns="45700" rIns="91425" bIns="45700" anchor="ctr" anchorCtr="0">
            <a:normAutofit fontScale="97500"/>
          </a:bodyPr>
          <a:lstStyle/>
          <a:p>
            <a:pPr marL="0" marR="0" lvl="0" indent="0" algn="ctr" rtl="0">
              <a:spcBef>
                <a:spcPts val="0"/>
              </a:spcBef>
              <a:spcAft>
                <a:spcPts val="0"/>
              </a:spcAft>
              <a:buNone/>
            </a:pPr>
            <a:r>
              <a:rPr lang="en-IN" sz="4400" b="0" i="0" u="none" strike="noStrike" cap="none" dirty="0">
                <a:solidFill>
                  <a:srgbClr val="000000"/>
                </a:solidFill>
                <a:latin typeface="Corbel"/>
                <a:ea typeface="Corbel"/>
                <a:cs typeface="Corbel"/>
                <a:sym typeface="Corbel"/>
              </a:rPr>
              <a:t>Cloud computing stack</a:t>
            </a:r>
            <a:endParaRPr sz="4400" b="0" i="0" u="none" strike="noStrike" cap="none" dirty="0">
              <a:solidFill>
                <a:srgbClr val="000000"/>
              </a:solidFill>
              <a:latin typeface="Corbel"/>
              <a:ea typeface="Corbel"/>
              <a:cs typeface="Corbel"/>
              <a:sym typeface="Corbel"/>
            </a:endParaRPr>
          </a:p>
        </p:txBody>
      </p:sp>
      <p:pic>
        <p:nvPicPr>
          <p:cNvPr id="95" name="Google Shape;95;p14" descr="Cloud-Service-Models.png"/>
          <p:cNvPicPr preferRelativeResize="0"/>
          <p:nvPr/>
        </p:nvPicPr>
        <p:blipFill rotWithShape="1">
          <a:blip r:embed="rId3">
            <a:alphaModFix/>
          </a:blip>
          <a:srcRect/>
          <a:stretch/>
        </p:blipFill>
        <p:spPr>
          <a:xfrm>
            <a:off x="1767736" y="1816019"/>
            <a:ext cx="8674457" cy="46282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7"/>
          <p:cNvPicPr preferRelativeResize="0"/>
          <p:nvPr/>
        </p:nvPicPr>
        <p:blipFill rotWithShape="1">
          <a:blip r:embed="rId3">
            <a:alphaModFix/>
          </a:blip>
          <a:srcRect/>
          <a:stretch/>
        </p:blipFill>
        <p:spPr>
          <a:xfrm>
            <a:off x="4709652" y="2959512"/>
            <a:ext cx="7216010" cy="3642731"/>
          </a:xfrm>
          <a:prstGeom prst="rect">
            <a:avLst/>
          </a:prstGeom>
          <a:noFill/>
          <a:ln>
            <a:noFill/>
          </a:ln>
        </p:spPr>
      </p:pic>
      <p:sp>
        <p:nvSpPr>
          <p:cNvPr id="193" name="Google Shape;193;p27"/>
          <p:cNvSpPr/>
          <p:nvPr/>
        </p:nvSpPr>
        <p:spPr>
          <a:xfrm>
            <a:off x="2460813" y="649051"/>
            <a:ext cx="736898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0" i="0" u="none" strike="noStrike" cap="none" dirty="0">
                <a:solidFill>
                  <a:srgbClr val="FF0000"/>
                </a:solidFill>
                <a:latin typeface="Corbel"/>
                <a:ea typeface="Corbel"/>
                <a:cs typeface="Corbel"/>
                <a:sym typeface="Corbel"/>
              </a:rPr>
              <a:t>Elastic Disk Provisioning Architecture</a:t>
            </a:r>
            <a:endParaRPr dirty="0"/>
          </a:p>
        </p:txBody>
      </p:sp>
      <p:sp>
        <p:nvSpPr>
          <p:cNvPr id="3" name="TextBox 2">
            <a:extLst>
              <a:ext uri="{FF2B5EF4-FFF2-40B4-BE49-F238E27FC236}">
                <a16:creationId xmlns:a16="http://schemas.microsoft.com/office/drawing/2014/main" id="{2B6977D2-18A6-11B7-9650-57AC12145C71}"/>
              </a:ext>
            </a:extLst>
          </p:cNvPr>
          <p:cNvSpPr txBox="1"/>
          <p:nvPr/>
        </p:nvSpPr>
        <p:spPr>
          <a:xfrm>
            <a:off x="978886" y="1692448"/>
            <a:ext cx="10436365" cy="1200329"/>
          </a:xfrm>
          <a:prstGeom prst="rect">
            <a:avLst/>
          </a:prstGeom>
          <a:noFill/>
        </p:spPr>
        <p:txBody>
          <a:bodyPr wrap="square">
            <a:spAutoFit/>
          </a:bodyPr>
          <a:lstStyle/>
          <a:p>
            <a:pPr marL="0" marR="0" lvl="0" indent="0" algn="just" rtl="0">
              <a:spcBef>
                <a:spcPts val="0"/>
              </a:spcBef>
              <a:spcAft>
                <a:spcPts val="1800"/>
              </a:spcAft>
              <a:buNone/>
            </a:pPr>
            <a:r>
              <a:rPr lang="en-US" sz="2400" b="0" i="0" u="none" strike="noStrike" cap="none" dirty="0">
                <a:solidFill>
                  <a:srgbClr val="000000"/>
                </a:solidFill>
                <a:latin typeface="Corbel"/>
                <a:ea typeface="Corbel"/>
                <a:cs typeface="Corbel"/>
                <a:sym typeface="Corbel"/>
              </a:rPr>
              <a:t>The cloud consumer is billed for using 450 GB of storage space after installing the operating system, even though the operating system only requires 15 GB of storage space.</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p:nvPr/>
        </p:nvSpPr>
        <p:spPr>
          <a:xfrm>
            <a:off x="471340" y="991778"/>
            <a:ext cx="11340446" cy="540902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400" b="0" i="0" u="none" strike="noStrike" cap="none" dirty="0">
                <a:solidFill>
                  <a:srgbClr val="000000"/>
                </a:solidFill>
                <a:latin typeface="Corbel"/>
                <a:ea typeface="Corbel"/>
                <a:cs typeface="Corbel"/>
                <a:sym typeface="Corbel"/>
              </a:rPr>
              <a:t>The elastic disk provisioning architecture establishes a dynamic storage provisioning system that ensures that the cloud consumer is granularly billed for the exact amount of storage that it actually uses. </a:t>
            </a:r>
          </a:p>
          <a:p>
            <a:pPr marL="0" marR="0" lvl="0" indent="0" algn="just" rtl="0">
              <a:spcBef>
                <a:spcPts val="0"/>
              </a:spcBef>
              <a:spcAft>
                <a:spcPts val="0"/>
              </a:spcAft>
              <a:buNone/>
            </a:pPr>
            <a:endParaRPr lang="en-IN" sz="2400" b="0" i="0" u="none" strike="noStrike" cap="none" dirty="0">
              <a:solidFill>
                <a:srgbClr val="000000"/>
              </a:solidFill>
              <a:latin typeface="Corbel"/>
              <a:ea typeface="Corbel"/>
              <a:cs typeface="Corbel"/>
              <a:sym typeface="Corbel"/>
            </a:endParaRPr>
          </a:p>
          <a:p>
            <a:pPr marL="0" marR="0" lvl="0" indent="0" algn="just" rtl="0">
              <a:spcBef>
                <a:spcPts val="0"/>
              </a:spcBef>
              <a:spcAft>
                <a:spcPts val="0"/>
              </a:spcAft>
              <a:buNone/>
            </a:pPr>
            <a:r>
              <a:rPr lang="en-IN" sz="2400" b="0" i="0" u="none" strike="noStrike" cap="none" dirty="0">
                <a:solidFill>
                  <a:srgbClr val="000000"/>
                </a:solidFill>
                <a:latin typeface="Corbel"/>
                <a:ea typeface="Corbel"/>
                <a:cs typeface="Corbel"/>
                <a:sym typeface="Corbel"/>
              </a:rPr>
              <a:t>This system uses </a:t>
            </a:r>
            <a:r>
              <a:rPr lang="en-IN" sz="2400" b="0" i="0" u="none" strike="noStrike" cap="none" dirty="0">
                <a:solidFill>
                  <a:srgbClr val="C00000"/>
                </a:solidFill>
                <a:latin typeface="Corbel"/>
                <a:ea typeface="Corbel"/>
                <a:cs typeface="Corbel"/>
                <a:sym typeface="Corbel"/>
              </a:rPr>
              <a:t>thin-provisioning technology for the dynamic allocation of storage space</a:t>
            </a:r>
            <a:r>
              <a:rPr lang="en-IN" sz="2400" b="0" i="0" u="none" strike="noStrike" cap="none" dirty="0">
                <a:solidFill>
                  <a:srgbClr val="000000"/>
                </a:solidFill>
                <a:latin typeface="Corbel"/>
                <a:ea typeface="Corbel"/>
                <a:cs typeface="Corbel"/>
                <a:sym typeface="Corbel"/>
              </a:rPr>
              <a:t>, and is further supported by </a:t>
            </a:r>
            <a:r>
              <a:rPr lang="en-IN" sz="2400" b="0" i="0" u="none" strike="noStrike" cap="none" dirty="0">
                <a:solidFill>
                  <a:srgbClr val="00B0F0"/>
                </a:solidFill>
                <a:latin typeface="Corbel"/>
                <a:ea typeface="Corbel"/>
                <a:cs typeface="Corbel"/>
                <a:sym typeface="Corbel"/>
              </a:rPr>
              <a:t>runtime usage monitoring to collect accurate usage data for billing purposes</a:t>
            </a:r>
            <a:r>
              <a:rPr lang="en-IN" sz="2400" b="0" i="0" u="none" strike="noStrike" cap="none" dirty="0">
                <a:solidFill>
                  <a:srgbClr val="000000"/>
                </a:solidFill>
                <a:latin typeface="Corbel"/>
                <a:ea typeface="Corbel"/>
                <a:cs typeface="Corbel"/>
                <a:sym typeface="Corbel"/>
              </a:rPr>
              <a:t>. </a:t>
            </a:r>
            <a:endParaRPr dirty="0"/>
          </a:p>
          <a:p>
            <a:pPr marL="0" marR="0" lvl="0" indent="0" algn="just" rtl="0">
              <a:spcBef>
                <a:spcPts val="0"/>
              </a:spcBef>
              <a:spcAft>
                <a:spcPts val="0"/>
              </a:spcAft>
              <a:buNone/>
            </a:pPr>
            <a:endParaRPr sz="2400" b="0" i="0" u="none" strike="noStrike" cap="none" dirty="0">
              <a:solidFill>
                <a:srgbClr val="000000"/>
              </a:solidFill>
              <a:latin typeface="Corbel"/>
              <a:ea typeface="Corbel"/>
              <a:cs typeface="Corbel"/>
              <a:sym typeface="Corbel"/>
            </a:endParaRPr>
          </a:p>
          <a:p>
            <a:pPr marL="0" marR="0" lvl="0" indent="0" algn="just" rtl="0">
              <a:spcBef>
                <a:spcPts val="0"/>
              </a:spcBef>
              <a:spcAft>
                <a:spcPts val="0"/>
              </a:spcAft>
              <a:buNone/>
            </a:pPr>
            <a:r>
              <a:rPr lang="en-IN" sz="2400" b="0" i="0" u="none" strike="noStrike" cap="none" dirty="0">
                <a:solidFill>
                  <a:srgbClr val="00B0F0"/>
                </a:solidFill>
                <a:latin typeface="Corbel"/>
                <a:ea typeface="Corbel"/>
                <a:cs typeface="Corbel"/>
                <a:sym typeface="Corbel"/>
              </a:rPr>
              <a:t>Thin-provisioning software</a:t>
            </a:r>
            <a:r>
              <a:rPr lang="en-IN" sz="2400" b="0" i="0" u="none" strike="noStrike" cap="none" dirty="0">
                <a:solidFill>
                  <a:srgbClr val="000000"/>
                </a:solidFill>
                <a:latin typeface="Corbel"/>
                <a:ea typeface="Corbel"/>
                <a:cs typeface="Corbel"/>
                <a:sym typeface="Corbel"/>
              </a:rPr>
              <a:t> is installed on virtual servers that process </a:t>
            </a:r>
            <a:r>
              <a:rPr lang="en-IN" sz="2400" b="0" i="0" u="none" strike="noStrike" cap="none" dirty="0">
                <a:solidFill>
                  <a:srgbClr val="FF0000"/>
                </a:solidFill>
                <a:latin typeface="Corbel"/>
                <a:ea typeface="Corbel"/>
                <a:cs typeface="Corbel"/>
                <a:sym typeface="Corbel"/>
              </a:rPr>
              <a:t>dynamic storage allocation via the hypervisor</a:t>
            </a:r>
            <a:r>
              <a:rPr lang="en-IN" sz="2400" b="0" i="0" u="none" strike="noStrike" cap="none" dirty="0">
                <a:solidFill>
                  <a:srgbClr val="000000"/>
                </a:solidFill>
                <a:latin typeface="Corbel"/>
                <a:ea typeface="Corbel"/>
                <a:cs typeface="Corbel"/>
                <a:sym typeface="Corbel"/>
              </a:rPr>
              <a:t>, while the </a:t>
            </a:r>
            <a:r>
              <a:rPr lang="en-IN" sz="2400" b="0" i="0" u="none" strike="noStrike" cap="none" dirty="0">
                <a:solidFill>
                  <a:srgbClr val="00B050"/>
                </a:solidFill>
                <a:latin typeface="Corbel"/>
                <a:ea typeface="Corbel"/>
                <a:cs typeface="Corbel"/>
                <a:sym typeface="Corbel"/>
              </a:rPr>
              <a:t>pay-per-use monitor tracks</a:t>
            </a:r>
            <a:r>
              <a:rPr lang="en-IN" sz="2400" b="0" i="0" u="none" strike="noStrike" cap="none" dirty="0">
                <a:solidFill>
                  <a:srgbClr val="000000"/>
                </a:solidFill>
                <a:latin typeface="Corbel"/>
                <a:ea typeface="Corbel"/>
                <a:cs typeface="Corbel"/>
                <a:sym typeface="Corbel"/>
              </a:rPr>
              <a:t> and reports granular billing-related disk usage data. </a:t>
            </a:r>
            <a:endParaRPr dirty="0"/>
          </a:p>
          <a:p>
            <a:pPr marL="0" marR="0" lvl="0" indent="0" algn="just" rtl="0">
              <a:spcBef>
                <a:spcPts val="0"/>
              </a:spcBef>
              <a:spcAft>
                <a:spcPts val="0"/>
              </a:spcAft>
              <a:buNone/>
            </a:pPr>
            <a:endParaRPr sz="2400" b="0" i="0" u="none" strike="noStrike" cap="none" dirty="0">
              <a:solidFill>
                <a:srgbClr val="000000"/>
              </a:solidFill>
              <a:latin typeface="Corbel"/>
              <a:ea typeface="Corbel"/>
              <a:cs typeface="Corbel"/>
              <a:sym typeface="Corbel"/>
            </a:endParaRPr>
          </a:p>
        </p:txBody>
      </p:sp>
      <p:sp>
        <p:nvSpPr>
          <p:cNvPr id="199" name="Google Shape;199;p28"/>
          <p:cNvSpPr/>
          <p:nvPr/>
        </p:nvSpPr>
        <p:spPr>
          <a:xfrm>
            <a:off x="2460813" y="299427"/>
            <a:ext cx="736898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0" i="0" u="none" strike="noStrike" cap="none">
                <a:solidFill>
                  <a:srgbClr val="FF0000"/>
                </a:solidFill>
                <a:latin typeface="Corbel"/>
                <a:ea typeface="Corbel"/>
                <a:cs typeface="Corbel"/>
                <a:sym typeface="Corbel"/>
              </a:rPr>
              <a:t>Elastic Disk Provisioning Architecture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9"/>
          <p:cNvPicPr preferRelativeResize="0"/>
          <p:nvPr/>
        </p:nvPicPr>
        <p:blipFill rotWithShape="1">
          <a:blip r:embed="rId3">
            <a:alphaModFix/>
          </a:blip>
          <a:srcRect/>
          <a:stretch/>
        </p:blipFill>
        <p:spPr>
          <a:xfrm>
            <a:off x="0" y="763178"/>
            <a:ext cx="5392271" cy="3828620"/>
          </a:xfrm>
          <a:prstGeom prst="rect">
            <a:avLst/>
          </a:prstGeom>
          <a:noFill/>
          <a:ln>
            <a:noFill/>
          </a:ln>
        </p:spPr>
      </p:pic>
      <p:sp>
        <p:nvSpPr>
          <p:cNvPr id="205" name="Google Shape;205;p29"/>
          <p:cNvSpPr/>
          <p:nvPr/>
        </p:nvSpPr>
        <p:spPr>
          <a:xfrm>
            <a:off x="3240740" y="164957"/>
            <a:ext cx="836407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0" i="0" u="none" strike="noStrike" cap="none" dirty="0">
                <a:solidFill>
                  <a:srgbClr val="FF0000"/>
                </a:solidFill>
                <a:latin typeface="Corbel"/>
                <a:ea typeface="Corbel"/>
                <a:cs typeface="Corbel"/>
                <a:sym typeface="Corbel"/>
              </a:rPr>
              <a:t>Elastic Disk Provisioning Architecture</a:t>
            </a:r>
            <a:endParaRPr dirty="0"/>
          </a:p>
        </p:txBody>
      </p:sp>
      <p:sp>
        <p:nvSpPr>
          <p:cNvPr id="206" name="Google Shape;206;p29"/>
          <p:cNvSpPr/>
          <p:nvPr/>
        </p:nvSpPr>
        <p:spPr>
          <a:xfrm>
            <a:off x="5392271" y="763178"/>
            <a:ext cx="6391109" cy="409342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000" b="0" i="0" u="none" strike="noStrike" cap="none" dirty="0">
                <a:solidFill>
                  <a:srgbClr val="000000"/>
                </a:solidFill>
                <a:latin typeface="Corbel"/>
                <a:ea typeface="Corbel"/>
                <a:cs typeface="Corbel"/>
                <a:sym typeface="Corbel"/>
              </a:rPr>
              <a:t>A request is received from a cloud consumer, and the provisioning of a new virtual server instance begins </a:t>
            </a:r>
            <a:endParaRPr dirty="0"/>
          </a:p>
          <a:p>
            <a:pPr marL="342900" marR="0" lvl="0" indent="-342900" algn="just" rtl="0">
              <a:spcBef>
                <a:spcPts val="0"/>
              </a:spcBef>
              <a:spcAft>
                <a:spcPts val="0"/>
              </a:spcAft>
              <a:buClr>
                <a:srgbClr val="000000"/>
              </a:buClr>
              <a:buSzPts val="2000"/>
              <a:buFont typeface="Corbel"/>
              <a:buAutoNum type="arabicParenBoth"/>
            </a:pPr>
            <a:r>
              <a:rPr lang="en-IN" sz="2000" dirty="0">
                <a:solidFill>
                  <a:srgbClr val="000000"/>
                </a:solidFill>
                <a:latin typeface="Corbel"/>
                <a:ea typeface="Corbel"/>
                <a:cs typeface="Corbel"/>
                <a:sym typeface="Corbel"/>
              </a:rPr>
              <a:t>As part of the provisioning process, the hard disks are chosen as dynamic or thin-provisioned disks. </a:t>
            </a:r>
            <a:endParaRPr dirty="0"/>
          </a:p>
          <a:p>
            <a:pPr marL="342900" marR="0" lvl="0" indent="-342900" algn="just" rtl="0">
              <a:spcBef>
                <a:spcPts val="0"/>
              </a:spcBef>
              <a:spcAft>
                <a:spcPts val="0"/>
              </a:spcAft>
              <a:buClr>
                <a:srgbClr val="000000"/>
              </a:buClr>
              <a:buSzPts val="2000"/>
              <a:buFont typeface="Corbel"/>
              <a:buAutoNum type="arabicParenBoth"/>
            </a:pPr>
            <a:r>
              <a:rPr lang="en-IN" sz="2000" dirty="0">
                <a:solidFill>
                  <a:srgbClr val="000000"/>
                </a:solidFill>
                <a:latin typeface="Corbel"/>
                <a:ea typeface="Corbel"/>
                <a:cs typeface="Corbel"/>
                <a:sym typeface="Corbel"/>
              </a:rPr>
              <a:t>The hypervisor calls a dynamic disk allocation component to create thin disks for the virtual server.</a:t>
            </a:r>
            <a:endParaRPr dirty="0"/>
          </a:p>
          <a:p>
            <a:pPr marL="0" marR="0" lvl="0" indent="0" algn="just" rtl="0">
              <a:spcBef>
                <a:spcPts val="0"/>
              </a:spcBef>
              <a:spcAft>
                <a:spcPts val="0"/>
              </a:spcAft>
              <a:buNone/>
            </a:pPr>
            <a:r>
              <a:rPr lang="en-IN" sz="2000" dirty="0">
                <a:solidFill>
                  <a:srgbClr val="000000"/>
                </a:solidFill>
                <a:latin typeface="Corbel"/>
                <a:ea typeface="Corbel"/>
                <a:cs typeface="Corbel"/>
                <a:sym typeface="Corbel"/>
              </a:rPr>
              <a:t>(3) Virtual server disks are created via the thin-provisioning program and saved in a folder of near-zero size. </a:t>
            </a:r>
            <a:endParaRPr dirty="0"/>
          </a:p>
          <a:p>
            <a:pPr marL="0" marR="0" lvl="0" indent="0" algn="just" rtl="0">
              <a:spcBef>
                <a:spcPts val="0"/>
              </a:spcBef>
              <a:spcAft>
                <a:spcPts val="0"/>
              </a:spcAft>
              <a:buNone/>
            </a:pPr>
            <a:r>
              <a:rPr lang="en-IN" sz="2000" dirty="0">
                <a:solidFill>
                  <a:srgbClr val="000000"/>
                </a:solidFill>
                <a:latin typeface="Corbel"/>
                <a:ea typeface="Corbel"/>
                <a:cs typeface="Corbel"/>
                <a:sym typeface="Corbel"/>
              </a:rPr>
              <a:t>(4)The size of this folder and its files grow as operating applications are installed and additional files are copied onto the virtual server. </a:t>
            </a:r>
            <a:endParaRPr dirty="0"/>
          </a:p>
          <a:p>
            <a:pPr marL="0" marR="0" lvl="0" indent="0" algn="just" rtl="0">
              <a:spcBef>
                <a:spcPts val="0"/>
              </a:spcBef>
              <a:spcAft>
                <a:spcPts val="0"/>
              </a:spcAft>
              <a:buNone/>
            </a:pPr>
            <a:r>
              <a:rPr lang="en-IN" sz="2000" dirty="0">
                <a:solidFill>
                  <a:srgbClr val="000000"/>
                </a:solidFill>
                <a:latin typeface="Corbel"/>
                <a:ea typeface="Corbel"/>
                <a:cs typeface="Corbel"/>
                <a:sym typeface="Corbel"/>
              </a:rPr>
              <a:t>(5) The pay-per-use monitor tracks the actual dynamically allocated storage for billing purposes.</a:t>
            </a:r>
            <a:endParaRPr dirty="0"/>
          </a:p>
        </p:txBody>
      </p:sp>
      <p:sp>
        <p:nvSpPr>
          <p:cNvPr id="207" name="Google Shape;207;p29"/>
          <p:cNvSpPr/>
          <p:nvPr/>
        </p:nvSpPr>
        <p:spPr>
          <a:xfrm>
            <a:off x="578224" y="5077446"/>
            <a:ext cx="11026587" cy="147732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following mechanisms can be included in this architecture in addition to the cloud storage device, virtual server, hypervisor, and pay-per-use monitor:</a:t>
            </a:r>
            <a:endParaRPr dirty="0"/>
          </a:p>
          <a:p>
            <a:pPr marL="0" marR="0" lvl="0" indent="0" algn="just" rtl="0">
              <a:spcBef>
                <a:spcPts val="0"/>
              </a:spcBef>
              <a:spcAft>
                <a:spcPts val="0"/>
              </a:spcAft>
              <a:buNone/>
            </a:pPr>
            <a:r>
              <a:rPr lang="en-IN" sz="1800" dirty="0">
                <a:solidFill>
                  <a:srgbClr val="FF0000"/>
                </a:solidFill>
                <a:latin typeface="Corbel"/>
                <a:ea typeface="Corbel"/>
                <a:cs typeface="Corbel"/>
                <a:sym typeface="Corbel"/>
              </a:rPr>
              <a:t>Cloud Usage Monitor </a:t>
            </a:r>
            <a:r>
              <a:rPr lang="en-IN" sz="1800" dirty="0">
                <a:solidFill>
                  <a:srgbClr val="000000"/>
                </a:solidFill>
                <a:latin typeface="Corbel"/>
                <a:ea typeface="Corbel"/>
                <a:cs typeface="Corbel"/>
                <a:sym typeface="Corbel"/>
              </a:rPr>
              <a:t>– Specialized cloud usage monitors can be used to track and log storage usage fluctuations.</a:t>
            </a:r>
            <a:endParaRPr dirty="0"/>
          </a:p>
          <a:p>
            <a:pPr marL="0" marR="0" lvl="0" indent="0" algn="just" rtl="0">
              <a:spcBef>
                <a:spcPts val="0"/>
              </a:spcBef>
              <a:spcAft>
                <a:spcPts val="0"/>
              </a:spcAft>
              <a:buNone/>
            </a:pPr>
            <a:r>
              <a:rPr lang="en-IN" sz="1800" dirty="0">
                <a:solidFill>
                  <a:srgbClr val="FF0000"/>
                </a:solidFill>
                <a:latin typeface="Corbel"/>
                <a:ea typeface="Corbel"/>
                <a:cs typeface="Corbel"/>
                <a:sym typeface="Corbel"/>
              </a:rPr>
              <a:t>Resource Replication</a:t>
            </a:r>
            <a:r>
              <a:rPr lang="en-IN" sz="1800" dirty="0">
                <a:solidFill>
                  <a:srgbClr val="000000"/>
                </a:solidFill>
                <a:latin typeface="Corbel"/>
                <a:ea typeface="Corbel"/>
                <a:cs typeface="Corbel"/>
                <a:sym typeface="Corbel"/>
              </a:rPr>
              <a:t> – Resource replication is part of an elastic disk provisioning system when conversion of dynamic thin-disk storage into static thick-disk storage is required.</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p:nvPr/>
        </p:nvSpPr>
        <p:spPr>
          <a:xfrm>
            <a:off x="3321424" y="178405"/>
            <a:ext cx="633356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dirty="0">
                <a:solidFill>
                  <a:srgbClr val="FF0000"/>
                </a:solidFill>
                <a:latin typeface="Corbel"/>
                <a:ea typeface="Corbel"/>
                <a:cs typeface="Corbel"/>
                <a:sym typeface="Corbel"/>
              </a:rPr>
              <a:t>Resource Pooling Architecture</a:t>
            </a:r>
            <a:endParaRPr dirty="0"/>
          </a:p>
        </p:txBody>
      </p:sp>
      <p:sp>
        <p:nvSpPr>
          <p:cNvPr id="213" name="Google Shape;213;p30"/>
          <p:cNvSpPr/>
          <p:nvPr/>
        </p:nvSpPr>
        <p:spPr>
          <a:xfrm>
            <a:off x="364503" y="915334"/>
            <a:ext cx="11462994" cy="577368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000" b="1" dirty="0">
                <a:solidFill>
                  <a:srgbClr val="000000"/>
                </a:solidFill>
                <a:latin typeface="Corbel"/>
                <a:ea typeface="Corbel"/>
                <a:cs typeface="Corbel"/>
                <a:sym typeface="Corbel"/>
              </a:rPr>
              <a:t>A resource pooling architecture is based on the use of one or more resource pools, in which identical IT resources are grouped and maintained by a system that automatically ensures that they remain synchronized.</a:t>
            </a:r>
            <a:endParaRPr dirty="0"/>
          </a:p>
          <a:p>
            <a:pPr marL="0" marR="0" lvl="0" indent="-127000" algn="just" rtl="0">
              <a:spcBef>
                <a:spcPts val="0"/>
              </a:spcBef>
              <a:spcAft>
                <a:spcPts val="0"/>
              </a:spcAft>
              <a:buClr>
                <a:srgbClr val="FF0000"/>
              </a:buClr>
              <a:buSzPts val="2000"/>
              <a:buFont typeface="Arial"/>
              <a:buChar char="•"/>
            </a:pPr>
            <a:r>
              <a:rPr lang="en-IN" sz="2000" dirty="0">
                <a:solidFill>
                  <a:srgbClr val="FF0000"/>
                </a:solidFill>
                <a:latin typeface="Corbel"/>
                <a:ea typeface="Corbel"/>
                <a:cs typeface="Corbel"/>
                <a:sym typeface="Corbel"/>
              </a:rPr>
              <a:t>Physical server pools</a:t>
            </a:r>
            <a:r>
              <a:rPr lang="en-IN" sz="2000" dirty="0">
                <a:solidFill>
                  <a:srgbClr val="000000"/>
                </a:solidFill>
                <a:latin typeface="Corbel"/>
                <a:ea typeface="Corbel"/>
                <a:cs typeface="Corbel"/>
                <a:sym typeface="Corbel"/>
              </a:rPr>
              <a:t> are composed of networked servers that have been installed with operating systems and other necessary programs and/or applications and are ready for immediate use.</a:t>
            </a:r>
            <a:endParaRPr dirty="0"/>
          </a:p>
          <a:p>
            <a:pPr marL="0" marR="0" lvl="0" indent="-127000" algn="just" rtl="0">
              <a:spcBef>
                <a:spcPts val="0"/>
              </a:spcBef>
              <a:spcAft>
                <a:spcPts val="0"/>
              </a:spcAft>
              <a:buClr>
                <a:srgbClr val="FF0000"/>
              </a:buClr>
              <a:buSzPts val="2000"/>
              <a:buFont typeface="Arial"/>
              <a:buChar char="•"/>
            </a:pPr>
            <a:r>
              <a:rPr lang="en-IN" sz="2000" dirty="0">
                <a:solidFill>
                  <a:srgbClr val="FF0000"/>
                </a:solidFill>
                <a:latin typeface="Corbel"/>
                <a:ea typeface="Corbel"/>
                <a:cs typeface="Corbel"/>
                <a:sym typeface="Corbel"/>
              </a:rPr>
              <a:t>Virtual server pools</a:t>
            </a:r>
            <a:r>
              <a:rPr lang="en-IN" sz="2000" dirty="0">
                <a:solidFill>
                  <a:srgbClr val="000000"/>
                </a:solidFill>
                <a:latin typeface="Corbel"/>
                <a:ea typeface="Corbel"/>
                <a:cs typeface="Corbel"/>
                <a:sym typeface="Corbel"/>
              </a:rPr>
              <a:t> are usually configured using one of several available templates chosen by the cloud consumer during provisioning. For example, a cloud consumer can set up a pool of mid-tier Windows servers with 4 GB of RAM or a pool of low-tier Ubuntu servers with 2 GB of RAM.</a:t>
            </a:r>
            <a:endParaRPr dirty="0"/>
          </a:p>
          <a:p>
            <a:pPr marL="0" marR="0" lvl="0" indent="-127000" algn="just" rtl="0">
              <a:spcBef>
                <a:spcPts val="0"/>
              </a:spcBef>
              <a:spcAft>
                <a:spcPts val="0"/>
              </a:spcAft>
              <a:buClr>
                <a:srgbClr val="FF0000"/>
              </a:buClr>
              <a:buSzPts val="2000"/>
              <a:buFont typeface="Arial"/>
              <a:buChar char="•"/>
            </a:pPr>
            <a:r>
              <a:rPr lang="en-IN" sz="2000" dirty="0">
                <a:solidFill>
                  <a:srgbClr val="FF0000"/>
                </a:solidFill>
                <a:latin typeface="Corbel"/>
                <a:ea typeface="Corbel"/>
                <a:cs typeface="Corbel"/>
                <a:sym typeface="Corbel"/>
              </a:rPr>
              <a:t>Storage pools, or cloud storage device pools</a:t>
            </a:r>
            <a:r>
              <a:rPr lang="en-IN" sz="2000" dirty="0">
                <a:solidFill>
                  <a:srgbClr val="000000"/>
                </a:solidFill>
                <a:latin typeface="Corbel"/>
                <a:ea typeface="Corbel"/>
                <a:cs typeface="Corbel"/>
                <a:sym typeface="Corbel"/>
              </a:rPr>
              <a:t>, consist of file-based or block-based storage structures that contain empty and/or filled cloud storage devices. </a:t>
            </a:r>
            <a:endParaRPr dirty="0"/>
          </a:p>
          <a:p>
            <a:pPr marL="0" marR="0" lvl="0" indent="-127000" algn="just" rtl="0">
              <a:spcBef>
                <a:spcPts val="0"/>
              </a:spcBef>
              <a:spcAft>
                <a:spcPts val="0"/>
              </a:spcAft>
              <a:buClr>
                <a:srgbClr val="FF0000"/>
              </a:buClr>
              <a:buSzPts val="2000"/>
              <a:buFont typeface="Arial"/>
              <a:buChar char="•"/>
            </a:pPr>
            <a:r>
              <a:rPr lang="en-IN" sz="2000" dirty="0">
                <a:solidFill>
                  <a:srgbClr val="FF0000"/>
                </a:solidFill>
                <a:latin typeface="Corbel"/>
                <a:ea typeface="Corbel"/>
                <a:cs typeface="Corbel"/>
                <a:sym typeface="Corbel"/>
              </a:rPr>
              <a:t>Network pools (or interconnect pools) </a:t>
            </a:r>
            <a:r>
              <a:rPr lang="en-IN" sz="2000" dirty="0">
                <a:solidFill>
                  <a:srgbClr val="000000"/>
                </a:solidFill>
                <a:latin typeface="Corbel"/>
                <a:ea typeface="Corbel"/>
                <a:cs typeface="Corbel"/>
                <a:sym typeface="Corbel"/>
              </a:rPr>
              <a:t>are composed of different preconfigured network connectivity devices. For example, a pool of virtual firewall devices or physical network switches can be created for redundant connectivity, load balancing, or link aggregation.</a:t>
            </a:r>
            <a:endParaRPr dirty="0"/>
          </a:p>
          <a:p>
            <a:pPr marL="0" marR="0" lvl="0" indent="-127000" algn="just" rtl="0">
              <a:spcBef>
                <a:spcPts val="0"/>
              </a:spcBef>
              <a:spcAft>
                <a:spcPts val="0"/>
              </a:spcAft>
              <a:buClr>
                <a:srgbClr val="FF0000"/>
              </a:buClr>
              <a:buSzPts val="2000"/>
              <a:buFont typeface="Arial"/>
              <a:buChar char="•"/>
            </a:pPr>
            <a:r>
              <a:rPr lang="en-IN" sz="2000" dirty="0">
                <a:solidFill>
                  <a:srgbClr val="FF0000"/>
                </a:solidFill>
                <a:latin typeface="Corbel"/>
                <a:ea typeface="Corbel"/>
                <a:cs typeface="Corbel"/>
                <a:sym typeface="Corbel"/>
              </a:rPr>
              <a:t>CPU pools </a:t>
            </a:r>
            <a:r>
              <a:rPr lang="en-IN" sz="2000" dirty="0">
                <a:solidFill>
                  <a:srgbClr val="000000"/>
                </a:solidFill>
                <a:latin typeface="Corbel"/>
                <a:ea typeface="Corbel"/>
                <a:cs typeface="Corbel"/>
                <a:sym typeface="Corbel"/>
              </a:rPr>
              <a:t>are ready to be allocated to virtual servers, and are typically broken down into individual processing cores.</a:t>
            </a:r>
            <a:endParaRPr dirty="0"/>
          </a:p>
          <a:p>
            <a:pPr marL="0" marR="0" lvl="0" indent="-127000" algn="just" rtl="0">
              <a:spcBef>
                <a:spcPts val="0"/>
              </a:spcBef>
              <a:spcAft>
                <a:spcPts val="0"/>
              </a:spcAft>
              <a:buClr>
                <a:srgbClr val="FF0000"/>
              </a:buClr>
              <a:buSzPts val="2000"/>
              <a:buFont typeface="Arial"/>
              <a:buChar char="•"/>
            </a:pPr>
            <a:r>
              <a:rPr lang="en-IN" sz="2000" dirty="0">
                <a:solidFill>
                  <a:srgbClr val="FF0000"/>
                </a:solidFill>
                <a:latin typeface="Corbel"/>
                <a:ea typeface="Corbel"/>
                <a:cs typeface="Corbel"/>
                <a:sym typeface="Corbel"/>
              </a:rPr>
              <a:t>Pools of physical RAM</a:t>
            </a:r>
            <a:r>
              <a:rPr lang="en-IN" sz="2000" dirty="0">
                <a:solidFill>
                  <a:srgbClr val="000000"/>
                </a:solidFill>
                <a:latin typeface="Corbel"/>
                <a:ea typeface="Corbel"/>
                <a:cs typeface="Corbel"/>
                <a:sym typeface="Corbel"/>
              </a:rPr>
              <a:t> can be used in newly provisioned physical servers or to vertically scale physical servers.</a:t>
            </a:r>
            <a:endParaRPr sz="1800" dirty="0">
              <a:solidFill>
                <a:srgbClr val="000000"/>
              </a:solidFill>
              <a:latin typeface="Corbel"/>
              <a:ea typeface="Corbel"/>
              <a:cs typeface="Corbel"/>
              <a:sym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p:nvPr/>
        </p:nvSpPr>
        <p:spPr>
          <a:xfrm>
            <a:off x="6269964" y="763180"/>
            <a:ext cx="5657577" cy="17851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200" dirty="0">
                <a:solidFill>
                  <a:srgbClr val="000000"/>
                </a:solidFill>
                <a:latin typeface="Corbel"/>
                <a:ea typeface="Corbel"/>
                <a:cs typeface="Corbel"/>
                <a:sym typeface="Corbel"/>
              </a:rPr>
              <a:t>Dedicated pools can be created for each type of IT resource and individual pools can be grouped into a larger pool, in which case each individual pool becomes a sub-pool. An example of simple resource pool can bee seen below.</a:t>
            </a:r>
            <a:endParaRPr dirty="0"/>
          </a:p>
        </p:txBody>
      </p:sp>
      <p:pic>
        <p:nvPicPr>
          <p:cNvPr id="219" name="Google Shape;219;p31"/>
          <p:cNvPicPr preferRelativeResize="0"/>
          <p:nvPr/>
        </p:nvPicPr>
        <p:blipFill rotWithShape="1">
          <a:blip r:embed="rId3">
            <a:alphaModFix/>
          </a:blip>
          <a:srcRect/>
          <a:stretch/>
        </p:blipFill>
        <p:spPr>
          <a:xfrm>
            <a:off x="381000" y="873372"/>
            <a:ext cx="5715000" cy="1344269"/>
          </a:xfrm>
          <a:prstGeom prst="rect">
            <a:avLst/>
          </a:prstGeom>
          <a:noFill/>
          <a:ln>
            <a:noFill/>
          </a:ln>
        </p:spPr>
      </p:pic>
      <p:sp>
        <p:nvSpPr>
          <p:cNvPr id="220" name="Google Shape;220;p31"/>
          <p:cNvSpPr/>
          <p:nvPr/>
        </p:nvSpPr>
        <p:spPr>
          <a:xfrm>
            <a:off x="3321424" y="178405"/>
            <a:ext cx="633356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orbel"/>
                <a:ea typeface="Corbel"/>
                <a:cs typeface="Corbel"/>
                <a:sym typeface="Corbel"/>
              </a:rPr>
              <a:t>Resource Pooling Architecture</a:t>
            </a:r>
            <a:endParaRPr/>
          </a:p>
        </p:txBody>
      </p:sp>
      <p:pic>
        <p:nvPicPr>
          <p:cNvPr id="221" name="Google Shape;221;p31"/>
          <p:cNvPicPr preferRelativeResize="0"/>
          <p:nvPr/>
        </p:nvPicPr>
        <p:blipFill rotWithShape="1">
          <a:blip r:embed="rId4">
            <a:alphaModFix/>
          </a:blip>
          <a:srcRect/>
          <a:stretch/>
        </p:blipFill>
        <p:spPr>
          <a:xfrm>
            <a:off x="438422" y="2931460"/>
            <a:ext cx="5657578" cy="3884912"/>
          </a:xfrm>
          <a:prstGeom prst="rect">
            <a:avLst/>
          </a:prstGeom>
          <a:noFill/>
          <a:ln>
            <a:noFill/>
          </a:ln>
        </p:spPr>
      </p:pic>
      <p:sp>
        <p:nvSpPr>
          <p:cNvPr id="222" name="Google Shape;222;p31"/>
          <p:cNvSpPr/>
          <p:nvPr/>
        </p:nvSpPr>
        <p:spPr>
          <a:xfrm>
            <a:off x="6096000" y="3535088"/>
            <a:ext cx="5831541" cy="267765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400">
                <a:solidFill>
                  <a:srgbClr val="000000"/>
                </a:solidFill>
                <a:latin typeface="Corbel"/>
                <a:ea typeface="Corbel"/>
                <a:cs typeface="Corbel"/>
                <a:sym typeface="Corbel"/>
              </a:rPr>
              <a:t>Resource pools can become highly complex, with multiple pools created for specific cloud consumers or applications. A hierarchical structure can be established to form parent, sibling, and nested pools in order to facilitate the organization of diverse resource pooling requirements.</a:t>
            </a:r>
            <a:endParaRPr sz="2000">
              <a:solidFill>
                <a:srgbClr val="000000"/>
              </a:solidFill>
              <a:latin typeface="Corbel"/>
              <a:ea typeface="Corbel"/>
              <a:cs typeface="Corbel"/>
              <a:sym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p:nvPr/>
        </p:nvSpPr>
        <p:spPr>
          <a:xfrm>
            <a:off x="584461" y="200883"/>
            <a:ext cx="10774837" cy="32932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dirty="0">
                <a:solidFill>
                  <a:srgbClr val="FF0000"/>
                </a:solidFill>
                <a:latin typeface="Corbel"/>
                <a:ea typeface="Corbel"/>
                <a:cs typeface="Corbel"/>
                <a:sym typeface="Corbel"/>
              </a:rPr>
              <a:t>Dynamic Failure Detection and Recovery Architecture</a:t>
            </a: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Cloud-based environments can be comprised of vast quantities of IT resources that are simultaneously accessed by numerous cloud consumers. Any of those IT resources can experience failure conditions that require more than manual intervention to resolve. Manually administering and solving IT resource failures is generally inefficient.</a:t>
            </a: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a:t>
            </a:r>
            <a:r>
              <a:rPr lang="en-IN" sz="1800" dirty="0">
                <a:solidFill>
                  <a:srgbClr val="FF0000"/>
                </a:solidFill>
                <a:latin typeface="Corbel"/>
                <a:ea typeface="Corbel"/>
                <a:cs typeface="Corbel"/>
                <a:sym typeface="Corbel"/>
              </a:rPr>
              <a:t>dynamic failure detection and recovery architecture establishes a resilient watchdog system to monitor and respond to a wide range of pre-defined failure scenarios.</a:t>
            </a:r>
            <a:r>
              <a:rPr lang="en-IN" sz="1800" dirty="0">
                <a:solidFill>
                  <a:srgbClr val="000000"/>
                </a:solidFill>
                <a:latin typeface="Corbel"/>
                <a:ea typeface="Corbel"/>
                <a:cs typeface="Corbel"/>
                <a:sym typeface="Corbel"/>
              </a:rPr>
              <a:t> This system notifies and escalates the failure conditions that it cannot automatically resolve itself. It relies on specialized </a:t>
            </a:r>
            <a:r>
              <a:rPr lang="en-IN" sz="1800" dirty="0">
                <a:solidFill>
                  <a:srgbClr val="FF0000"/>
                </a:solidFill>
                <a:latin typeface="Corbel"/>
                <a:ea typeface="Corbel"/>
                <a:cs typeface="Corbel"/>
                <a:sym typeface="Corbel"/>
              </a:rPr>
              <a:t>cloud storage usage monitor called the </a:t>
            </a:r>
            <a:r>
              <a:rPr lang="en-IN" sz="1800" dirty="0">
                <a:solidFill>
                  <a:srgbClr val="00B050"/>
                </a:solidFill>
                <a:latin typeface="Corbel"/>
                <a:ea typeface="Corbel"/>
                <a:cs typeface="Corbel"/>
                <a:sym typeface="Corbel"/>
              </a:rPr>
              <a:t>intelligent watchdog monitor to actively track IT resources </a:t>
            </a:r>
            <a:r>
              <a:rPr lang="en-IN" sz="1800" dirty="0">
                <a:solidFill>
                  <a:srgbClr val="000000"/>
                </a:solidFill>
                <a:latin typeface="Corbel"/>
                <a:ea typeface="Corbel"/>
                <a:cs typeface="Corbel"/>
                <a:sym typeface="Corbel"/>
              </a:rPr>
              <a:t>and take pre-defined tasks and actions to predefined events.</a:t>
            </a:r>
            <a:endParaRPr dirty="0"/>
          </a:p>
        </p:txBody>
      </p:sp>
      <p:pic>
        <p:nvPicPr>
          <p:cNvPr id="228" name="Google Shape;228;p32" descr="Dynamic Failure Detection and Recovery: The intelligent watchdog monitor keeps track of cloud consumer requests (1) and detects that a cloud service has failed (2)."/>
          <p:cNvPicPr preferRelativeResize="0"/>
          <p:nvPr/>
        </p:nvPicPr>
        <p:blipFill rotWithShape="1">
          <a:blip r:embed="rId3">
            <a:alphaModFix/>
          </a:blip>
          <a:srcRect/>
          <a:stretch/>
        </p:blipFill>
        <p:spPr>
          <a:xfrm>
            <a:off x="2143600" y="3282310"/>
            <a:ext cx="5507815" cy="3575690"/>
          </a:xfrm>
          <a:prstGeom prst="rect">
            <a:avLst/>
          </a:prstGeom>
          <a:noFill/>
          <a:ln>
            <a:noFill/>
          </a:ln>
        </p:spPr>
      </p:pic>
      <p:sp>
        <p:nvSpPr>
          <p:cNvPr id="229" name="Google Shape;229;p32"/>
          <p:cNvSpPr/>
          <p:nvPr/>
        </p:nvSpPr>
        <p:spPr>
          <a:xfrm>
            <a:off x="8169085" y="3421720"/>
            <a:ext cx="2599899"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rgbClr val="000000"/>
                </a:solidFill>
                <a:latin typeface="Corbel"/>
                <a:ea typeface="Corbel"/>
                <a:cs typeface="Corbel"/>
                <a:sym typeface="Corbel"/>
              </a:rPr>
              <a:t>(1)The intelligent watchdog monitor keeps track of cloud consumer requests, </a:t>
            </a:r>
            <a:endParaRPr dirty="0"/>
          </a:p>
          <a:p>
            <a:pPr marL="0" marR="0" lvl="0" indent="0" algn="l" rtl="0">
              <a:spcBef>
                <a:spcPts val="0"/>
              </a:spcBef>
              <a:spcAft>
                <a:spcPts val="0"/>
              </a:spcAft>
              <a:buNone/>
            </a:pPr>
            <a:r>
              <a:rPr lang="en-IN" sz="1800" dirty="0">
                <a:solidFill>
                  <a:srgbClr val="000000"/>
                </a:solidFill>
                <a:latin typeface="Corbel"/>
                <a:ea typeface="Corbel"/>
                <a:cs typeface="Corbel"/>
                <a:sym typeface="Corbel"/>
              </a:rPr>
              <a:t>(2) and detects that a cloud service has failed.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3" descr="Dynamic Failure Detection and Recovery: The intelligent watchdog monitor notifies the resilient watchdog system (3), which restores the cloud service based on predefined policies (4)."/>
          <p:cNvPicPr preferRelativeResize="0"/>
          <p:nvPr/>
        </p:nvPicPr>
        <p:blipFill rotWithShape="1">
          <a:blip r:embed="rId3">
            <a:alphaModFix/>
          </a:blip>
          <a:srcRect/>
          <a:stretch/>
        </p:blipFill>
        <p:spPr>
          <a:xfrm>
            <a:off x="513186" y="-18852"/>
            <a:ext cx="5125133" cy="3742440"/>
          </a:xfrm>
          <a:prstGeom prst="rect">
            <a:avLst/>
          </a:prstGeom>
          <a:noFill/>
          <a:ln>
            <a:noFill/>
          </a:ln>
        </p:spPr>
      </p:pic>
      <p:sp>
        <p:nvSpPr>
          <p:cNvPr id="235" name="Google Shape;235;p33"/>
          <p:cNvSpPr/>
          <p:nvPr/>
        </p:nvSpPr>
        <p:spPr>
          <a:xfrm>
            <a:off x="6790347" y="699708"/>
            <a:ext cx="5125133" cy="175432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a:t>
            </a:r>
            <a:r>
              <a:rPr lang="en-IN" sz="1800" b="1" dirty="0">
                <a:solidFill>
                  <a:srgbClr val="000000"/>
                </a:solidFill>
                <a:latin typeface="Corbel"/>
                <a:ea typeface="Corbel"/>
                <a:cs typeface="Corbel"/>
                <a:sym typeface="Corbel"/>
              </a:rPr>
              <a:t>intelligent watchdog monitor notifies the resilient watchdog system (3), </a:t>
            </a:r>
            <a:r>
              <a:rPr lang="en-IN" sz="1800" dirty="0">
                <a:solidFill>
                  <a:srgbClr val="000000"/>
                </a:solidFill>
                <a:latin typeface="Corbel"/>
                <a:ea typeface="Corbel"/>
                <a:cs typeface="Corbel"/>
                <a:sym typeface="Corbel"/>
              </a:rPr>
              <a:t>which restores the cloud service based on predefined policies (4). </a:t>
            </a:r>
            <a:endParaRPr dirty="0"/>
          </a:p>
        </p:txBody>
      </p:sp>
      <p:pic>
        <p:nvPicPr>
          <p:cNvPr id="236" name="Google Shape;236;p33" descr="Dynamic Failure Detection and Recovery: In the event of any failures, the active monitor refers to its predefined policies to recover the service step by step, escalating the processes as the problem proves to be deeper than expected."/>
          <p:cNvPicPr preferRelativeResize="0"/>
          <p:nvPr/>
        </p:nvPicPr>
        <p:blipFill rotWithShape="1">
          <a:blip r:embed="rId4">
            <a:alphaModFix/>
          </a:blip>
          <a:srcRect/>
          <a:stretch/>
        </p:blipFill>
        <p:spPr>
          <a:xfrm>
            <a:off x="5329418" y="2471973"/>
            <a:ext cx="6309545" cy="4215430"/>
          </a:xfrm>
          <a:prstGeom prst="rect">
            <a:avLst/>
          </a:prstGeom>
          <a:noFill/>
          <a:ln>
            <a:noFill/>
          </a:ln>
        </p:spPr>
      </p:pic>
      <p:sp>
        <p:nvSpPr>
          <p:cNvPr id="237" name="Google Shape;237;p33"/>
          <p:cNvSpPr/>
          <p:nvPr/>
        </p:nvSpPr>
        <p:spPr>
          <a:xfrm>
            <a:off x="536367" y="3855494"/>
            <a:ext cx="3613164" cy="258532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In the event of any failures, the active monitor refers to its predefined policies to recover the service step by step, escalating the processes as the problem proves to be deeper than expected.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p:nvPr/>
        </p:nvSpPr>
        <p:spPr>
          <a:xfrm>
            <a:off x="650449" y="0"/>
            <a:ext cx="11067069" cy="644793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b="1" dirty="0">
                <a:solidFill>
                  <a:srgbClr val="FF0000"/>
                </a:solidFill>
                <a:latin typeface="Corbel"/>
                <a:ea typeface="Corbel"/>
                <a:cs typeface="Corbel"/>
                <a:sym typeface="Corbel"/>
              </a:rPr>
              <a:t>Pay-Per-Use Monitor</a:t>
            </a:r>
            <a:endParaRPr dirty="0"/>
          </a:p>
          <a:p>
            <a:pPr marL="0" marR="0" lvl="0" indent="0" algn="l" rtl="0">
              <a:spcBef>
                <a:spcPts val="0"/>
              </a:spcBef>
              <a:spcAft>
                <a:spcPts val="0"/>
              </a:spcAft>
              <a:buNone/>
            </a:pPr>
            <a:r>
              <a:rPr lang="en-IN" sz="800" dirty="0">
                <a:solidFill>
                  <a:srgbClr val="000000"/>
                </a:solidFill>
                <a:latin typeface="Corbel"/>
                <a:ea typeface="Corbel"/>
                <a:cs typeface="Corbel"/>
                <a:sym typeface="Corbel"/>
              </a:rPr>
              <a:t>  </a:t>
            </a:r>
            <a:endParaRPr sz="1900" dirty="0">
              <a:solidFill>
                <a:srgbClr val="000000"/>
              </a:solidFill>
              <a:latin typeface="Corbel"/>
              <a:ea typeface="Corbel"/>
              <a:cs typeface="Corbel"/>
              <a:sym typeface="Corbel"/>
            </a:endParaRPr>
          </a:p>
          <a:p>
            <a:pPr marL="0" marR="0" lvl="0" indent="0" algn="l" rtl="0">
              <a:spcBef>
                <a:spcPts val="0"/>
              </a:spcBef>
              <a:spcAft>
                <a:spcPts val="0"/>
              </a:spcAft>
              <a:buNone/>
            </a:pPr>
            <a:r>
              <a:rPr lang="en-IN" sz="2400" dirty="0">
                <a:solidFill>
                  <a:srgbClr val="000000"/>
                </a:solidFill>
                <a:latin typeface="Corbel"/>
                <a:ea typeface="Corbel"/>
                <a:cs typeface="Corbel"/>
                <a:sym typeface="Corbel"/>
              </a:rPr>
              <a:t>The pay-per-use monitor mechanism </a:t>
            </a:r>
            <a:r>
              <a:rPr lang="en-IN" sz="2400" dirty="0">
                <a:solidFill>
                  <a:srgbClr val="C00000"/>
                </a:solidFill>
                <a:latin typeface="Corbel"/>
                <a:ea typeface="Corbel"/>
                <a:cs typeface="Corbel"/>
                <a:sym typeface="Corbel"/>
              </a:rPr>
              <a:t>measures cloud-based IT resource usage</a:t>
            </a:r>
            <a:r>
              <a:rPr lang="en-IN" sz="2400" dirty="0">
                <a:solidFill>
                  <a:srgbClr val="000000"/>
                </a:solidFill>
                <a:latin typeface="Corbel"/>
                <a:ea typeface="Corbel"/>
                <a:cs typeface="Corbel"/>
                <a:sym typeface="Corbel"/>
              </a:rPr>
              <a:t> in accordance with predefined pricing parameters and generates usage logs for fee calculations and billing purposes. </a:t>
            </a:r>
            <a:endParaRPr dirty="0"/>
          </a:p>
          <a:p>
            <a:pPr marL="0" marR="0" lvl="0" indent="0" algn="l" rtl="0">
              <a:spcBef>
                <a:spcPts val="0"/>
              </a:spcBef>
              <a:spcAft>
                <a:spcPts val="0"/>
              </a:spcAft>
              <a:buNone/>
            </a:pPr>
            <a:endParaRPr lang="en-IN" sz="2400" dirty="0">
              <a:solidFill>
                <a:srgbClr val="0070C0"/>
              </a:solidFill>
              <a:latin typeface="Corbel"/>
              <a:ea typeface="Corbel"/>
              <a:cs typeface="Corbel"/>
              <a:sym typeface="Corbel"/>
            </a:endParaRPr>
          </a:p>
          <a:p>
            <a:pPr marL="0" marR="0" lvl="0" indent="0" algn="l" rtl="0">
              <a:spcBef>
                <a:spcPts val="0"/>
              </a:spcBef>
              <a:spcAft>
                <a:spcPts val="0"/>
              </a:spcAft>
              <a:buNone/>
            </a:pPr>
            <a:r>
              <a:rPr lang="en-IN" sz="2400" dirty="0">
                <a:solidFill>
                  <a:srgbClr val="0070C0"/>
                </a:solidFill>
                <a:latin typeface="Corbel"/>
                <a:ea typeface="Corbel"/>
                <a:cs typeface="Corbel"/>
                <a:sym typeface="Corbel"/>
              </a:rPr>
              <a:t>Some typical monitoring variables are:-</a:t>
            </a:r>
            <a:endParaRPr dirty="0"/>
          </a:p>
          <a:p>
            <a:pPr marL="457200" marR="0" lvl="1" indent="-152400" algn="l" rtl="0">
              <a:spcBef>
                <a:spcPts val="0"/>
              </a:spcBef>
              <a:spcAft>
                <a:spcPts val="0"/>
              </a:spcAft>
              <a:buClr>
                <a:srgbClr val="000000"/>
              </a:buClr>
              <a:buSzPts val="2400"/>
              <a:buFont typeface="Corbel"/>
              <a:buChar char="•"/>
            </a:pPr>
            <a:r>
              <a:rPr lang="en-IN" sz="2400" b="0" i="0" u="none" strike="noStrike" cap="none" dirty="0">
                <a:solidFill>
                  <a:srgbClr val="000000"/>
                </a:solidFill>
                <a:latin typeface="Corbel"/>
                <a:ea typeface="Corbel"/>
                <a:cs typeface="Corbel"/>
                <a:sym typeface="Corbel"/>
              </a:rPr>
              <a:t>request/response message quantity </a:t>
            </a:r>
            <a:endParaRPr dirty="0"/>
          </a:p>
          <a:p>
            <a:pPr marL="457200" marR="0" lvl="1" indent="-152400" algn="l" rtl="0">
              <a:spcBef>
                <a:spcPts val="0"/>
              </a:spcBef>
              <a:spcAft>
                <a:spcPts val="0"/>
              </a:spcAft>
              <a:buClr>
                <a:srgbClr val="000000"/>
              </a:buClr>
              <a:buSzPts val="2400"/>
              <a:buFont typeface="Corbel"/>
              <a:buChar char="•"/>
            </a:pPr>
            <a:r>
              <a:rPr lang="en-IN" sz="2400" b="0" i="0" u="none" strike="noStrike" cap="none" dirty="0">
                <a:solidFill>
                  <a:srgbClr val="000000"/>
                </a:solidFill>
                <a:latin typeface="Corbel"/>
                <a:ea typeface="Corbel"/>
                <a:cs typeface="Corbel"/>
                <a:sym typeface="Corbel"/>
              </a:rPr>
              <a:t>transmitted data volume </a:t>
            </a:r>
            <a:endParaRPr dirty="0"/>
          </a:p>
          <a:p>
            <a:pPr marL="457200" marR="0" lvl="1" indent="-152400" algn="l" rtl="0">
              <a:spcBef>
                <a:spcPts val="0"/>
              </a:spcBef>
              <a:spcAft>
                <a:spcPts val="0"/>
              </a:spcAft>
              <a:buClr>
                <a:srgbClr val="000000"/>
              </a:buClr>
              <a:buSzPts val="2400"/>
              <a:buFont typeface="Corbel"/>
              <a:buChar char="•"/>
            </a:pPr>
            <a:r>
              <a:rPr lang="en-IN" sz="2400" b="0" i="0" u="none" strike="noStrike" cap="none" dirty="0">
                <a:solidFill>
                  <a:srgbClr val="000000"/>
                </a:solidFill>
                <a:latin typeface="Corbel"/>
                <a:ea typeface="Corbel"/>
                <a:cs typeface="Corbel"/>
                <a:sym typeface="Corbel"/>
              </a:rPr>
              <a:t>bandwidth consumption </a:t>
            </a:r>
            <a:endParaRPr dirty="0"/>
          </a:p>
          <a:p>
            <a:pPr marL="0" marR="0" lvl="0" indent="0" algn="l" rtl="0">
              <a:spcBef>
                <a:spcPts val="0"/>
              </a:spcBef>
              <a:spcAft>
                <a:spcPts val="0"/>
              </a:spcAft>
              <a:buNone/>
            </a:pPr>
            <a:endParaRPr lang="en-IN" sz="2400" dirty="0">
              <a:solidFill>
                <a:srgbClr val="000000"/>
              </a:solidFill>
              <a:latin typeface="Corbel"/>
              <a:ea typeface="Corbel"/>
              <a:cs typeface="Corbel"/>
              <a:sym typeface="Corbel"/>
            </a:endParaRPr>
          </a:p>
          <a:p>
            <a:pPr marL="0" marR="0" lvl="0" indent="0" algn="l" rtl="0">
              <a:spcBef>
                <a:spcPts val="0"/>
              </a:spcBef>
              <a:spcAft>
                <a:spcPts val="0"/>
              </a:spcAft>
              <a:buNone/>
            </a:pPr>
            <a:r>
              <a:rPr lang="en-IN" sz="2400" dirty="0">
                <a:solidFill>
                  <a:srgbClr val="000000"/>
                </a:solidFill>
                <a:latin typeface="Corbel"/>
                <a:ea typeface="Corbel"/>
                <a:cs typeface="Corbel"/>
                <a:sym typeface="Corbel"/>
              </a:rPr>
              <a:t>The </a:t>
            </a:r>
            <a:r>
              <a:rPr lang="en-IN" sz="2400" dirty="0">
                <a:solidFill>
                  <a:srgbClr val="002060"/>
                </a:solidFill>
                <a:latin typeface="Corbel"/>
                <a:ea typeface="Corbel"/>
                <a:cs typeface="Corbel"/>
                <a:sym typeface="Corbel"/>
              </a:rPr>
              <a:t>data collected by the </a:t>
            </a:r>
            <a:r>
              <a:rPr lang="en-IN" sz="2400" b="1" dirty="0">
                <a:solidFill>
                  <a:srgbClr val="002060"/>
                </a:solidFill>
                <a:latin typeface="Corbel"/>
                <a:ea typeface="Corbel"/>
                <a:cs typeface="Corbel"/>
                <a:sym typeface="Corbel"/>
              </a:rPr>
              <a:t>pay-per-use monitor </a:t>
            </a:r>
            <a:r>
              <a:rPr lang="en-IN" sz="2400" dirty="0">
                <a:solidFill>
                  <a:srgbClr val="002060"/>
                </a:solidFill>
                <a:latin typeface="Corbel"/>
                <a:ea typeface="Corbel"/>
                <a:cs typeface="Corbel"/>
                <a:sym typeface="Corbel"/>
              </a:rPr>
              <a:t>is processed by a billing management system that calculates the payment fees.</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5" descr="https://patterns.arcitura.com/wp-content/uploads/2018/08/fig2-123.png"/>
          <p:cNvPicPr preferRelativeResize="0"/>
          <p:nvPr/>
        </p:nvPicPr>
        <p:blipFill rotWithShape="1">
          <a:blip r:embed="rId3">
            <a:alphaModFix/>
          </a:blip>
          <a:srcRect/>
          <a:stretch/>
        </p:blipFill>
        <p:spPr>
          <a:xfrm>
            <a:off x="881608" y="-18856"/>
            <a:ext cx="5668450" cy="6476031"/>
          </a:xfrm>
          <a:prstGeom prst="rect">
            <a:avLst/>
          </a:prstGeom>
          <a:noFill/>
          <a:ln>
            <a:noFill/>
          </a:ln>
        </p:spPr>
      </p:pic>
      <p:sp>
        <p:nvSpPr>
          <p:cNvPr id="248" name="Google Shape;248;p35"/>
          <p:cNvSpPr/>
          <p:nvPr/>
        </p:nvSpPr>
        <p:spPr>
          <a:xfrm>
            <a:off x="7560297" y="522514"/>
            <a:ext cx="4477731" cy="590931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1200"/>
              </a:spcAft>
              <a:buClr>
                <a:srgbClr val="000000"/>
              </a:buClr>
              <a:buSzPts val="1800"/>
              <a:buFont typeface="Corbel"/>
              <a:buAutoNum type="arabicParenR"/>
            </a:pPr>
            <a:r>
              <a:rPr lang="en-IN" sz="1800" dirty="0">
                <a:solidFill>
                  <a:srgbClr val="000000"/>
                </a:solidFill>
                <a:latin typeface="Corbel"/>
                <a:ea typeface="Corbel"/>
                <a:cs typeface="Corbel"/>
                <a:sym typeface="Corbel"/>
              </a:rPr>
              <a:t>A cloud consumer requests the creation of a new instance of a cloud service </a:t>
            </a:r>
            <a:endParaRPr dirty="0"/>
          </a:p>
          <a:p>
            <a:pPr marL="342900" marR="0" lvl="0" indent="-342900" algn="just" rtl="0">
              <a:spcBef>
                <a:spcPts val="0"/>
              </a:spcBef>
              <a:spcAft>
                <a:spcPts val="1200"/>
              </a:spcAft>
              <a:buClr>
                <a:srgbClr val="000000"/>
              </a:buClr>
              <a:buSzPts val="1800"/>
              <a:buFont typeface="Corbel"/>
              <a:buAutoNum type="arabicParenR"/>
            </a:pPr>
            <a:r>
              <a:rPr lang="en-IN" sz="1800" dirty="0">
                <a:solidFill>
                  <a:srgbClr val="000000"/>
                </a:solidFill>
                <a:latin typeface="Corbel"/>
                <a:ea typeface="Corbel"/>
                <a:cs typeface="Corbel"/>
                <a:sym typeface="Corbel"/>
              </a:rPr>
              <a:t>The IT resource is instantiated and they pay-per-use monitor mechanism receives a “start” event notification from the resource software </a:t>
            </a:r>
            <a:endParaRPr dirty="0"/>
          </a:p>
          <a:p>
            <a:pPr marL="342900" marR="0" lvl="0" indent="-342900" algn="just" rtl="0">
              <a:spcBef>
                <a:spcPts val="0"/>
              </a:spcBef>
              <a:spcAft>
                <a:spcPts val="1200"/>
              </a:spcAft>
              <a:buClr>
                <a:srgbClr val="000000"/>
              </a:buClr>
              <a:buSzPts val="1800"/>
              <a:buFont typeface="Corbel"/>
              <a:buAutoNum type="arabicParenR"/>
            </a:pPr>
            <a:r>
              <a:rPr lang="en-IN" sz="1800" b="1" dirty="0">
                <a:solidFill>
                  <a:srgbClr val="FF0000"/>
                </a:solidFill>
                <a:latin typeface="Corbel"/>
                <a:ea typeface="Corbel"/>
                <a:cs typeface="Corbel"/>
                <a:sym typeface="Corbel"/>
              </a:rPr>
              <a:t>The pay-per-use monitor stores the value timestamp in the log database </a:t>
            </a:r>
            <a:endParaRPr b="1" dirty="0">
              <a:solidFill>
                <a:srgbClr val="FF0000"/>
              </a:solidFill>
            </a:endParaRPr>
          </a:p>
          <a:p>
            <a:pPr marL="342900" marR="0" lvl="0" indent="-342900" algn="just" rtl="0">
              <a:spcBef>
                <a:spcPts val="0"/>
              </a:spcBef>
              <a:spcAft>
                <a:spcPts val="1200"/>
              </a:spcAft>
              <a:buClr>
                <a:srgbClr val="000000"/>
              </a:buClr>
              <a:buSzPts val="1800"/>
              <a:buFont typeface="Corbel"/>
              <a:buAutoNum type="arabicParenR"/>
            </a:pPr>
            <a:r>
              <a:rPr lang="en-IN" sz="1800" dirty="0">
                <a:solidFill>
                  <a:srgbClr val="000000"/>
                </a:solidFill>
                <a:latin typeface="Corbel"/>
                <a:ea typeface="Corbel"/>
                <a:cs typeface="Corbel"/>
                <a:sym typeface="Corbel"/>
              </a:rPr>
              <a:t>The cloud consumer later requests that the cloud service instance be stopped </a:t>
            </a:r>
            <a:endParaRPr dirty="0"/>
          </a:p>
          <a:p>
            <a:pPr marL="342900" marR="0" lvl="0" indent="-342900" algn="just" rtl="0">
              <a:spcBef>
                <a:spcPts val="0"/>
              </a:spcBef>
              <a:spcAft>
                <a:spcPts val="1200"/>
              </a:spcAft>
              <a:buClr>
                <a:srgbClr val="000000"/>
              </a:buClr>
              <a:buSzPts val="1800"/>
              <a:buFont typeface="Corbel"/>
              <a:buAutoNum type="arabicParenR"/>
            </a:pPr>
            <a:r>
              <a:rPr lang="en-IN" sz="1800" dirty="0">
                <a:solidFill>
                  <a:srgbClr val="000000"/>
                </a:solidFill>
                <a:latin typeface="Corbel"/>
                <a:ea typeface="Corbel"/>
                <a:cs typeface="Corbel"/>
                <a:sym typeface="Corbel"/>
              </a:rPr>
              <a:t>The pay-per-use monitor receives a “stop” event notification from the resource software and stores the value timestamp in the log database </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p:nvPr/>
        </p:nvSpPr>
        <p:spPr>
          <a:xfrm>
            <a:off x="499621" y="131776"/>
            <a:ext cx="11283884" cy="353943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b="1" dirty="0">
                <a:solidFill>
                  <a:srgbClr val="FF0000"/>
                </a:solidFill>
                <a:latin typeface="Corbel"/>
                <a:ea typeface="Corbel"/>
                <a:cs typeface="Corbel"/>
                <a:sym typeface="Corbel"/>
              </a:rPr>
              <a:t>Audit Monitor</a:t>
            </a:r>
          </a:p>
          <a:p>
            <a:pPr marL="0" marR="0" lvl="0" indent="0" algn="ctr" rtl="0">
              <a:spcBef>
                <a:spcPts val="0"/>
              </a:spcBef>
              <a:spcAft>
                <a:spcPts val="0"/>
              </a:spcAft>
              <a:buNone/>
            </a:pPr>
            <a:endParaRPr dirty="0"/>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The audit monitor mechanism is </a:t>
            </a:r>
            <a:r>
              <a:rPr lang="en-IN" sz="2400" dirty="0">
                <a:solidFill>
                  <a:srgbClr val="0070C0"/>
                </a:solidFill>
                <a:latin typeface="Corbel"/>
                <a:ea typeface="Corbel"/>
                <a:cs typeface="Corbel"/>
                <a:sym typeface="Corbel"/>
              </a:rPr>
              <a:t>used to </a:t>
            </a:r>
            <a:r>
              <a:rPr lang="en-IN" sz="2400" b="1" dirty="0">
                <a:solidFill>
                  <a:srgbClr val="FF0000"/>
                </a:solidFill>
                <a:latin typeface="Corbel"/>
                <a:ea typeface="Corbel"/>
                <a:cs typeface="Corbel"/>
                <a:sym typeface="Corbel"/>
              </a:rPr>
              <a:t>collect audit tracking data for networks and IT resources in support of, or dictated by, regulatory and contractual obligations. </a:t>
            </a:r>
            <a:r>
              <a:rPr lang="en-IN" sz="2400" dirty="0">
                <a:solidFill>
                  <a:srgbClr val="000000"/>
                </a:solidFill>
                <a:latin typeface="Corbel"/>
                <a:ea typeface="Corbel"/>
                <a:cs typeface="Corbel"/>
                <a:sym typeface="Corbel"/>
              </a:rPr>
              <a:t>The figure depicts an audit monitor implemented as a monitoring agent that intercepts </a:t>
            </a:r>
            <a:r>
              <a:rPr lang="en-IN" sz="2400" dirty="0">
                <a:solidFill>
                  <a:srgbClr val="C00000"/>
                </a:solidFill>
                <a:latin typeface="Corbel"/>
                <a:ea typeface="Corbel"/>
                <a:cs typeface="Corbel"/>
                <a:sym typeface="Corbel"/>
              </a:rPr>
              <a:t>“login”</a:t>
            </a:r>
            <a:r>
              <a:rPr lang="en-IN" sz="2400" dirty="0">
                <a:solidFill>
                  <a:srgbClr val="000000"/>
                </a:solidFill>
                <a:latin typeface="Corbel"/>
                <a:ea typeface="Corbel"/>
                <a:cs typeface="Corbel"/>
                <a:sym typeface="Corbel"/>
              </a:rPr>
              <a:t> requests and </a:t>
            </a:r>
            <a:r>
              <a:rPr lang="en-IN" sz="2400" dirty="0">
                <a:solidFill>
                  <a:srgbClr val="C00000"/>
                </a:solidFill>
                <a:latin typeface="Corbel"/>
                <a:ea typeface="Corbel"/>
                <a:cs typeface="Corbel"/>
                <a:sym typeface="Corbel"/>
              </a:rPr>
              <a:t>stores the requestor’s security credentials, </a:t>
            </a:r>
            <a:r>
              <a:rPr lang="en-IN" sz="2400" dirty="0">
                <a:solidFill>
                  <a:srgbClr val="000000"/>
                </a:solidFill>
                <a:latin typeface="Corbel"/>
                <a:ea typeface="Corbel"/>
                <a:cs typeface="Corbel"/>
                <a:sym typeface="Corbel"/>
              </a:rPr>
              <a:t>as well as both failed and successful login attempts, in a log database for future audit reporting purposes.</a:t>
            </a:r>
            <a:endParaRPr dirty="0"/>
          </a:p>
          <a:p>
            <a:pPr marL="0" marR="0" lvl="0" indent="0" algn="just" rtl="0">
              <a:spcBef>
                <a:spcPts val="0"/>
              </a:spcBef>
              <a:spcAft>
                <a:spcPts val="0"/>
              </a:spcAft>
              <a:buNone/>
            </a:pPr>
            <a:endParaRPr sz="2000" dirty="0">
              <a:solidFill>
                <a:srgbClr val="000000"/>
              </a:solidFill>
              <a:latin typeface="Corbel"/>
              <a:ea typeface="Corbel"/>
              <a:cs typeface="Corbel"/>
              <a:sym typeface="Corbel"/>
            </a:endParaRPr>
          </a:p>
        </p:txBody>
      </p:sp>
      <p:pic>
        <p:nvPicPr>
          <p:cNvPr id="254" name="Google Shape;254;p36" descr="Audit Monitor"/>
          <p:cNvPicPr preferRelativeResize="0"/>
          <p:nvPr/>
        </p:nvPicPr>
        <p:blipFill rotWithShape="1">
          <a:blip r:embed="rId3">
            <a:alphaModFix/>
          </a:blip>
          <a:srcRect/>
          <a:stretch/>
        </p:blipFill>
        <p:spPr>
          <a:xfrm>
            <a:off x="1644651" y="-4062413"/>
            <a:ext cx="352425" cy="1009650"/>
          </a:xfrm>
          <a:prstGeom prst="rect">
            <a:avLst/>
          </a:prstGeom>
          <a:noFill/>
          <a:ln>
            <a:noFill/>
          </a:ln>
        </p:spPr>
      </p:pic>
      <p:pic>
        <p:nvPicPr>
          <p:cNvPr id="255" name="Google Shape;255;p36" descr="https://patterns.arcitura.com/wp-content/uploads/2018/08/fig2-78.png"/>
          <p:cNvPicPr preferRelativeResize="0"/>
          <p:nvPr/>
        </p:nvPicPr>
        <p:blipFill rotWithShape="1">
          <a:blip r:embed="rId4">
            <a:alphaModFix/>
          </a:blip>
          <a:srcRect/>
          <a:stretch/>
        </p:blipFill>
        <p:spPr>
          <a:xfrm>
            <a:off x="2983315" y="2990475"/>
            <a:ext cx="6225369" cy="35394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15"/>
          <p:cNvGrpSpPr/>
          <p:nvPr/>
        </p:nvGrpSpPr>
        <p:grpSpPr>
          <a:xfrm>
            <a:off x="609600" y="645460"/>
            <a:ext cx="10972017" cy="5477606"/>
            <a:chOff x="0" y="0"/>
            <a:chExt cx="10972017" cy="5477606"/>
          </a:xfrm>
        </p:grpSpPr>
        <p:sp>
          <p:nvSpPr>
            <p:cNvPr id="101" name="Google Shape;101;p15"/>
            <p:cNvSpPr/>
            <p:nvPr/>
          </p:nvSpPr>
          <p:spPr>
            <a:xfrm rot="5400000">
              <a:off x="6065258" y="-4069903"/>
              <a:ext cx="800766" cy="9012751"/>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p:nvPr/>
          </p:nvSpPr>
          <p:spPr>
            <a:xfrm>
              <a:off x="1959266" y="75179"/>
              <a:ext cx="8973661" cy="722586"/>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1" i="0" u="none" strike="noStrike" cap="none">
                  <a:solidFill>
                    <a:schemeClr val="dk1"/>
                  </a:solidFill>
                  <a:latin typeface="Corbel"/>
                  <a:ea typeface="Corbel"/>
                  <a:cs typeface="Corbel"/>
                  <a:sym typeface="Corbel"/>
                </a:rPr>
                <a:t>Composability</a:t>
              </a:r>
              <a:r>
                <a:rPr lang="en-IN" sz="1800" b="0" i="0" u="none" strike="noStrike" cap="none">
                  <a:solidFill>
                    <a:schemeClr val="dk1"/>
                  </a:solidFill>
                  <a:latin typeface="Corbel"/>
                  <a:ea typeface="Corbel"/>
                  <a:cs typeface="Corbel"/>
                  <a:sym typeface="Corbel"/>
                </a:rPr>
                <a:t> is a system design principle that deals with the inter-relationships of components. A highly </a:t>
              </a:r>
              <a:r>
                <a:rPr lang="en-IN" sz="1800" b="1" i="0" u="none" strike="noStrike" cap="none">
                  <a:solidFill>
                    <a:schemeClr val="dk1"/>
                  </a:solidFill>
                  <a:latin typeface="Corbel"/>
                  <a:ea typeface="Corbel"/>
                  <a:cs typeface="Corbel"/>
                  <a:sym typeface="Corbel"/>
                </a:rPr>
                <a:t>composable</a:t>
              </a:r>
              <a:r>
                <a:rPr lang="en-IN" sz="1800" b="0" i="0" u="none" strike="noStrike" cap="none">
                  <a:solidFill>
                    <a:schemeClr val="dk1"/>
                  </a:solidFill>
                  <a:latin typeface="Corbel"/>
                  <a:ea typeface="Corbel"/>
                  <a:cs typeface="Corbel"/>
                  <a:sym typeface="Corbel"/>
                </a:rPr>
                <a:t> system provides components that can be selected and assembled in various combinations to satisfy specific user requirements.</a:t>
              </a:r>
              <a:endParaRPr/>
            </a:p>
          </p:txBody>
        </p:sp>
        <p:sp>
          <p:nvSpPr>
            <p:cNvPr id="103" name="Google Shape;103;p15"/>
            <p:cNvSpPr/>
            <p:nvPr/>
          </p:nvSpPr>
          <p:spPr>
            <a:xfrm>
              <a:off x="0" y="0"/>
              <a:ext cx="1958484"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txBox="1"/>
            <p:nvPr/>
          </p:nvSpPr>
          <p:spPr>
            <a:xfrm>
              <a:off x="42457" y="42457"/>
              <a:ext cx="1873570" cy="784826"/>
            </a:xfrm>
            <a:prstGeom prst="rect">
              <a:avLst/>
            </a:prstGeom>
            <a:noFill/>
            <a:ln>
              <a:noFill/>
            </a:ln>
          </p:spPr>
          <p:txBody>
            <a:bodyPr spcFirstLastPara="1" wrap="square" lIns="68575" tIns="34275" rIns="68575" bIns="34275" anchor="ctr" anchorCtr="0">
              <a:noAutofit/>
            </a:bodyPr>
            <a:lstStyle/>
            <a:p>
              <a:pPr marL="0" marR="0" lvl="0" indent="0" algn="just" rtl="0">
                <a:lnSpc>
                  <a:spcPct val="100000"/>
                </a:lnSpc>
                <a:spcBef>
                  <a:spcPts val="0"/>
                </a:spcBef>
                <a:spcAft>
                  <a:spcPts val="0"/>
                </a:spcAft>
                <a:buClr>
                  <a:schemeClr val="lt1"/>
                </a:buClr>
                <a:buSzPts val="1800"/>
                <a:buFont typeface="Corbel"/>
                <a:buNone/>
              </a:pPr>
              <a:r>
                <a:rPr lang="en-IN" sz="1800" b="1" i="0" u="none" strike="noStrike" cap="none">
                  <a:solidFill>
                    <a:schemeClr val="lt1"/>
                  </a:solidFill>
                  <a:latin typeface="Corbel"/>
                  <a:ea typeface="Corbel"/>
                  <a:cs typeface="Corbel"/>
                  <a:sym typeface="Corbel"/>
                </a:rPr>
                <a:t>Composability</a:t>
              </a:r>
              <a:endParaRPr sz="1800" b="1" i="0" u="none" strike="noStrike" cap="none">
                <a:solidFill>
                  <a:schemeClr val="lt1"/>
                </a:solidFill>
                <a:latin typeface="Corbel"/>
                <a:ea typeface="Corbel"/>
                <a:cs typeface="Corbel"/>
                <a:sym typeface="Corbel"/>
              </a:endParaRPr>
            </a:p>
          </p:txBody>
        </p:sp>
        <p:sp>
          <p:nvSpPr>
            <p:cNvPr id="105" name="Google Shape;105;p15"/>
            <p:cNvSpPr/>
            <p:nvPr/>
          </p:nvSpPr>
          <p:spPr>
            <a:xfrm rot="5400000">
              <a:off x="6102210" y="-3105287"/>
              <a:ext cx="824868" cy="8909973"/>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p:nvPr/>
          </p:nvSpPr>
          <p:spPr>
            <a:xfrm>
              <a:off x="2059658" y="977532"/>
              <a:ext cx="8869706" cy="744334"/>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a:solidFill>
                    <a:schemeClr val="dk1"/>
                  </a:solidFill>
                  <a:latin typeface="Corbel"/>
                  <a:ea typeface="Corbel"/>
                  <a:cs typeface="Corbel"/>
                  <a:sym typeface="Corbel"/>
                </a:rPr>
                <a:t>Virtual servers described in terms of a machine image or instance have characteristics that often can be described in terms of real servers delivering a certain number of microprocessor (CPU) cycles, memory access, and network bandwidth to customers.</a:t>
              </a:r>
              <a:endParaRPr/>
            </a:p>
          </p:txBody>
        </p:sp>
        <p:sp>
          <p:nvSpPr>
            <p:cNvPr id="107" name="Google Shape;107;p15"/>
            <p:cNvSpPr/>
            <p:nvPr/>
          </p:nvSpPr>
          <p:spPr>
            <a:xfrm>
              <a:off x="0" y="913333"/>
              <a:ext cx="2058876"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p:nvPr/>
          </p:nvSpPr>
          <p:spPr>
            <a:xfrm>
              <a:off x="42457" y="955790"/>
              <a:ext cx="1973962"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Infrastructure</a:t>
              </a:r>
              <a:endParaRPr/>
            </a:p>
          </p:txBody>
        </p:sp>
        <p:sp>
          <p:nvSpPr>
            <p:cNvPr id="109" name="Google Shape;109;p15"/>
            <p:cNvSpPr/>
            <p:nvPr/>
          </p:nvSpPr>
          <p:spPr>
            <a:xfrm rot="5400000">
              <a:off x="6143178" y="-2173258"/>
              <a:ext cx="777005" cy="8872371"/>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2095495" y="1912355"/>
              <a:ext cx="8834441" cy="701145"/>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dirty="0">
                  <a:solidFill>
                    <a:schemeClr val="dk1"/>
                  </a:solidFill>
                  <a:latin typeface="Corbel"/>
                  <a:ea typeface="Corbel"/>
                  <a:cs typeface="Corbel"/>
                  <a:sym typeface="Corbel"/>
                </a:rPr>
                <a:t>Provisioning various platforms to users to customize and develop applications. Development, testing, deployments are made easier through this medium.</a:t>
              </a:r>
              <a:endParaRPr dirty="0"/>
            </a:p>
          </p:txBody>
        </p:sp>
        <p:sp>
          <p:nvSpPr>
            <p:cNvPr id="111" name="Google Shape;111;p15"/>
            <p:cNvSpPr/>
            <p:nvPr/>
          </p:nvSpPr>
          <p:spPr>
            <a:xfrm>
              <a:off x="0" y="1826560"/>
              <a:ext cx="2094713"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p:nvPr/>
          </p:nvSpPr>
          <p:spPr>
            <a:xfrm>
              <a:off x="42457" y="1869017"/>
              <a:ext cx="2009799"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Platforms</a:t>
              </a:r>
              <a:endParaRPr/>
            </a:p>
          </p:txBody>
        </p:sp>
        <p:sp>
          <p:nvSpPr>
            <p:cNvPr id="113" name="Google Shape;113;p15"/>
            <p:cNvSpPr/>
            <p:nvPr/>
          </p:nvSpPr>
          <p:spPr>
            <a:xfrm rot="5400000">
              <a:off x="6126759" y="-1277591"/>
              <a:ext cx="773769" cy="8907491"/>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2059898" y="2827042"/>
              <a:ext cx="8869719" cy="698225"/>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a:solidFill>
                    <a:schemeClr val="dk1"/>
                  </a:solidFill>
                  <a:latin typeface="Corbel"/>
                  <a:ea typeface="Corbel"/>
                  <a:cs typeface="Corbel"/>
                  <a:sym typeface="Corbel"/>
                </a:rPr>
                <a:t>The machines that are installed in order to run services in cloud. These are platform instances in particular that can be provisioned to cloud users.</a:t>
              </a:r>
              <a:endParaRPr/>
            </a:p>
          </p:txBody>
        </p:sp>
        <p:sp>
          <p:nvSpPr>
            <p:cNvPr id="115" name="Google Shape;115;p15"/>
            <p:cNvSpPr/>
            <p:nvPr/>
          </p:nvSpPr>
          <p:spPr>
            <a:xfrm>
              <a:off x="0" y="2739788"/>
              <a:ext cx="2059117"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txBox="1"/>
            <p:nvPr/>
          </p:nvSpPr>
          <p:spPr>
            <a:xfrm>
              <a:off x="42457" y="2782245"/>
              <a:ext cx="1974203"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Virtual Appliances</a:t>
              </a:r>
              <a:endParaRPr/>
            </a:p>
          </p:txBody>
        </p:sp>
        <p:sp>
          <p:nvSpPr>
            <p:cNvPr id="117" name="Google Shape;117;p15"/>
            <p:cNvSpPr/>
            <p:nvPr/>
          </p:nvSpPr>
          <p:spPr>
            <a:xfrm rot="5400000">
              <a:off x="6024491" y="-380194"/>
              <a:ext cx="911362" cy="8980775"/>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txBox="1"/>
            <p:nvPr/>
          </p:nvSpPr>
          <p:spPr>
            <a:xfrm>
              <a:off x="1989785" y="3699001"/>
              <a:ext cx="8936286" cy="822384"/>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a:solidFill>
                    <a:schemeClr val="dk1"/>
                  </a:solidFill>
                  <a:latin typeface="Corbel"/>
                  <a:ea typeface="Corbel"/>
                  <a:cs typeface="Corbel"/>
                  <a:sym typeface="Corbel"/>
                </a:rPr>
                <a:t>Common XML based set of protocols used as the messaging format are the Simple Object Access Protocol (SOAP) protocol as the object model, and a set of discovery and description protocols based on the Web Services Description Language (WSDL) to manage transactions in cloud.</a:t>
              </a:r>
              <a:endParaRPr/>
            </a:p>
          </p:txBody>
        </p:sp>
        <p:sp>
          <p:nvSpPr>
            <p:cNvPr id="119" name="Google Shape;119;p15"/>
            <p:cNvSpPr/>
            <p:nvPr/>
          </p:nvSpPr>
          <p:spPr>
            <a:xfrm>
              <a:off x="0" y="3673827"/>
              <a:ext cx="1989002"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txBox="1"/>
            <p:nvPr/>
          </p:nvSpPr>
          <p:spPr>
            <a:xfrm>
              <a:off x="42457" y="3716284"/>
              <a:ext cx="1904088"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Communication Protocols</a:t>
              </a:r>
              <a:endParaRPr/>
            </a:p>
          </p:txBody>
        </p:sp>
        <p:sp>
          <p:nvSpPr>
            <p:cNvPr id="121" name="Google Shape;121;p15"/>
            <p:cNvSpPr/>
            <p:nvPr/>
          </p:nvSpPr>
          <p:spPr>
            <a:xfrm rot="5400000">
              <a:off x="6093320" y="587590"/>
              <a:ext cx="779698" cy="8913284"/>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txBox="1"/>
            <p:nvPr/>
          </p:nvSpPr>
          <p:spPr>
            <a:xfrm>
              <a:off x="2026527" y="4692445"/>
              <a:ext cx="8875222" cy="703574"/>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a:solidFill>
                    <a:schemeClr val="dk1"/>
                  </a:solidFill>
                  <a:latin typeface="Corbel"/>
                  <a:ea typeface="Corbel"/>
                  <a:cs typeface="Corbel"/>
                  <a:sym typeface="Corbel"/>
                </a:rPr>
                <a:t>Services running in the cloud</a:t>
              </a:r>
              <a:endParaRPr/>
            </a:p>
          </p:txBody>
        </p:sp>
        <p:sp>
          <p:nvSpPr>
            <p:cNvPr id="123" name="Google Shape;123;p15"/>
            <p:cNvSpPr/>
            <p:nvPr/>
          </p:nvSpPr>
          <p:spPr>
            <a:xfrm>
              <a:off x="0" y="4607866"/>
              <a:ext cx="2025745"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txBox="1"/>
            <p:nvPr/>
          </p:nvSpPr>
          <p:spPr>
            <a:xfrm>
              <a:off x="42457" y="4650323"/>
              <a:ext cx="1940831"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Applications</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p:nvPr/>
        </p:nvSpPr>
        <p:spPr>
          <a:xfrm>
            <a:off x="886120" y="612742"/>
            <a:ext cx="10444899" cy="4648276"/>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1200"/>
              </a:spcAft>
              <a:buClr>
                <a:srgbClr val="000000"/>
              </a:buClr>
              <a:buSzPts val="2000"/>
              <a:buFont typeface="Corbel"/>
              <a:buAutoNum type="arabicParenR"/>
            </a:pPr>
            <a:r>
              <a:rPr lang="en-IN" sz="2000" dirty="0">
                <a:solidFill>
                  <a:srgbClr val="000000"/>
                </a:solidFill>
                <a:latin typeface="Corbel"/>
                <a:ea typeface="Corbel"/>
                <a:cs typeface="Corbel"/>
                <a:sym typeface="Corbel"/>
              </a:rPr>
              <a:t>A cloud service consumer requests access to a cloud service by sending a login request message with security credentials. </a:t>
            </a:r>
            <a:endParaRPr dirty="0"/>
          </a:p>
          <a:p>
            <a:pPr marL="457200" marR="0" lvl="0" indent="-457200" algn="just" rtl="0">
              <a:spcBef>
                <a:spcPts val="0"/>
              </a:spcBef>
              <a:spcAft>
                <a:spcPts val="1200"/>
              </a:spcAft>
              <a:buClr>
                <a:srgbClr val="000000"/>
              </a:buClr>
              <a:buSzPts val="2000"/>
              <a:buFont typeface="Corbel"/>
              <a:buAutoNum type="arabicParenR"/>
            </a:pPr>
            <a:r>
              <a:rPr lang="en-IN" sz="2000" dirty="0">
                <a:solidFill>
                  <a:srgbClr val="000000"/>
                </a:solidFill>
                <a:latin typeface="Corbel"/>
                <a:ea typeface="Corbel"/>
                <a:cs typeface="Corbel"/>
                <a:sym typeface="Corbel"/>
              </a:rPr>
              <a:t>The </a:t>
            </a:r>
            <a:r>
              <a:rPr lang="en-IN" sz="2000" dirty="0">
                <a:solidFill>
                  <a:srgbClr val="FF0000"/>
                </a:solidFill>
                <a:latin typeface="Corbel"/>
                <a:ea typeface="Corbel"/>
                <a:cs typeface="Corbel"/>
                <a:sym typeface="Corbel"/>
              </a:rPr>
              <a:t>audit monitor intercepts the message. </a:t>
            </a:r>
            <a:endParaRPr dirty="0">
              <a:solidFill>
                <a:srgbClr val="FF0000"/>
              </a:solidFill>
            </a:endParaRPr>
          </a:p>
          <a:p>
            <a:pPr marL="457200" marR="0" lvl="0" indent="-457200" algn="just" rtl="0">
              <a:spcBef>
                <a:spcPts val="0"/>
              </a:spcBef>
              <a:spcAft>
                <a:spcPts val="1200"/>
              </a:spcAft>
              <a:buClr>
                <a:srgbClr val="000000"/>
              </a:buClr>
              <a:buSzPts val="2000"/>
              <a:buFont typeface="Corbel"/>
              <a:buAutoNum type="arabicParenR"/>
            </a:pPr>
            <a:r>
              <a:rPr lang="en-IN" sz="2000" dirty="0">
                <a:solidFill>
                  <a:srgbClr val="000000"/>
                </a:solidFill>
                <a:latin typeface="Corbel"/>
                <a:ea typeface="Corbel"/>
                <a:cs typeface="Corbel"/>
                <a:sym typeface="Corbel"/>
              </a:rPr>
              <a:t>And forwards it to the authentication service. </a:t>
            </a:r>
            <a:endParaRPr dirty="0"/>
          </a:p>
          <a:p>
            <a:pPr marL="457200" marR="0" lvl="0" indent="-457200" algn="just" rtl="0">
              <a:spcBef>
                <a:spcPts val="0"/>
              </a:spcBef>
              <a:spcAft>
                <a:spcPts val="1200"/>
              </a:spcAft>
              <a:buClr>
                <a:srgbClr val="000000"/>
              </a:buClr>
              <a:buSzPts val="2000"/>
              <a:buFont typeface="Corbel"/>
              <a:buAutoNum type="arabicParenR"/>
            </a:pPr>
            <a:r>
              <a:rPr lang="en-IN" sz="2000" dirty="0">
                <a:solidFill>
                  <a:srgbClr val="000000"/>
                </a:solidFill>
                <a:latin typeface="Corbel"/>
                <a:ea typeface="Corbel"/>
                <a:cs typeface="Corbel"/>
                <a:sym typeface="Corbel"/>
              </a:rPr>
              <a:t>The authentication service processes the security credentials. A response message is generated for the cloud service consumer, in addition to the results from the login attempt. </a:t>
            </a:r>
            <a:endParaRPr dirty="0"/>
          </a:p>
          <a:p>
            <a:pPr marL="457200" marR="0" lvl="0" indent="-457200" algn="just" rtl="0">
              <a:spcBef>
                <a:spcPts val="0"/>
              </a:spcBef>
              <a:spcAft>
                <a:spcPts val="1200"/>
              </a:spcAft>
              <a:buClr>
                <a:srgbClr val="000000"/>
              </a:buClr>
              <a:buSzPts val="2000"/>
              <a:buFont typeface="Corbel"/>
              <a:buAutoNum type="arabicParenR"/>
            </a:pPr>
            <a:r>
              <a:rPr lang="en-IN" sz="2000" dirty="0">
                <a:solidFill>
                  <a:srgbClr val="000000"/>
                </a:solidFill>
                <a:latin typeface="Corbel"/>
                <a:ea typeface="Corbel"/>
                <a:cs typeface="Corbel"/>
                <a:sym typeface="Corbel"/>
              </a:rPr>
              <a:t>The audit monitor intercepts the response message and stores the entire collected login event details in the log database, as per the organization’s audit policy requirements. </a:t>
            </a:r>
            <a:endParaRPr dirty="0"/>
          </a:p>
          <a:p>
            <a:pPr marL="457200" marR="0" lvl="0" indent="-457200" algn="just" rtl="0">
              <a:spcBef>
                <a:spcPts val="0"/>
              </a:spcBef>
              <a:spcAft>
                <a:spcPts val="1200"/>
              </a:spcAft>
              <a:buClr>
                <a:srgbClr val="000000"/>
              </a:buClr>
              <a:buSzPts val="2000"/>
              <a:buFont typeface="Corbel"/>
              <a:buAutoNum type="arabicParenR"/>
            </a:pPr>
            <a:r>
              <a:rPr lang="en-IN" sz="2000" dirty="0">
                <a:solidFill>
                  <a:srgbClr val="000000"/>
                </a:solidFill>
                <a:latin typeface="Corbel"/>
                <a:ea typeface="Corbel"/>
                <a:cs typeface="Corbel"/>
                <a:sym typeface="Corbel"/>
              </a:rPr>
              <a:t>Access has been granted, and a response is sent back to the cloud service consumer.</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1158300" y="241953"/>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dirty="0"/>
              <a:t>Service Level Agreements</a:t>
            </a:r>
          </a:p>
        </p:txBody>
      </p:sp>
      <p:sp>
        <p:nvSpPr>
          <p:cNvPr id="328" name="Google Shape;328;p49"/>
          <p:cNvSpPr txBox="1">
            <a:spLocks noGrp="1"/>
          </p:cNvSpPr>
          <p:nvPr>
            <p:ph type="body" idx="1"/>
          </p:nvPr>
        </p:nvSpPr>
        <p:spPr>
          <a:xfrm>
            <a:off x="706825" y="1642875"/>
            <a:ext cx="10755000" cy="4453200"/>
          </a:xfrm>
          <a:prstGeom prst="rect">
            <a:avLst/>
          </a:prstGeom>
        </p:spPr>
        <p:txBody>
          <a:bodyPr spcFirstLastPara="1" wrap="square" lIns="91425" tIns="45700" rIns="91425" bIns="45700" anchor="t" anchorCtr="0">
            <a:noAutofit/>
          </a:bodyPr>
          <a:lstStyle/>
          <a:p>
            <a:pPr marL="0" lvl="0" indent="0" algn="just" rtl="0">
              <a:lnSpc>
                <a:spcPct val="80000"/>
              </a:lnSpc>
              <a:spcBef>
                <a:spcPts val="1400"/>
              </a:spcBef>
              <a:spcAft>
                <a:spcPts val="0"/>
              </a:spcAft>
              <a:buClr>
                <a:schemeClr val="dk1"/>
              </a:buClr>
              <a:buSzPts val="1100"/>
              <a:buFont typeface="Arial"/>
              <a:buNone/>
            </a:pPr>
            <a:r>
              <a:rPr lang="en-IN" sz="2500" dirty="0"/>
              <a:t>A Service Level Agreement (SLA) is the bond for performance negotiated between the cloud services provider and the client. Earlier, in cloud computing all Service Level Agreements were negotiated between a client and the service consumer. Nowadays, with the initiation of large utility-like cloud computing providers, most Service Level Agreements are standardized until a client becomes a large consumer of cloud services. Service level agreements are also defined at different levels which are mentioned below:</a:t>
            </a:r>
            <a:endParaRPr sz="2500" dirty="0"/>
          </a:p>
          <a:p>
            <a:pPr marL="0" lvl="0" indent="0" algn="just" rtl="0">
              <a:lnSpc>
                <a:spcPct val="80000"/>
              </a:lnSpc>
              <a:spcBef>
                <a:spcPts val="1400"/>
              </a:spcBef>
              <a:spcAft>
                <a:spcPts val="0"/>
              </a:spcAft>
              <a:buClr>
                <a:schemeClr val="dk1"/>
              </a:buClr>
              <a:buSzPts val="1100"/>
              <a:buFont typeface="Arial"/>
              <a:buNone/>
            </a:pPr>
            <a:endParaRPr sz="2500" dirty="0"/>
          </a:p>
          <a:p>
            <a:pPr marL="457200" lvl="0" indent="-339090" algn="just" rtl="0">
              <a:lnSpc>
                <a:spcPct val="80000"/>
              </a:lnSpc>
              <a:spcBef>
                <a:spcPts val="1400"/>
              </a:spcBef>
              <a:spcAft>
                <a:spcPts val="0"/>
              </a:spcAft>
              <a:buSzPts val="1740"/>
              <a:buChar char="•"/>
            </a:pPr>
            <a:r>
              <a:rPr lang="en-IN" sz="2500" dirty="0"/>
              <a:t>Customer-based SLA</a:t>
            </a:r>
            <a:endParaRPr sz="2500" dirty="0"/>
          </a:p>
          <a:p>
            <a:pPr marL="457200" lvl="0" indent="-339090" algn="just" rtl="0">
              <a:lnSpc>
                <a:spcPct val="80000"/>
              </a:lnSpc>
              <a:spcBef>
                <a:spcPts val="0"/>
              </a:spcBef>
              <a:spcAft>
                <a:spcPts val="0"/>
              </a:spcAft>
              <a:buSzPts val="1740"/>
              <a:buChar char="•"/>
            </a:pPr>
            <a:r>
              <a:rPr lang="en-IN" sz="2500" dirty="0"/>
              <a:t>Service-based SLA</a:t>
            </a:r>
            <a:endParaRPr sz="2500" dirty="0"/>
          </a:p>
          <a:p>
            <a:pPr marL="457200" lvl="0" indent="-339090" algn="just" rtl="0">
              <a:lnSpc>
                <a:spcPct val="80000"/>
              </a:lnSpc>
              <a:spcBef>
                <a:spcPts val="0"/>
              </a:spcBef>
              <a:spcAft>
                <a:spcPts val="0"/>
              </a:spcAft>
              <a:buSzPts val="1740"/>
              <a:buChar char="•"/>
            </a:pPr>
            <a:r>
              <a:rPr lang="en-IN" sz="2500" dirty="0"/>
              <a:t>Multi-level SLA</a:t>
            </a:r>
            <a:endParaRPr sz="2500" dirty="0"/>
          </a:p>
          <a:p>
            <a:pPr marL="0" lvl="0" indent="0" algn="just" rtl="0">
              <a:lnSpc>
                <a:spcPct val="80000"/>
              </a:lnSpc>
              <a:spcBef>
                <a:spcPts val="1400"/>
              </a:spcBef>
              <a:spcAft>
                <a:spcPts val="0"/>
              </a:spcAft>
              <a:buNone/>
            </a:pPr>
            <a:endParaRPr sz="25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0"/>
          <p:cNvSpPr txBox="1">
            <a:spLocks noGrp="1"/>
          </p:cNvSpPr>
          <p:nvPr>
            <p:ph type="body" idx="1"/>
          </p:nvPr>
        </p:nvSpPr>
        <p:spPr>
          <a:xfrm>
            <a:off x="1143000" y="573100"/>
            <a:ext cx="9873000" cy="5523000"/>
          </a:xfrm>
          <a:prstGeom prst="rect">
            <a:avLst/>
          </a:prstGeom>
        </p:spPr>
        <p:txBody>
          <a:bodyPr spcFirstLastPara="1" wrap="square" lIns="91425" tIns="45700" rIns="91425" bIns="45700" anchor="t" anchorCtr="0">
            <a:normAutofit/>
          </a:bodyPr>
          <a:lstStyle/>
          <a:p>
            <a:pPr marL="0" lvl="0" indent="0" algn="l" rtl="0">
              <a:spcBef>
                <a:spcPts val="1400"/>
              </a:spcBef>
              <a:spcAft>
                <a:spcPts val="0"/>
              </a:spcAft>
              <a:buNone/>
            </a:pPr>
            <a:r>
              <a:rPr lang="en-IN"/>
              <a:t>Few Service Level Agreements are enforceable as contracts, but mostly are agreements or contracts which are more along the lines of an Operating Level Agreement (OLA) and may not have the restriction of law. It is fine to have an attorney review the documents before making a major agreement to the cloud service provider. Service Level Agreements usually specify some parameters which are mentioned below:</a:t>
            </a:r>
            <a:endParaRPr/>
          </a:p>
          <a:p>
            <a:pPr marL="457200" lvl="0" indent="-320040" algn="l" rtl="0">
              <a:spcBef>
                <a:spcPts val="1400"/>
              </a:spcBef>
              <a:spcAft>
                <a:spcPts val="0"/>
              </a:spcAft>
              <a:buSzPts val="1440"/>
              <a:buChar char="●"/>
            </a:pPr>
            <a:r>
              <a:rPr lang="en-IN"/>
              <a:t>Availability of the Service (uptime)</a:t>
            </a:r>
            <a:endParaRPr/>
          </a:p>
          <a:p>
            <a:pPr marL="457200" lvl="0" indent="-320040" algn="l" rtl="0">
              <a:spcBef>
                <a:spcPts val="0"/>
              </a:spcBef>
              <a:spcAft>
                <a:spcPts val="0"/>
              </a:spcAft>
              <a:buSzPts val="1440"/>
              <a:buChar char="●"/>
            </a:pPr>
            <a:r>
              <a:rPr lang="en-IN"/>
              <a:t>Latency or the response time</a:t>
            </a:r>
            <a:endParaRPr/>
          </a:p>
          <a:p>
            <a:pPr marL="457200" lvl="0" indent="-320040" algn="l" rtl="0">
              <a:spcBef>
                <a:spcPts val="0"/>
              </a:spcBef>
              <a:spcAft>
                <a:spcPts val="0"/>
              </a:spcAft>
              <a:buSzPts val="1440"/>
              <a:buChar char="●"/>
            </a:pPr>
            <a:r>
              <a:rPr lang="en-IN"/>
              <a:t>Service components reliability</a:t>
            </a:r>
            <a:endParaRPr/>
          </a:p>
          <a:p>
            <a:pPr marL="457200" lvl="0" indent="-320040" algn="l" rtl="0">
              <a:spcBef>
                <a:spcPts val="0"/>
              </a:spcBef>
              <a:spcAft>
                <a:spcPts val="0"/>
              </a:spcAft>
              <a:buSzPts val="1440"/>
              <a:buChar char="●"/>
            </a:pPr>
            <a:r>
              <a:rPr lang="en-IN"/>
              <a:t>Each party accountability</a:t>
            </a:r>
            <a:endParaRPr/>
          </a:p>
          <a:p>
            <a:pPr marL="457200" lvl="0" indent="-320040" algn="l" rtl="0">
              <a:spcBef>
                <a:spcPts val="0"/>
              </a:spcBef>
              <a:spcAft>
                <a:spcPts val="0"/>
              </a:spcAft>
              <a:buSzPts val="1440"/>
              <a:buChar char="●"/>
            </a:pPr>
            <a:r>
              <a:rPr lang="en-IN"/>
              <a:t>Warranties</a:t>
            </a:r>
            <a:endParaRPr/>
          </a:p>
          <a:p>
            <a:pPr marL="0" lvl="0" indent="0" algn="l" rtl="0">
              <a:spcBef>
                <a:spcPts val="1400"/>
              </a:spcBef>
              <a:spcAft>
                <a:spcPts val="0"/>
              </a:spcAft>
              <a:buNone/>
            </a:pPr>
            <a:r>
              <a:rPr lang="en-IN"/>
              <a:t>In any case, if a cloud service provider fails to meet the stated targets of minimums then the provider has to pay the penalty to the cloud service consumer as per the agreement. So, Service Level Agreements are like insurance policies in which the corporation has to pay as per the agreements if any casualty occurs.</a:t>
            </a:r>
            <a:endParaRPr/>
          </a:p>
          <a:p>
            <a:pPr marL="0" lvl="0" indent="0" algn="l" rtl="0">
              <a:spcBef>
                <a:spcPts val="14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p:nvPr/>
        </p:nvSpPr>
        <p:spPr>
          <a:xfrm>
            <a:off x="537328" y="354842"/>
            <a:ext cx="11199043" cy="6083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dirty="0">
                <a:solidFill>
                  <a:srgbClr val="FF0000"/>
                </a:solidFill>
                <a:latin typeface="Corbel"/>
                <a:ea typeface="Corbel"/>
                <a:cs typeface="Corbel"/>
                <a:sym typeface="Corbel"/>
              </a:rPr>
              <a:t>SLA Management System</a:t>
            </a:r>
          </a:p>
          <a:p>
            <a:pPr marL="0" marR="0" lvl="0" indent="0" algn="ctr" rtl="0">
              <a:spcBef>
                <a:spcPts val="0"/>
              </a:spcBef>
              <a:spcAft>
                <a:spcPts val="0"/>
              </a:spcAft>
              <a:buNone/>
            </a:pPr>
            <a:endParaRPr sz="3600" dirty="0">
              <a:solidFill>
                <a:srgbClr val="FF0000"/>
              </a:solidFill>
              <a:latin typeface="Corbel"/>
              <a:ea typeface="Corbel"/>
              <a:cs typeface="Corbel"/>
              <a:sym typeface="Corbel"/>
            </a:endParaRPr>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The SLA management system mechanism represents a range of commercially available cloud management products that provide features pertaining to the administration, </a:t>
            </a:r>
            <a:r>
              <a:rPr lang="en-IN" sz="2400" dirty="0">
                <a:solidFill>
                  <a:srgbClr val="FF0000"/>
                </a:solidFill>
                <a:latin typeface="Corbel"/>
                <a:ea typeface="Corbel"/>
                <a:cs typeface="Corbel"/>
                <a:sym typeface="Corbel"/>
              </a:rPr>
              <a:t>collection, storage, reporting, and runtime notification of SLA data.</a:t>
            </a:r>
          </a:p>
          <a:p>
            <a:pPr marL="0" marR="0" lvl="0" indent="0" algn="just" rtl="0">
              <a:spcBef>
                <a:spcPts val="0"/>
              </a:spcBef>
              <a:spcAft>
                <a:spcPts val="0"/>
              </a:spcAft>
              <a:buNone/>
            </a:pPr>
            <a:endParaRPr dirty="0">
              <a:solidFill>
                <a:srgbClr val="FF0000"/>
              </a:solidFill>
            </a:endParaRPr>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An SLA management system deployment will generally include a repository used to store and retrieve collected SLA data based on pre-defined metrics and reporting parameters. It will further rely on one or more SLA monitor mechanisms to collect the SLA data that can then be made available in near-</a:t>
            </a:r>
            <a:r>
              <a:rPr lang="en-IN" sz="2400" dirty="0" err="1">
                <a:solidFill>
                  <a:srgbClr val="000000"/>
                </a:solidFill>
                <a:latin typeface="Corbel"/>
                <a:ea typeface="Corbel"/>
                <a:cs typeface="Corbel"/>
                <a:sym typeface="Corbel"/>
              </a:rPr>
              <a:t>realtime</a:t>
            </a:r>
            <a:r>
              <a:rPr lang="en-IN" sz="2400" dirty="0">
                <a:solidFill>
                  <a:srgbClr val="000000"/>
                </a:solidFill>
                <a:latin typeface="Corbel"/>
                <a:ea typeface="Corbel"/>
                <a:cs typeface="Corbel"/>
                <a:sym typeface="Corbel"/>
              </a:rPr>
              <a:t> to usage and administration portals to provide ongoing feedback regarding active cloud services (Figure 1). The metrics monitored for individual cloud services are aligned with the SLA guarantees in corresponding cloud provisioning contracts.</a:t>
            </a:r>
            <a:endParaRPr sz="2000" dirty="0">
              <a:solidFill>
                <a:srgbClr val="000000"/>
              </a:solidFill>
              <a:latin typeface="Corbel"/>
              <a:ea typeface="Corbel"/>
              <a:cs typeface="Corbel"/>
              <a:sym typeface="Corbe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9" descr="https://patterns.arcitura.com/wp-content/uploads/2018/08/fig2-138.png"/>
          <p:cNvPicPr preferRelativeResize="0"/>
          <p:nvPr/>
        </p:nvPicPr>
        <p:blipFill rotWithShape="1">
          <a:blip r:embed="rId3">
            <a:alphaModFix/>
          </a:blip>
          <a:srcRect b="34467"/>
          <a:stretch/>
        </p:blipFill>
        <p:spPr>
          <a:xfrm>
            <a:off x="1667133" y="336177"/>
            <a:ext cx="4402777" cy="6078071"/>
          </a:xfrm>
          <a:prstGeom prst="rect">
            <a:avLst/>
          </a:prstGeom>
          <a:noFill/>
          <a:ln>
            <a:noFill/>
          </a:ln>
        </p:spPr>
      </p:pic>
      <p:sp>
        <p:nvSpPr>
          <p:cNvPr id="271" name="Google Shape;271;p39"/>
          <p:cNvSpPr/>
          <p:nvPr/>
        </p:nvSpPr>
        <p:spPr>
          <a:xfrm>
            <a:off x="6484960" y="1442301"/>
            <a:ext cx="5241983" cy="538359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A cloud service consumer interacts with a cloud service (1). </a:t>
            </a:r>
          </a:p>
          <a:p>
            <a:pPr marL="0" marR="0" lvl="0" indent="0" algn="just" rtl="0">
              <a:spcBef>
                <a:spcPts val="0"/>
              </a:spcBef>
              <a:spcAft>
                <a:spcPts val="0"/>
              </a:spcAft>
              <a:buNone/>
            </a:pP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An SLA monitor intercepts the exchanged messages, evaluates the interaction, and collects relevant runtime data in relation to quality-of-service guarantees defined in the cloud service’s SLA (2A). </a:t>
            </a:r>
          </a:p>
          <a:p>
            <a:pPr marL="0" marR="0" lvl="0" indent="0" algn="just" rtl="0">
              <a:spcBef>
                <a:spcPts val="0"/>
              </a:spcBef>
              <a:spcAft>
                <a:spcPts val="0"/>
              </a:spcAft>
              <a:buNone/>
            </a:pP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data collected is stored in a repository (2B) that is part of the SLA management system (3). </a:t>
            </a:r>
          </a:p>
          <a:p>
            <a:pPr marL="0" marR="0" lvl="0" indent="0" algn="just" rtl="0">
              <a:spcBef>
                <a:spcPts val="0"/>
              </a:spcBef>
              <a:spcAft>
                <a:spcPts val="0"/>
              </a:spcAft>
              <a:buNone/>
            </a:pP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Queries can be issued and reports can be generated for an external cloud resource administrator via a usage and administration portal (4) or for an internal cloud resource administrator via the SLA management system’s native user-interface (5).</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p:nvPr/>
        </p:nvSpPr>
        <p:spPr>
          <a:xfrm>
            <a:off x="1524000" y="218364"/>
            <a:ext cx="8884693" cy="175432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SLA monitor mechanism is used to specifically observe the runtime performance of cloud services to ensure that they are fulfilling the contractual QoS requirements published in SLAs (Figure 1). The data collected by the SLA monitor is processed by an SLA management system to be aggregated into SLA reporting metrics. This system can proactively repair or failover cloud services when exception conditions occur, such as when the SLA monitor reports a cloud service as “down.”</a:t>
            </a:r>
            <a:endParaRPr dirty="0"/>
          </a:p>
        </p:txBody>
      </p:sp>
      <p:pic>
        <p:nvPicPr>
          <p:cNvPr id="277" name="Google Shape;277;p40" descr="https://patterns.arcitura.com/wp-content/uploads/2018/08/fig2-137.png"/>
          <p:cNvPicPr preferRelativeResize="0"/>
          <p:nvPr/>
        </p:nvPicPr>
        <p:blipFill rotWithShape="1">
          <a:blip r:embed="rId3">
            <a:alphaModFix/>
          </a:blip>
          <a:srcRect/>
          <a:stretch/>
        </p:blipFill>
        <p:spPr>
          <a:xfrm>
            <a:off x="2034418" y="1787858"/>
            <a:ext cx="8032093" cy="4786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1"/>
          <p:cNvSpPr txBox="1">
            <a:spLocks noGrp="1"/>
          </p:cNvSpPr>
          <p:nvPr>
            <p:ph type="body" idx="1"/>
          </p:nvPr>
        </p:nvSpPr>
        <p:spPr>
          <a:xfrm>
            <a:off x="592200" y="592200"/>
            <a:ext cx="10946100" cy="5503800"/>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dk1"/>
              </a:buClr>
              <a:buSzPts val="5100"/>
              <a:buNone/>
            </a:pPr>
            <a:r>
              <a:rPr lang="en-IN" sz="5100" b="1" dirty="0"/>
              <a:t>Automated Scaling Listener</a:t>
            </a:r>
            <a:endParaRPr dirty="0"/>
          </a:p>
          <a:p>
            <a:pPr marL="342900" lvl="0" indent="-373380" algn="l" rtl="0">
              <a:spcBef>
                <a:spcPts val="544"/>
              </a:spcBef>
              <a:spcAft>
                <a:spcPts val="0"/>
              </a:spcAft>
              <a:buClr>
                <a:schemeClr val="dk1"/>
              </a:buClr>
              <a:buSzPts val="3200"/>
              <a:buChar char="•"/>
            </a:pPr>
            <a:endParaRPr lang="en-IN" dirty="0"/>
          </a:p>
          <a:p>
            <a:pPr marL="342900" lvl="0" indent="-373380" algn="l" rtl="0">
              <a:spcBef>
                <a:spcPts val="544"/>
              </a:spcBef>
              <a:spcAft>
                <a:spcPts val="0"/>
              </a:spcAft>
              <a:buClr>
                <a:schemeClr val="dk1"/>
              </a:buClr>
              <a:buSzPts val="3200"/>
              <a:buChar char="•"/>
            </a:pPr>
            <a:endParaRPr lang="en-IN" dirty="0"/>
          </a:p>
          <a:p>
            <a:pPr marL="342900" lvl="0" indent="-373380" algn="just" rtl="0">
              <a:spcBef>
                <a:spcPts val="544"/>
              </a:spcBef>
              <a:spcAft>
                <a:spcPts val="0"/>
              </a:spcAft>
              <a:buClr>
                <a:schemeClr val="dk1"/>
              </a:buClr>
              <a:buSzPts val="3200"/>
              <a:buChar char="•"/>
            </a:pPr>
            <a:r>
              <a:rPr lang="en-IN" dirty="0"/>
              <a:t>The automated scaling listener mechanism is a service agent that monitors and tracks communications between cloud service consumers and cloud services for dynamic scaling purposes. Automated scaling listeners are deployed within the cloud, typically near the firewall, from where they automatically track workload status information. </a:t>
            </a:r>
          </a:p>
          <a:p>
            <a:pPr marL="342900" lvl="0" indent="-373380" algn="just" rtl="0">
              <a:spcBef>
                <a:spcPts val="544"/>
              </a:spcBef>
              <a:spcAft>
                <a:spcPts val="0"/>
              </a:spcAft>
              <a:buClr>
                <a:schemeClr val="dk1"/>
              </a:buClr>
              <a:buSzPts val="3200"/>
              <a:buChar char="•"/>
            </a:pPr>
            <a:endParaRPr dirty="0"/>
          </a:p>
          <a:p>
            <a:pPr marL="342900" lvl="0" indent="-373380" algn="just" rtl="0">
              <a:spcBef>
                <a:spcPts val="544"/>
              </a:spcBef>
              <a:spcAft>
                <a:spcPts val="0"/>
              </a:spcAft>
              <a:buClr>
                <a:schemeClr val="dk1"/>
              </a:buClr>
              <a:buSzPts val="3200"/>
              <a:buChar char="•"/>
            </a:pPr>
            <a:r>
              <a:rPr lang="en-IN" dirty="0"/>
              <a:t>Workloads can be determined by the volume of cloud consumer-generated requests or via back-end processing demands triggered by certain types of requests. For example, a small amount of incoming data can result in a large amount of processing.</a:t>
            </a:r>
            <a:endParaRPr dirty="0"/>
          </a:p>
          <a:p>
            <a:pPr marL="342900" lvl="0" indent="-170180" algn="l" rtl="0">
              <a:spcBef>
                <a:spcPts val="544"/>
              </a:spcBef>
              <a:spcAft>
                <a:spcPts val="0"/>
              </a:spcAft>
              <a:buClr>
                <a:schemeClr val="dk1"/>
              </a:buClr>
              <a:buSzPts val="3200"/>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2"/>
          <p:cNvSpPr txBox="1">
            <a:spLocks noGrp="1"/>
          </p:cNvSpPr>
          <p:nvPr>
            <p:ph type="body" idx="1"/>
          </p:nvPr>
        </p:nvSpPr>
        <p:spPr>
          <a:xfrm>
            <a:off x="649500" y="764125"/>
            <a:ext cx="11003400" cy="5331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1200"/>
              </a:spcAft>
              <a:buClr>
                <a:schemeClr val="dk1"/>
              </a:buClr>
              <a:buSzPts val="2400"/>
              <a:buChar char="•"/>
            </a:pPr>
            <a:r>
              <a:rPr lang="en-IN" sz="2400" dirty="0"/>
              <a:t>Automated scaling listeners can provide different types of responses to workload fluctuation conditions, such as:</a:t>
            </a:r>
            <a:endParaRPr dirty="0"/>
          </a:p>
          <a:p>
            <a:pPr marL="342900" lvl="0" indent="-342900" algn="l" rtl="0">
              <a:spcBef>
                <a:spcPts val="0"/>
              </a:spcBef>
              <a:spcAft>
                <a:spcPts val="1200"/>
              </a:spcAft>
              <a:buClr>
                <a:schemeClr val="dk1"/>
              </a:buClr>
              <a:buSzPts val="2400"/>
              <a:buChar char="•"/>
            </a:pPr>
            <a:r>
              <a:rPr lang="en-IN" sz="2400" dirty="0"/>
              <a:t>Automatically scaling IT resources out or in based on parameters previously defined by the cloud consumer (commonly referred to as auto-scaling).</a:t>
            </a:r>
            <a:endParaRPr dirty="0"/>
          </a:p>
          <a:p>
            <a:pPr marL="342900" lvl="0" indent="-342900" algn="l" rtl="0">
              <a:spcBef>
                <a:spcPts val="0"/>
              </a:spcBef>
              <a:spcAft>
                <a:spcPts val="1200"/>
              </a:spcAft>
              <a:buClr>
                <a:schemeClr val="dk1"/>
              </a:buClr>
              <a:buSzPts val="2400"/>
              <a:buChar char="•"/>
            </a:pPr>
            <a:r>
              <a:rPr lang="en-IN" sz="2400" dirty="0"/>
              <a:t>Automatic notification of the cloud consumer when workloads exceed current thresholds or fall below allocated resources. This way, the cloud consumer can choose to adjust its current IT resource allocation.</a:t>
            </a:r>
            <a:endParaRPr dirty="0"/>
          </a:p>
          <a:p>
            <a:pPr marL="342900" lvl="0" indent="-342900" algn="l" rtl="0">
              <a:spcBef>
                <a:spcPts val="0"/>
              </a:spcBef>
              <a:spcAft>
                <a:spcPts val="1200"/>
              </a:spcAft>
              <a:buClr>
                <a:schemeClr val="dk1"/>
              </a:buClr>
              <a:buSzPts val="2400"/>
              <a:buChar char="•"/>
            </a:pPr>
            <a:r>
              <a:rPr lang="en-IN" sz="2400" dirty="0"/>
              <a:t>Different cloud provider vendors have different names for service agents that act as automated scaling listeners.</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43" descr="https://patterns.arcitura.com/wp-content/uploads/2018/08/fig2-80.png"/>
          <p:cNvPicPr preferRelativeResize="0"/>
          <p:nvPr/>
        </p:nvPicPr>
        <p:blipFill rotWithShape="1">
          <a:blip r:embed="rId3">
            <a:alphaModFix/>
          </a:blip>
          <a:srcRect/>
          <a:stretch/>
        </p:blipFill>
        <p:spPr>
          <a:xfrm>
            <a:off x="937865" y="660374"/>
            <a:ext cx="7773228" cy="552941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p:nvPr/>
        </p:nvSpPr>
        <p:spPr>
          <a:xfrm>
            <a:off x="300111" y="252680"/>
            <a:ext cx="11535600" cy="6001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r>
              <a:rPr lang="en-IN" sz="4000" b="1" i="0" u="none" strike="noStrike" cap="none" dirty="0">
                <a:solidFill>
                  <a:schemeClr val="dk1"/>
                </a:solidFill>
                <a:latin typeface="Calibri"/>
                <a:ea typeface="Calibri"/>
                <a:cs typeface="Calibri"/>
                <a:sym typeface="Calibri"/>
              </a:rPr>
              <a:t>Load Balancer</a:t>
            </a:r>
          </a:p>
          <a:p>
            <a:pPr marL="0" marR="0" lvl="0" indent="0" algn="ctr" rtl="0">
              <a:lnSpc>
                <a:spcPct val="100000"/>
              </a:lnSpc>
              <a:spcBef>
                <a:spcPts val="0"/>
              </a:spcBef>
              <a:spcAft>
                <a:spcPts val="0"/>
              </a:spcAft>
              <a:buClr>
                <a:schemeClr val="dk1"/>
              </a:buClr>
              <a:buSzPts val="2400"/>
              <a:buFont typeface="Calibri"/>
              <a:buNone/>
            </a:pPr>
            <a:endParaRPr sz="24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400"/>
              <a:buFont typeface="Calibri"/>
              <a:buNone/>
            </a:pPr>
            <a:r>
              <a:rPr lang="en-IN" sz="2400" b="0" i="0" u="none" strike="noStrike" cap="none" dirty="0">
                <a:solidFill>
                  <a:schemeClr val="dk1"/>
                </a:solidFill>
                <a:latin typeface="Calibri"/>
                <a:ea typeface="Calibri"/>
                <a:cs typeface="Calibri"/>
                <a:sym typeface="Calibri"/>
              </a:rPr>
              <a:t>The load balancer mechanism is a runtime agent with logic fundamentally based on the premise of employing horizontal scaling to balance a workload across two or more IT resources to increase performance and capacity beyond what a single IT resource can provide. Beyond simple division of </a:t>
            </a:r>
            <a:r>
              <a:rPr lang="en-IN" sz="2400" b="0" i="0" u="none" strike="noStrike" cap="none" dirty="0" err="1">
                <a:solidFill>
                  <a:schemeClr val="dk1"/>
                </a:solidFill>
                <a:latin typeface="Calibri"/>
                <a:ea typeface="Calibri"/>
                <a:cs typeface="Calibri"/>
                <a:sym typeface="Calibri"/>
              </a:rPr>
              <a:t>labor</a:t>
            </a:r>
            <a:r>
              <a:rPr lang="en-IN" sz="2400" b="0" i="0" u="none" strike="noStrike" cap="none" dirty="0">
                <a:solidFill>
                  <a:schemeClr val="dk1"/>
                </a:solidFill>
                <a:latin typeface="Calibri"/>
                <a:ea typeface="Calibri"/>
                <a:cs typeface="Calibri"/>
                <a:sym typeface="Calibri"/>
              </a:rPr>
              <a:t> algorithms, load balancers can perform a range of specialized runtime workload distribution functions that include:</a:t>
            </a:r>
            <a:endParaRPr dirty="0"/>
          </a:p>
          <a:p>
            <a:pPr marL="0" marR="0" lvl="0" indent="-152400" algn="just" rtl="0">
              <a:lnSpc>
                <a:spcPct val="100000"/>
              </a:lnSpc>
              <a:spcBef>
                <a:spcPts val="0"/>
              </a:spcBef>
              <a:spcAft>
                <a:spcPts val="0"/>
              </a:spcAft>
              <a:buClr>
                <a:schemeClr val="dk1"/>
              </a:buClr>
              <a:buSzPts val="2400"/>
              <a:buFont typeface="Calibri"/>
              <a:buChar char="•"/>
            </a:pPr>
            <a:r>
              <a:rPr lang="en-IN" sz="2400" b="0" i="1" u="none" strike="noStrike" cap="none" dirty="0">
                <a:solidFill>
                  <a:schemeClr val="dk1"/>
                </a:solidFill>
                <a:latin typeface="Calibri"/>
                <a:ea typeface="Calibri"/>
                <a:cs typeface="Calibri"/>
                <a:sym typeface="Calibri"/>
              </a:rPr>
              <a:t>Asymmetric Distribution</a:t>
            </a:r>
            <a:r>
              <a:rPr lang="en-IN" sz="2400" b="0" i="0" u="none" strike="noStrike" cap="none" dirty="0">
                <a:solidFill>
                  <a:schemeClr val="dk1"/>
                </a:solidFill>
                <a:latin typeface="Calibri"/>
                <a:ea typeface="Calibri"/>
                <a:cs typeface="Calibri"/>
                <a:sym typeface="Calibri"/>
              </a:rPr>
              <a:t> – larger workloads are issued to IT resources with higher processing capacities </a:t>
            </a:r>
            <a:endParaRPr dirty="0"/>
          </a:p>
          <a:p>
            <a:pPr marL="0" marR="0" lvl="0" indent="-152400" algn="just" rtl="0">
              <a:lnSpc>
                <a:spcPct val="100000"/>
              </a:lnSpc>
              <a:spcBef>
                <a:spcPts val="0"/>
              </a:spcBef>
              <a:spcAft>
                <a:spcPts val="0"/>
              </a:spcAft>
              <a:buClr>
                <a:schemeClr val="dk1"/>
              </a:buClr>
              <a:buSzPts val="2400"/>
              <a:buFont typeface="Calibri"/>
              <a:buChar char="•"/>
            </a:pPr>
            <a:r>
              <a:rPr lang="en-IN" sz="2400" b="0" i="1" u="none" strike="noStrike" cap="none" dirty="0">
                <a:solidFill>
                  <a:schemeClr val="dk1"/>
                </a:solidFill>
                <a:latin typeface="Calibri"/>
                <a:ea typeface="Calibri"/>
                <a:cs typeface="Calibri"/>
                <a:sym typeface="Calibri"/>
              </a:rPr>
              <a:t>Workload Prioritization</a:t>
            </a:r>
            <a:r>
              <a:rPr lang="en-IN" sz="2400" b="0" i="0" u="none" strike="noStrike" cap="none" dirty="0">
                <a:solidFill>
                  <a:schemeClr val="dk1"/>
                </a:solidFill>
                <a:latin typeface="Calibri"/>
                <a:ea typeface="Calibri"/>
                <a:cs typeface="Calibri"/>
                <a:sym typeface="Calibri"/>
              </a:rPr>
              <a:t> – workloads are scheduled, queued, discarded, and distributed workloads according to their priority levels </a:t>
            </a:r>
            <a:endParaRPr dirty="0"/>
          </a:p>
          <a:p>
            <a:pPr marL="0" marR="0" lvl="0" indent="-152400" algn="just" rtl="0">
              <a:lnSpc>
                <a:spcPct val="100000"/>
              </a:lnSpc>
              <a:spcBef>
                <a:spcPts val="0"/>
              </a:spcBef>
              <a:spcAft>
                <a:spcPts val="0"/>
              </a:spcAft>
              <a:buClr>
                <a:schemeClr val="dk1"/>
              </a:buClr>
              <a:buSzPts val="2400"/>
              <a:buFont typeface="Calibri"/>
              <a:buChar char="•"/>
            </a:pPr>
            <a:r>
              <a:rPr lang="en-IN" sz="2400" b="0" i="1" u="none" strike="noStrike" cap="none" dirty="0">
                <a:solidFill>
                  <a:schemeClr val="dk1"/>
                </a:solidFill>
                <a:latin typeface="Calibri"/>
                <a:ea typeface="Calibri"/>
                <a:cs typeface="Calibri"/>
                <a:sym typeface="Calibri"/>
              </a:rPr>
              <a:t>Content-Aware Distribution</a:t>
            </a:r>
            <a:r>
              <a:rPr lang="en-IN" sz="2400" b="0" i="0" u="none" strike="noStrike" cap="none" dirty="0">
                <a:solidFill>
                  <a:schemeClr val="dk1"/>
                </a:solidFill>
                <a:latin typeface="Calibri"/>
                <a:ea typeface="Calibri"/>
                <a:cs typeface="Calibri"/>
                <a:sym typeface="Calibri"/>
              </a:rPr>
              <a:t> – requests are distributed to different IT resources as dictated by the request content </a:t>
            </a:r>
            <a:endParaRPr dirty="0"/>
          </a:p>
          <a:p>
            <a:pPr marL="0" marR="0" lvl="0" indent="0" algn="just" rtl="0">
              <a:lnSpc>
                <a:spcPct val="100000"/>
              </a:lnSpc>
              <a:spcBef>
                <a:spcPts val="0"/>
              </a:spcBef>
              <a:spcAft>
                <a:spcPts val="0"/>
              </a:spcAft>
              <a:buClr>
                <a:schemeClr val="dk1"/>
              </a:buClr>
              <a:buSzPts val="2400"/>
              <a:buFont typeface="Calibri"/>
              <a:buNone/>
            </a:pPr>
            <a:endParaRPr sz="2400" b="0" i="0" u="none" strike="noStrike" cap="none" dirty="0">
              <a:solidFill>
                <a:schemeClr val="dk1"/>
              </a:solidFill>
              <a:latin typeface="Calibri"/>
              <a:ea typeface="Calibri"/>
              <a:cs typeface="Calibri"/>
              <a:sym typeface="Calibri"/>
            </a:endParaRPr>
          </a:p>
        </p:txBody>
      </p:sp>
      <p:pic>
        <p:nvPicPr>
          <p:cNvPr id="298" name="Google Shape;298;p44" descr="Load Balancer"/>
          <p:cNvPicPr preferRelativeResize="0"/>
          <p:nvPr/>
        </p:nvPicPr>
        <p:blipFill rotWithShape="1">
          <a:blip r:embed="rId3">
            <a:alphaModFix/>
          </a:blip>
          <a:srcRect/>
          <a:stretch/>
        </p:blipFill>
        <p:spPr>
          <a:xfrm>
            <a:off x="160867" y="-10479088"/>
            <a:ext cx="390525" cy="110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609600" y="274638"/>
            <a:ext cx="10972800" cy="975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IN" b="1"/>
              <a:t>Understanding cloud architecture </a:t>
            </a:r>
            <a:endParaRPr/>
          </a:p>
        </p:txBody>
      </p:sp>
      <p:sp>
        <p:nvSpPr>
          <p:cNvPr id="130" name="Google Shape;130;p16"/>
          <p:cNvSpPr txBox="1">
            <a:spLocks noGrp="1"/>
          </p:cNvSpPr>
          <p:nvPr>
            <p:ph type="body" idx="1"/>
          </p:nvPr>
        </p:nvSpPr>
        <p:spPr>
          <a:xfrm>
            <a:off x="609600" y="1250576"/>
            <a:ext cx="10972800" cy="75303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r>
              <a:rPr lang="en-IN">
                <a:solidFill>
                  <a:srgbClr val="FF0000"/>
                </a:solidFill>
              </a:rPr>
              <a:t>What Kind of Architecture?</a:t>
            </a:r>
            <a:endParaRPr/>
          </a:p>
          <a:p>
            <a:pPr marL="0" lvl="0" indent="0" algn="l" rtl="0">
              <a:lnSpc>
                <a:spcPct val="90000"/>
              </a:lnSpc>
              <a:spcBef>
                <a:spcPts val="1400"/>
              </a:spcBef>
              <a:spcAft>
                <a:spcPts val="0"/>
              </a:spcAft>
              <a:buSzPts val="1760"/>
              <a:buNone/>
            </a:pPr>
            <a:endParaRPr/>
          </a:p>
        </p:txBody>
      </p:sp>
      <p:pic>
        <p:nvPicPr>
          <p:cNvPr id="131" name="Google Shape;131;p16"/>
          <p:cNvPicPr preferRelativeResize="0"/>
          <p:nvPr/>
        </p:nvPicPr>
        <p:blipFill rotWithShape="1">
          <a:blip r:embed="rId3">
            <a:alphaModFix/>
          </a:blip>
          <a:srcRect/>
          <a:stretch/>
        </p:blipFill>
        <p:spPr>
          <a:xfrm>
            <a:off x="3850640" y="2037321"/>
            <a:ext cx="4490720" cy="385486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45" descr="https://patterns.arcitura.com/wp-content/uploads/2018/08/fig2-116.png"/>
          <p:cNvPicPr preferRelativeResize="0"/>
          <p:nvPr/>
        </p:nvPicPr>
        <p:blipFill rotWithShape="1">
          <a:blip r:embed="rId3">
            <a:alphaModFix/>
          </a:blip>
          <a:srcRect/>
          <a:stretch/>
        </p:blipFill>
        <p:spPr>
          <a:xfrm>
            <a:off x="1182792" y="0"/>
            <a:ext cx="7358883" cy="4026560"/>
          </a:xfrm>
          <a:prstGeom prst="rect">
            <a:avLst/>
          </a:prstGeom>
          <a:noFill/>
          <a:ln>
            <a:noFill/>
          </a:ln>
        </p:spPr>
      </p:pic>
      <p:sp>
        <p:nvSpPr>
          <p:cNvPr id="304" name="Google Shape;304;p45"/>
          <p:cNvSpPr/>
          <p:nvPr/>
        </p:nvSpPr>
        <p:spPr>
          <a:xfrm>
            <a:off x="431407" y="4067968"/>
            <a:ext cx="11404500" cy="2246700"/>
          </a:xfrm>
          <a:prstGeom prst="rect">
            <a:avLst/>
          </a:prstGeom>
          <a:noFill/>
          <a:ln>
            <a:noFill/>
          </a:ln>
        </p:spPr>
        <p:txBody>
          <a:bodyPr spcFirstLastPara="1" wrap="square" lIns="91425" tIns="45700" rIns="91425" bIns="45700" anchor="t" anchorCtr="0">
            <a:noAutofit/>
          </a:bodyPr>
          <a:lstStyle/>
          <a:p>
            <a:pPr marL="0" marR="0" lvl="0" indent="-127000" algn="l" rtl="0">
              <a:spcBef>
                <a:spcPts val="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A load balancer implemented as a service agent transparently distributes incoming workload request messages across two redundant cloud service implementations, which in turn maximizes performance for the clouds service consumers.</a:t>
            </a:r>
            <a:endParaRPr dirty="0"/>
          </a:p>
          <a:p>
            <a:pPr marL="0" marR="0" lvl="0" indent="-127000" algn="l" rtl="0">
              <a:spcBef>
                <a:spcPts val="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A load balancer is programmed or configured with a set of performance and QoS rules and parameters with the general objectives of optimizing IT resource usage, avoiding overloads, and maximizing throughput.</a:t>
            </a:r>
            <a:endParaRPr sz="2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6"/>
          <p:cNvSpPr/>
          <p:nvPr/>
        </p:nvSpPr>
        <p:spPr>
          <a:xfrm>
            <a:off x="375139" y="337624"/>
            <a:ext cx="11235300" cy="45243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400" b="0" i="0" u="none" strike="noStrike" cap="none">
                <a:solidFill>
                  <a:schemeClr val="dk1"/>
                </a:solidFill>
                <a:latin typeface="Calibri"/>
                <a:ea typeface="Calibri"/>
                <a:cs typeface="Calibri"/>
                <a:sym typeface="Calibri"/>
              </a:rPr>
              <a:t>The load balancer mechanisms can exist as a:</a:t>
            </a: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multi-layer network switch</a:t>
            </a: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dedicated hardware appliance</a:t>
            </a: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dedicated software-based system (common in server operating systems)</a:t>
            </a: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service agent (usually controlled by cloud management software)</a:t>
            </a:r>
            <a:endParaRPr/>
          </a:p>
          <a:p>
            <a:pPr marL="0" marR="0" lvl="0" indent="0" algn="just" rtl="0">
              <a:spcBef>
                <a:spcPts val="0"/>
              </a:spcBef>
              <a:spcAft>
                <a:spcPts val="0"/>
              </a:spcAft>
              <a:buNone/>
            </a:pPr>
            <a:r>
              <a:rPr lang="en-IN" sz="2400" b="0" i="0" u="none" strike="noStrike" cap="none">
                <a:solidFill>
                  <a:schemeClr val="dk1"/>
                </a:solidFill>
                <a:latin typeface="Calibri"/>
                <a:ea typeface="Calibri"/>
                <a:cs typeface="Calibri"/>
                <a:sym typeface="Calibri"/>
              </a:rPr>
              <a:t>The load balancer is typically located on the communication path between the IT resources generating the workload and the IT resources performing the workload processing. This mechanism can be designed as a transparent agent that remains hidden from the cloud service consumers, or as a proxy component that abstracts the IT resources performing their workload.</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7"/>
          <p:cNvSpPr txBox="1">
            <a:spLocks noGrp="1"/>
          </p:cNvSpPr>
          <p:nvPr>
            <p:ph type="title"/>
          </p:nvPr>
        </p:nvSpPr>
        <p:spPr>
          <a:xfrm>
            <a:off x="592200" y="609600"/>
            <a:ext cx="10755000" cy="1356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Fail over systems</a:t>
            </a:r>
            <a:endParaRPr/>
          </a:p>
        </p:txBody>
      </p:sp>
      <p:sp>
        <p:nvSpPr>
          <p:cNvPr id="315" name="Google Shape;315;p47"/>
          <p:cNvSpPr txBox="1">
            <a:spLocks noGrp="1"/>
          </p:cNvSpPr>
          <p:nvPr>
            <p:ph type="body" idx="1"/>
          </p:nvPr>
        </p:nvSpPr>
        <p:spPr>
          <a:xfrm>
            <a:off x="592200" y="2057400"/>
            <a:ext cx="10755000" cy="4038600"/>
          </a:xfrm>
          <a:prstGeom prst="rect">
            <a:avLst/>
          </a:prstGeom>
          <a:noFill/>
          <a:ln>
            <a:noFill/>
          </a:ln>
        </p:spPr>
        <p:txBody>
          <a:bodyPr spcFirstLastPara="1" wrap="square" lIns="91425" tIns="45700" rIns="91425" bIns="45700" anchor="t" anchorCtr="0">
            <a:normAutofit/>
          </a:bodyPr>
          <a:lstStyle/>
          <a:p>
            <a:pPr marL="342900" lvl="0" indent="-373380" algn="l" rtl="0">
              <a:spcBef>
                <a:spcPts val="0"/>
              </a:spcBef>
              <a:spcAft>
                <a:spcPts val="0"/>
              </a:spcAft>
              <a:buClr>
                <a:schemeClr val="dk1"/>
              </a:buClr>
              <a:buSzPts val="3200"/>
              <a:buChar char="•"/>
            </a:pPr>
            <a:r>
              <a:rPr lang="en-IN" dirty="0"/>
              <a:t>The failover system mechanism is used to increase the reliability and availability of IT resources by using established clustering technology to provide redundant implementations. </a:t>
            </a:r>
            <a:endParaRPr dirty="0"/>
          </a:p>
          <a:p>
            <a:pPr marL="342900" lvl="0" indent="-373380" algn="l" rtl="0">
              <a:spcBef>
                <a:spcPts val="544"/>
              </a:spcBef>
              <a:spcAft>
                <a:spcPts val="0"/>
              </a:spcAft>
              <a:buClr>
                <a:schemeClr val="dk1"/>
              </a:buClr>
              <a:buSzPts val="3200"/>
              <a:buChar char="•"/>
            </a:pPr>
            <a:r>
              <a:rPr lang="en-IN" dirty="0"/>
              <a:t>A failover system is configured to automatically switch over to a redundant or standby IT resource instance whenever the currently active IT resource becomes unavailable.</a:t>
            </a:r>
            <a:endParaRPr dirty="0"/>
          </a:p>
          <a:p>
            <a:pPr marL="342900" lvl="0" indent="-373380" algn="l" rtl="0">
              <a:spcBef>
                <a:spcPts val="544"/>
              </a:spcBef>
              <a:spcAft>
                <a:spcPts val="0"/>
              </a:spcAft>
              <a:buClr>
                <a:schemeClr val="dk1"/>
              </a:buClr>
              <a:buSzPts val="3200"/>
              <a:buChar char="•"/>
            </a:pPr>
            <a:r>
              <a:rPr lang="en-IN" dirty="0"/>
              <a:t>A failover system can span more than one geographical region so that each location hosts one or more redundant implementations of the same IT resource.</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48" descr="https://patterns.arcitura.com/wp-content/uploads/2018/08/fig2-105.png"/>
          <p:cNvPicPr preferRelativeResize="0"/>
          <p:nvPr/>
        </p:nvPicPr>
        <p:blipFill rotWithShape="1">
          <a:blip r:embed="rId3">
            <a:alphaModFix/>
          </a:blip>
          <a:srcRect/>
          <a:stretch/>
        </p:blipFill>
        <p:spPr>
          <a:xfrm>
            <a:off x="304800" y="457200"/>
            <a:ext cx="5222875" cy="4394579"/>
          </a:xfrm>
          <a:prstGeom prst="rect">
            <a:avLst/>
          </a:prstGeom>
          <a:noFill/>
          <a:ln>
            <a:noFill/>
          </a:ln>
        </p:spPr>
      </p:pic>
      <p:pic>
        <p:nvPicPr>
          <p:cNvPr id="321" name="Google Shape;321;p48" descr="https://patterns.arcitura.com/wp-content/uploads/2018/08/fig3-50.png"/>
          <p:cNvPicPr preferRelativeResize="0"/>
          <p:nvPr/>
        </p:nvPicPr>
        <p:blipFill rotWithShape="1">
          <a:blip r:embed="rId4">
            <a:alphaModFix/>
          </a:blip>
          <a:srcRect/>
          <a:stretch/>
        </p:blipFill>
        <p:spPr>
          <a:xfrm>
            <a:off x="5871959" y="3083280"/>
            <a:ext cx="5069331" cy="3372111"/>
          </a:xfrm>
          <a:prstGeom prst="rect">
            <a:avLst/>
          </a:prstGeom>
          <a:noFill/>
          <a:ln>
            <a:noFill/>
          </a:ln>
        </p:spPr>
      </p:pic>
      <p:sp>
        <p:nvSpPr>
          <p:cNvPr id="322" name="Google Shape;322;p48"/>
          <p:cNvSpPr/>
          <p:nvPr/>
        </p:nvSpPr>
        <p:spPr>
          <a:xfrm>
            <a:off x="6732896" y="1067724"/>
            <a:ext cx="2061012" cy="1514015"/>
          </a:xfrm>
          <a:custGeom>
            <a:avLst/>
            <a:gdLst/>
            <a:ahLst/>
            <a:cxnLst/>
            <a:rect l="l" t="t" r="r" b="b"/>
            <a:pathLst>
              <a:path w="1546726" h="1514015" extrusionOk="0">
                <a:moveTo>
                  <a:pt x="0" y="515416"/>
                </a:moveTo>
                <a:cubicBezTo>
                  <a:pt x="4549" y="501768"/>
                  <a:pt x="6023" y="486672"/>
                  <a:pt x="13647" y="474473"/>
                </a:cubicBezTo>
                <a:cubicBezTo>
                  <a:pt x="53140" y="411284"/>
                  <a:pt x="169753" y="304720"/>
                  <a:pt x="204716" y="269757"/>
                </a:cubicBezTo>
                <a:cubicBezTo>
                  <a:pt x="222913" y="251560"/>
                  <a:pt x="243231" y="235261"/>
                  <a:pt x="259307" y="215166"/>
                </a:cubicBezTo>
                <a:cubicBezTo>
                  <a:pt x="299145" y="165368"/>
                  <a:pt x="313210" y="136135"/>
                  <a:pt x="368489" y="105983"/>
                </a:cubicBezTo>
                <a:cubicBezTo>
                  <a:pt x="483120" y="43457"/>
                  <a:pt x="429408" y="81128"/>
                  <a:pt x="518615" y="51392"/>
                </a:cubicBezTo>
                <a:cubicBezTo>
                  <a:pt x="672792" y="0"/>
                  <a:pt x="510621" y="43155"/>
                  <a:pt x="641444" y="10449"/>
                </a:cubicBezTo>
                <a:cubicBezTo>
                  <a:pt x="723331" y="14998"/>
                  <a:pt x="805461" y="16321"/>
                  <a:pt x="887104" y="24097"/>
                </a:cubicBezTo>
                <a:cubicBezTo>
                  <a:pt x="901425" y="25461"/>
                  <a:pt x="916995" y="28535"/>
                  <a:pt x="928047" y="37745"/>
                </a:cubicBezTo>
                <a:cubicBezTo>
                  <a:pt x="980824" y="81726"/>
                  <a:pt x="1041888" y="138019"/>
                  <a:pt x="1078173" y="201518"/>
                </a:cubicBezTo>
                <a:cubicBezTo>
                  <a:pt x="1088267" y="219182"/>
                  <a:pt x="1095001" y="238663"/>
                  <a:pt x="1105468" y="256109"/>
                </a:cubicBezTo>
                <a:cubicBezTo>
                  <a:pt x="1122346" y="284239"/>
                  <a:pt x="1141246" y="311120"/>
                  <a:pt x="1160059" y="337995"/>
                </a:cubicBezTo>
                <a:cubicBezTo>
                  <a:pt x="1173103" y="356630"/>
                  <a:pt x="1189956" y="372702"/>
                  <a:pt x="1201003" y="392586"/>
                </a:cubicBezTo>
                <a:cubicBezTo>
                  <a:pt x="1206695" y="402831"/>
                  <a:pt x="1236374" y="479483"/>
                  <a:pt x="1241946" y="501769"/>
                </a:cubicBezTo>
                <a:cubicBezTo>
                  <a:pt x="1247572" y="524273"/>
                  <a:pt x="1247449" y="548287"/>
                  <a:pt x="1255594" y="570007"/>
                </a:cubicBezTo>
                <a:cubicBezTo>
                  <a:pt x="1261353" y="585365"/>
                  <a:pt x="1273791" y="597303"/>
                  <a:pt x="1282889" y="610951"/>
                </a:cubicBezTo>
                <a:cubicBezTo>
                  <a:pt x="1286255" y="634509"/>
                  <a:pt x="1310185" y="798029"/>
                  <a:pt x="1310185" y="815667"/>
                </a:cubicBezTo>
                <a:cubicBezTo>
                  <a:pt x="1310185" y="1043175"/>
                  <a:pt x="1301086" y="1270592"/>
                  <a:pt x="1296537" y="1498055"/>
                </a:cubicBezTo>
                <a:cubicBezTo>
                  <a:pt x="1193626" y="1463750"/>
                  <a:pt x="1316487" y="1514015"/>
                  <a:pt x="1228298" y="1443464"/>
                </a:cubicBezTo>
                <a:cubicBezTo>
                  <a:pt x="1217064" y="1434477"/>
                  <a:pt x="1201003" y="1434365"/>
                  <a:pt x="1187355" y="1429816"/>
                </a:cubicBezTo>
                <a:cubicBezTo>
                  <a:pt x="1176255" y="1396517"/>
                  <a:pt x="1172867" y="1374385"/>
                  <a:pt x="1146412" y="1347930"/>
                </a:cubicBezTo>
                <a:cubicBezTo>
                  <a:pt x="1134813" y="1336331"/>
                  <a:pt x="1119116" y="1329733"/>
                  <a:pt x="1105468" y="1320634"/>
                </a:cubicBezTo>
                <a:cubicBezTo>
                  <a:pt x="1147061" y="1383024"/>
                  <a:pt x="1163958" y="1431116"/>
                  <a:pt x="1241946" y="1457112"/>
                </a:cubicBezTo>
                <a:lnTo>
                  <a:pt x="1323832" y="1484407"/>
                </a:lnTo>
                <a:cubicBezTo>
                  <a:pt x="1338054" y="1441742"/>
                  <a:pt x="1351848" y="1388391"/>
                  <a:pt x="1392071" y="1361577"/>
                </a:cubicBezTo>
                <a:lnTo>
                  <a:pt x="1433015" y="1334282"/>
                </a:lnTo>
                <a:cubicBezTo>
                  <a:pt x="1441253" y="1321925"/>
                  <a:pt x="1506930" y="1229207"/>
                  <a:pt x="1419367" y="1334282"/>
                </a:cubicBezTo>
                <a:cubicBezTo>
                  <a:pt x="1408866" y="1346883"/>
                  <a:pt x="1403669" y="1363627"/>
                  <a:pt x="1392071" y="1375225"/>
                </a:cubicBezTo>
                <a:cubicBezTo>
                  <a:pt x="1380473" y="1386823"/>
                  <a:pt x="1364776" y="1393422"/>
                  <a:pt x="1351128" y="1402521"/>
                </a:cubicBezTo>
                <a:cubicBezTo>
                  <a:pt x="1346579" y="1416169"/>
                  <a:pt x="1347652" y="1433292"/>
                  <a:pt x="1337480" y="1443464"/>
                </a:cubicBezTo>
                <a:cubicBezTo>
                  <a:pt x="1327308" y="1453636"/>
                  <a:pt x="1309404" y="1450678"/>
                  <a:pt x="1296537" y="1457112"/>
                </a:cubicBezTo>
                <a:cubicBezTo>
                  <a:pt x="1281866" y="1464447"/>
                  <a:pt x="1269242" y="1475309"/>
                  <a:pt x="1255594" y="1484407"/>
                </a:cubicBezTo>
                <a:cubicBezTo>
                  <a:pt x="1155397" y="1451009"/>
                  <a:pt x="1194052" y="1477457"/>
                  <a:pt x="1132764" y="1416169"/>
                </a:cubicBezTo>
                <a:cubicBezTo>
                  <a:pt x="1128215" y="1402521"/>
                  <a:pt x="1108944" y="1385398"/>
                  <a:pt x="1119116" y="1375225"/>
                </a:cubicBezTo>
                <a:cubicBezTo>
                  <a:pt x="1129288" y="1365052"/>
                  <a:pt x="1148089" y="1380893"/>
                  <a:pt x="1160059" y="1388873"/>
                </a:cubicBezTo>
                <a:cubicBezTo>
                  <a:pt x="1176118" y="1399579"/>
                  <a:pt x="1184944" y="1419110"/>
                  <a:pt x="1201003" y="1429816"/>
                </a:cubicBezTo>
                <a:cubicBezTo>
                  <a:pt x="1212973" y="1437796"/>
                  <a:pt x="1229079" y="1437030"/>
                  <a:pt x="1241946" y="1443464"/>
                </a:cubicBezTo>
                <a:cubicBezTo>
                  <a:pt x="1256617" y="1450800"/>
                  <a:pt x="1269241" y="1461661"/>
                  <a:pt x="1282889" y="1470760"/>
                </a:cubicBezTo>
                <a:cubicBezTo>
                  <a:pt x="1310185" y="1461661"/>
                  <a:pt x="1340836" y="1459424"/>
                  <a:pt x="1364776" y="1443464"/>
                </a:cubicBezTo>
                <a:cubicBezTo>
                  <a:pt x="1417689" y="1408189"/>
                  <a:pt x="1390158" y="1421356"/>
                  <a:pt x="1446662" y="1402521"/>
                </a:cubicBezTo>
                <a:cubicBezTo>
                  <a:pt x="1460310" y="1388873"/>
                  <a:pt x="1472778" y="1373933"/>
                  <a:pt x="1487606" y="1361577"/>
                </a:cubicBezTo>
                <a:cubicBezTo>
                  <a:pt x="1500207" y="1351076"/>
                  <a:pt x="1528549" y="1350684"/>
                  <a:pt x="1528549" y="1334282"/>
                </a:cubicBezTo>
                <a:cubicBezTo>
                  <a:pt x="1528549" y="1319896"/>
                  <a:pt x="1501254" y="1325183"/>
                  <a:pt x="1487606" y="1320634"/>
                </a:cubicBezTo>
                <a:cubicBezTo>
                  <a:pt x="1473958" y="1329733"/>
                  <a:pt x="1456909" y="1335122"/>
                  <a:pt x="1446662" y="1347930"/>
                </a:cubicBezTo>
                <a:cubicBezTo>
                  <a:pt x="1437675" y="1359163"/>
                  <a:pt x="1418909" y="1391694"/>
                  <a:pt x="1433015" y="1388873"/>
                </a:cubicBezTo>
                <a:cubicBezTo>
                  <a:pt x="1465183" y="1382439"/>
                  <a:pt x="1546726" y="1326325"/>
                  <a:pt x="1514901" y="1334282"/>
                </a:cubicBezTo>
                <a:lnTo>
                  <a:pt x="1460310" y="1347930"/>
                </a:lnTo>
                <a:cubicBezTo>
                  <a:pt x="1446662" y="1357028"/>
                  <a:pt x="1434038" y="1367890"/>
                  <a:pt x="1419367" y="1375225"/>
                </a:cubicBezTo>
                <a:cubicBezTo>
                  <a:pt x="1406500" y="1381659"/>
                  <a:pt x="1389658" y="1379886"/>
                  <a:pt x="1378424" y="1388873"/>
                </a:cubicBezTo>
                <a:cubicBezTo>
                  <a:pt x="1268631" y="1476707"/>
                  <a:pt x="1413463" y="1398649"/>
                  <a:pt x="1323832" y="1443464"/>
                </a:cubicBezTo>
              </a:path>
            </a:pathLst>
          </a:cu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1"/>
          <p:cNvSpPr txBox="1">
            <a:spLocks noGrp="1"/>
          </p:cNvSpPr>
          <p:nvPr>
            <p:ph type="title"/>
          </p:nvPr>
        </p:nvSpPr>
        <p:spPr>
          <a:xfrm>
            <a:off x="1143000" y="600173"/>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Service Oriented Architecture</a:t>
            </a:r>
            <a:endParaRPr/>
          </a:p>
        </p:txBody>
      </p:sp>
      <p:sp>
        <p:nvSpPr>
          <p:cNvPr id="339" name="Google Shape;339;p51"/>
          <p:cNvSpPr txBox="1">
            <a:spLocks noGrp="1"/>
          </p:cNvSpPr>
          <p:nvPr>
            <p:ph type="body" idx="1"/>
          </p:nvPr>
        </p:nvSpPr>
        <p:spPr>
          <a:xfrm>
            <a:off x="684525" y="1681075"/>
            <a:ext cx="10796400" cy="4414800"/>
          </a:xfrm>
          <a:prstGeom prst="rect">
            <a:avLst/>
          </a:prstGeom>
        </p:spPr>
        <p:txBody>
          <a:bodyPr spcFirstLastPara="1" wrap="square" lIns="91425" tIns="45700" rIns="91425" bIns="45700" anchor="t" anchorCtr="0">
            <a:normAutofit/>
          </a:bodyPr>
          <a:lstStyle/>
          <a:p>
            <a:pPr marL="457200" lvl="0" indent="-349250" algn="just" rtl="0">
              <a:spcBef>
                <a:spcPts val="1400"/>
              </a:spcBef>
              <a:spcAft>
                <a:spcPts val="0"/>
              </a:spcAft>
              <a:buClr>
                <a:srgbClr val="525252"/>
              </a:buClr>
              <a:buSzPts val="1900"/>
              <a:buFont typeface="Arial"/>
              <a:buChar char="•"/>
            </a:pPr>
            <a:r>
              <a:rPr lang="en-IN" sz="1900" dirty="0">
                <a:solidFill>
                  <a:srgbClr val="525252"/>
                </a:solidFill>
                <a:highlight>
                  <a:srgbClr val="FFFFFF"/>
                </a:highlight>
                <a:latin typeface="Arial"/>
                <a:ea typeface="Arial"/>
                <a:cs typeface="Arial"/>
                <a:sym typeface="Arial"/>
              </a:rPr>
              <a:t>SOA, or service-oriented architecture, defines a way to make software components reusable via service interfaces. These interfaces utilize common communication standards in such a way that they can be rapidly incorporated into new applications without having to perform deep integration each time.</a:t>
            </a:r>
            <a:endParaRPr sz="1900" dirty="0">
              <a:solidFill>
                <a:srgbClr val="525252"/>
              </a:solidFill>
              <a:highlight>
                <a:srgbClr val="FFFFFF"/>
              </a:highlight>
              <a:latin typeface="Arial"/>
              <a:ea typeface="Arial"/>
              <a:cs typeface="Arial"/>
              <a:sym typeface="Arial"/>
            </a:endParaRPr>
          </a:p>
          <a:p>
            <a:pPr marL="457200" lvl="0" indent="0" algn="just" rtl="0">
              <a:spcBef>
                <a:spcPts val="1400"/>
              </a:spcBef>
              <a:spcAft>
                <a:spcPts val="0"/>
              </a:spcAft>
              <a:buNone/>
            </a:pPr>
            <a:endParaRPr sz="1900" dirty="0">
              <a:solidFill>
                <a:srgbClr val="525252"/>
              </a:solidFill>
              <a:highlight>
                <a:srgbClr val="FFFFFF"/>
              </a:highlight>
              <a:latin typeface="Arial"/>
              <a:ea typeface="Arial"/>
              <a:cs typeface="Arial"/>
              <a:sym typeface="Arial"/>
            </a:endParaRPr>
          </a:p>
          <a:p>
            <a:pPr marL="457200" lvl="0" indent="-349250" algn="just" rtl="0">
              <a:spcBef>
                <a:spcPts val="1400"/>
              </a:spcBef>
              <a:spcAft>
                <a:spcPts val="0"/>
              </a:spcAft>
              <a:buClr>
                <a:srgbClr val="525252"/>
              </a:buClr>
              <a:buSzPts val="1900"/>
              <a:buFont typeface="Arial"/>
              <a:buChar char="•"/>
            </a:pPr>
            <a:r>
              <a:rPr lang="en-IN" sz="1900" dirty="0">
                <a:solidFill>
                  <a:srgbClr val="525252"/>
                </a:solidFill>
                <a:highlight>
                  <a:srgbClr val="FFFFFF"/>
                </a:highlight>
                <a:latin typeface="Arial"/>
                <a:ea typeface="Arial"/>
                <a:cs typeface="Arial"/>
                <a:sym typeface="Arial"/>
              </a:rPr>
              <a:t>Each service in an SOA embodies the code and data integrations required to execute a complete, discrete business function (e.g., checking a customer’s credit, calculating a monthly loan payment, or processing a mortgage application). The service interfaces provide loose coupling, meaning they can be called with little or no knowledge of how the integration is implemented underneath. The services are exposed using standard network protocols—such as SOAP (simple object access protocol)/HTTP or JSON/HTTP—to send requests to read or change data. The services are published in a way that enables developers to quickly find them and reuse them to assemble new applications.</a:t>
            </a:r>
            <a:endParaRPr sz="1900" dirty="0">
              <a:solidFill>
                <a:srgbClr val="525252"/>
              </a:solidFill>
              <a:highlight>
                <a:srgbClr val="FFFFFF"/>
              </a:highlight>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2"/>
          <p:cNvSpPr txBox="1">
            <a:spLocks noGrp="1"/>
          </p:cNvSpPr>
          <p:nvPr>
            <p:ph type="title"/>
          </p:nvPr>
        </p:nvSpPr>
        <p:spPr>
          <a:xfrm>
            <a:off x="1143000" y="609600"/>
            <a:ext cx="9875400" cy="995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dirty="0"/>
              <a:t>Benefits of SOA</a:t>
            </a:r>
            <a:endParaRPr dirty="0"/>
          </a:p>
        </p:txBody>
      </p:sp>
      <p:sp>
        <p:nvSpPr>
          <p:cNvPr id="345" name="Google Shape;345;p52"/>
          <p:cNvSpPr txBox="1">
            <a:spLocks noGrp="1"/>
          </p:cNvSpPr>
          <p:nvPr>
            <p:ph type="body" idx="1"/>
          </p:nvPr>
        </p:nvSpPr>
        <p:spPr>
          <a:xfrm>
            <a:off x="687700" y="1604650"/>
            <a:ext cx="10888800" cy="4491300"/>
          </a:xfrm>
          <a:prstGeom prst="rect">
            <a:avLst/>
          </a:prstGeom>
        </p:spPr>
        <p:txBody>
          <a:bodyPr spcFirstLastPara="1" wrap="square" lIns="91425" tIns="45700" rIns="91425" bIns="45700" anchor="t" anchorCtr="0">
            <a:normAutofit lnSpcReduction="10000"/>
          </a:bodyPr>
          <a:lstStyle/>
          <a:p>
            <a:pPr marL="457200" lvl="0" indent="-330200" algn="just" rtl="0">
              <a:lnSpc>
                <a:spcPct val="150000"/>
              </a:lnSpc>
              <a:spcBef>
                <a:spcPts val="1800"/>
              </a:spcBef>
              <a:spcAft>
                <a:spcPts val="0"/>
              </a:spcAft>
              <a:buClr>
                <a:srgbClr val="525252"/>
              </a:buClr>
              <a:buSzPts val="1600"/>
              <a:buFont typeface="Arial"/>
              <a:buChar char="●"/>
            </a:pPr>
            <a:r>
              <a:rPr lang="en-IN" sz="1600" dirty="0">
                <a:solidFill>
                  <a:srgbClr val="525252"/>
                </a:solidFill>
                <a:highlight>
                  <a:srgbClr val="FFFFFF"/>
                </a:highlight>
                <a:latin typeface="Arial"/>
                <a:ea typeface="Arial"/>
                <a:cs typeface="Arial"/>
                <a:sym typeface="Arial"/>
              </a:rPr>
              <a:t>Greater business agility; faster time to market: The efficiency of assembling applications from reusable service interfaces, rather than rewriting and reintegrating with every new development project, enables developers to build applications much more quickly in response to new business opportunities.</a:t>
            </a:r>
            <a:endParaRPr sz="1600" dirty="0">
              <a:solidFill>
                <a:srgbClr val="525252"/>
              </a:solidFill>
              <a:highlight>
                <a:srgbClr val="FFFFFF"/>
              </a:highlight>
              <a:latin typeface="Arial"/>
              <a:ea typeface="Arial"/>
              <a:cs typeface="Arial"/>
              <a:sym typeface="Arial"/>
            </a:endParaRPr>
          </a:p>
          <a:p>
            <a:pPr marL="457200" lvl="0" indent="-330200" algn="just" rtl="0">
              <a:lnSpc>
                <a:spcPct val="150000"/>
              </a:lnSpc>
              <a:spcBef>
                <a:spcPts val="0"/>
              </a:spcBef>
              <a:spcAft>
                <a:spcPts val="0"/>
              </a:spcAft>
              <a:buClr>
                <a:srgbClr val="525252"/>
              </a:buClr>
              <a:buSzPts val="1600"/>
              <a:buFont typeface="Arial"/>
              <a:buChar char="●"/>
            </a:pPr>
            <a:r>
              <a:rPr lang="en-IN" sz="1600" dirty="0">
                <a:solidFill>
                  <a:srgbClr val="525252"/>
                </a:solidFill>
                <a:highlight>
                  <a:srgbClr val="FFFFFF"/>
                </a:highlight>
                <a:latin typeface="Arial"/>
                <a:ea typeface="Arial"/>
                <a:cs typeface="Arial"/>
                <a:sym typeface="Arial"/>
              </a:rPr>
              <a:t>Ability to leverage legacy functionality in new markets: A well-crafted SOA enables developers to easily take functionality ‘locked’ in one computing platform or environment and extend it to new environments and markets. For example, many companies have used SOA to expose functionality from mainframe-based financial systems to the web, enabling their customers to serve themselves to processes and information previously accessible only through direct interaction with the company’s employees or business partners.</a:t>
            </a:r>
            <a:endParaRPr sz="1600" dirty="0">
              <a:solidFill>
                <a:srgbClr val="525252"/>
              </a:solidFill>
              <a:highlight>
                <a:srgbClr val="FFFFFF"/>
              </a:highlight>
              <a:latin typeface="Arial"/>
              <a:ea typeface="Arial"/>
              <a:cs typeface="Arial"/>
              <a:sym typeface="Arial"/>
            </a:endParaRPr>
          </a:p>
          <a:p>
            <a:pPr marL="457200" lvl="0" indent="-330200" algn="just" rtl="0">
              <a:lnSpc>
                <a:spcPct val="150000"/>
              </a:lnSpc>
              <a:spcBef>
                <a:spcPts val="0"/>
              </a:spcBef>
              <a:spcAft>
                <a:spcPts val="0"/>
              </a:spcAft>
              <a:buClr>
                <a:srgbClr val="525252"/>
              </a:buClr>
              <a:buSzPts val="1600"/>
              <a:buFont typeface="Arial"/>
              <a:buChar char="●"/>
            </a:pPr>
            <a:r>
              <a:rPr lang="en-IN" sz="1600" dirty="0">
                <a:solidFill>
                  <a:srgbClr val="525252"/>
                </a:solidFill>
                <a:highlight>
                  <a:srgbClr val="FFFFFF"/>
                </a:highlight>
                <a:latin typeface="Arial"/>
                <a:ea typeface="Arial"/>
                <a:cs typeface="Arial"/>
                <a:sym typeface="Arial"/>
              </a:rPr>
              <a:t>Improved collaboration between business and IT: In an SOA, services can be defined in business terms (e.g., ‘generate insurance quote’ or ‘calculate capital equipment ROI’). This enables business analysts to work more effectively with developers on important insights—such as the scope of a business process defined by a service or the business implications of changing a process—that can lead to a better result.</a:t>
            </a:r>
            <a:endParaRPr sz="2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C33F-2140-8B38-8AA4-EB0155C50126}"/>
              </a:ext>
            </a:extLst>
          </p:cNvPr>
          <p:cNvSpPr>
            <a:spLocks noGrp="1"/>
          </p:cNvSpPr>
          <p:nvPr>
            <p:ph type="title"/>
          </p:nvPr>
        </p:nvSpPr>
        <p:spPr/>
        <p:txBody>
          <a:bodyPr/>
          <a:lstStyle/>
          <a:p>
            <a:r>
              <a:rPr lang="en-US" b="1" i="0" dirty="0">
                <a:solidFill>
                  <a:srgbClr val="000000"/>
                </a:solidFill>
                <a:effectLst/>
                <a:latin typeface="Lucida Grande"/>
              </a:rPr>
              <a:t>Redundant Storage Architecture</a:t>
            </a:r>
            <a:endParaRPr lang="en-IN" dirty="0"/>
          </a:p>
        </p:txBody>
      </p:sp>
      <p:sp>
        <p:nvSpPr>
          <p:cNvPr id="3" name="Text Placeholder 2">
            <a:extLst>
              <a:ext uri="{FF2B5EF4-FFF2-40B4-BE49-F238E27FC236}">
                <a16:creationId xmlns:a16="http://schemas.microsoft.com/office/drawing/2014/main" id="{5A1B08F5-A26B-2F36-6574-68310D07614D}"/>
              </a:ext>
            </a:extLst>
          </p:cNvPr>
          <p:cNvSpPr>
            <a:spLocks noGrp="1"/>
          </p:cNvSpPr>
          <p:nvPr>
            <p:ph type="body" idx="1"/>
          </p:nvPr>
        </p:nvSpPr>
        <p:spPr/>
        <p:txBody>
          <a:bodyPr/>
          <a:lstStyle/>
          <a:p>
            <a:pPr algn="just">
              <a:lnSpc>
                <a:spcPct val="100000"/>
              </a:lnSpc>
            </a:pPr>
            <a:r>
              <a:rPr lang="en-US" b="0" i="0" dirty="0">
                <a:solidFill>
                  <a:srgbClr val="000000"/>
                </a:solidFill>
                <a:effectLst/>
                <a:latin typeface="Lucida Grande"/>
              </a:rPr>
              <a:t>Cloud storage devices are occasionally subject to failure and disruptions that are caused by network connectivity issues, controller or general hardware failure, or security breaches. </a:t>
            </a:r>
          </a:p>
          <a:p>
            <a:pPr algn="just">
              <a:lnSpc>
                <a:spcPct val="100000"/>
              </a:lnSpc>
            </a:pPr>
            <a:endParaRPr lang="en-US" b="0" i="0" dirty="0">
              <a:solidFill>
                <a:srgbClr val="000000"/>
              </a:solidFill>
              <a:effectLst/>
              <a:latin typeface="Lucida Grande"/>
            </a:endParaRPr>
          </a:p>
          <a:p>
            <a:pPr algn="just">
              <a:lnSpc>
                <a:spcPct val="100000"/>
              </a:lnSpc>
            </a:pPr>
            <a:r>
              <a:rPr lang="en-US" b="0" i="0" dirty="0">
                <a:solidFill>
                  <a:srgbClr val="000000"/>
                </a:solidFill>
                <a:effectLst/>
                <a:latin typeface="Lucida Grande"/>
              </a:rPr>
              <a:t>A compromised cloud storage device’s reliability can have a ripple effect and cause impact failure across all of the services, applications, and infrastructure components in the cloud that are reliant on its availability.</a:t>
            </a:r>
          </a:p>
          <a:p>
            <a:pPr algn="just">
              <a:lnSpc>
                <a:spcPct val="100000"/>
              </a:lnSpc>
            </a:pPr>
            <a:endParaRPr lang="en-IN" dirty="0"/>
          </a:p>
        </p:txBody>
      </p:sp>
    </p:spTree>
    <p:extLst>
      <p:ext uri="{BB962C8B-B14F-4D97-AF65-F5344CB8AC3E}">
        <p14:creationId xmlns:p14="http://schemas.microsoft.com/office/powerpoint/2010/main" val="497256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B736-D8F9-8336-E831-8AA1DDC4E06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D2666B2-F835-7945-B826-007D01725404}"/>
              </a:ext>
            </a:extLst>
          </p:cNvPr>
          <p:cNvSpPr>
            <a:spLocks noGrp="1"/>
          </p:cNvSpPr>
          <p:nvPr>
            <p:ph type="body" idx="1"/>
          </p:nvPr>
        </p:nvSpPr>
        <p:spPr>
          <a:xfrm>
            <a:off x="1143000" y="2057400"/>
            <a:ext cx="3389671" cy="4038600"/>
          </a:xfrm>
        </p:spPr>
        <p:txBody>
          <a:bodyPr/>
          <a:lstStyle/>
          <a:p>
            <a:pPr marL="137160" indent="0" algn="just">
              <a:buNone/>
            </a:pPr>
            <a:r>
              <a:rPr lang="en-US" b="0" i="0" dirty="0">
                <a:solidFill>
                  <a:srgbClr val="000000"/>
                </a:solidFill>
                <a:effectLst/>
                <a:latin typeface="Lucida Grande"/>
              </a:rPr>
              <a:t>The </a:t>
            </a:r>
            <a:r>
              <a:rPr lang="en-US" b="0" i="1" dirty="0">
                <a:solidFill>
                  <a:srgbClr val="000000"/>
                </a:solidFill>
                <a:effectLst/>
                <a:latin typeface="Lucida Grande"/>
              </a:rPr>
              <a:t>redundant storage architecture</a:t>
            </a:r>
            <a:r>
              <a:rPr lang="en-US" b="0" i="0" dirty="0">
                <a:solidFill>
                  <a:srgbClr val="000000"/>
                </a:solidFill>
                <a:effectLst/>
                <a:latin typeface="Lucida Grande"/>
              </a:rPr>
              <a:t> introduces a secondary duplicate cloud storage device as part of a failover system that synchronizes its data with the data in the primary cloud storage device. </a:t>
            </a:r>
            <a:endParaRPr lang="en-IN" dirty="0"/>
          </a:p>
        </p:txBody>
      </p:sp>
      <p:pic>
        <p:nvPicPr>
          <p:cNvPr id="5" name="Picture 4">
            <a:extLst>
              <a:ext uri="{FF2B5EF4-FFF2-40B4-BE49-F238E27FC236}">
                <a16:creationId xmlns:a16="http://schemas.microsoft.com/office/drawing/2014/main" id="{F68D7E21-8C18-99E1-6351-7C6B14B8281E}"/>
              </a:ext>
            </a:extLst>
          </p:cNvPr>
          <p:cNvPicPr>
            <a:picLocks noChangeAspect="1"/>
          </p:cNvPicPr>
          <p:nvPr/>
        </p:nvPicPr>
        <p:blipFill>
          <a:blip r:embed="rId2"/>
          <a:stretch>
            <a:fillRect/>
          </a:stretch>
        </p:blipFill>
        <p:spPr>
          <a:xfrm>
            <a:off x="4906963" y="1200475"/>
            <a:ext cx="6862046" cy="4038600"/>
          </a:xfrm>
          <a:prstGeom prst="rect">
            <a:avLst/>
          </a:prstGeom>
        </p:spPr>
      </p:pic>
    </p:spTree>
    <p:extLst>
      <p:ext uri="{BB962C8B-B14F-4D97-AF65-F5344CB8AC3E}">
        <p14:creationId xmlns:p14="http://schemas.microsoft.com/office/powerpoint/2010/main" val="3514967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5522-8C61-60F9-A899-225A2011812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9005336-B71E-F499-CE10-F36539737276}"/>
              </a:ext>
            </a:extLst>
          </p:cNvPr>
          <p:cNvSpPr>
            <a:spLocks noGrp="1"/>
          </p:cNvSpPr>
          <p:nvPr>
            <p:ph type="body" idx="1"/>
          </p:nvPr>
        </p:nvSpPr>
        <p:spPr>
          <a:xfrm>
            <a:off x="1143001" y="1965960"/>
            <a:ext cx="4441722" cy="4130040"/>
          </a:xfrm>
        </p:spPr>
        <p:txBody>
          <a:bodyPr/>
          <a:lstStyle/>
          <a:p>
            <a:pPr marL="137160" indent="0">
              <a:buNone/>
            </a:pPr>
            <a:r>
              <a:rPr lang="en-US" b="0" i="0" dirty="0">
                <a:solidFill>
                  <a:srgbClr val="000000"/>
                </a:solidFill>
                <a:effectLst/>
                <a:latin typeface="Lucida Grande"/>
              </a:rPr>
              <a:t>A storage service gateway diverts cloud consumer requests to the secondary device whenever the primary device fails </a:t>
            </a:r>
            <a:endParaRPr lang="en-IN" dirty="0"/>
          </a:p>
        </p:txBody>
      </p:sp>
      <p:pic>
        <p:nvPicPr>
          <p:cNvPr id="5" name="Picture 4">
            <a:extLst>
              <a:ext uri="{FF2B5EF4-FFF2-40B4-BE49-F238E27FC236}">
                <a16:creationId xmlns:a16="http://schemas.microsoft.com/office/drawing/2014/main" id="{DB72A7A8-C3C1-FA70-E239-2F7BEC1FAC1E}"/>
              </a:ext>
            </a:extLst>
          </p:cNvPr>
          <p:cNvPicPr>
            <a:picLocks noChangeAspect="1"/>
          </p:cNvPicPr>
          <p:nvPr/>
        </p:nvPicPr>
        <p:blipFill>
          <a:blip r:embed="rId2"/>
          <a:stretch>
            <a:fillRect/>
          </a:stretch>
        </p:blipFill>
        <p:spPr>
          <a:xfrm>
            <a:off x="5584723" y="1375985"/>
            <a:ext cx="6289978" cy="3854775"/>
          </a:xfrm>
          <a:prstGeom prst="rect">
            <a:avLst/>
          </a:prstGeom>
        </p:spPr>
      </p:pic>
    </p:spTree>
    <p:extLst>
      <p:ext uri="{BB962C8B-B14F-4D97-AF65-F5344CB8AC3E}">
        <p14:creationId xmlns:p14="http://schemas.microsoft.com/office/powerpoint/2010/main" val="1420220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14F2-0839-CD06-36E7-DD4C00425547}"/>
              </a:ext>
            </a:extLst>
          </p:cNvPr>
          <p:cNvSpPr>
            <a:spLocks noGrp="1"/>
          </p:cNvSpPr>
          <p:nvPr>
            <p:ph type="title"/>
          </p:nvPr>
        </p:nvSpPr>
        <p:spPr/>
        <p:txBody>
          <a:bodyPr/>
          <a:lstStyle/>
          <a:p>
            <a:r>
              <a:rPr lang="en-US" dirty="0"/>
              <a:t>Load Balancer Virtual Server Instances Architecture </a:t>
            </a:r>
            <a:endParaRPr lang="en-IN" dirty="0"/>
          </a:p>
        </p:txBody>
      </p:sp>
      <p:sp>
        <p:nvSpPr>
          <p:cNvPr id="3" name="Text Placeholder 2">
            <a:extLst>
              <a:ext uri="{FF2B5EF4-FFF2-40B4-BE49-F238E27FC236}">
                <a16:creationId xmlns:a16="http://schemas.microsoft.com/office/drawing/2014/main" id="{A03CD121-7EFA-FA08-67EB-F35177A046E5}"/>
              </a:ext>
            </a:extLst>
          </p:cNvPr>
          <p:cNvSpPr>
            <a:spLocks noGrp="1"/>
          </p:cNvSpPr>
          <p:nvPr>
            <p:ph type="body" idx="1"/>
          </p:nvPr>
        </p:nvSpPr>
        <p:spPr/>
        <p:txBody>
          <a:bodyPr/>
          <a:lstStyle/>
          <a:p>
            <a:r>
              <a:rPr lang="en-IN" dirty="0"/>
              <a:t>Physical server over and under-utilization can increase dramatically over time.</a:t>
            </a:r>
          </a:p>
        </p:txBody>
      </p:sp>
      <p:pic>
        <p:nvPicPr>
          <p:cNvPr id="5" name="Picture 4">
            <a:extLst>
              <a:ext uri="{FF2B5EF4-FFF2-40B4-BE49-F238E27FC236}">
                <a16:creationId xmlns:a16="http://schemas.microsoft.com/office/drawing/2014/main" id="{760761BD-B919-78D2-C83E-BE3E02FDAECA}"/>
              </a:ext>
            </a:extLst>
          </p:cNvPr>
          <p:cNvPicPr>
            <a:picLocks noChangeAspect="1"/>
          </p:cNvPicPr>
          <p:nvPr/>
        </p:nvPicPr>
        <p:blipFill>
          <a:blip r:embed="rId3"/>
          <a:stretch>
            <a:fillRect/>
          </a:stretch>
        </p:blipFill>
        <p:spPr>
          <a:xfrm>
            <a:off x="3483077" y="2675756"/>
            <a:ext cx="5267633" cy="3582765"/>
          </a:xfrm>
          <a:prstGeom prst="rect">
            <a:avLst/>
          </a:prstGeom>
        </p:spPr>
      </p:pic>
    </p:spTree>
    <p:extLst>
      <p:ext uri="{BB962C8B-B14F-4D97-AF65-F5344CB8AC3E}">
        <p14:creationId xmlns:p14="http://schemas.microsoft.com/office/powerpoint/2010/main" val="280341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p:nvPr/>
        </p:nvSpPr>
        <p:spPr>
          <a:xfrm>
            <a:off x="672353" y="412500"/>
            <a:ext cx="11093823" cy="61709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i="0" u="none" strike="noStrike" cap="none" dirty="0">
                <a:solidFill>
                  <a:srgbClr val="FF0000"/>
                </a:solidFill>
                <a:latin typeface="Calibri" panose="020F0502020204030204" pitchFamily="34" charset="0"/>
                <a:ea typeface="Corbel"/>
                <a:cs typeface="Calibri" panose="020F0502020204030204" pitchFamily="34" charset="0"/>
                <a:sym typeface="Corbel"/>
              </a:rPr>
              <a:t>Workload Distribution Architecture</a:t>
            </a:r>
          </a:p>
          <a:p>
            <a:pPr marL="0" marR="0" lvl="0" indent="0" algn="ctr" rtl="0">
              <a:spcBef>
                <a:spcPts val="0"/>
              </a:spcBef>
              <a:spcAft>
                <a:spcPts val="0"/>
              </a:spcAft>
              <a:buNone/>
            </a:pPr>
            <a:endParaRPr sz="2800" dirty="0">
              <a:latin typeface="Calibri" panose="020F0502020204030204" pitchFamily="34" charset="0"/>
              <a:cs typeface="Calibri" panose="020F0502020204030204" pitchFamily="34" charset="0"/>
            </a:endParaRPr>
          </a:p>
          <a:p>
            <a:pPr marL="342900" marR="0" lvl="0" indent="-342900" algn="just" rtl="0">
              <a:spcBef>
                <a:spcPts val="0"/>
              </a:spcBef>
              <a:spcAft>
                <a:spcPts val="1200"/>
              </a:spcAft>
              <a:buClr>
                <a:srgbClr val="000000"/>
              </a:buClr>
              <a:buSzPts val="2400"/>
              <a:buFont typeface="Arial"/>
              <a:buChar char="•"/>
            </a:pP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Workload distribution architecture uses IT resources that can be horizontally scaled with the use of one or more identical IT resources. </a:t>
            </a:r>
            <a:endParaRPr sz="1800" dirty="0">
              <a:latin typeface="Calibri" panose="020F0502020204030204" pitchFamily="34" charset="0"/>
              <a:cs typeface="Calibri" panose="020F0502020204030204" pitchFamily="34" charset="0"/>
            </a:endParaRPr>
          </a:p>
          <a:p>
            <a:pPr marL="342900" marR="0" lvl="0" indent="-342900" algn="just" rtl="0">
              <a:spcBef>
                <a:spcPts val="0"/>
              </a:spcBef>
              <a:spcAft>
                <a:spcPts val="1200"/>
              </a:spcAft>
              <a:buClr>
                <a:srgbClr val="000000"/>
              </a:buClr>
              <a:buSzPts val="2400"/>
              <a:buFont typeface="Arial"/>
              <a:buChar char="•"/>
            </a:pP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This is accomplished through the use of a </a:t>
            </a:r>
            <a:r>
              <a:rPr lang="en-IN" sz="1800" b="0" i="0" u="none" strike="noStrike" cap="none" dirty="0">
                <a:solidFill>
                  <a:srgbClr val="00B0F0"/>
                </a:solidFill>
                <a:latin typeface="Calibri" panose="020F0502020204030204" pitchFamily="34" charset="0"/>
                <a:ea typeface="Corbel"/>
                <a:cs typeface="Calibri" panose="020F0502020204030204" pitchFamily="34" charset="0"/>
                <a:sym typeface="Corbel"/>
              </a:rPr>
              <a:t>load balancer</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 that provides runtime logic which distributes the workload among the available IT assets evenly. </a:t>
            </a:r>
            <a:endParaRPr sz="1800" dirty="0">
              <a:latin typeface="Calibri" panose="020F0502020204030204" pitchFamily="34" charset="0"/>
              <a:cs typeface="Calibri" panose="020F0502020204030204" pitchFamily="34" charset="0"/>
            </a:endParaRPr>
          </a:p>
          <a:p>
            <a:pPr marL="342900" marR="0" lvl="0" indent="-342900" algn="just" rtl="0">
              <a:spcBef>
                <a:spcPts val="0"/>
              </a:spcBef>
              <a:spcAft>
                <a:spcPts val="1200"/>
              </a:spcAft>
              <a:buClr>
                <a:srgbClr val="000000"/>
              </a:buClr>
              <a:buSzPts val="2400"/>
              <a:buFont typeface="Arial"/>
              <a:buChar char="•"/>
            </a:pP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This model can be applied to any IT resource and is commonly used with; </a:t>
            </a:r>
            <a:r>
              <a:rPr lang="en-IN" sz="1800" b="0" i="0" u="none" strike="noStrike" cap="none" dirty="0">
                <a:solidFill>
                  <a:srgbClr val="00B0F0"/>
                </a:solidFill>
                <a:latin typeface="Calibri" panose="020F0502020204030204" pitchFamily="34" charset="0"/>
                <a:ea typeface="Corbel"/>
                <a:cs typeface="Calibri" panose="020F0502020204030204" pitchFamily="34" charset="0"/>
                <a:sym typeface="Corbel"/>
              </a:rPr>
              <a:t>distributed virtual servers, cloud storage devices, and cloud services. </a:t>
            </a:r>
            <a:endParaRPr sz="1800" dirty="0">
              <a:solidFill>
                <a:srgbClr val="00B0F0"/>
              </a:solidFill>
              <a:latin typeface="Calibri" panose="020F0502020204030204" pitchFamily="34" charset="0"/>
              <a:cs typeface="Calibri" panose="020F0502020204030204" pitchFamily="34" charset="0"/>
            </a:endParaRPr>
          </a:p>
          <a:p>
            <a:pPr marL="342900" marR="0" lvl="0" indent="-342900" algn="just" rtl="0">
              <a:spcBef>
                <a:spcPts val="0"/>
              </a:spcBef>
              <a:spcAft>
                <a:spcPts val="0"/>
              </a:spcAft>
              <a:buClr>
                <a:srgbClr val="000000"/>
              </a:buClr>
              <a:buSzPts val="2400"/>
              <a:buFont typeface="Arial"/>
              <a:buChar char="•"/>
            </a:pP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In addition to a load balancer and the previously mentioned resources, the following mechanisms can also be a part of this model:</a:t>
            </a:r>
            <a:endParaRPr sz="1800" dirty="0">
              <a:latin typeface="Calibri" panose="020F0502020204030204" pitchFamily="34" charset="0"/>
              <a:cs typeface="Calibri" panose="020F0502020204030204" pitchFamily="34" charset="0"/>
            </a:endParaRPr>
          </a:p>
          <a:p>
            <a:pPr marL="800100" marR="0" lvl="1" indent="-342900" algn="just" rtl="0">
              <a:lnSpc>
                <a:spcPct val="150000"/>
              </a:lnSpc>
              <a:spcBef>
                <a:spcPts val="0"/>
              </a:spcBef>
              <a:spcAft>
                <a:spcPts val="0"/>
              </a:spcAft>
              <a:buClr>
                <a:srgbClr val="FF0000"/>
              </a:buClr>
              <a:buSzPts val="2400"/>
              <a:buFont typeface="Arial"/>
              <a:buChar char="•"/>
            </a:pPr>
            <a:r>
              <a:rPr lang="en-IN" sz="1800" b="0" i="0" u="none" strike="noStrike" cap="none" dirty="0">
                <a:solidFill>
                  <a:srgbClr val="FF0000"/>
                </a:solidFill>
                <a:latin typeface="Calibri" panose="020F0502020204030204" pitchFamily="34" charset="0"/>
                <a:ea typeface="Corbel"/>
                <a:cs typeface="Calibri" panose="020F0502020204030204" pitchFamily="34" charset="0"/>
                <a:sym typeface="Corbel"/>
              </a:rPr>
              <a:t>Cloud Usage Monitor</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 that can carry out run-time tracking and data processing.</a:t>
            </a:r>
            <a:endParaRPr sz="1800" dirty="0">
              <a:latin typeface="Calibri" panose="020F0502020204030204" pitchFamily="34" charset="0"/>
              <a:cs typeface="Calibri" panose="020F0502020204030204" pitchFamily="34" charset="0"/>
            </a:endParaRPr>
          </a:p>
          <a:p>
            <a:pPr marL="800100" marR="0" lvl="1" indent="-342900" algn="just" rtl="0">
              <a:lnSpc>
                <a:spcPct val="150000"/>
              </a:lnSpc>
              <a:spcBef>
                <a:spcPts val="0"/>
              </a:spcBef>
              <a:spcAft>
                <a:spcPts val="0"/>
              </a:spcAft>
              <a:buClr>
                <a:srgbClr val="FF0000"/>
              </a:buClr>
              <a:buSzPts val="2400"/>
              <a:buFont typeface="Arial"/>
              <a:buChar char="•"/>
            </a:pPr>
            <a:r>
              <a:rPr lang="en-IN" sz="1800" b="0" i="0" u="none" strike="noStrike" cap="none" dirty="0">
                <a:solidFill>
                  <a:srgbClr val="FF0000"/>
                </a:solidFill>
                <a:latin typeface="Calibri" panose="020F0502020204030204" pitchFamily="34" charset="0"/>
                <a:ea typeface="Corbel"/>
                <a:cs typeface="Calibri" panose="020F0502020204030204" pitchFamily="34" charset="0"/>
                <a:sym typeface="Corbel"/>
              </a:rPr>
              <a:t>Audit Monitor</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 used for monitoring the system as may be required to </a:t>
            </a:r>
            <a:r>
              <a:rPr lang="en-IN" sz="1800" b="0" i="0" u="none" strike="noStrike" cap="none" dirty="0" err="1">
                <a:solidFill>
                  <a:srgbClr val="000000"/>
                </a:solidFill>
                <a:latin typeface="Calibri" panose="020F0502020204030204" pitchFamily="34" charset="0"/>
                <a:ea typeface="Corbel"/>
                <a:cs typeface="Calibri" panose="020F0502020204030204" pitchFamily="34" charset="0"/>
                <a:sym typeface="Corbel"/>
              </a:rPr>
              <a:t>fulfill</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 legal requirements. </a:t>
            </a:r>
          </a:p>
          <a:p>
            <a:pPr marL="800100" marR="0" lvl="1" indent="-342900" algn="just" rtl="0">
              <a:lnSpc>
                <a:spcPct val="150000"/>
              </a:lnSpc>
              <a:spcBef>
                <a:spcPts val="0"/>
              </a:spcBef>
              <a:spcAft>
                <a:spcPts val="0"/>
              </a:spcAft>
              <a:buClr>
                <a:srgbClr val="FF0000"/>
              </a:buClr>
              <a:buSzPts val="2400"/>
              <a:buFont typeface="Arial"/>
              <a:buChar char="•"/>
            </a:pPr>
            <a:r>
              <a:rPr lang="en-IN" sz="1800" b="0" i="0" u="none" strike="noStrike" cap="none" dirty="0">
                <a:solidFill>
                  <a:srgbClr val="FF0000"/>
                </a:solidFill>
                <a:latin typeface="Calibri" panose="020F0502020204030204" pitchFamily="34" charset="0"/>
                <a:ea typeface="Corbel"/>
                <a:cs typeface="Calibri" panose="020F0502020204030204" pitchFamily="34" charset="0"/>
                <a:sym typeface="Corbel"/>
              </a:rPr>
              <a:t>Hypervisor </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which is used to manage workloads and virtual hosts that require distribution. </a:t>
            </a:r>
          </a:p>
          <a:p>
            <a:pPr marL="800100" marR="0" lvl="1" indent="-342900" algn="just" rtl="0">
              <a:lnSpc>
                <a:spcPct val="150000"/>
              </a:lnSpc>
              <a:spcBef>
                <a:spcPts val="0"/>
              </a:spcBef>
              <a:spcAft>
                <a:spcPts val="0"/>
              </a:spcAft>
              <a:buClr>
                <a:srgbClr val="FF0000"/>
              </a:buClr>
              <a:buSzPts val="2400"/>
              <a:buFont typeface="Arial"/>
              <a:buChar char="•"/>
            </a:pPr>
            <a:r>
              <a:rPr lang="en-IN" sz="1800" b="0" i="0" u="none" strike="noStrike" cap="none" dirty="0">
                <a:solidFill>
                  <a:srgbClr val="FF0000"/>
                </a:solidFill>
                <a:latin typeface="Calibri" panose="020F0502020204030204" pitchFamily="34" charset="0"/>
                <a:ea typeface="Corbel"/>
                <a:cs typeface="Calibri" panose="020F0502020204030204" pitchFamily="34" charset="0"/>
                <a:sym typeface="Corbel"/>
              </a:rPr>
              <a:t>Logical network perimeter </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which isolates cloud consumer network boundaries. </a:t>
            </a:r>
          </a:p>
          <a:p>
            <a:pPr marL="800100" marR="0" lvl="1" indent="-342900" algn="just" rtl="0">
              <a:lnSpc>
                <a:spcPct val="150000"/>
              </a:lnSpc>
              <a:spcBef>
                <a:spcPts val="0"/>
              </a:spcBef>
              <a:spcAft>
                <a:spcPts val="0"/>
              </a:spcAft>
              <a:buClr>
                <a:srgbClr val="FF0000"/>
              </a:buClr>
              <a:buSzPts val="2400"/>
              <a:buFont typeface="Arial"/>
              <a:buChar char="•"/>
            </a:pPr>
            <a:r>
              <a:rPr lang="en-IN" sz="1800" b="0" i="0" u="none" strike="noStrike" cap="none" dirty="0">
                <a:solidFill>
                  <a:srgbClr val="FF0000"/>
                </a:solidFill>
                <a:latin typeface="Calibri" panose="020F0502020204030204" pitchFamily="34" charset="0"/>
                <a:ea typeface="Corbel"/>
                <a:cs typeface="Calibri" panose="020F0502020204030204" pitchFamily="34" charset="0"/>
                <a:sym typeface="Corbel"/>
              </a:rPr>
              <a:t>Resource clusters</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 commonly used to support workload balancing between cluster nodes. </a:t>
            </a:r>
          </a:p>
          <a:p>
            <a:pPr marL="800100" marR="0" lvl="1" indent="-342900" algn="just" rtl="0">
              <a:lnSpc>
                <a:spcPct val="150000"/>
              </a:lnSpc>
              <a:spcBef>
                <a:spcPts val="0"/>
              </a:spcBef>
              <a:spcAft>
                <a:spcPts val="0"/>
              </a:spcAft>
              <a:buClr>
                <a:srgbClr val="FF0000"/>
              </a:buClr>
              <a:buSzPts val="2400"/>
              <a:buFont typeface="Arial"/>
              <a:buChar char="•"/>
            </a:pPr>
            <a:r>
              <a:rPr lang="en-IN" sz="1800" b="0" i="0" u="none" strike="noStrike" cap="none" dirty="0">
                <a:solidFill>
                  <a:srgbClr val="FF0000"/>
                </a:solidFill>
                <a:latin typeface="Calibri" panose="020F0502020204030204" pitchFamily="34" charset="0"/>
                <a:ea typeface="Corbel"/>
                <a:cs typeface="Calibri" panose="020F0502020204030204" pitchFamily="34" charset="0"/>
                <a:sym typeface="Corbel"/>
              </a:rPr>
              <a:t>Resource replication </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which generates new instances of virtualized resources under increased workloads.</a:t>
            </a:r>
            <a:endParaRPr sz="1800" b="0" i="0" u="none" strike="noStrike" cap="none" dirty="0">
              <a:solidFill>
                <a:srgbClr val="000000"/>
              </a:solidFill>
              <a:latin typeface="Calibri" panose="020F0502020204030204" pitchFamily="34" charset="0"/>
              <a:ea typeface="Corbel"/>
              <a:cs typeface="Calibri" panose="020F0502020204030204" pitchFamily="34" charset="0"/>
              <a:sym typeface="Corbe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F02E-7427-047D-95EF-7A67BD03631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2BDEF6F-E09F-8ED0-F578-21E4E1282427}"/>
              </a:ext>
            </a:extLst>
          </p:cNvPr>
          <p:cNvSpPr>
            <a:spLocks noGrp="1"/>
          </p:cNvSpPr>
          <p:nvPr>
            <p:ph type="body" idx="1"/>
          </p:nvPr>
        </p:nvSpPr>
        <p:spPr/>
        <p:txBody>
          <a:bodyPr/>
          <a:lstStyle/>
          <a:p>
            <a:r>
              <a:rPr lang="en-IN" dirty="0"/>
              <a:t>Capacity Watchdog system:</a:t>
            </a:r>
          </a:p>
          <a:p>
            <a:pPr lvl="1"/>
            <a:r>
              <a:rPr lang="en-IN" dirty="0"/>
              <a:t>Calculates VSI and associated workload, before distributing the workload across PS host</a:t>
            </a:r>
          </a:p>
          <a:p>
            <a:pPr lvl="1"/>
            <a:endParaRPr lang="en-IN" dirty="0"/>
          </a:p>
          <a:p>
            <a:pPr lvl="1"/>
            <a:r>
              <a:rPr lang="en-IN" dirty="0"/>
              <a:t>It includes: capacity watchdog monitor, Live VM migration program, capacity planner</a:t>
            </a:r>
          </a:p>
          <a:p>
            <a:endParaRPr lang="en-IN" dirty="0"/>
          </a:p>
        </p:txBody>
      </p:sp>
    </p:spTree>
    <p:extLst>
      <p:ext uri="{BB962C8B-B14F-4D97-AF65-F5344CB8AC3E}">
        <p14:creationId xmlns:p14="http://schemas.microsoft.com/office/powerpoint/2010/main" val="3602965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29E5-6C42-18D8-8C0A-2AE9A9C3CF4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B73D362-5F1D-2D1C-7461-936AFD09E65D}"/>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5DA5ED27-5C1E-422C-FA34-C95E55C331BD}"/>
              </a:ext>
            </a:extLst>
          </p:cNvPr>
          <p:cNvPicPr>
            <a:picLocks noChangeAspect="1"/>
          </p:cNvPicPr>
          <p:nvPr/>
        </p:nvPicPr>
        <p:blipFill>
          <a:blip r:embed="rId2"/>
          <a:stretch>
            <a:fillRect/>
          </a:stretch>
        </p:blipFill>
        <p:spPr>
          <a:xfrm>
            <a:off x="1079863" y="0"/>
            <a:ext cx="10032274" cy="6858000"/>
          </a:xfrm>
          <a:prstGeom prst="rect">
            <a:avLst/>
          </a:prstGeom>
        </p:spPr>
      </p:pic>
    </p:spTree>
    <p:extLst>
      <p:ext uri="{BB962C8B-B14F-4D97-AF65-F5344CB8AC3E}">
        <p14:creationId xmlns:p14="http://schemas.microsoft.com/office/powerpoint/2010/main" val="27472013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E6E3F-D5EE-9354-1EA2-47BAD1CA02B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547CBE2-9C09-A2B1-F5E3-F25927FC02C0}"/>
              </a:ext>
            </a:extLst>
          </p:cNvPr>
          <p:cNvSpPr>
            <a:spLocks noGrp="1"/>
          </p:cNvSpPr>
          <p:nvPr>
            <p:ph type="body" idx="1"/>
          </p:nvPr>
        </p:nvSpPr>
        <p:spPr>
          <a:xfrm>
            <a:off x="972110" y="2086897"/>
            <a:ext cx="9872871" cy="4038600"/>
          </a:xfrm>
        </p:spPr>
        <p:txBody>
          <a:bodyPr/>
          <a:lstStyle/>
          <a:p>
            <a:endParaRPr lang="en-IN"/>
          </a:p>
        </p:txBody>
      </p:sp>
      <p:pic>
        <p:nvPicPr>
          <p:cNvPr id="5" name="Picture 4">
            <a:extLst>
              <a:ext uri="{FF2B5EF4-FFF2-40B4-BE49-F238E27FC236}">
                <a16:creationId xmlns:a16="http://schemas.microsoft.com/office/drawing/2014/main" id="{70DBC51C-4CEA-61DF-DD58-FF4E6754D90C}"/>
              </a:ext>
            </a:extLst>
          </p:cNvPr>
          <p:cNvPicPr>
            <a:picLocks noChangeAspect="1"/>
          </p:cNvPicPr>
          <p:nvPr/>
        </p:nvPicPr>
        <p:blipFill>
          <a:blip r:embed="rId2"/>
          <a:stretch>
            <a:fillRect/>
          </a:stretch>
        </p:blipFill>
        <p:spPr>
          <a:xfrm>
            <a:off x="1347018" y="0"/>
            <a:ext cx="10245213" cy="6858000"/>
          </a:xfrm>
          <a:prstGeom prst="rect">
            <a:avLst/>
          </a:prstGeom>
        </p:spPr>
      </p:pic>
    </p:spTree>
    <p:extLst>
      <p:ext uri="{BB962C8B-B14F-4D97-AF65-F5344CB8AC3E}">
        <p14:creationId xmlns:p14="http://schemas.microsoft.com/office/powerpoint/2010/main" val="25708065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3E93-7EE3-2441-C1B5-FC03A86F4B3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65079B2-B5BE-DCB6-7AB0-00E9305D018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971D233-4370-D13B-4F97-05482A1ED1B4}"/>
              </a:ext>
            </a:extLst>
          </p:cNvPr>
          <p:cNvPicPr>
            <a:picLocks noChangeAspect="1"/>
          </p:cNvPicPr>
          <p:nvPr/>
        </p:nvPicPr>
        <p:blipFill>
          <a:blip r:embed="rId2"/>
          <a:stretch>
            <a:fillRect/>
          </a:stretch>
        </p:blipFill>
        <p:spPr>
          <a:xfrm>
            <a:off x="3057833" y="1017756"/>
            <a:ext cx="5927818" cy="4704618"/>
          </a:xfrm>
          <a:prstGeom prst="rect">
            <a:avLst/>
          </a:prstGeom>
        </p:spPr>
      </p:pic>
    </p:spTree>
    <p:extLst>
      <p:ext uri="{BB962C8B-B14F-4D97-AF65-F5344CB8AC3E}">
        <p14:creationId xmlns:p14="http://schemas.microsoft.com/office/powerpoint/2010/main" val="25377001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649D-0BF2-9072-CFA3-CCF681297BC3}"/>
              </a:ext>
            </a:extLst>
          </p:cNvPr>
          <p:cNvSpPr>
            <a:spLocks noGrp="1"/>
          </p:cNvSpPr>
          <p:nvPr>
            <p:ph type="title"/>
          </p:nvPr>
        </p:nvSpPr>
        <p:spPr>
          <a:xfrm>
            <a:off x="1143000" y="609600"/>
            <a:ext cx="9875520" cy="688258"/>
          </a:xfrm>
        </p:spPr>
        <p:txBody>
          <a:bodyPr>
            <a:normAutofit/>
          </a:bodyPr>
          <a:lstStyle/>
          <a:p>
            <a:r>
              <a:rPr lang="en-IN" sz="4000" b="1" kern="0" dirty="0">
                <a:solidFill>
                  <a:srgbClr val="000000"/>
                </a:solidFill>
                <a:effectLst/>
                <a:latin typeface="inherit"/>
                <a:ea typeface="Times New Roman" panose="02020603050405020304" pitchFamily="18" charset="0"/>
                <a:cs typeface="Times New Roman" panose="02020603050405020304" pitchFamily="18" charset="0"/>
              </a:rPr>
              <a:t>Rapid Provisioning </a:t>
            </a:r>
            <a:endParaRPr lang="en-IN" sz="4000" dirty="0"/>
          </a:p>
        </p:txBody>
      </p:sp>
      <p:sp>
        <p:nvSpPr>
          <p:cNvPr id="3" name="Text Placeholder 2">
            <a:extLst>
              <a:ext uri="{FF2B5EF4-FFF2-40B4-BE49-F238E27FC236}">
                <a16:creationId xmlns:a16="http://schemas.microsoft.com/office/drawing/2014/main" id="{028D13BD-085C-AF69-1E92-9CF90B6AAE00}"/>
              </a:ext>
            </a:extLst>
          </p:cNvPr>
          <p:cNvSpPr>
            <a:spLocks noGrp="1"/>
          </p:cNvSpPr>
          <p:nvPr>
            <p:ph type="body" idx="1"/>
          </p:nvPr>
        </p:nvSpPr>
        <p:spPr>
          <a:xfrm>
            <a:off x="336946" y="1474839"/>
            <a:ext cx="10681574" cy="4375355"/>
          </a:xfrm>
        </p:spPr>
        <p:txBody>
          <a:bodyPr>
            <a:noAutofit/>
          </a:bodyPr>
          <a:lstStyle/>
          <a:p>
            <a:pPr algn="just" fontAlgn="base">
              <a:lnSpc>
                <a:spcPct val="107000"/>
              </a:lnSpc>
              <a:spcAft>
                <a:spcPts val="900"/>
              </a:spcAft>
            </a:pPr>
            <a:r>
              <a:rPr lang="en-IN" sz="2000" b="1" kern="0" dirty="0">
                <a:solidFill>
                  <a:srgbClr val="000000"/>
                </a:solidFill>
                <a:effectLst/>
                <a:latin typeface="inherit"/>
                <a:ea typeface="Times New Roman" panose="02020603050405020304" pitchFamily="18" charset="0"/>
                <a:cs typeface="Times New Roman" panose="02020603050405020304" pitchFamily="18" charset="0"/>
              </a:rPr>
              <a:t>Problem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fontAlgn="base">
              <a:lnSpc>
                <a:spcPct val="107000"/>
              </a:lnSpc>
              <a:spcBef>
                <a:spcPts val="750"/>
              </a:spcBef>
              <a:spcAft>
                <a:spcPts val="750"/>
              </a:spcAft>
            </a:pPr>
            <a:r>
              <a:rPr lang="en-IN" sz="1800" kern="0" dirty="0">
                <a:solidFill>
                  <a:srgbClr val="000000"/>
                </a:solidFill>
                <a:effectLst/>
                <a:latin typeface="inherit"/>
                <a:ea typeface="Times New Roman" panose="02020603050405020304" pitchFamily="18" charset="0"/>
                <a:cs typeface="Times New Roman" panose="02020603050405020304" pitchFamily="18" charset="0"/>
              </a:rPr>
              <a:t>When a cloud consumer chooses what IT resources it would like to lease, having the actual provisioning of these IT resources performed manually can require too much time and human interaction to be sufficiently effective and responsive.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900"/>
              </a:spcAft>
            </a:pPr>
            <a:r>
              <a:rPr lang="en-IN" sz="2000" b="1" kern="0" dirty="0">
                <a:solidFill>
                  <a:srgbClr val="000000"/>
                </a:solidFill>
                <a:effectLst/>
                <a:latin typeface="inherit"/>
                <a:ea typeface="Times New Roman" panose="02020603050405020304" pitchFamily="18" charset="0"/>
                <a:cs typeface="Times New Roman" panose="02020603050405020304" pitchFamily="18" charset="0"/>
              </a:rPr>
              <a:t>Solution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fontAlgn="base">
              <a:lnSpc>
                <a:spcPct val="107000"/>
              </a:lnSpc>
              <a:spcBef>
                <a:spcPts val="750"/>
              </a:spcBef>
              <a:spcAft>
                <a:spcPts val="750"/>
              </a:spcAft>
            </a:pPr>
            <a:r>
              <a:rPr lang="en-IN" sz="1800" kern="0" dirty="0">
                <a:solidFill>
                  <a:srgbClr val="000000"/>
                </a:solidFill>
                <a:effectLst/>
                <a:latin typeface="inherit"/>
                <a:ea typeface="Times New Roman" panose="02020603050405020304" pitchFamily="18" charset="0"/>
                <a:cs typeface="Times New Roman" panose="02020603050405020304" pitchFamily="18" charset="0"/>
              </a:rPr>
              <a:t>A system can be established to execute and coordinate the automation of a range of provisioning tasks and processes.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900"/>
              </a:spcAft>
            </a:pPr>
            <a:r>
              <a:rPr lang="en-IN" sz="2000" b="1" kern="0" dirty="0">
                <a:solidFill>
                  <a:srgbClr val="000000"/>
                </a:solidFill>
                <a:effectLst/>
                <a:latin typeface="inherit"/>
                <a:ea typeface="Times New Roman" panose="02020603050405020304" pitchFamily="18" charset="0"/>
                <a:cs typeface="Times New Roman" panose="02020603050405020304" pitchFamily="18" charset="0"/>
              </a:rPr>
              <a:t>Application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fontAlgn="base">
              <a:lnSpc>
                <a:spcPct val="107000"/>
              </a:lnSpc>
              <a:spcBef>
                <a:spcPts val="750"/>
              </a:spcBef>
              <a:spcAft>
                <a:spcPts val="750"/>
              </a:spcAft>
            </a:pPr>
            <a:r>
              <a:rPr lang="en-IN" sz="1800" kern="0" dirty="0">
                <a:solidFill>
                  <a:srgbClr val="000000"/>
                </a:solidFill>
                <a:effectLst/>
                <a:latin typeface="inherit"/>
                <a:ea typeface="Times New Roman" panose="02020603050405020304" pitchFamily="18" charset="0"/>
                <a:cs typeface="Times New Roman" panose="02020603050405020304" pitchFamily="18" charset="0"/>
              </a:rPr>
              <a:t>Complex auto-provisioning systems can be assembled, each generally comprised of a rapid provisioning engine and an automated provisioning program.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3052114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apid Provisioning: A sample cloud architecture resulting from the application of the Rapid Provisioning pattern.">
            <a:extLst>
              <a:ext uri="{FF2B5EF4-FFF2-40B4-BE49-F238E27FC236}">
                <a16:creationId xmlns:a16="http://schemas.microsoft.com/office/drawing/2014/main" id="{45030834-2B23-E08F-6F57-89D06045E3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4224" y="776750"/>
            <a:ext cx="10066061" cy="5150047"/>
          </a:xfrm>
          <a:prstGeom prst="rect">
            <a:avLst/>
          </a:prstGeom>
          <a:noFill/>
          <a:ln>
            <a:noFill/>
          </a:ln>
        </p:spPr>
      </p:pic>
    </p:spTree>
    <p:extLst>
      <p:ext uri="{BB962C8B-B14F-4D97-AF65-F5344CB8AC3E}">
        <p14:creationId xmlns:p14="http://schemas.microsoft.com/office/powerpoint/2010/main" val="102884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6FA3-A9B1-4F5B-E868-F2EF32C26606}"/>
              </a:ext>
            </a:extLst>
          </p:cNvPr>
          <p:cNvSpPr>
            <a:spLocks noGrp="1"/>
          </p:cNvSpPr>
          <p:nvPr>
            <p:ph type="title"/>
          </p:nvPr>
        </p:nvSpPr>
        <p:spPr>
          <a:xfrm>
            <a:off x="671051" y="-168468"/>
            <a:ext cx="9875520" cy="1356360"/>
          </a:xfrm>
        </p:spPr>
        <p:txBody>
          <a:bodyPr>
            <a:normAutofit/>
          </a:bodyPr>
          <a:lstStyle/>
          <a:p>
            <a:r>
              <a:rPr lang="en-IN" sz="4000" b="1" kern="0" dirty="0">
                <a:solidFill>
                  <a:srgbClr val="2B2B2B"/>
                </a:solidFill>
                <a:effectLst/>
                <a:latin typeface="inherit"/>
                <a:ea typeface="Times New Roman" panose="02020603050405020304" pitchFamily="18" charset="0"/>
                <a:cs typeface="Times New Roman" panose="02020603050405020304" pitchFamily="18" charset="0"/>
              </a:rPr>
              <a:t>Load Balanced Virtual Switches </a:t>
            </a:r>
            <a:endParaRPr lang="en-IN" sz="4000" dirty="0"/>
          </a:p>
        </p:txBody>
      </p:sp>
      <p:sp>
        <p:nvSpPr>
          <p:cNvPr id="3" name="Text Placeholder 2">
            <a:extLst>
              <a:ext uri="{FF2B5EF4-FFF2-40B4-BE49-F238E27FC236}">
                <a16:creationId xmlns:a16="http://schemas.microsoft.com/office/drawing/2014/main" id="{515DE4EF-C2D9-488F-49A0-ED9ECEF5C9E4}"/>
              </a:ext>
            </a:extLst>
          </p:cNvPr>
          <p:cNvSpPr>
            <a:spLocks noGrp="1"/>
          </p:cNvSpPr>
          <p:nvPr>
            <p:ph type="body" idx="1"/>
          </p:nvPr>
        </p:nvSpPr>
        <p:spPr>
          <a:xfrm>
            <a:off x="255639" y="1172493"/>
            <a:ext cx="10760233" cy="4038600"/>
          </a:xfrm>
        </p:spPr>
        <p:txBody>
          <a:bodyPr>
            <a:noAutofit/>
          </a:bodyPr>
          <a:lstStyle/>
          <a:p>
            <a:pPr algn="just" fontAlgn="base">
              <a:lnSpc>
                <a:spcPct val="107000"/>
              </a:lnSpc>
              <a:spcAft>
                <a:spcPts val="900"/>
              </a:spcAft>
            </a:pPr>
            <a:r>
              <a:rPr lang="en-IN" sz="2400" b="1" kern="0" dirty="0">
                <a:solidFill>
                  <a:srgbClr val="2B2B2B"/>
                </a:solidFill>
                <a:effectLst/>
                <a:latin typeface="inherit"/>
                <a:ea typeface="Times New Roman" panose="02020603050405020304" pitchFamily="18" charset="0"/>
                <a:cs typeface="Times New Roman" panose="02020603050405020304" pitchFamily="18" charset="0"/>
              </a:rPr>
              <a:t>Problem</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fontAlgn="base">
              <a:lnSpc>
                <a:spcPct val="107000"/>
              </a:lnSpc>
              <a:spcBef>
                <a:spcPts val="750"/>
              </a:spcBef>
              <a:spcAft>
                <a:spcPts val="750"/>
              </a:spcAft>
            </a:pPr>
            <a:r>
              <a:rPr lang="en-IN" sz="2200" kern="0" dirty="0">
                <a:solidFill>
                  <a:srgbClr val="2B2B2B"/>
                </a:solidFill>
                <a:effectLst/>
                <a:latin typeface="inherit"/>
                <a:ea typeface="Times New Roman" panose="02020603050405020304" pitchFamily="18" charset="0"/>
                <a:cs typeface="Times New Roman" panose="02020603050405020304" pitchFamily="18" charset="0"/>
              </a:rPr>
              <a:t>When network traffic on the uplink port for a virtual switch increases, it can cause delays, performance issues and packet loss because the affected virtual servers are sending and receiving traffic via only one uplink.</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900"/>
              </a:spcAft>
            </a:pPr>
            <a:r>
              <a:rPr lang="en-IN" sz="2400" b="1" kern="0" dirty="0">
                <a:solidFill>
                  <a:srgbClr val="2B2B2B"/>
                </a:solidFill>
                <a:effectLst/>
                <a:latin typeface="inherit"/>
                <a:ea typeface="Times New Roman" panose="02020603050405020304" pitchFamily="18" charset="0"/>
                <a:cs typeface="Times New Roman" panose="02020603050405020304" pitchFamily="18" charset="0"/>
              </a:rPr>
              <a:t>Solution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fontAlgn="base">
              <a:lnSpc>
                <a:spcPct val="107000"/>
              </a:lnSpc>
              <a:spcBef>
                <a:spcPts val="750"/>
              </a:spcBef>
              <a:spcAft>
                <a:spcPts val="750"/>
              </a:spcAft>
            </a:pPr>
            <a:r>
              <a:rPr lang="en-IN" sz="2200" kern="0" dirty="0">
                <a:solidFill>
                  <a:srgbClr val="2B2B2B"/>
                </a:solidFill>
                <a:effectLst/>
                <a:latin typeface="inherit"/>
                <a:ea typeface="Times New Roman" panose="02020603050405020304" pitchFamily="18" charset="0"/>
                <a:cs typeface="Times New Roman" panose="02020603050405020304" pitchFamily="18" charset="0"/>
              </a:rPr>
              <a:t>Network traffic is balanced across multiple uplinks between the virtual and physical networks.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900"/>
              </a:spcAft>
            </a:pPr>
            <a:r>
              <a:rPr lang="en-IN" sz="2400" b="1" kern="0" dirty="0">
                <a:solidFill>
                  <a:srgbClr val="2B2B2B"/>
                </a:solidFill>
                <a:effectLst/>
                <a:latin typeface="inherit"/>
                <a:ea typeface="Times New Roman" panose="02020603050405020304" pitchFamily="18" charset="0"/>
                <a:cs typeface="Times New Roman" panose="02020603050405020304" pitchFamily="18" charset="0"/>
              </a:rPr>
              <a:t>Application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fontAlgn="base">
              <a:lnSpc>
                <a:spcPct val="107000"/>
              </a:lnSpc>
              <a:spcBef>
                <a:spcPts val="750"/>
              </a:spcBef>
              <a:spcAft>
                <a:spcPts val="750"/>
              </a:spcAft>
            </a:pPr>
            <a:r>
              <a:rPr lang="en-IN" sz="2200" kern="0" dirty="0">
                <a:solidFill>
                  <a:srgbClr val="2B2B2B"/>
                </a:solidFill>
                <a:effectLst/>
                <a:latin typeface="inherit"/>
                <a:ea typeface="Times New Roman" panose="02020603050405020304" pitchFamily="18" charset="0"/>
                <a:cs typeface="Times New Roman" panose="02020603050405020304" pitchFamily="18" charset="0"/>
              </a:rPr>
              <a:t>Extra network interface cards are added to the physical host to accommodate the virtual switch that is configured with multiple physical uplinks.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400" dirty="0"/>
          </a:p>
        </p:txBody>
      </p:sp>
    </p:spTree>
    <p:extLst>
      <p:ext uri="{BB962C8B-B14F-4D97-AF65-F5344CB8AC3E}">
        <p14:creationId xmlns:p14="http://schemas.microsoft.com/office/powerpoint/2010/main" val="7430704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ad Balanced Virtual Switches: The addition of network interface cards and physical uplinks allows network workloads to be balanced.">
            <a:extLst>
              <a:ext uri="{FF2B5EF4-FFF2-40B4-BE49-F238E27FC236}">
                <a16:creationId xmlns:a16="http://schemas.microsoft.com/office/drawing/2014/main" id="{E54B77DA-4A3D-F845-C9CF-F7309EFD68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1213" y="785330"/>
            <a:ext cx="9094839" cy="5287339"/>
          </a:xfrm>
          <a:prstGeom prst="rect">
            <a:avLst/>
          </a:prstGeom>
          <a:noFill/>
          <a:ln>
            <a:noFill/>
          </a:ln>
        </p:spPr>
      </p:pic>
    </p:spTree>
    <p:extLst>
      <p:ext uri="{BB962C8B-B14F-4D97-AF65-F5344CB8AC3E}">
        <p14:creationId xmlns:p14="http://schemas.microsoft.com/office/powerpoint/2010/main" val="35400262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6492-72F5-6FE4-EC78-1A612F1CE97F}"/>
              </a:ext>
            </a:extLst>
          </p:cNvPr>
          <p:cNvSpPr>
            <a:spLocks noGrp="1"/>
          </p:cNvSpPr>
          <p:nvPr>
            <p:ph type="title"/>
          </p:nvPr>
        </p:nvSpPr>
        <p:spPr>
          <a:xfrm>
            <a:off x="1143000" y="29495"/>
            <a:ext cx="9875520" cy="1356360"/>
          </a:xfrm>
        </p:spPr>
        <p:txBody>
          <a:bodyPr/>
          <a:lstStyle/>
          <a:p>
            <a:r>
              <a:rPr lang="en-IN" dirty="0"/>
              <a:t>Cloud Balancing Architecture</a:t>
            </a:r>
          </a:p>
        </p:txBody>
      </p:sp>
      <p:sp>
        <p:nvSpPr>
          <p:cNvPr id="3" name="Text Placeholder 2">
            <a:extLst>
              <a:ext uri="{FF2B5EF4-FFF2-40B4-BE49-F238E27FC236}">
                <a16:creationId xmlns:a16="http://schemas.microsoft.com/office/drawing/2014/main" id="{E07655F4-F5EB-6E4B-2B1B-259F9753425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FA1582C-ABB0-C85C-92BC-BCD897D75264}"/>
              </a:ext>
            </a:extLst>
          </p:cNvPr>
          <p:cNvPicPr>
            <a:picLocks noChangeAspect="1"/>
          </p:cNvPicPr>
          <p:nvPr/>
        </p:nvPicPr>
        <p:blipFill>
          <a:blip r:embed="rId2"/>
          <a:stretch>
            <a:fillRect/>
          </a:stretch>
        </p:blipFill>
        <p:spPr>
          <a:xfrm>
            <a:off x="201561" y="1268362"/>
            <a:ext cx="11788877" cy="5250426"/>
          </a:xfrm>
          <a:prstGeom prst="rect">
            <a:avLst/>
          </a:prstGeom>
        </p:spPr>
      </p:pic>
    </p:spTree>
    <p:extLst>
      <p:ext uri="{BB962C8B-B14F-4D97-AF65-F5344CB8AC3E}">
        <p14:creationId xmlns:p14="http://schemas.microsoft.com/office/powerpoint/2010/main" val="167016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6492-72F5-6FE4-EC78-1A612F1CE97F}"/>
              </a:ext>
            </a:extLst>
          </p:cNvPr>
          <p:cNvSpPr>
            <a:spLocks noGrp="1"/>
          </p:cNvSpPr>
          <p:nvPr>
            <p:ph type="title"/>
          </p:nvPr>
        </p:nvSpPr>
        <p:spPr>
          <a:xfrm>
            <a:off x="1143000" y="29495"/>
            <a:ext cx="9875520" cy="1356360"/>
          </a:xfrm>
        </p:spPr>
        <p:txBody>
          <a:bodyPr/>
          <a:lstStyle/>
          <a:p>
            <a:r>
              <a:rPr lang="en-IN" dirty="0"/>
              <a:t>Cloud Balancing Architecture</a:t>
            </a:r>
          </a:p>
        </p:txBody>
      </p:sp>
      <p:sp>
        <p:nvSpPr>
          <p:cNvPr id="3" name="Text Placeholder 2">
            <a:extLst>
              <a:ext uri="{FF2B5EF4-FFF2-40B4-BE49-F238E27FC236}">
                <a16:creationId xmlns:a16="http://schemas.microsoft.com/office/drawing/2014/main" id="{E07655F4-F5EB-6E4B-2B1B-259F97534252}"/>
              </a:ext>
            </a:extLst>
          </p:cNvPr>
          <p:cNvSpPr>
            <a:spLocks noGrp="1"/>
          </p:cNvSpPr>
          <p:nvPr>
            <p:ph type="body" idx="1"/>
          </p:nvPr>
        </p:nvSpPr>
        <p:spPr/>
        <p:txBody>
          <a:bodyPr/>
          <a:lstStyle/>
          <a:p>
            <a:endParaRPr lang="en-IN" dirty="0"/>
          </a:p>
        </p:txBody>
      </p:sp>
      <p:pic>
        <p:nvPicPr>
          <p:cNvPr id="6" name="Picture 5">
            <a:extLst>
              <a:ext uri="{FF2B5EF4-FFF2-40B4-BE49-F238E27FC236}">
                <a16:creationId xmlns:a16="http://schemas.microsoft.com/office/drawing/2014/main" id="{B3190F74-D4CF-570B-43A7-768B6A65CFFB}"/>
              </a:ext>
            </a:extLst>
          </p:cNvPr>
          <p:cNvPicPr>
            <a:picLocks noChangeAspect="1"/>
          </p:cNvPicPr>
          <p:nvPr/>
        </p:nvPicPr>
        <p:blipFill>
          <a:blip r:embed="rId2"/>
          <a:stretch>
            <a:fillRect/>
          </a:stretch>
        </p:blipFill>
        <p:spPr>
          <a:xfrm>
            <a:off x="1032385" y="255639"/>
            <a:ext cx="9674943" cy="6282814"/>
          </a:xfrm>
          <a:prstGeom prst="rect">
            <a:avLst/>
          </a:prstGeom>
        </p:spPr>
      </p:pic>
    </p:spTree>
    <p:extLst>
      <p:ext uri="{BB962C8B-B14F-4D97-AF65-F5344CB8AC3E}">
        <p14:creationId xmlns:p14="http://schemas.microsoft.com/office/powerpoint/2010/main" val="286194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8" descr="http://www.informit.com/content/images/chap11_9780133387520/elementLinks/th11fig01.jpg"/>
          <p:cNvPicPr preferRelativeResize="0"/>
          <p:nvPr/>
        </p:nvPicPr>
        <p:blipFill rotWithShape="1">
          <a:blip r:embed="rId3">
            <a:alphaModFix/>
          </a:blip>
          <a:srcRect/>
          <a:stretch/>
        </p:blipFill>
        <p:spPr>
          <a:xfrm>
            <a:off x="1667436" y="766482"/>
            <a:ext cx="8592671" cy="533308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B755-7106-F405-0227-990EC442210F}"/>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195D3396-AF5C-1F18-E929-2DEDFF2B35D7}"/>
              </a:ext>
            </a:extLst>
          </p:cNvPr>
          <p:cNvSpPr>
            <a:spLocks noGrp="1"/>
          </p:cNvSpPr>
          <p:nvPr>
            <p:ph type="body" idx="1"/>
          </p:nvPr>
        </p:nvSpPr>
        <p:spPr>
          <a:xfrm>
            <a:off x="1143000" y="2035277"/>
            <a:ext cx="9872871" cy="4060724"/>
          </a:xfrm>
        </p:spPr>
        <p:txBody>
          <a:bodyPr/>
          <a:lstStyle/>
          <a:p>
            <a:endParaRPr lang="en-IN"/>
          </a:p>
        </p:txBody>
      </p:sp>
      <p:pic>
        <p:nvPicPr>
          <p:cNvPr id="5" name="Picture 4">
            <a:extLst>
              <a:ext uri="{FF2B5EF4-FFF2-40B4-BE49-F238E27FC236}">
                <a16:creationId xmlns:a16="http://schemas.microsoft.com/office/drawing/2014/main" id="{C6DFDC75-46E5-B897-CF44-FB77792FAFD7}"/>
              </a:ext>
            </a:extLst>
          </p:cNvPr>
          <p:cNvPicPr>
            <a:picLocks noChangeAspect="1"/>
          </p:cNvPicPr>
          <p:nvPr/>
        </p:nvPicPr>
        <p:blipFill>
          <a:blip r:embed="rId2"/>
          <a:stretch>
            <a:fillRect/>
          </a:stretch>
        </p:blipFill>
        <p:spPr>
          <a:xfrm rot="16200000">
            <a:off x="3165986" y="-2233668"/>
            <a:ext cx="5860027" cy="11546564"/>
          </a:xfrm>
          <a:prstGeom prst="rect">
            <a:avLst/>
          </a:prstGeom>
        </p:spPr>
      </p:pic>
    </p:spTree>
    <p:extLst>
      <p:ext uri="{BB962C8B-B14F-4D97-AF65-F5344CB8AC3E}">
        <p14:creationId xmlns:p14="http://schemas.microsoft.com/office/powerpoint/2010/main" val="15431310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2D0E-4008-1DCA-0962-F5DF86708E4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5DBE7B1-46EC-4E5E-E46F-24A995AC54D8}"/>
              </a:ext>
            </a:extLst>
          </p:cNvPr>
          <p:cNvSpPr>
            <a:spLocks noGrp="1"/>
          </p:cNvSpPr>
          <p:nvPr>
            <p:ph type="body" idx="1"/>
          </p:nvPr>
        </p:nvSpPr>
        <p:spPr/>
        <p:txBody>
          <a:bodyPr/>
          <a:lstStyle/>
          <a:p>
            <a:r>
              <a:rPr lang="en-IN"/>
              <a:t>GO THROUGH ALL CLOUD ARCHITECTURES AS PER SYLLABUS AND DISCUSSED IN CLASS.</a:t>
            </a:r>
          </a:p>
        </p:txBody>
      </p:sp>
    </p:spTree>
    <p:extLst>
      <p:ext uri="{BB962C8B-B14F-4D97-AF65-F5344CB8AC3E}">
        <p14:creationId xmlns:p14="http://schemas.microsoft.com/office/powerpoint/2010/main" val="129809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p:nvPr/>
        </p:nvSpPr>
        <p:spPr>
          <a:xfrm>
            <a:off x="1143000" y="424207"/>
            <a:ext cx="10434917" cy="538109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4000" b="0" i="0" u="none" strike="noStrike" cap="none" dirty="0">
                <a:solidFill>
                  <a:srgbClr val="FF0000"/>
                </a:solidFill>
                <a:latin typeface="Corbel"/>
                <a:ea typeface="Corbel"/>
                <a:cs typeface="Corbel"/>
                <a:sym typeface="Corbel"/>
              </a:rPr>
              <a:t>Working of Workload Distribution Architecture</a:t>
            </a:r>
          </a:p>
          <a:p>
            <a:pPr marL="0" marR="0" lvl="0" indent="0" algn="just" rtl="0">
              <a:spcBef>
                <a:spcPts val="0"/>
              </a:spcBef>
              <a:spcAft>
                <a:spcPts val="0"/>
              </a:spcAft>
              <a:buNone/>
            </a:pPr>
            <a:r>
              <a:rPr lang="en-IN" sz="4000" b="0" i="0" u="none" strike="noStrike" cap="none" dirty="0">
                <a:solidFill>
                  <a:srgbClr val="FF0000"/>
                </a:solidFill>
                <a:latin typeface="Corbel"/>
                <a:ea typeface="Corbel"/>
                <a:cs typeface="Corbel"/>
                <a:sym typeface="Corbel"/>
              </a:rPr>
              <a:t> </a:t>
            </a:r>
            <a:endParaRPr sz="4000" b="0" i="0" u="none" strike="noStrike" cap="none" dirty="0">
              <a:solidFill>
                <a:srgbClr val="FF0000"/>
              </a:solidFill>
              <a:latin typeface="Corbel"/>
              <a:ea typeface="Corbel"/>
              <a:cs typeface="Corbel"/>
              <a:sym typeface="Corbel"/>
            </a:endParaRPr>
          </a:p>
          <a:p>
            <a:pPr marL="0" marR="0" lvl="0" indent="0" algn="just" rtl="0">
              <a:spcBef>
                <a:spcPts val="0"/>
              </a:spcBef>
              <a:spcAft>
                <a:spcPts val="0"/>
              </a:spcAft>
              <a:buNone/>
            </a:pPr>
            <a:r>
              <a:rPr lang="en-IN" sz="2800" b="0" i="0" u="none" strike="noStrike" cap="none" dirty="0">
                <a:solidFill>
                  <a:srgbClr val="1F497D"/>
                </a:solidFill>
                <a:latin typeface="Corbel"/>
                <a:ea typeface="Corbel"/>
                <a:cs typeface="Corbel"/>
                <a:sym typeface="Corbel"/>
              </a:rPr>
              <a:t>The workload architecture model basically functions as follows:</a:t>
            </a:r>
            <a:r>
              <a:rPr lang="en-IN" sz="2800" b="0" i="0" u="none" strike="noStrike" cap="none" dirty="0">
                <a:solidFill>
                  <a:srgbClr val="000000"/>
                </a:solidFill>
                <a:latin typeface="Corbel"/>
                <a:ea typeface="Corbel"/>
                <a:cs typeface="Corbel"/>
                <a:sym typeface="Corbel"/>
              </a:rPr>
              <a:t> </a:t>
            </a:r>
          </a:p>
          <a:p>
            <a:pPr marL="0" marR="0" lvl="0" indent="0" algn="just" rtl="0">
              <a:spcBef>
                <a:spcPts val="0"/>
              </a:spcBef>
              <a:spcAft>
                <a:spcPts val="0"/>
              </a:spcAft>
              <a:buNone/>
            </a:pPr>
            <a:endParaRPr dirty="0"/>
          </a:p>
          <a:p>
            <a:pPr marL="457200" marR="0" lvl="0" indent="-457200" algn="just" rtl="0">
              <a:spcBef>
                <a:spcPts val="0"/>
              </a:spcBef>
              <a:spcAft>
                <a:spcPts val="1200"/>
              </a:spcAft>
              <a:buClr>
                <a:srgbClr val="000000"/>
              </a:buClr>
              <a:buSzPts val="2800"/>
              <a:buFont typeface="Arial"/>
              <a:buChar char="•"/>
            </a:pPr>
            <a:r>
              <a:rPr lang="en-IN" sz="2400" b="0" i="0" u="none" strike="noStrike" cap="none" dirty="0">
                <a:solidFill>
                  <a:srgbClr val="000000"/>
                </a:solidFill>
                <a:latin typeface="Corbel"/>
                <a:ea typeface="Corbel"/>
                <a:cs typeface="Corbel"/>
                <a:sym typeface="Corbel"/>
              </a:rPr>
              <a:t>Resource A and resource B are exact copies of the same resource. </a:t>
            </a:r>
            <a:endParaRPr sz="2400" dirty="0"/>
          </a:p>
          <a:p>
            <a:pPr marL="457200" marR="0" lvl="0" indent="-457200" algn="just" rtl="0">
              <a:spcBef>
                <a:spcPts val="0"/>
              </a:spcBef>
              <a:spcAft>
                <a:spcPts val="1200"/>
              </a:spcAft>
              <a:buClr>
                <a:srgbClr val="000000"/>
              </a:buClr>
              <a:buSzPts val="2800"/>
              <a:buFont typeface="Arial"/>
              <a:buChar char="•"/>
            </a:pPr>
            <a:r>
              <a:rPr lang="en-IN" sz="2400" b="0" i="0" u="none" strike="noStrike" cap="none" dirty="0">
                <a:solidFill>
                  <a:srgbClr val="000000"/>
                </a:solidFill>
                <a:latin typeface="Corbel"/>
                <a:ea typeface="Corbel"/>
                <a:cs typeface="Corbel"/>
                <a:sym typeface="Corbel"/>
              </a:rPr>
              <a:t>Inbound requests from consumers are handled by the load balancer which forwards the request to the </a:t>
            </a:r>
            <a:r>
              <a:rPr lang="en-IN" sz="2400" b="0" i="0" u="none" strike="noStrike" cap="none" dirty="0">
                <a:solidFill>
                  <a:srgbClr val="0070C0"/>
                </a:solidFill>
                <a:latin typeface="Corbel"/>
                <a:ea typeface="Corbel"/>
                <a:cs typeface="Corbel"/>
                <a:sym typeface="Corbel"/>
              </a:rPr>
              <a:t>appropriate resource dependent on workload being handled by each resource</a:t>
            </a:r>
            <a:r>
              <a:rPr lang="en-IN" sz="2400" b="0" i="0" u="none" strike="noStrike" cap="none" dirty="0">
                <a:solidFill>
                  <a:srgbClr val="000000"/>
                </a:solidFill>
                <a:latin typeface="Corbel"/>
                <a:ea typeface="Corbel"/>
                <a:cs typeface="Corbel"/>
                <a:sym typeface="Corbel"/>
              </a:rPr>
              <a:t>. </a:t>
            </a:r>
            <a:endParaRPr sz="2400" dirty="0"/>
          </a:p>
          <a:p>
            <a:pPr marL="457200" marR="0" lvl="0" indent="-457200" algn="just" rtl="0">
              <a:spcBef>
                <a:spcPts val="0"/>
              </a:spcBef>
              <a:spcAft>
                <a:spcPts val="1200"/>
              </a:spcAft>
              <a:buClr>
                <a:srgbClr val="000000"/>
              </a:buClr>
              <a:buSzPts val="2800"/>
              <a:buFont typeface="Arial"/>
              <a:buChar char="•"/>
            </a:pPr>
            <a:r>
              <a:rPr lang="en-IN" sz="2400" b="0" i="0" u="none" strike="noStrike" cap="none" dirty="0">
                <a:solidFill>
                  <a:srgbClr val="000000"/>
                </a:solidFill>
                <a:latin typeface="Corbel"/>
                <a:ea typeface="Corbel"/>
                <a:cs typeface="Corbel"/>
                <a:sym typeface="Corbel"/>
              </a:rPr>
              <a:t>In other words, </a:t>
            </a:r>
            <a:r>
              <a:rPr lang="en-IN" sz="2400" b="0" i="0" u="none" strike="noStrike" cap="none" dirty="0">
                <a:solidFill>
                  <a:srgbClr val="00B0F0"/>
                </a:solidFill>
                <a:latin typeface="Corbel"/>
                <a:ea typeface="Corbel"/>
                <a:cs typeface="Corbel"/>
                <a:sym typeface="Corbel"/>
              </a:rPr>
              <a:t>if resource A is busier than resource B</a:t>
            </a:r>
            <a:r>
              <a:rPr lang="en-IN" sz="2400" b="0" i="0" u="none" strike="noStrike" cap="none" dirty="0">
                <a:solidFill>
                  <a:srgbClr val="000000"/>
                </a:solidFill>
                <a:latin typeface="Corbel"/>
                <a:ea typeface="Corbel"/>
                <a:cs typeface="Corbel"/>
                <a:sym typeface="Corbel"/>
              </a:rPr>
              <a:t>, </a:t>
            </a:r>
            <a:r>
              <a:rPr lang="en-IN" sz="2400" b="0" i="0" u="none" strike="noStrike" cap="none" dirty="0">
                <a:solidFill>
                  <a:srgbClr val="FF0000"/>
                </a:solidFill>
                <a:latin typeface="Corbel"/>
                <a:ea typeface="Corbel"/>
                <a:cs typeface="Corbel"/>
                <a:sym typeface="Corbel"/>
              </a:rPr>
              <a:t>it will forward the resource request to resource B</a:t>
            </a:r>
            <a:r>
              <a:rPr lang="en-IN" sz="2400" b="0" i="0" u="none" strike="noStrike" cap="none" dirty="0">
                <a:solidFill>
                  <a:srgbClr val="000000"/>
                </a:solidFill>
                <a:latin typeface="Corbel"/>
                <a:ea typeface="Corbel"/>
                <a:cs typeface="Corbel"/>
                <a:sym typeface="Corbel"/>
              </a:rPr>
              <a:t>. </a:t>
            </a:r>
            <a:endParaRPr sz="2400" dirty="0"/>
          </a:p>
          <a:p>
            <a:pPr marL="457200" marR="0" lvl="0" indent="-457200" algn="just" rtl="0">
              <a:spcBef>
                <a:spcPts val="0"/>
              </a:spcBef>
              <a:spcAft>
                <a:spcPts val="1200"/>
              </a:spcAft>
              <a:buClr>
                <a:srgbClr val="000000"/>
              </a:buClr>
              <a:buSzPts val="2800"/>
              <a:buFont typeface="Arial"/>
              <a:buChar char="•"/>
            </a:pPr>
            <a:r>
              <a:rPr lang="en-IN" sz="2400" b="0" i="0" u="none" strike="noStrike" cap="none" dirty="0">
                <a:solidFill>
                  <a:srgbClr val="000000"/>
                </a:solidFill>
                <a:latin typeface="Corbel"/>
                <a:ea typeface="Corbel"/>
                <a:cs typeface="Corbel"/>
                <a:sym typeface="Corbel"/>
              </a:rPr>
              <a:t>In this manner this model distributes the load among the available IT resources based on workload of each resource.</a:t>
            </a:r>
            <a:endParaRPr sz="2400" dirty="0"/>
          </a:p>
          <a:p>
            <a:pPr marL="0" marR="0" lvl="0" indent="0" algn="just" rtl="0">
              <a:spcBef>
                <a:spcPts val="0"/>
              </a:spcBef>
              <a:spcAft>
                <a:spcPts val="0"/>
              </a:spcAft>
              <a:buNone/>
            </a:pPr>
            <a:endParaRPr sz="2400" b="0" i="0" u="none" strike="noStrike" cap="none" dirty="0">
              <a:solidFill>
                <a:srgbClr val="000000"/>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p:nvPr/>
        </p:nvSpPr>
        <p:spPr>
          <a:xfrm>
            <a:off x="1075765" y="696988"/>
            <a:ext cx="10192869" cy="526297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100" b="0" i="0" u="none" strike="noStrike" cap="none">
                <a:solidFill>
                  <a:srgbClr val="000000"/>
                </a:solidFill>
                <a:latin typeface="Corbel"/>
                <a:ea typeface="Corbel"/>
                <a:cs typeface="Corbel"/>
                <a:sym typeface="Corbel"/>
              </a:rPr>
              <a:t>In addition to the base load balancer mechanism, and the virtual server and cloud storage device mechanisms to which load balancing can be applied, the following mechanisms can also be part of this cloud architecture:</a:t>
            </a:r>
            <a:endParaRPr/>
          </a:p>
          <a:p>
            <a:pPr marL="0" marR="0" lvl="0" indent="0" algn="just" rtl="0">
              <a:spcBef>
                <a:spcPts val="0"/>
              </a:spcBef>
              <a:spcAft>
                <a:spcPts val="0"/>
              </a:spcAft>
              <a:buNone/>
            </a:pPr>
            <a:r>
              <a:rPr lang="en-IN" sz="2100" b="0" i="1" u="none" strike="noStrike" cap="none">
                <a:solidFill>
                  <a:srgbClr val="FF0000"/>
                </a:solidFill>
                <a:latin typeface="Corbel"/>
                <a:ea typeface="Corbel"/>
                <a:cs typeface="Corbel"/>
                <a:sym typeface="Corbel"/>
              </a:rPr>
              <a:t>Audit Monitor</a:t>
            </a:r>
            <a:r>
              <a:rPr lang="en-IN" sz="2100" b="0" i="0" u="none" strike="noStrike" cap="none">
                <a:solidFill>
                  <a:srgbClr val="FF0000"/>
                </a:solidFill>
                <a:latin typeface="Corbel"/>
                <a:ea typeface="Corbel"/>
                <a:cs typeface="Corbel"/>
                <a:sym typeface="Corbel"/>
              </a:rPr>
              <a:t> – </a:t>
            </a:r>
            <a:r>
              <a:rPr lang="en-IN" sz="2100" b="0" i="0" u="none" strike="noStrike" cap="none">
                <a:solidFill>
                  <a:srgbClr val="000000"/>
                </a:solidFill>
                <a:latin typeface="Corbel"/>
                <a:ea typeface="Corbel"/>
                <a:cs typeface="Corbel"/>
                <a:sym typeface="Corbel"/>
              </a:rPr>
              <a:t>When distributing runtime workloads, the type and geographical location of the IT resources that process the data can determine whether monitoring is necessary to fulfill legal and regulatory requirements.</a:t>
            </a:r>
            <a:endParaRPr/>
          </a:p>
          <a:p>
            <a:pPr marL="0" marR="0" lvl="0" indent="0" algn="just" rtl="0">
              <a:spcBef>
                <a:spcPts val="0"/>
              </a:spcBef>
              <a:spcAft>
                <a:spcPts val="0"/>
              </a:spcAft>
              <a:buNone/>
            </a:pPr>
            <a:r>
              <a:rPr lang="en-IN" sz="2100" b="0" i="1" u="none" strike="noStrike" cap="none">
                <a:solidFill>
                  <a:srgbClr val="FF0000"/>
                </a:solidFill>
                <a:latin typeface="Corbel"/>
                <a:ea typeface="Corbel"/>
                <a:cs typeface="Corbel"/>
                <a:sym typeface="Corbel"/>
              </a:rPr>
              <a:t>Cloud Usage Monitor</a:t>
            </a:r>
            <a:r>
              <a:rPr lang="en-IN" sz="2100" b="0" i="0" u="none" strike="noStrike" cap="none">
                <a:solidFill>
                  <a:srgbClr val="FF0000"/>
                </a:solidFill>
                <a:latin typeface="Corbel"/>
                <a:ea typeface="Corbel"/>
                <a:cs typeface="Corbel"/>
                <a:sym typeface="Corbel"/>
              </a:rPr>
              <a:t> – </a:t>
            </a:r>
            <a:r>
              <a:rPr lang="en-IN" sz="2100" b="0" i="0" u="none" strike="noStrike" cap="none">
                <a:solidFill>
                  <a:srgbClr val="000000"/>
                </a:solidFill>
                <a:latin typeface="Corbel"/>
                <a:ea typeface="Corbel"/>
                <a:cs typeface="Corbel"/>
                <a:sym typeface="Corbel"/>
              </a:rPr>
              <a:t>Various monitors can be involved to carry out runtime workload tracking and data processing.</a:t>
            </a:r>
            <a:endParaRPr/>
          </a:p>
          <a:p>
            <a:pPr marL="0" marR="0" lvl="0" indent="0" algn="just" rtl="0">
              <a:spcBef>
                <a:spcPts val="0"/>
              </a:spcBef>
              <a:spcAft>
                <a:spcPts val="0"/>
              </a:spcAft>
              <a:buNone/>
            </a:pPr>
            <a:r>
              <a:rPr lang="en-IN" sz="2100" b="0" i="1" u="none" strike="noStrike" cap="none">
                <a:solidFill>
                  <a:srgbClr val="FF0000"/>
                </a:solidFill>
                <a:latin typeface="Corbel"/>
                <a:ea typeface="Corbel"/>
                <a:cs typeface="Corbel"/>
                <a:sym typeface="Corbel"/>
              </a:rPr>
              <a:t>Hypervisor</a:t>
            </a:r>
            <a:r>
              <a:rPr lang="en-IN" sz="2100" b="0" i="0" u="none" strike="noStrike" cap="none">
                <a:solidFill>
                  <a:srgbClr val="FF0000"/>
                </a:solidFill>
                <a:latin typeface="Corbel"/>
                <a:ea typeface="Corbel"/>
                <a:cs typeface="Corbel"/>
                <a:sym typeface="Corbel"/>
              </a:rPr>
              <a:t> –</a:t>
            </a:r>
            <a:r>
              <a:rPr lang="en-IN" sz="2100" b="0" i="0" u="none" strike="noStrike" cap="none">
                <a:solidFill>
                  <a:srgbClr val="000000"/>
                </a:solidFill>
                <a:latin typeface="Corbel"/>
                <a:ea typeface="Corbel"/>
                <a:cs typeface="Corbel"/>
                <a:sym typeface="Corbel"/>
              </a:rPr>
              <a:t> Workloads between hypervisors and the virtual servers that they host may require distribution.</a:t>
            </a:r>
            <a:endParaRPr/>
          </a:p>
          <a:p>
            <a:pPr marL="0" marR="0" lvl="0" indent="0" algn="just" rtl="0">
              <a:spcBef>
                <a:spcPts val="0"/>
              </a:spcBef>
              <a:spcAft>
                <a:spcPts val="0"/>
              </a:spcAft>
              <a:buNone/>
            </a:pPr>
            <a:r>
              <a:rPr lang="en-IN" sz="2100" b="0" i="1" u="none" strike="noStrike" cap="none">
                <a:solidFill>
                  <a:srgbClr val="FF0000"/>
                </a:solidFill>
                <a:latin typeface="Corbel"/>
                <a:ea typeface="Corbel"/>
                <a:cs typeface="Corbel"/>
                <a:sym typeface="Corbel"/>
              </a:rPr>
              <a:t>Logical Network Perimeter</a:t>
            </a:r>
            <a:r>
              <a:rPr lang="en-IN" sz="2100" b="0" i="0" u="none" strike="noStrike" cap="none">
                <a:solidFill>
                  <a:srgbClr val="FF0000"/>
                </a:solidFill>
                <a:latin typeface="Corbel"/>
                <a:ea typeface="Corbel"/>
                <a:cs typeface="Corbel"/>
                <a:sym typeface="Corbel"/>
              </a:rPr>
              <a:t> – </a:t>
            </a:r>
            <a:r>
              <a:rPr lang="en-IN" sz="2100" b="0" i="0" u="none" strike="noStrike" cap="none">
                <a:solidFill>
                  <a:srgbClr val="000000"/>
                </a:solidFill>
                <a:latin typeface="Corbel"/>
                <a:ea typeface="Corbel"/>
                <a:cs typeface="Corbel"/>
                <a:sym typeface="Corbel"/>
              </a:rPr>
              <a:t>The logical network perimeter isolates cloud consumer network boundaries in relation to how and where workloads are distributed.</a:t>
            </a:r>
            <a:endParaRPr/>
          </a:p>
          <a:p>
            <a:pPr marL="0" marR="0" lvl="0" indent="0" algn="just" rtl="0">
              <a:spcBef>
                <a:spcPts val="0"/>
              </a:spcBef>
              <a:spcAft>
                <a:spcPts val="0"/>
              </a:spcAft>
              <a:buNone/>
            </a:pPr>
            <a:r>
              <a:rPr lang="en-IN" sz="2100" b="0" i="1" u="none" strike="noStrike" cap="none">
                <a:solidFill>
                  <a:srgbClr val="FF0000"/>
                </a:solidFill>
                <a:latin typeface="Corbel"/>
                <a:ea typeface="Corbel"/>
                <a:cs typeface="Corbel"/>
                <a:sym typeface="Corbel"/>
              </a:rPr>
              <a:t>Resource Cluster</a:t>
            </a:r>
            <a:r>
              <a:rPr lang="en-IN" sz="2100" b="0" i="0" u="none" strike="noStrike" cap="none">
                <a:solidFill>
                  <a:srgbClr val="FF0000"/>
                </a:solidFill>
                <a:latin typeface="Corbel"/>
                <a:ea typeface="Corbel"/>
                <a:cs typeface="Corbel"/>
                <a:sym typeface="Corbel"/>
              </a:rPr>
              <a:t> – </a:t>
            </a:r>
            <a:r>
              <a:rPr lang="en-IN" sz="2100" b="0" i="0" u="none" strike="noStrike" cap="none">
                <a:solidFill>
                  <a:srgbClr val="000000"/>
                </a:solidFill>
                <a:latin typeface="Corbel"/>
                <a:ea typeface="Corbel"/>
                <a:cs typeface="Corbel"/>
                <a:sym typeface="Corbel"/>
              </a:rPr>
              <a:t>Clustered IT resources in-active/active mode are commonly used to support workload balancing between different cluster nodes.</a:t>
            </a:r>
            <a:endParaRPr/>
          </a:p>
          <a:p>
            <a:pPr marL="0" marR="0" lvl="0" indent="0" algn="just" rtl="0">
              <a:spcBef>
                <a:spcPts val="0"/>
              </a:spcBef>
              <a:spcAft>
                <a:spcPts val="0"/>
              </a:spcAft>
              <a:buNone/>
            </a:pPr>
            <a:r>
              <a:rPr lang="en-IN" sz="2100" b="0" i="1" u="none" strike="noStrike" cap="none">
                <a:solidFill>
                  <a:srgbClr val="FF0000"/>
                </a:solidFill>
                <a:latin typeface="Corbel"/>
                <a:ea typeface="Corbel"/>
                <a:cs typeface="Corbel"/>
                <a:sym typeface="Corbel"/>
              </a:rPr>
              <a:t>Resource Replication</a:t>
            </a:r>
            <a:r>
              <a:rPr lang="en-IN" sz="2100" b="0" i="0" u="none" strike="noStrike" cap="none">
                <a:solidFill>
                  <a:srgbClr val="FF0000"/>
                </a:solidFill>
                <a:latin typeface="Corbel"/>
                <a:ea typeface="Corbel"/>
                <a:cs typeface="Corbel"/>
                <a:sym typeface="Corbel"/>
              </a:rPr>
              <a:t> – </a:t>
            </a:r>
            <a:r>
              <a:rPr lang="en-IN" sz="2100" b="0" i="0" u="none" strike="noStrike" cap="none">
                <a:solidFill>
                  <a:srgbClr val="000000"/>
                </a:solidFill>
                <a:latin typeface="Corbel"/>
                <a:ea typeface="Corbel"/>
                <a:cs typeface="Corbel"/>
                <a:sym typeface="Corbel"/>
              </a:rPr>
              <a:t>This mechanism can generate new instances of virtualized IT resources in response to runtime workload distribution demands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p:nvPr/>
        </p:nvSpPr>
        <p:spPr>
          <a:xfrm>
            <a:off x="1083051" y="518334"/>
            <a:ext cx="10445929" cy="503210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i="0" u="none" strike="noStrike" cap="none" dirty="0">
                <a:solidFill>
                  <a:srgbClr val="FF0000"/>
                </a:solidFill>
                <a:latin typeface="Corbel"/>
                <a:ea typeface="Corbel"/>
                <a:cs typeface="Corbel"/>
                <a:sym typeface="Corbel"/>
              </a:rPr>
              <a:t>Cloud Bursting architecture</a:t>
            </a:r>
            <a:endParaRPr dirty="0"/>
          </a:p>
          <a:p>
            <a:pPr marL="0" marR="0" lvl="0" indent="0" algn="ctr" rtl="0">
              <a:spcBef>
                <a:spcPts val="0"/>
              </a:spcBef>
              <a:spcAft>
                <a:spcPts val="0"/>
              </a:spcAft>
              <a:buNone/>
            </a:pPr>
            <a:endParaRPr sz="2800" b="1" i="0" u="none" strike="noStrike" cap="none" dirty="0">
              <a:solidFill>
                <a:srgbClr val="000000"/>
              </a:solidFill>
              <a:latin typeface="Corbel"/>
              <a:ea typeface="Corbel"/>
              <a:cs typeface="Corbel"/>
              <a:sym typeface="Corbel"/>
            </a:endParaRPr>
          </a:p>
          <a:p>
            <a:pPr marL="0" marR="0" lvl="0" indent="0" algn="ctr" rtl="0">
              <a:spcBef>
                <a:spcPts val="0"/>
              </a:spcBef>
              <a:spcAft>
                <a:spcPts val="0"/>
              </a:spcAft>
              <a:buNone/>
            </a:pPr>
            <a:r>
              <a:rPr lang="en-IN" sz="2800" b="1" i="0" u="none" strike="noStrike" cap="none" dirty="0">
                <a:solidFill>
                  <a:srgbClr val="000000"/>
                </a:solidFill>
                <a:latin typeface="Corbel"/>
                <a:ea typeface="Corbel"/>
                <a:cs typeface="Corbel"/>
                <a:sym typeface="Corbel"/>
              </a:rPr>
              <a:t>Cloud Bursting</a:t>
            </a:r>
            <a:endParaRPr sz="2800" b="1" i="0" u="none" strike="noStrike" cap="none" dirty="0">
              <a:solidFill>
                <a:srgbClr val="000000"/>
              </a:solidFill>
              <a:latin typeface="Corbel"/>
              <a:ea typeface="Corbel"/>
              <a:cs typeface="Corbel"/>
              <a:sym typeface="Corbel"/>
            </a:endParaRPr>
          </a:p>
          <a:p>
            <a:pPr marL="342900" marR="0" lvl="0" indent="-342900" algn="just" rtl="0">
              <a:spcBef>
                <a:spcPts val="0"/>
              </a:spcBef>
              <a:spcAft>
                <a:spcPts val="1800"/>
              </a:spcAft>
              <a:buFont typeface="Wingdings" panose="05000000000000000000" pitchFamily="2" charset="2"/>
              <a:buChar char="Ø"/>
            </a:pPr>
            <a:r>
              <a:rPr lang="en-IN" sz="2400" b="0" i="0" u="none" strike="noStrike" cap="none" dirty="0">
                <a:solidFill>
                  <a:srgbClr val="000000"/>
                </a:solidFill>
                <a:latin typeface="Corbel"/>
                <a:ea typeface="Corbel"/>
                <a:cs typeface="Corbel"/>
                <a:sym typeface="Corbel"/>
              </a:rPr>
              <a:t>Cloud bursting is an application deployment model in which </a:t>
            </a:r>
            <a:r>
              <a:rPr lang="en-IN" sz="2400" b="0" i="0" u="none" strike="noStrike" cap="none" dirty="0">
                <a:solidFill>
                  <a:srgbClr val="FF0000"/>
                </a:solidFill>
                <a:latin typeface="Corbel"/>
                <a:ea typeface="Corbel"/>
                <a:cs typeface="Corbel"/>
                <a:sym typeface="Corbel"/>
              </a:rPr>
              <a:t>an application runs in an internal cloud or a proprietary computing architecture </a:t>
            </a:r>
            <a:r>
              <a:rPr lang="en-IN" sz="2400" b="0" i="0" u="none" strike="noStrike" cap="none" dirty="0">
                <a:solidFill>
                  <a:srgbClr val="000000"/>
                </a:solidFill>
                <a:latin typeface="Corbel"/>
                <a:ea typeface="Corbel"/>
                <a:cs typeface="Corbel"/>
                <a:sym typeface="Corbel"/>
              </a:rPr>
              <a:t>which provides hosted services to a limited number of people (also known as a private cloud).</a:t>
            </a:r>
            <a:endParaRPr dirty="0"/>
          </a:p>
          <a:p>
            <a:pPr marL="342900" marR="0" lvl="0" indent="-342900" algn="just" rtl="0">
              <a:spcBef>
                <a:spcPts val="0"/>
              </a:spcBef>
              <a:spcAft>
                <a:spcPts val="1800"/>
              </a:spcAft>
              <a:buFont typeface="Wingdings" panose="05000000000000000000" pitchFamily="2" charset="2"/>
              <a:buChar char="Ø"/>
            </a:pPr>
            <a:r>
              <a:rPr lang="en-IN" sz="2400" b="0" i="0" u="none" strike="noStrike" cap="none" dirty="0">
                <a:solidFill>
                  <a:srgbClr val="000000"/>
                </a:solidFill>
                <a:latin typeface="Corbel"/>
                <a:ea typeface="Corbel"/>
                <a:cs typeface="Corbel"/>
                <a:sym typeface="Corbel"/>
              </a:rPr>
              <a:t>This kind of architecture is behind a company’s firewall. The application could also be at a data centre. </a:t>
            </a:r>
            <a:endParaRPr dirty="0"/>
          </a:p>
          <a:p>
            <a:pPr marL="342900" marR="0" lvl="0" indent="-342900" algn="just" rtl="0">
              <a:spcBef>
                <a:spcPts val="0"/>
              </a:spcBef>
              <a:spcAft>
                <a:spcPts val="1800"/>
              </a:spcAft>
              <a:buFont typeface="Wingdings" panose="05000000000000000000" pitchFamily="2" charset="2"/>
              <a:buChar char="Ø"/>
            </a:pPr>
            <a:r>
              <a:rPr lang="en-IN" sz="2400" b="0" i="0" u="none" strike="noStrike" cap="none" dirty="0">
                <a:solidFill>
                  <a:srgbClr val="1F497D"/>
                </a:solidFill>
                <a:latin typeface="Corbel"/>
                <a:ea typeface="Corbel"/>
                <a:cs typeface="Corbel"/>
                <a:sym typeface="Corbel"/>
              </a:rPr>
              <a:t>When the demand of the computing processes reaches its capacity and begins to spike, </a:t>
            </a:r>
            <a:r>
              <a:rPr lang="en-IN" sz="2400" b="0" i="0" u="none" strike="noStrike" cap="none" dirty="0">
                <a:solidFill>
                  <a:srgbClr val="FF0000"/>
                </a:solidFill>
                <a:latin typeface="Corbel"/>
                <a:ea typeface="Corbel"/>
                <a:cs typeface="Corbel"/>
                <a:sym typeface="Corbel"/>
              </a:rPr>
              <a:t>it </a:t>
            </a:r>
            <a:r>
              <a:rPr lang="en-IN" sz="2400" b="1" i="0" u="none" strike="noStrike" cap="none" dirty="0">
                <a:solidFill>
                  <a:srgbClr val="FF0000"/>
                </a:solidFill>
                <a:latin typeface="Corbel"/>
                <a:ea typeface="Corbel"/>
                <a:cs typeface="Corbel"/>
                <a:sym typeface="Corbel"/>
              </a:rPr>
              <a:t>“bursts”</a:t>
            </a:r>
            <a:r>
              <a:rPr lang="en-IN" sz="2400" b="0" i="0" u="none" strike="noStrike" cap="none" dirty="0">
                <a:solidFill>
                  <a:srgbClr val="FF0000"/>
                </a:solidFill>
                <a:latin typeface="Corbel"/>
                <a:ea typeface="Corbel"/>
                <a:cs typeface="Corbel"/>
                <a:sym typeface="Corbel"/>
              </a:rPr>
              <a:t> into a public cloud </a:t>
            </a:r>
            <a:r>
              <a:rPr lang="en-IN" sz="2400" b="0" i="0" u="none" strike="noStrike" cap="none" dirty="0">
                <a:solidFill>
                  <a:srgbClr val="1F497D"/>
                </a:solidFill>
                <a:latin typeface="Corbel"/>
                <a:ea typeface="Corbel"/>
                <a:cs typeface="Corbel"/>
                <a:sym typeface="Corbel"/>
              </a:rPr>
              <a:t>(available to the general public) when the demand for computing capacity sharply increases.</a:t>
            </a:r>
            <a:endParaRPr sz="2000" b="0" i="0" u="none" strike="noStrike" cap="none" dirty="0">
              <a:solidFill>
                <a:srgbClr val="1F497D"/>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4881</TotalTime>
  <Words>4849</Words>
  <Application>Microsoft Office PowerPoint</Application>
  <PresentationFormat>Widescreen</PresentationFormat>
  <Paragraphs>270</Paragraphs>
  <Slides>61</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inherit</vt:lpstr>
      <vt:lpstr>Calibri</vt:lpstr>
      <vt:lpstr>Lucida Grande</vt:lpstr>
      <vt:lpstr>Wingdings</vt:lpstr>
      <vt:lpstr>Corbel</vt:lpstr>
      <vt:lpstr>Arial</vt:lpstr>
      <vt:lpstr>proxima-nova</vt:lpstr>
      <vt:lpstr>Basis</vt:lpstr>
      <vt:lpstr>Unit-III</vt:lpstr>
      <vt:lpstr>PowerPoint Presentation</vt:lpstr>
      <vt:lpstr>PowerPoint Presentation</vt:lpstr>
      <vt:lpstr>Understanding cloud architecture </vt:lpstr>
      <vt:lpstr>PowerPoint Presentation</vt:lpstr>
      <vt:lpstr>PowerPoint Presentation</vt:lpstr>
      <vt:lpstr>PowerPoint Presentation</vt:lpstr>
      <vt:lpstr>PowerPoint Presentation</vt:lpstr>
      <vt:lpstr>PowerPoint Presentation</vt:lpstr>
      <vt:lpstr>Capacity Planning</vt:lpstr>
      <vt:lpstr>Steps in Capacity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 Level Agreements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Fail over systems</vt:lpstr>
      <vt:lpstr>PowerPoint Presentation</vt:lpstr>
      <vt:lpstr>Service Oriented Architecture</vt:lpstr>
      <vt:lpstr>Benefits of SOA</vt:lpstr>
      <vt:lpstr>Redundant Storage Architecture</vt:lpstr>
      <vt:lpstr>PowerPoint Presentation</vt:lpstr>
      <vt:lpstr>PowerPoint Presentation</vt:lpstr>
      <vt:lpstr>Load Balancer Virtual Server Instances Architecture </vt:lpstr>
      <vt:lpstr>PowerPoint Presentation</vt:lpstr>
      <vt:lpstr>PowerPoint Presentation</vt:lpstr>
      <vt:lpstr>PowerPoint Presentation</vt:lpstr>
      <vt:lpstr>PowerPoint Presentation</vt:lpstr>
      <vt:lpstr>Rapid Provisioning </vt:lpstr>
      <vt:lpstr>PowerPoint Presentation</vt:lpstr>
      <vt:lpstr>Load Balanced Virtual Switches </vt:lpstr>
      <vt:lpstr>PowerPoint Presentation</vt:lpstr>
      <vt:lpstr>Cloud Balancing Architecture</vt:lpstr>
      <vt:lpstr>Cloud Balancing 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this chapter we will learn</dc:title>
  <dc:creator>KARUNA</dc:creator>
  <cp:lastModifiedBy>Karan Jaiswal</cp:lastModifiedBy>
  <cp:revision>24</cp:revision>
  <dcterms:modified xsi:type="dcterms:W3CDTF">2023-09-29T09:48:05Z</dcterms:modified>
</cp:coreProperties>
</file>