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78" r:id="rId8"/>
    <p:sldId id="279" r:id="rId9"/>
    <p:sldId id="280" r:id="rId10"/>
    <p:sldId id="281" r:id="rId11"/>
    <p:sldId id="282" r:id="rId12"/>
    <p:sldId id="269" r:id="rId13"/>
    <p:sldId id="270" r:id="rId14"/>
    <p:sldId id="271" r:id="rId15"/>
    <p:sldId id="268" r:id="rId16"/>
    <p:sldId id="264" r:id="rId17"/>
    <p:sldId id="267" r:id="rId18"/>
    <p:sldId id="273"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jHSXJhiGCySkii7XkhL+xW5y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78" d="100"/>
          <a:sy n="78" d="100"/>
        </p:scale>
        <p:origin x="156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756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3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97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13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16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41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01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9"/>
          <p:cNvSpPr>
            <a:spLocks noGrp="1"/>
          </p:cNvSpPr>
          <p:nvPr>
            <p:ph type="pic" idx="2"/>
          </p:nvPr>
        </p:nvSpPr>
        <p:spPr>
          <a:xfrm>
            <a:off x="1792288" y="612775"/>
            <a:ext cx="5486400" cy="4114800"/>
          </a:xfrm>
          <a:prstGeom prst="rect">
            <a:avLst/>
          </a:prstGeom>
          <a:noFill/>
          <a:ln>
            <a:noFill/>
          </a:ln>
        </p:spPr>
      </p:sp>
      <p:sp>
        <p:nvSpPr>
          <p:cNvPr id="42" name="Google Shape;42;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90" name="Google Shape;90;p1"/>
          <p:cNvSpPr txBox="1">
            <a:spLocks noGrp="1"/>
          </p:cNvSpPr>
          <p:nvPr>
            <p:ph type="body" idx="1"/>
          </p:nvPr>
        </p:nvSpPr>
        <p:spPr>
          <a:xfrm>
            <a:off x="457200" y="1844675"/>
            <a:ext cx="8229600" cy="2923837"/>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dirty="0"/>
          </a:p>
          <a:p>
            <a:pPr marL="342900" lvl="0" algn="ctr">
              <a:spcBef>
                <a:spcPts val="0"/>
              </a:spcBef>
              <a:buSzPts val="4000"/>
              <a:buNone/>
            </a:pPr>
            <a:r>
              <a:rPr lang="en-IN" b="1" dirty="0"/>
              <a:t>CSE567:CLOUD COMPUTING PARADIGMS</a:t>
            </a:r>
            <a:endParaRPr sz="4000" b="1" i="0" u="none"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L T P : 3 0 0</a:t>
            </a:r>
            <a:endParaRPr dirty="0"/>
          </a:p>
        </p:txBody>
      </p:sp>
      <p:pic>
        <p:nvPicPr>
          <p:cNvPr id="91" name="Google Shape;91;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2" name="Google Shape;92;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599768" y="1323232"/>
            <a:ext cx="8087032" cy="4108659"/>
          </a:xfrm>
          <a:prstGeom prst="rect">
            <a:avLst/>
          </a:prstGeom>
          <a:noFill/>
          <a:ln>
            <a:noFill/>
          </a:ln>
        </p:spPr>
        <p:txBody>
          <a:bodyPr spcFirstLastPara="1" wrap="square" lIns="91425" tIns="91425" rIns="91425" bIns="91425" anchor="t" anchorCtr="0">
            <a:spAutoFit/>
          </a:bodyPr>
          <a:lstStyle/>
          <a:p>
            <a:pPr marL="285750" indent="-285750" algn="just">
              <a:lnSpc>
                <a:spcPct val="107000"/>
              </a:lnSpc>
              <a:spcBef>
                <a:spcPts val="600"/>
              </a:spcBef>
              <a:spcAft>
                <a:spcPts val="800"/>
              </a:spcAft>
              <a:buFont typeface="Wingdings" panose="05000000000000000000" pitchFamily="2" charset="2"/>
              <a:buChar char="Ø"/>
            </a:pPr>
            <a:r>
              <a:rPr lang="en-IN" sz="1800" dirty="0"/>
              <a:t>Discussion using Real World Examples: Facebook, Google drive, Google collab, online gaming, electricity distribution (pay per usage)</a:t>
            </a:r>
          </a:p>
          <a:p>
            <a:pPr marL="285750" indent="-285750" algn="just">
              <a:lnSpc>
                <a:spcPct val="107000"/>
              </a:lnSpc>
              <a:spcBef>
                <a:spcPts val="600"/>
              </a:spcBef>
              <a:spcAft>
                <a:spcPts val="800"/>
              </a:spcAft>
              <a:buFont typeface="Wingdings" panose="05000000000000000000" pitchFamily="2" charset="2"/>
              <a:buChar char="Ø"/>
            </a:pPr>
            <a:r>
              <a:rPr lang="en-IN" sz="1800" dirty="0"/>
              <a:t>Video: Playing video of 2-3 minutes</a:t>
            </a:r>
          </a:p>
          <a:p>
            <a:pPr marL="285750" indent="-285750" algn="just">
              <a:lnSpc>
                <a:spcPct val="107000"/>
              </a:lnSpc>
              <a:spcBef>
                <a:spcPts val="600"/>
              </a:spcBef>
              <a:spcAft>
                <a:spcPts val="800"/>
              </a:spcAft>
              <a:buFont typeface="Wingdings" panose="05000000000000000000" pitchFamily="2" charset="2"/>
              <a:buChar char="Ø"/>
            </a:pPr>
            <a:r>
              <a:rPr lang="en-IN" sz="1800" dirty="0"/>
              <a:t>Showing different cloud platforms online</a:t>
            </a:r>
          </a:p>
          <a:p>
            <a:pPr marL="285750" indent="-285750" algn="just">
              <a:lnSpc>
                <a:spcPct val="107000"/>
              </a:lnSpc>
              <a:spcBef>
                <a:spcPts val="600"/>
              </a:spcBef>
              <a:spcAft>
                <a:spcPts val="800"/>
              </a:spcAft>
              <a:buFont typeface="Wingdings" panose="05000000000000000000" pitchFamily="2" charset="2"/>
              <a:buChar char="Ø"/>
            </a:pPr>
            <a:r>
              <a:rPr lang="en-IN" sz="1800" dirty="0"/>
              <a:t>Demonstration: Type-II hypervisor on </a:t>
            </a:r>
            <a:r>
              <a:rPr lang="en-IN" sz="1800" dirty="0" err="1"/>
              <a:t>Vmware</a:t>
            </a:r>
            <a:r>
              <a:rPr lang="en-IN" sz="1800" dirty="0"/>
              <a:t> and Type-I on </a:t>
            </a:r>
            <a:r>
              <a:rPr lang="en-IN" sz="1800" dirty="0" err="1"/>
              <a:t>HoL</a:t>
            </a:r>
            <a:r>
              <a:rPr lang="en-IN" sz="1800" dirty="0"/>
              <a:t>, Cloud Simulation Tools- </a:t>
            </a:r>
            <a:r>
              <a:rPr lang="en-IN" sz="1800" dirty="0" err="1"/>
              <a:t>CloudSim</a:t>
            </a:r>
            <a:endParaRPr lang="en-IN" sz="1800" dirty="0"/>
          </a:p>
          <a:p>
            <a:pPr marL="285750" indent="-285750" algn="just">
              <a:lnSpc>
                <a:spcPct val="107000"/>
              </a:lnSpc>
              <a:spcBef>
                <a:spcPts val="600"/>
              </a:spcBef>
              <a:spcAft>
                <a:spcPts val="800"/>
              </a:spcAft>
              <a:buFont typeface="Wingdings" panose="05000000000000000000" pitchFamily="2" charset="2"/>
              <a:buChar char="Ø"/>
            </a:pPr>
            <a:r>
              <a:rPr lang="en-IN" sz="1800" dirty="0"/>
              <a:t>Aware students about MOOC courses</a:t>
            </a:r>
          </a:p>
          <a:p>
            <a:pPr marL="285750" indent="-285750" algn="just">
              <a:lnSpc>
                <a:spcPct val="107000"/>
              </a:lnSpc>
              <a:spcBef>
                <a:spcPts val="600"/>
              </a:spcBef>
              <a:spcAft>
                <a:spcPts val="800"/>
              </a:spcAft>
              <a:buFont typeface="Wingdings" panose="05000000000000000000" pitchFamily="2" charset="2"/>
              <a:buChar char="Ø"/>
            </a:pPr>
            <a:r>
              <a:rPr lang="en-IN" sz="1800" dirty="0"/>
              <a:t>Discussion of current researches in cloud computing and it’s related field.</a:t>
            </a:r>
          </a:p>
          <a:p>
            <a:pPr marL="285750" indent="-285750" algn="just">
              <a:lnSpc>
                <a:spcPct val="107000"/>
              </a:lnSpc>
              <a:spcBef>
                <a:spcPts val="600"/>
              </a:spcBef>
              <a:spcAft>
                <a:spcPts val="800"/>
              </a:spcAft>
              <a:buFont typeface="Wingdings" panose="05000000000000000000" pitchFamily="2" charset="2"/>
              <a:buChar char="Ø"/>
            </a:pPr>
            <a:endParaRPr lang="en-IN" sz="1800" dirty="0"/>
          </a:p>
        </p:txBody>
      </p:sp>
      <p:sp>
        <p:nvSpPr>
          <p:cNvPr id="146" name="Google Shape;146;p6"/>
          <p:cNvSpPr txBox="1"/>
          <p:nvPr/>
        </p:nvSpPr>
        <p:spPr>
          <a:xfrm>
            <a:off x="1258887" y="262761"/>
            <a:ext cx="6459436"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IN" sz="4000" b="1" dirty="0">
                <a:solidFill>
                  <a:srgbClr val="222222"/>
                </a:solidFill>
                <a:latin typeface="Arial" panose="020B0604020202020204" pitchFamily="34" charset="0"/>
              </a:rPr>
              <a:t>T</a:t>
            </a:r>
            <a:r>
              <a:rPr lang="en-IN" sz="4000" b="1" i="0" dirty="0">
                <a:solidFill>
                  <a:srgbClr val="222222"/>
                </a:solidFill>
                <a:effectLst/>
                <a:latin typeface="Arial" panose="020B0604020202020204" pitchFamily="34" charset="0"/>
              </a:rPr>
              <a:t>eaching Methodology</a:t>
            </a:r>
            <a:endParaRPr sz="4000" b="1" dirty="0"/>
          </a:p>
        </p:txBody>
      </p:sp>
    </p:spTree>
    <p:extLst>
      <p:ext uri="{BB962C8B-B14F-4D97-AF65-F5344CB8AC3E}">
        <p14:creationId xmlns:p14="http://schemas.microsoft.com/office/powerpoint/2010/main" val="168519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599768" y="1323232"/>
            <a:ext cx="8087032" cy="2339072"/>
          </a:xfrm>
          <a:prstGeom prst="rect">
            <a:avLst/>
          </a:prstGeom>
          <a:noFill/>
          <a:ln>
            <a:noFill/>
          </a:ln>
        </p:spPr>
        <p:txBody>
          <a:bodyPr spcFirstLastPara="1" wrap="square" lIns="91425" tIns="91425" rIns="91425" bIns="91425" anchor="t" anchorCtr="0">
            <a:spAutoFit/>
          </a:bodyPr>
          <a:lstStyle/>
          <a:p>
            <a:pPr marL="285750" lvl="0" indent="-285750" algn="just">
              <a:spcBef>
                <a:spcPts val="1200"/>
              </a:spcBef>
              <a:buClr>
                <a:srgbClr val="333333"/>
              </a:buClr>
              <a:buSzPts val="2200"/>
              <a:buFont typeface="Wingdings" panose="05000000000000000000" pitchFamily="2" charset="2"/>
              <a:buChar char="§"/>
            </a:pPr>
            <a:r>
              <a:rPr lang="en-US" sz="2000" dirty="0">
                <a:latin typeface="Calibri" panose="020F0502020204030204" pitchFamily="34" charset="0"/>
                <a:cs typeface="Calibri" panose="020F0502020204030204" pitchFamily="34" charset="0"/>
              </a:rPr>
              <a:t>Implementation of cloud in health sectors to store data.</a:t>
            </a:r>
          </a:p>
          <a:p>
            <a:pPr marL="285750" lvl="0" indent="-285750" algn="just">
              <a:spcBef>
                <a:spcPts val="1200"/>
              </a:spcBef>
              <a:buClr>
                <a:srgbClr val="333333"/>
              </a:buClr>
              <a:buSzPts val="2200"/>
              <a:buFont typeface="Wingdings" panose="05000000000000000000" pitchFamily="2" charset="2"/>
              <a:buChar char="§"/>
            </a:pPr>
            <a:r>
              <a:rPr lang="en-US" sz="2000" dirty="0">
                <a:latin typeface="Calibri" panose="020F0502020204030204" pitchFamily="34" charset="0"/>
                <a:cs typeface="Calibri" panose="020F0502020204030204" pitchFamily="34" charset="0"/>
              </a:rPr>
              <a:t>Simulation of cloud infrastructure for research purpose.</a:t>
            </a:r>
          </a:p>
          <a:p>
            <a:pPr marL="285750" lvl="0" indent="-285750" algn="just">
              <a:spcBef>
                <a:spcPts val="1200"/>
              </a:spcBef>
              <a:buClr>
                <a:srgbClr val="333333"/>
              </a:buClr>
              <a:buSzPts val="2200"/>
              <a:buFont typeface="Wingdings" panose="05000000000000000000" pitchFamily="2" charset="2"/>
              <a:buChar char="§"/>
            </a:pPr>
            <a:r>
              <a:rPr lang="en-US" sz="2000" dirty="0">
                <a:latin typeface="Calibri" panose="020F0502020204030204" pitchFamily="34" charset="0"/>
                <a:cs typeface="Calibri" panose="020F0502020204030204" pitchFamily="34" charset="0"/>
              </a:rPr>
              <a:t>Analyzing and handling the issue related to security in cloud computing.</a:t>
            </a:r>
          </a:p>
          <a:p>
            <a:pPr marL="285750" indent="-285750" algn="just">
              <a:spcBef>
                <a:spcPts val="12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Understanding the cloud computing architecture, Reference Model and its’ Failure Management.</a:t>
            </a:r>
          </a:p>
        </p:txBody>
      </p:sp>
      <p:sp>
        <p:nvSpPr>
          <p:cNvPr id="146" name="Google Shape;146;p6"/>
          <p:cNvSpPr txBox="1"/>
          <p:nvPr/>
        </p:nvSpPr>
        <p:spPr>
          <a:xfrm>
            <a:off x="1258887" y="262761"/>
            <a:ext cx="6459436"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IN" sz="4000" b="1" i="0" dirty="0">
                <a:solidFill>
                  <a:srgbClr val="222222"/>
                </a:solidFill>
                <a:effectLst/>
                <a:latin typeface="Arial" panose="020B0604020202020204" pitchFamily="34" charset="0"/>
              </a:rPr>
              <a:t>Practical Applications</a:t>
            </a:r>
            <a:endParaRPr sz="4000" b="1" dirty="0"/>
          </a:p>
        </p:txBody>
      </p:sp>
    </p:spTree>
    <p:extLst>
      <p:ext uri="{BB962C8B-B14F-4D97-AF65-F5344CB8AC3E}">
        <p14:creationId xmlns:p14="http://schemas.microsoft.com/office/powerpoint/2010/main" val="274514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COHORTS</a:t>
            </a:r>
            <a:endParaRPr lang="en-IN" sz="4000" b="1" dirty="0"/>
          </a:p>
        </p:txBody>
      </p:sp>
      <p:sp>
        <p:nvSpPr>
          <p:cNvPr id="3" name="Text Placeholder 2"/>
          <p:cNvSpPr>
            <a:spLocks noGrp="1"/>
          </p:cNvSpPr>
          <p:nvPr>
            <p:ph type="body" idx="1"/>
          </p:nvPr>
        </p:nvSpPr>
        <p:spPr/>
        <p:txBody>
          <a:bodyPr/>
          <a:lstStyle/>
          <a:p>
            <a:pPr lvl="0" algn="just"/>
            <a:r>
              <a:rPr lang="en-IN" sz="2000" dirty="0">
                <a:solidFill>
                  <a:sysClr val="windowText" lastClr="000000"/>
                </a:solidFill>
                <a:latin typeface="Calibri" panose="020F0502020204030204" pitchFamily="34" charset="0"/>
                <a:cs typeface="Calibri" panose="020F0502020204030204" pitchFamily="34" charset="0"/>
                <a:sym typeface="Arial"/>
              </a:rPr>
              <a:t>A group of students of a common programme who intend to attain </a:t>
            </a:r>
            <a:r>
              <a:rPr lang="en-IN" sz="2000" b="1" dirty="0">
                <a:solidFill>
                  <a:sysClr val="windowText" lastClr="000000"/>
                </a:solidFill>
                <a:latin typeface="Calibri" panose="020F0502020204030204" pitchFamily="34" charset="0"/>
                <a:cs typeface="Calibri" panose="020F0502020204030204" pitchFamily="34" charset="0"/>
                <a:sym typeface="Arial"/>
              </a:rPr>
              <a:t>similar characteristics</a:t>
            </a:r>
            <a:r>
              <a:rPr lang="en-IN" sz="2000" dirty="0">
                <a:solidFill>
                  <a:sysClr val="windowText" lastClr="000000"/>
                </a:solidFill>
                <a:latin typeface="Calibri" panose="020F0502020204030204" pitchFamily="34" charset="0"/>
                <a:cs typeface="Calibri" panose="020F0502020204030204" pitchFamily="34" charset="0"/>
                <a:sym typeface="Arial"/>
              </a:rPr>
              <a:t> by means of learning </a:t>
            </a:r>
            <a:r>
              <a:rPr lang="en-IN" sz="2000" b="1" dirty="0">
                <a:solidFill>
                  <a:sysClr val="windowText" lastClr="000000"/>
                </a:solidFill>
                <a:latin typeface="Calibri" panose="020F0502020204030204" pitchFamily="34" charset="0"/>
                <a:cs typeface="Calibri" panose="020F0502020204030204" pitchFamily="34" charset="0"/>
                <a:sym typeface="Arial"/>
              </a:rPr>
              <a:t>similar skills</a:t>
            </a:r>
            <a:r>
              <a:rPr lang="en-IN" sz="2000" dirty="0">
                <a:solidFill>
                  <a:sysClr val="windowText" lastClr="000000"/>
                </a:solidFill>
                <a:latin typeface="Calibri" panose="020F0502020204030204" pitchFamily="34" charset="0"/>
                <a:cs typeface="Calibri" panose="020F0502020204030204" pitchFamily="34" charset="0"/>
                <a:sym typeface="Arial"/>
              </a:rPr>
              <a:t> in order to target a particular career opportunity.</a:t>
            </a:r>
            <a:endParaRPr lang="en-US" sz="2000" dirty="0">
              <a:solidFill>
                <a:sysClr val="windowText" lastClr="000000"/>
              </a:solidFill>
              <a:latin typeface="Calibri" panose="020F0502020204030204" pitchFamily="34" charset="0"/>
              <a:cs typeface="Calibri" panose="020F0502020204030204" pitchFamily="34" charset="0"/>
              <a:sym typeface="Arial"/>
            </a:endParaRPr>
          </a:p>
          <a:p>
            <a:pPr algn="just"/>
            <a:endParaRPr lang="en-US" sz="2000" b="1" dirty="0">
              <a:latin typeface="Calibri" panose="020F0502020204030204" pitchFamily="34" charset="0"/>
              <a:cs typeface="Calibri" panose="020F0502020204030204" pitchFamily="34" charset="0"/>
            </a:endParaRPr>
          </a:p>
          <a:p>
            <a:pPr marL="114300" indent="0" algn="just">
              <a:buNone/>
            </a:pPr>
            <a:r>
              <a:rPr lang="en-US" sz="2000" b="1" dirty="0">
                <a:latin typeface="Calibri" panose="020F0502020204030204" pitchFamily="34" charset="0"/>
                <a:cs typeface="Calibri" panose="020F0502020204030204" pitchFamily="34" charset="0"/>
              </a:rPr>
              <a:t>Purpose of Cohorts: </a:t>
            </a:r>
          </a:p>
          <a:p>
            <a:pPr algn="just">
              <a:buFont typeface="Wingdings" panose="05000000000000000000" pitchFamily="2" charset="2"/>
              <a:buChar char="§"/>
            </a:pPr>
            <a:r>
              <a:rPr lang="en-US" sz="2000" dirty="0">
                <a:solidFill>
                  <a:sysClr val="windowText" lastClr="000000"/>
                </a:solidFill>
                <a:latin typeface="Calibri" panose="020F0502020204030204" pitchFamily="34" charset="0"/>
                <a:cs typeface="Calibri" panose="020F0502020204030204" pitchFamily="34" charset="0"/>
                <a:sym typeface="Arial"/>
              </a:rPr>
              <a:t>Student shall be able to have a goal oriented approach for his/her career</a:t>
            </a:r>
          </a:p>
          <a:p>
            <a:pPr marL="342900" algn="just" defTabSz="685800">
              <a:lnSpc>
                <a:spcPct val="150000"/>
              </a:lnSpc>
              <a:spcBef>
                <a:spcPts val="0"/>
              </a:spcBef>
              <a:buClrTx/>
              <a:buSzTx/>
              <a:buFont typeface="Wingdings" panose="05000000000000000000" pitchFamily="2" charset="2"/>
              <a:buChar char="§"/>
              <a:defRPr/>
            </a:pPr>
            <a:r>
              <a:rPr lang="en-US" sz="2000" dirty="0">
                <a:solidFill>
                  <a:sysClr val="windowText" lastClr="000000"/>
                </a:solidFill>
                <a:latin typeface="Calibri" panose="020F0502020204030204" pitchFamily="34" charset="0"/>
                <a:cs typeface="Calibri" panose="020F0502020204030204" pitchFamily="34" charset="0"/>
                <a:sym typeface="Arial"/>
              </a:rPr>
              <a:t>  Student shall be able to follow the stage wise career progression.</a:t>
            </a:r>
          </a:p>
          <a:p>
            <a:pPr marL="342900" algn="just" defTabSz="685800">
              <a:lnSpc>
                <a:spcPct val="150000"/>
              </a:lnSpc>
              <a:spcBef>
                <a:spcPts val="0"/>
              </a:spcBef>
              <a:buClrTx/>
              <a:buSzTx/>
              <a:buFont typeface="Wingdings" panose="05000000000000000000" pitchFamily="2" charset="2"/>
              <a:buChar char="§"/>
              <a:defRPr/>
            </a:pPr>
            <a:r>
              <a:rPr lang="en-US" sz="2000" dirty="0">
                <a:solidFill>
                  <a:sysClr val="windowText" lastClr="000000"/>
                </a:solidFill>
                <a:latin typeface="Calibri" panose="020F0502020204030204" pitchFamily="34" charset="0"/>
                <a:cs typeface="Calibri" panose="020F0502020204030204" pitchFamily="34" charset="0"/>
                <a:sym typeface="Arial"/>
              </a:rPr>
              <a:t>  Early identification of skill set required for selected goal.</a:t>
            </a:r>
            <a:endParaRPr lang="en-US" sz="2000" b="1"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Google Shape;155;p7" descr="Lovely Professional University - Wikipedia"/>
          <p:cNvPicPr preferRelativeResize="0"/>
          <p:nvPr/>
        </p:nvPicPr>
        <p:blipFill rotWithShape="1">
          <a:blip r:embed="rId2">
            <a:alphaModFix/>
          </a:blip>
          <a:srcRect/>
          <a:stretch/>
        </p:blipFill>
        <p:spPr>
          <a:xfrm>
            <a:off x="8388350" y="74612"/>
            <a:ext cx="704850" cy="701675"/>
          </a:xfrm>
          <a:prstGeom prst="rect">
            <a:avLst/>
          </a:prstGeom>
          <a:noFill/>
          <a:ln>
            <a:noFill/>
          </a:ln>
        </p:spPr>
      </p:pic>
      <p:sp>
        <p:nvSpPr>
          <p:cNvPr id="7" name="Google Shape;154;p7"/>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316638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9" y="457200"/>
            <a:ext cx="6802581" cy="5802311"/>
          </a:xfrm>
          <a:prstGeom prst="rect">
            <a:avLst/>
          </a:prstGeom>
        </p:spPr>
      </p:pic>
      <p:pic>
        <p:nvPicPr>
          <p:cNvPr id="35" name="Google Shape;15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 name="Google Shape;154;p7"/>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5728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15" y="1376076"/>
            <a:ext cx="8202170" cy="4105848"/>
          </a:xfrm>
          <a:prstGeom prst="rect">
            <a:avLst/>
          </a:prstGeom>
        </p:spPr>
      </p:pic>
      <p:pic>
        <p:nvPicPr>
          <p:cNvPr id="4" name="Google Shape;15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 name="Google Shape;154;p7"/>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211631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3200" b="1" dirty="0">
                <a:latin typeface="Times New Roman"/>
                <a:cs typeface="Times New Roman"/>
                <a:sym typeface="Times New Roman"/>
              </a:rPr>
              <a:t>Latest Trends in Cloud Computing</a:t>
            </a:r>
            <a:endParaRPr sz="3600" dirty="0"/>
          </a:p>
        </p:txBody>
      </p:sp>
      <p:sp>
        <p:nvSpPr>
          <p:cNvPr id="152" name="Google Shape;152;p7"/>
          <p:cNvSpPr txBox="1">
            <a:spLocks noGrp="1"/>
          </p:cNvSpPr>
          <p:nvPr>
            <p:ph type="body" idx="1"/>
          </p:nvPr>
        </p:nvSpPr>
        <p:spPr>
          <a:xfrm>
            <a:off x="457200" y="1377150"/>
            <a:ext cx="8229600" cy="4281600"/>
          </a:xfrm>
          <a:prstGeom prst="rect">
            <a:avLst/>
          </a:prstGeom>
          <a:noFill/>
          <a:ln>
            <a:noFill/>
          </a:ln>
        </p:spPr>
        <p:txBody>
          <a:bodyPr spcFirstLastPara="1" wrap="square" lIns="91425" tIns="45700" rIns="91425" bIns="45700" anchor="t" anchorCtr="0">
            <a:noAutofit/>
          </a:bodyPr>
          <a:lstStyle/>
          <a:p>
            <a:pPr marL="114300" indent="0">
              <a:buNone/>
            </a:pPr>
            <a:r>
              <a:rPr lang="en-IN" sz="2000" dirty="0"/>
              <a:t>Cloud Service Providers in Industry: </a:t>
            </a:r>
          </a:p>
          <a:p>
            <a:pPr>
              <a:buFont typeface="Arial" panose="020B0604020202020204" pitchFamily="34" charset="0"/>
              <a:buChar char="•"/>
            </a:pPr>
            <a:r>
              <a:rPr lang="en-IN" sz="2000" dirty="0"/>
              <a:t>        Amazon Web Services, Google Cloud Services, Microsoft Azure, etc. </a:t>
            </a:r>
          </a:p>
          <a:p>
            <a:pPr marL="114300" indent="0">
              <a:buNone/>
            </a:pPr>
            <a:endParaRPr lang="en-US" sz="2000" dirty="0"/>
          </a:p>
          <a:p>
            <a:pPr marL="114300" indent="0">
              <a:buNone/>
            </a:pPr>
            <a:r>
              <a:rPr lang="en-US" sz="2000" dirty="0"/>
              <a:t>Advanced Topics in Cloud Computing</a:t>
            </a:r>
            <a:endParaRPr lang="en-IN" sz="2000" dirty="0"/>
          </a:p>
          <a:p>
            <a:r>
              <a:rPr lang="en-US" sz="2000" dirty="0"/>
              <a:t>      Containers, </a:t>
            </a:r>
          </a:p>
          <a:p>
            <a:r>
              <a:rPr lang="en-US" sz="2000" dirty="0"/>
              <a:t>      Edge Computing,</a:t>
            </a:r>
          </a:p>
          <a:p>
            <a:r>
              <a:rPr lang="en-US" sz="2000" dirty="0"/>
              <a:t>      Fog Computing,</a:t>
            </a:r>
          </a:p>
          <a:p>
            <a:r>
              <a:rPr lang="en-US" sz="2000" dirty="0"/>
              <a:t>      Energy Efficiency in Cloud,</a:t>
            </a:r>
          </a:p>
          <a:p>
            <a:r>
              <a:rPr lang="en-US" sz="2000" dirty="0"/>
              <a:t>      Federated Cloud Computing, </a:t>
            </a:r>
          </a:p>
          <a:p>
            <a:r>
              <a:rPr lang="en-US" sz="2000" dirty="0"/>
              <a:t>      Green Cloud Computing, </a:t>
            </a:r>
          </a:p>
          <a:p>
            <a:r>
              <a:rPr lang="en-US" sz="2000" dirty="0"/>
              <a:t>      Mobile Cloud Computing,</a:t>
            </a:r>
          </a:p>
          <a:p>
            <a:r>
              <a:rPr lang="en-US" sz="2000" dirty="0"/>
              <a:t>      </a:t>
            </a:r>
            <a:r>
              <a:rPr lang="en-US" sz="2000" dirty="0" err="1"/>
              <a:t>IoT</a:t>
            </a:r>
            <a:r>
              <a:rPr lang="en-US" sz="2000" dirty="0"/>
              <a:t>, </a:t>
            </a:r>
          </a:p>
          <a:p>
            <a:r>
              <a:rPr lang="en-US" sz="2000" dirty="0"/>
              <a:t>      Big </a:t>
            </a:r>
            <a:r>
              <a:rPr lang="en-IN" sz="2000" dirty="0"/>
              <a:t>Data Analytics</a:t>
            </a:r>
            <a:endParaRPr sz="1600" dirty="0">
              <a:latin typeface="Times New Roman"/>
              <a:ea typeface="Times New Roman"/>
              <a:cs typeface="Times New Roman"/>
              <a:sym typeface="Times New Roman"/>
            </a:endParaRPr>
          </a:p>
        </p:txBody>
      </p:sp>
      <p:sp>
        <p:nvSpPr>
          <p:cNvPr id="153" name="Google Shape;153;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sp>
        <p:nvSpPr>
          <p:cNvPr id="154" name="Google Shape;154;p7"/>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pic>
        <p:nvPicPr>
          <p:cNvPr id="155" name="Google Shape;15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extLst>
      <p:ext uri="{BB962C8B-B14F-4D97-AF65-F5344CB8AC3E}">
        <p14:creationId xmlns:p14="http://schemas.microsoft.com/office/powerpoint/2010/main" val="74625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376237" y="-79375"/>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br>
              <a:rPr lang="en-US" sz="4000" b="1" dirty="0">
                <a:latin typeface="Times New Roman"/>
                <a:ea typeface="Times New Roman"/>
                <a:cs typeface="Times New Roman"/>
                <a:sym typeface="Times New Roman"/>
              </a:rPr>
            </a:br>
            <a:r>
              <a:rPr lang="en-US" sz="4000" b="1" dirty="0">
                <a:latin typeface="Times New Roman"/>
                <a:ea typeface="Times New Roman"/>
                <a:cs typeface="Times New Roman"/>
                <a:sym typeface="Times New Roman"/>
              </a:rPr>
              <a:t>Evaluation Criteria</a:t>
            </a:r>
            <a:endParaRPr dirty="0"/>
          </a:p>
        </p:txBody>
      </p:sp>
      <p:sp>
        <p:nvSpPr>
          <p:cNvPr id="161" name="Google Shape;161;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sp>
        <p:nvSpPr>
          <p:cNvPr id="162" name="Google Shape;162;p8"/>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pic>
        <p:nvPicPr>
          <p:cNvPr id="163" name="Google Shape;163;p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8"/>
          <p:cNvSpPr txBox="1"/>
          <p:nvPr/>
        </p:nvSpPr>
        <p:spPr>
          <a:xfrm>
            <a:off x="955350" y="993575"/>
            <a:ext cx="7433100" cy="3139291"/>
          </a:xfrm>
          <a:prstGeom prst="rect">
            <a:avLst/>
          </a:prstGeom>
          <a:noFill/>
          <a:ln>
            <a:noFill/>
          </a:ln>
        </p:spPr>
        <p:txBody>
          <a:bodyPr spcFirstLastPara="1" wrap="square" lIns="91425" tIns="91425" rIns="91425" bIns="91425" anchor="t" anchorCtr="0">
            <a:spAutoFit/>
          </a:bodyPr>
          <a:lstStyle/>
          <a:p>
            <a:pPr marL="69850" lvl="0" algn="l" rtl="0">
              <a:spcBef>
                <a:spcPts val="0"/>
              </a:spcBef>
              <a:spcAft>
                <a:spcPts val="0"/>
              </a:spcAft>
              <a:buSzPts val="2500"/>
            </a:pPr>
            <a:endParaRPr lang="en-US" sz="2400" dirty="0">
              <a:latin typeface="Calibri"/>
              <a:ea typeface="Calibri"/>
              <a:cs typeface="Calibri"/>
              <a:sym typeface="Calibri"/>
            </a:endParaRPr>
          </a:p>
          <a:p>
            <a:pPr marL="69850" lvl="0" algn="l" rtl="0">
              <a:spcBef>
                <a:spcPts val="0"/>
              </a:spcBef>
              <a:spcAft>
                <a:spcPts val="0"/>
              </a:spcAft>
              <a:buSzPts val="2500"/>
            </a:pPr>
            <a:r>
              <a:rPr lang="en-US" sz="2400" dirty="0">
                <a:latin typeface="Calibri"/>
                <a:ea typeface="Calibri"/>
                <a:cs typeface="Calibri"/>
                <a:sym typeface="Calibri"/>
              </a:rPr>
              <a:t>3 CAs will be conducted throughout</a:t>
            </a:r>
            <a:endParaRPr sz="2400" dirty="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CA 1 will be MCQ Based</a:t>
            </a:r>
            <a:endParaRPr sz="2400" dirty="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CA 2 will be Subjective Based</a:t>
            </a: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CA 3 will be The Term Paper </a:t>
            </a: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Attendance 5 Marks</a:t>
            </a: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MTE Subjective</a:t>
            </a:r>
          </a:p>
          <a:p>
            <a:pPr marL="457200" lvl="0" indent="-387350" algn="l" rtl="0">
              <a:spcBef>
                <a:spcPts val="0"/>
              </a:spcBef>
              <a:spcAft>
                <a:spcPts val="0"/>
              </a:spcAft>
              <a:buSzPts val="2500"/>
              <a:buFont typeface="Calibri"/>
              <a:buChar char="●"/>
            </a:pPr>
            <a:r>
              <a:rPr lang="en-US" sz="2400" dirty="0">
                <a:latin typeface="Calibri"/>
                <a:ea typeface="Calibri"/>
                <a:cs typeface="Calibri"/>
                <a:sym typeface="Calibri"/>
              </a:rPr>
              <a:t>ETE  Subjective</a:t>
            </a:r>
            <a:endParaRPr sz="2400"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Books To Referred </a:t>
            </a:r>
            <a:endParaRPr lang="en-IN" sz="4000" b="1" dirty="0"/>
          </a:p>
        </p:txBody>
      </p:sp>
      <p:sp>
        <p:nvSpPr>
          <p:cNvPr id="3" name="Text Placeholder 2"/>
          <p:cNvSpPr>
            <a:spLocks noGrp="1"/>
          </p:cNvSpPr>
          <p:nvPr>
            <p:ph type="body" idx="1"/>
          </p:nvPr>
        </p:nvSpPr>
        <p:spPr/>
        <p:txBody>
          <a:bodyPr/>
          <a:lstStyle/>
          <a:p>
            <a:r>
              <a:rPr lang="en-US" sz="2000" b="1" dirty="0"/>
              <a:t>Text Books: </a:t>
            </a:r>
          </a:p>
          <a:p>
            <a:pPr marL="114300" indent="0">
              <a:buNone/>
            </a:pPr>
            <a:r>
              <a:rPr lang="en-US" sz="2000" dirty="0"/>
              <a:t>1. CLOUD COMPUTING: CONCEPTS, TECHNOLOGY &amp; ARCHITECTURE by THOMAS </a:t>
            </a:r>
            <a:r>
              <a:rPr lang="en-IN" sz="2000" dirty="0"/>
              <a:t>ERLRICARDO PUTTINIZAIGHAM MAHMOOD, PEARSON</a:t>
            </a:r>
          </a:p>
          <a:p>
            <a:endParaRPr lang="en-US" sz="2000" b="1" dirty="0"/>
          </a:p>
          <a:p>
            <a:r>
              <a:rPr lang="en-US" sz="2000" b="1" dirty="0"/>
              <a:t>References: </a:t>
            </a:r>
          </a:p>
          <a:p>
            <a:pPr marL="114300" indent="0">
              <a:buNone/>
            </a:pPr>
            <a:r>
              <a:rPr lang="en-US" sz="2000" dirty="0"/>
              <a:t>1. MASTERING CLOUD COMPUTING by RAJ KUMAR BUYYA, CHRISTIAN VECCHIOLA, S. THAMARAI SELVI, MC GRAW HILL</a:t>
            </a:r>
          </a:p>
          <a:p>
            <a:pPr marL="114300" indent="0">
              <a:buNone/>
            </a:pPr>
            <a:r>
              <a:rPr lang="en-US" sz="2000" dirty="0"/>
              <a:t>2. CLOUD COMPUTING: FUNDAMENTALS, INDUSTRY APPROACH AND TRENDS by RISHABH </a:t>
            </a:r>
            <a:r>
              <a:rPr lang="en-IN" sz="2000" dirty="0"/>
              <a:t>SHARMA, WILEY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Google Shape;163;p8" descr="Lovely Professional University - Wikipedia"/>
          <p:cNvPicPr preferRelativeResize="0"/>
          <p:nvPr/>
        </p:nvPicPr>
        <p:blipFill rotWithShape="1">
          <a:blip r:embed="rId2">
            <a:alphaModFix/>
          </a:blip>
          <a:srcRect/>
          <a:stretch/>
        </p:blipFill>
        <p:spPr>
          <a:xfrm>
            <a:off x="8388350" y="74612"/>
            <a:ext cx="704850" cy="701675"/>
          </a:xfrm>
          <a:prstGeom prst="rect">
            <a:avLst/>
          </a:prstGeom>
          <a:noFill/>
          <a:ln>
            <a:noFill/>
          </a:ln>
        </p:spPr>
      </p:pic>
      <p:sp>
        <p:nvSpPr>
          <p:cNvPr id="7" name="Google Shape;162;p8"/>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325429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376237" y="-79375"/>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br>
              <a:rPr lang="en-US" sz="4000" b="1" dirty="0">
                <a:latin typeface="Times New Roman"/>
                <a:cs typeface="Times New Roman"/>
                <a:sym typeface="Times New Roman"/>
              </a:rPr>
            </a:br>
            <a:r>
              <a:rPr lang="en-US" sz="4000" b="1" dirty="0" err="1">
                <a:latin typeface="Times New Roman"/>
                <a:cs typeface="Times New Roman"/>
                <a:sym typeface="Times New Roman"/>
              </a:rPr>
              <a:t>Moocs</a:t>
            </a:r>
            <a:endParaRPr dirty="0"/>
          </a:p>
        </p:txBody>
      </p:sp>
      <p:sp>
        <p:nvSpPr>
          <p:cNvPr id="161" name="Google Shape;161;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sp>
        <p:nvSpPr>
          <p:cNvPr id="162" name="Google Shape;162;p8"/>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pic>
        <p:nvPicPr>
          <p:cNvPr id="163" name="Google Shape;163;p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8"/>
          <p:cNvSpPr txBox="1"/>
          <p:nvPr/>
        </p:nvSpPr>
        <p:spPr>
          <a:xfrm>
            <a:off x="955350" y="993575"/>
            <a:ext cx="7433100" cy="1292631"/>
          </a:xfrm>
          <a:prstGeom prst="rect">
            <a:avLst/>
          </a:prstGeom>
          <a:noFill/>
          <a:ln>
            <a:noFill/>
          </a:ln>
        </p:spPr>
        <p:txBody>
          <a:bodyPr spcFirstLastPara="1" wrap="square" lIns="91425" tIns="91425" rIns="91425" bIns="91425" anchor="t" anchorCtr="0">
            <a:spAutoFit/>
          </a:bodyPr>
          <a:lstStyle/>
          <a:p>
            <a:pPr marL="69850" lvl="0" algn="l" rtl="0">
              <a:spcBef>
                <a:spcPts val="0"/>
              </a:spcBef>
              <a:spcAft>
                <a:spcPts val="0"/>
              </a:spcAft>
              <a:buSzPts val="2500"/>
            </a:pPr>
            <a:endParaRPr lang="en-US" sz="2400" dirty="0">
              <a:latin typeface="Calibri"/>
              <a:ea typeface="Calibri"/>
              <a:cs typeface="Calibri"/>
              <a:sym typeface="Calibri"/>
            </a:endParaRPr>
          </a:p>
          <a:p>
            <a:pPr marL="412750" lvl="0" indent="-342900" algn="l" rtl="0">
              <a:spcBef>
                <a:spcPts val="0"/>
              </a:spcBef>
              <a:spcAft>
                <a:spcPts val="0"/>
              </a:spcAft>
              <a:buSzPts val="2500"/>
              <a:buFont typeface="Arial" panose="020B0604020202020204" pitchFamily="34" charset="0"/>
              <a:buChar char="•"/>
            </a:pPr>
            <a:r>
              <a:rPr lang="en-US" sz="2400" dirty="0">
                <a:latin typeface="Calibri"/>
                <a:ea typeface="Calibri"/>
                <a:cs typeface="Calibri"/>
                <a:sym typeface="Calibri"/>
              </a:rPr>
              <a:t>NPTEL courses</a:t>
            </a:r>
          </a:p>
          <a:p>
            <a:pPr marL="412750" lvl="0" indent="-342900" algn="l" rtl="0">
              <a:spcBef>
                <a:spcPts val="0"/>
              </a:spcBef>
              <a:spcAft>
                <a:spcPts val="0"/>
              </a:spcAft>
              <a:buSzPts val="2500"/>
              <a:buFont typeface="Arial" panose="020B0604020202020204" pitchFamily="34" charset="0"/>
              <a:buChar char="•"/>
            </a:pPr>
            <a:r>
              <a:rPr lang="en-US" sz="2400" dirty="0">
                <a:latin typeface="Calibri"/>
                <a:ea typeface="Calibri"/>
                <a:cs typeface="Calibri"/>
                <a:sym typeface="Calibri"/>
              </a:rPr>
              <a:t>Other </a:t>
            </a:r>
            <a:r>
              <a:rPr lang="en-US" sz="2400" dirty="0" err="1">
                <a:latin typeface="Calibri"/>
                <a:ea typeface="Calibri"/>
                <a:cs typeface="Calibri"/>
                <a:sym typeface="Calibri"/>
              </a:rPr>
              <a:t>Moocs</a:t>
            </a:r>
            <a:r>
              <a:rPr lang="en-US" sz="2400" dirty="0">
                <a:latin typeface="Calibri"/>
                <a:ea typeface="Calibri"/>
                <a:cs typeface="Calibri"/>
                <a:sym typeface="Calibri"/>
              </a:rPr>
              <a:t> will be shared later</a:t>
            </a:r>
            <a:endParaRPr sz="2400" dirty="0">
              <a:latin typeface="Calibri"/>
              <a:ea typeface="Calibri"/>
              <a:cs typeface="Calibri"/>
              <a:sym typeface="Calibri"/>
            </a:endParaRPr>
          </a:p>
        </p:txBody>
      </p:sp>
    </p:spTree>
    <p:extLst>
      <p:ext uri="{BB962C8B-B14F-4D97-AF65-F5344CB8AC3E}">
        <p14:creationId xmlns:p14="http://schemas.microsoft.com/office/powerpoint/2010/main" val="314294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Delivery method</a:t>
            </a:r>
            <a:endParaRPr dirty="0"/>
          </a:p>
        </p:txBody>
      </p:sp>
      <p:sp>
        <p:nvSpPr>
          <p:cNvPr id="98" name="Google Shape;98;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500"/>
              </a:spcBef>
              <a:spcAft>
                <a:spcPts val="0"/>
              </a:spcAft>
              <a:buClr>
                <a:schemeClr val="dk1"/>
              </a:buClr>
              <a:buSzPts val="2500"/>
              <a:buFont typeface="Arial"/>
              <a:buChar char="•"/>
            </a:pPr>
            <a:r>
              <a:rPr lang="en-US" sz="2500" dirty="0">
                <a:latin typeface="Times New Roman"/>
                <a:ea typeface="Times New Roman"/>
                <a:cs typeface="Times New Roman"/>
                <a:sym typeface="Times New Roman"/>
              </a:rPr>
              <a:t>Lectures- 3</a:t>
            </a:r>
            <a:endParaRPr sz="2500" dirty="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dirty="0">
                <a:latin typeface="Times New Roman"/>
                <a:ea typeface="Times New Roman"/>
                <a:cs typeface="Times New Roman"/>
                <a:sym typeface="Times New Roman"/>
              </a:rPr>
              <a:t>Tutorial-  0</a:t>
            </a:r>
            <a:endParaRPr sz="2500" dirty="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dirty="0">
                <a:latin typeface="Times New Roman"/>
                <a:ea typeface="Times New Roman"/>
                <a:cs typeface="Times New Roman"/>
                <a:sym typeface="Times New Roman"/>
              </a:rPr>
              <a:t>Practical- 0</a:t>
            </a:r>
            <a:endParaRPr sz="2500" dirty="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dirty="0">
                <a:latin typeface="Times New Roman"/>
                <a:ea typeface="Times New Roman"/>
                <a:cs typeface="Times New Roman"/>
                <a:sym typeface="Times New Roman"/>
              </a:rPr>
              <a:t>Credits-   3</a:t>
            </a:r>
            <a:endParaRPr sz="2500" dirty="0">
              <a:latin typeface="Times New Roman"/>
              <a:ea typeface="Times New Roman"/>
              <a:cs typeface="Times New Roman"/>
              <a:sym typeface="Times New Roman"/>
            </a:endParaRPr>
          </a:p>
        </p:txBody>
      </p:sp>
      <p:sp>
        <p:nvSpPr>
          <p:cNvPr id="99" name="Google Shape;99;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100" name="Google Shape;100;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01" name="Google Shape;101;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7" name="Google Shape;107;p3"/>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08" name="Google Shape;108;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9" name="Google Shape;109;p3"/>
          <p:cNvSpPr txBox="1"/>
          <p:nvPr/>
        </p:nvSpPr>
        <p:spPr>
          <a:xfrm>
            <a:off x="1272742" y="183813"/>
            <a:ext cx="6111900"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000" b="1" dirty="0">
                <a:solidFill>
                  <a:srgbClr val="1D242C"/>
                </a:solidFill>
                <a:latin typeface="Times New Roman"/>
                <a:ea typeface="Times New Roman"/>
                <a:cs typeface="Times New Roman"/>
                <a:sym typeface="Times New Roman"/>
              </a:rPr>
              <a:t>Course Outcomes</a:t>
            </a:r>
            <a:endParaRPr sz="1200" b="1" dirty="0"/>
          </a:p>
        </p:txBody>
      </p:sp>
      <p:sp>
        <p:nvSpPr>
          <p:cNvPr id="110" name="Google Shape;110;p3"/>
          <p:cNvSpPr txBox="1"/>
          <p:nvPr/>
        </p:nvSpPr>
        <p:spPr>
          <a:xfrm>
            <a:off x="619125" y="1086225"/>
            <a:ext cx="8075700" cy="4524275"/>
          </a:xfrm>
          <a:prstGeom prst="rect">
            <a:avLst/>
          </a:prstGeom>
          <a:noFill/>
          <a:ln>
            <a:noFill/>
          </a:ln>
        </p:spPr>
        <p:txBody>
          <a:bodyPr spcFirstLastPara="1" wrap="square" lIns="91425" tIns="45700" rIns="91425" bIns="45700" anchor="t" anchorCtr="0">
            <a:spAutoFit/>
          </a:bodyPr>
          <a:lstStyle/>
          <a:p>
            <a:pPr lvl="0" algn="just">
              <a:buClr>
                <a:srgbClr val="333333"/>
              </a:buClr>
              <a:buSzPts val="2200"/>
            </a:pPr>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CO1 :: </a:t>
            </a:r>
            <a:r>
              <a:rPr lang="en-US" sz="1800" dirty="0">
                <a:latin typeface="Calibri" panose="020F0502020204030204" pitchFamily="34" charset="0"/>
                <a:ea typeface="Times New Roman"/>
                <a:cs typeface="Calibri" panose="020F0502020204030204" pitchFamily="34" charset="0"/>
              </a:rPr>
              <a:t>C</a:t>
            </a:r>
            <a:r>
              <a:rPr lang="en-US" sz="1800" dirty="0">
                <a:latin typeface="Calibri" panose="020F0502020204030204" pitchFamily="34" charset="0"/>
                <a:cs typeface="Calibri" panose="020F0502020204030204" pitchFamily="34" charset="0"/>
              </a:rPr>
              <a:t>lassify the key concepts of Cloud Computing, its types and various Deployment Models</a:t>
            </a:r>
          </a:p>
          <a:p>
            <a:pPr lvl="0" algn="just">
              <a:buClr>
                <a:srgbClr val="333333"/>
              </a:buClr>
              <a:buSzPts val="2200"/>
            </a:pPr>
            <a:endParaRPr sz="1800" dirty="0">
              <a:solidFill>
                <a:srgbClr val="333333"/>
              </a:solidFill>
              <a:latin typeface="Calibri" panose="020F0502020204030204" pitchFamily="34" charset="0"/>
              <a:ea typeface="Times New Roman"/>
              <a:cs typeface="Calibri" panose="020F0502020204030204" pitchFamily="34" charset="0"/>
              <a:sym typeface="Times New Roman"/>
            </a:endParaRPr>
          </a:p>
          <a:p>
            <a:pPr algn="just"/>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CO2 :: </a:t>
            </a:r>
            <a:r>
              <a:rPr lang="en-US" sz="1800" dirty="0">
                <a:latin typeface="Calibri" panose="020F0502020204030204" pitchFamily="34" charset="0"/>
                <a:ea typeface="Times New Roman"/>
                <a:cs typeface="Calibri" panose="020F0502020204030204" pitchFamily="34" charset="0"/>
              </a:rPr>
              <a:t>U</a:t>
            </a:r>
            <a:r>
              <a:rPr lang="en-US" sz="1800" dirty="0">
                <a:latin typeface="Calibri" panose="020F0502020204030204" pitchFamily="34" charset="0"/>
                <a:cs typeface="Calibri" panose="020F0502020204030204" pitchFamily="34" charset="0"/>
              </a:rPr>
              <a:t>nderstand the key concepts of Cloud Computing, its types and various Deployment </a:t>
            </a:r>
            <a:r>
              <a:rPr lang="en-IN" sz="1800" dirty="0">
                <a:latin typeface="Calibri" panose="020F0502020204030204" pitchFamily="34" charset="0"/>
                <a:cs typeface="Calibri" panose="020F0502020204030204" pitchFamily="34" charset="0"/>
              </a:rPr>
              <a:t>Models</a:t>
            </a:r>
          </a:p>
          <a:p>
            <a:pPr algn="just"/>
            <a:endParaRPr lang="en-US" sz="1800" dirty="0">
              <a:solidFill>
                <a:srgbClr val="333333"/>
              </a:solidFill>
              <a:latin typeface="Calibri" panose="020F0502020204030204" pitchFamily="34" charset="0"/>
              <a:ea typeface="Times New Roman"/>
              <a:cs typeface="Calibri" panose="020F0502020204030204" pitchFamily="34" charset="0"/>
              <a:sym typeface="Times New Roman"/>
            </a:endParaRPr>
          </a:p>
          <a:p>
            <a:pPr algn="just"/>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CO3 :: A</a:t>
            </a:r>
            <a:r>
              <a:rPr lang="en-US" sz="1800" dirty="0">
                <a:latin typeface="Calibri" panose="020F0502020204030204" pitchFamily="34" charset="0"/>
                <a:cs typeface="Calibri" panose="020F0502020204030204" pitchFamily="34" charset="0"/>
              </a:rPr>
              <a:t>nalyze the Cloud Computing Architecture, Reference Model and its Handling, Failure </a:t>
            </a:r>
            <a:r>
              <a:rPr lang="en-IN" sz="1800" dirty="0">
                <a:latin typeface="Calibri" panose="020F0502020204030204" pitchFamily="34" charset="0"/>
                <a:cs typeface="Calibri" panose="020F0502020204030204" pitchFamily="34" charset="0"/>
              </a:rPr>
              <a:t>Management</a:t>
            </a:r>
          </a:p>
          <a:p>
            <a:pPr algn="just"/>
            <a:endParaRPr lang="en-US" sz="1800" dirty="0">
              <a:solidFill>
                <a:srgbClr val="333333"/>
              </a:solidFill>
              <a:latin typeface="Calibri" panose="020F0502020204030204" pitchFamily="34" charset="0"/>
              <a:ea typeface="Times New Roman"/>
              <a:cs typeface="Calibri" panose="020F0502020204030204" pitchFamily="34" charset="0"/>
              <a:sym typeface="Times New Roman"/>
            </a:endParaRPr>
          </a:p>
          <a:p>
            <a:pPr lvl="0" algn="just">
              <a:buClr>
                <a:srgbClr val="333333"/>
              </a:buClr>
              <a:buSzPts val="2200"/>
            </a:pPr>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CO4 :: </a:t>
            </a:r>
            <a:r>
              <a:rPr lang="en-US" sz="1800" dirty="0">
                <a:latin typeface="Calibri" panose="020F0502020204030204" pitchFamily="34" charset="0"/>
                <a:ea typeface="Times New Roman"/>
                <a:cs typeface="Calibri" panose="020F0502020204030204" pitchFamily="34" charset="0"/>
              </a:rPr>
              <a:t>I</a:t>
            </a:r>
            <a:r>
              <a:rPr lang="en-US" sz="1800" dirty="0">
                <a:latin typeface="Calibri" panose="020F0502020204030204" pitchFamily="34" charset="0"/>
                <a:cs typeface="Calibri" panose="020F0502020204030204" pitchFamily="34" charset="0"/>
              </a:rPr>
              <a:t>llustrate Cloud Computing Security Threats, Risks and Risk Management </a:t>
            </a:r>
          </a:p>
          <a:p>
            <a:pPr lvl="0" algn="just">
              <a:buClr>
                <a:srgbClr val="333333"/>
              </a:buClr>
              <a:buSzPts val="2200"/>
            </a:pPr>
            <a:endParaRPr lang="en-US" sz="1800" dirty="0">
              <a:latin typeface="Calibri" panose="020F0502020204030204" pitchFamily="34" charset="0"/>
              <a:cs typeface="Calibri" panose="020F0502020204030204" pitchFamily="34" charset="0"/>
            </a:endParaRPr>
          </a:p>
          <a:p>
            <a:pPr lvl="0" algn="just">
              <a:buClr>
                <a:srgbClr val="333333"/>
              </a:buClr>
              <a:buSzPts val="2200"/>
            </a:pPr>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CO5 :: </a:t>
            </a:r>
            <a:r>
              <a:rPr lang="en-US" sz="1800" dirty="0">
                <a:latin typeface="Calibri" panose="020F0502020204030204" pitchFamily="34" charset="0"/>
                <a:ea typeface="Times New Roman"/>
                <a:cs typeface="Calibri" panose="020F0502020204030204" pitchFamily="34" charset="0"/>
              </a:rPr>
              <a:t>U</a:t>
            </a:r>
            <a:r>
              <a:rPr lang="en-US" sz="1800" dirty="0">
                <a:latin typeface="Calibri" panose="020F0502020204030204" pitchFamily="34" charset="0"/>
                <a:cs typeface="Calibri" panose="020F0502020204030204" pitchFamily="34" charset="0"/>
              </a:rPr>
              <a:t>nderstand details of Private Cloud Computing Platforms, Cloud Testing and Simulation </a:t>
            </a:r>
            <a:r>
              <a:rPr lang="en-IN" sz="1800" dirty="0">
                <a:latin typeface="Calibri" panose="020F0502020204030204" pitchFamily="34" charset="0"/>
                <a:cs typeface="Calibri" panose="020F0502020204030204" pitchFamily="34" charset="0"/>
              </a:rPr>
              <a:t>process</a:t>
            </a:r>
          </a:p>
          <a:p>
            <a:pPr lvl="0" algn="just">
              <a:buClr>
                <a:srgbClr val="333333"/>
              </a:buClr>
              <a:buSzPts val="2200"/>
            </a:pPr>
            <a:endParaRPr lang="en-US" sz="1800" dirty="0">
              <a:solidFill>
                <a:srgbClr val="333333"/>
              </a:solidFill>
              <a:latin typeface="Calibri" panose="020F0502020204030204" pitchFamily="34" charset="0"/>
              <a:ea typeface="Times New Roman"/>
              <a:cs typeface="Calibri" panose="020F0502020204030204" pitchFamily="34" charset="0"/>
              <a:sym typeface="Times New Roman"/>
            </a:endParaRPr>
          </a:p>
          <a:p>
            <a:pPr algn="just"/>
            <a:r>
              <a:rPr lang="en-US" sz="1800" dirty="0">
                <a:solidFill>
                  <a:srgbClr val="333333"/>
                </a:solidFill>
                <a:latin typeface="Calibri" panose="020F0502020204030204" pitchFamily="34" charset="0"/>
                <a:ea typeface="Times New Roman"/>
                <a:cs typeface="Calibri" panose="020F0502020204030204" pitchFamily="34" charset="0"/>
                <a:sym typeface="Times New Roman"/>
              </a:rPr>
              <a:t>CO6 :: I</a:t>
            </a:r>
            <a:r>
              <a:rPr lang="en-US" sz="1800" dirty="0">
                <a:latin typeface="Calibri" panose="020F0502020204030204" pitchFamily="34" charset="0"/>
                <a:cs typeface="Calibri" panose="020F0502020204030204" pitchFamily="34" charset="0"/>
              </a:rPr>
              <a:t>dentify industry used Cloud Platforms, their Applications and trending technologies in </a:t>
            </a:r>
            <a:r>
              <a:rPr lang="en-IN" sz="1800" dirty="0">
                <a:latin typeface="Calibri" panose="020F0502020204030204" pitchFamily="34" charset="0"/>
                <a:cs typeface="Calibri" panose="020F0502020204030204" pitchFamily="34" charset="0"/>
              </a:rPr>
              <a:t>Cloud Computing</a:t>
            </a: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sp>
        <p:nvSpPr>
          <p:cNvPr id="116" name="Google Shape;116;p4"/>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7" name="Google Shape;117;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8" name="Google Shape;118;p4"/>
          <p:cNvSpPr txBox="1"/>
          <p:nvPr/>
        </p:nvSpPr>
        <p:spPr>
          <a:xfrm>
            <a:off x="1245032" y="306024"/>
            <a:ext cx="6111900"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000" b="1" dirty="0">
                <a:solidFill>
                  <a:srgbClr val="1D242C"/>
                </a:solidFill>
                <a:latin typeface="Times New Roman"/>
                <a:ea typeface="Times New Roman"/>
                <a:cs typeface="Times New Roman"/>
                <a:sym typeface="Times New Roman"/>
              </a:rPr>
              <a:t>Program Outcomes</a:t>
            </a:r>
            <a:endParaRPr sz="1200" b="1" dirty="0"/>
          </a:p>
        </p:txBody>
      </p:sp>
      <p:sp>
        <p:nvSpPr>
          <p:cNvPr id="119" name="Google Shape;119;p4"/>
          <p:cNvSpPr txBox="1"/>
          <p:nvPr/>
        </p:nvSpPr>
        <p:spPr>
          <a:xfrm>
            <a:off x="539750" y="1359118"/>
            <a:ext cx="7931100" cy="3908722"/>
          </a:xfrm>
          <a:prstGeom prst="rect">
            <a:avLst/>
          </a:prstGeom>
          <a:noFill/>
          <a:ln>
            <a:noFill/>
          </a:ln>
        </p:spPr>
        <p:txBody>
          <a:bodyPr spcFirstLastPara="1" wrap="square" lIns="91425" tIns="45700" rIns="91425" bIns="45700" anchor="t" anchorCtr="0">
            <a:spAutoFit/>
          </a:bodyPr>
          <a:lstStyle/>
          <a:p>
            <a:pPr algn="just"/>
            <a:endParaRPr lang="en-US" sz="2000" b="1"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PO1 : </a:t>
            </a:r>
            <a:r>
              <a:rPr lang="en-US" sz="2000" b="1" dirty="0">
                <a:latin typeface="Calibri" panose="020F0502020204030204" pitchFamily="34" charset="0"/>
                <a:cs typeface="Calibri" panose="020F0502020204030204" pitchFamily="34" charset="0"/>
              </a:rPr>
              <a:t>Research and Problem Solving</a:t>
            </a:r>
            <a:r>
              <a:rPr lang="en-US" sz="2000" dirty="0">
                <a:latin typeface="Calibri" panose="020F0502020204030204" pitchFamily="34" charset="0"/>
                <a:cs typeface="Calibri" panose="020F0502020204030204" pitchFamily="34" charset="0"/>
              </a:rPr>
              <a:t> : Ability to independently carry out research /investigation and development work to solve practical problems.</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PO2 : </a:t>
            </a:r>
            <a:r>
              <a:rPr lang="en-US" sz="2000" b="1" dirty="0">
                <a:latin typeface="Calibri" panose="020F0502020204030204" pitchFamily="34" charset="0"/>
                <a:cs typeface="Calibri" panose="020F0502020204030204" pitchFamily="34" charset="0"/>
              </a:rPr>
              <a:t>Technical Communication</a:t>
            </a:r>
            <a:r>
              <a:rPr lang="en-US" sz="2000" dirty="0">
                <a:latin typeface="Calibri" panose="020F0502020204030204" pitchFamily="34" charset="0"/>
                <a:cs typeface="Calibri" panose="020F0502020204030204" pitchFamily="34" charset="0"/>
              </a:rPr>
              <a:t> : Ability to write and present a substantial technical report/document.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PO3 : </a:t>
            </a:r>
            <a:r>
              <a:rPr lang="en-US" sz="2000" b="1" dirty="0">
                <a:latin typeface="Calibri" panose="020F0502020204030204" pitchFamily="34" charset="0"/>
                <a:cs typeface="Calibri" panose="020F0502020204030204" pitchFamily="34" charset="0"/>
              </a:rPr>
              <a:t>Comprehensive Discipline Knowledge</a:t>
            </a:r>
            <a:r>
              <a:rPr lang="en-US" sz="2000" dirty="0">
                <a:latin typeface="Calibri" panose="020F0502020204030204" pitchFamily="34" charset="0"/>
                <a:cs typeface="Calibri" panose="020F0502020204030204" pitchFamily="34" charset="0"/>
              </a:rPr>
              <a:t> : Demonstrate a degree of mastery over the area as per the specialization of the program. The mastery should be at a level higher than the requirements in the appropriate bachelor program</a:t>
            </a:r>
          </a:p>
          <a:p>
            <a:pPr marL="0" marR="0" lvl="0" indent="0" algn="just" rtl="0">
              <a:lnSpc>
                <a:spcPct val="100000"/>
              </a:lnSpc>
              <a:spcBef>
                <a:spcPts val="0"/>
              </a:spcBef>
              <a:spcAft>
                <a:spcPts val="0"/>
              </a:spcAft>
              <a:buNone/>
            </a:pPr>
            <a:endParaRPr sz="2000" dirty="0">
              <a:solidFill>
                <a:schemeClr val="dk1"/>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125" name="Google Shape;125;p5"/>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26" name="Google Shape;126;p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Rectangle 1"/>
          <p:cNvSpPr/>
          <p:nvPr/>
        </p:nvSpPr>
        <p:spPr>
          <a:xfrm>
            <a:off x="539750" y="1357746"/>
            <a:ext cx="8147049" cy="2862322"/>
          </a:xfrm>
          <a:prstGeom prst="rect">
            <a:avLst/>
          </a:prstGeom>
        </p:spPr>
        <p:txBody>
          <a:bodyPr wrap="square">
            <a:spAutoFit/>
          </a:bodyPr>
          <a:lstStyle/>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PO4 : </a:t>
            </a:r>
            <a:r>
              <a:rPr lang="en-US" sz="2000" b="1" dirty="0">
                <a:latin typeface="Calibri" panose="020F0502020204030204" pitchFamily="34" charset="0"/>
                <a:cs typeface="Calibri" panose="020F0502020204030204" pitchFamily="34" charset="0"/>
              </a:rPr>
              <a:t>Modern tool Usage</a:t>
            </a:r>
            <a:r>
              <a:rPr lang="en-US" sz="2000" dirty="0">
                <a:latin typeface="Calibri" panose="020F0502020204030204" pitchFamily="34" charset="0"/>
                <a:cs typeface="Calibri" panose="020F0502020204030204" pitchFamily="34" charset="0"/>
              </a:rPr>
              <a:t> : Create, select, and apply appropriate techniques, resources, and modern engineering and IT tools including prediction and modeling to complex engineering activities with an understanding of the limitations</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PO6 : </a:t>
            </a:r>
            <a:r>
              <a:rPr lang="en-US" sz="2000" b="1" dirty="0">
                <a:latin typeface="Calibri" panose="020F0502020204030204" pitchFamily="34" charset="0"/>
                <a:cs typeface="Calibri" panose="020F0502020204030204" pitchFamily="34" charset="0"/>
              </a:rPr>
              <a:t>Life-long learning</a:t>
            </a:r>
            <a:r>
              <a:rPr lang="en-US" sz="2000" dirty="0">
                <a:latin typeface="Calibri" panose="020F0502020204030204" pitchFamily="34" charset="0"/>
                <a:cs typeface="Calibri" panose="020F0502020204030204" pitchFamily="34" charset="0"/>
              </a:rPr>
              <a:t> : Recognize the need for, and have the preparation and ability to engage in independent and life-long learning in the broadest context of technological change.</a:t>
            </a:r>
          </a:p>
        </p:txBody>
      </p:sp>
      <p:sp>
        <p:nvSpPr>
          <p:cNvPr id="4" name="Rectangle 3"/>
          <p:cNvSpPr/>
          <p:nvPr/>
        </p:nvSpPr>
        <p:spPr>
          <a:xfrm>
            <a:off x="2057759" y="276517"/>
            <a:ext cx="4474303" cy="816698"/>
          </a:xfrm>
          <a:prstGeom prst="rect">
            <a:avLst/>
          </a:prstGeom>
        </p:spPr>
        <p:txBody>
          <a:bodyPr wrap="none">
            <a:spAutoFit/>
          </a:bodyPr>
          <a:lstStyle/>
          <a:p>
            <a:pPr lvl="0" algn="ctr">
              <a:lnSpc>
                <a:spcPct val="130952"/>
              </a:lnSpc>
              <a:buClr>
                <a:srgbClr val="1D242C"/>
              </a:buClr>
              <a:buSzPts val="4200"/>
            </a:pPr>
            <a:r>
              <a:rPr lang="en-US" sz="4000" b="1" dirty="0">
                <a:solidFill>
                  <a:srgbClr val="1D242C"/>
                </a:solidFill>
                <a:latin typeface="Times New Roman"/>
                <a:ea typeface="Times New Roman"/>
                <a:cs typeface="Times New Roman"/>
                <a:sym typeface="Times New Roman"/>
              </a:rPr>
              <a:t>Program Outcomes</a:t>
            </a:r>
            <a:endParaRPr lang="en-US" sz="4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134" name="Google Shape;134;g1462d04a09b_0_7"/>
          <p:cNvSpPr txBox="1"/>
          <p:nvPr/>
        </p:nvSpPr>
        <p:spPr>
          <a:xfrm>
            <a:off x="539750" y="6189662"/>
            <a:ext cx="85074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35" name="Google Shape;135;g1462d04a09b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36" name="Google Shape;136;g1462d04a09b_0_7"/>
          <p:cNvSpPr txBox="1"/>
          <p:nvPr/>
        </p:nvSpPr>
        <p:spPr>
          <a:xfrm>
            <a:off x="1465949" y="425449"/>
            <a:ext cx="5997000" cy="677108"/>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222222"/>
              </a:buClr>
              <a:buSzPts val="8000"/>
              <a:buFont typeface="Arial"/>
              <a:buNone/>
            </a:pPr>
            <a:r>
              <a:rPr lang="en-US" sz="4000" b="1" i="0" u="none" dirty="0">
                <a:solidFill>
                  <a:srgbClr val="222222"/>
                </a:solidFill>
                <a:sym typeface="Arial"/>
              </a:rPr>
              <a:t>Bloom’s taxonomy</a:t>
            </a:r>
            <a:endParaRPr sz="4000" b="1" dirty="0"/>
          </a:p>
        </p:txBody>
      </p:sp>
      <p:pic>
        <p:nvPicPr>
          <p:cNvPr id="137" name="Google Shape;137;g1462d04a09b_0_7" descr="Melding Bloom's Taxonomy and Universal Design for Learning"/>
          <p:cNvPicPr preferRelativeResize="0"/>
          <p:nvPr/>
        </p:nvPicPr>
        <p:blipFill rotWithShape="1">
          <a:blip r:embed="rId4">
            <a:alphaModFix/>
          </a:blip>
          <a:srcRect t="19309"/>
          <a:stretch/>
        </p:blipFill>
        <p:spPr>
          <a:xfrm>
            <a:off x="0" y="1453271"/>
            <a:ext cx="8928899" cy="4616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179388" y="900447"/>
            <a:ext cx="8646510" cy="4854825"/>
          </a:xfrm>
          <a:prstGeom prst="rect">
            <a:avLst/>
          </a:prstGeom>
          <a:noFill/>
          <a:ln>
            <a:noFill/>
          </a:ln>
        </p:spPr>
        <p:txBody>
          <a:bodyPr spcFirstLastPara="1" wrap="square" lIns="91425" tIns="91425" rIns="91425" bIns="91425" anchor="t" anchorCtr="0">
            <a:spAutoFit/>
          </a:bodyPr>
          <a:lstStyle/>
          <a:p>
            <a:pPr marL="114300" indent="0" algn="just">
              <a:lnSpc>
                <a:spcPct val="107000"/>
              </a:lnSpc>
              <a:spcAft>
                <a:spcPts val="800"/>
              </a:spcAft>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Understanding Cloud Computing:</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Origins and Influences, Cluster Computing, Grid Computing, Utility Computing, Distributed Computing, Cloud Computing, Basic Concepts and Terminologies, Vision of Cloud Computing, Goal and Benefits, Risks and Challenges.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Fundamental Concepts and Models: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Roles and Boundaries, Cloud Characteristics, Cloud Delivery Models: IaaS, PaaS, SaaS, Combining Cloud Delivery Models, Cloud Deployment Models: Public Cloud, Private Cloud, Community Cloud and Hybrid Cloud.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GB"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II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Cloud Enabling Technology:</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Broadband Networks and ISPs, Internet Architecture, Data Centre Technology, Virtualization Technology, Understanding type 1 and type 2 Hypervisor, Types of Virtualization, Benefits of Virtualization, Virtualization Technology Examples- Xen,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Vmware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Microsoft Hyper-V, Web Technology, Multi-tenant Technology, Service Technology.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Using the Mobile Cloud: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Defining the Mobile Market, Using Smartphones with Cloud, Mobile Interoperability, Mobile location awareness.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6" name="Google Shape;146;p6"/>
          <p:cNvSpPr txBox="1"/>
          <p:nvPr/>
        </p:nvSpPr>
        <p:spPr>
          <a:xfrm>
            <a:off x="1258887" y="26793"/>
            <a:ext cx="6111900"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000" b="1" dirty="0">
                <a:solidFill>
                  <a:srgbClr val="1D242C"/>
                </a:solidFill>
                <a:latin typeface="Times New Roman"/>
                <a:ea typeface="Times New Roman"/>
                <a:cs typeface="Times New Roman"/>
                <a:sym typeface="Times New Roman"/>
              </a:rPr>
              <a:t>Contents</a:t>
            </a:r>
            <a:endParaRPr dirty="0"/>
          </a:p>
        </p:txBody>
      </p:sp>
    </p:spTree>
    <p:extLst>
      <p:ext uri="{BB962C8B-B14F-4D97-AF65-F5344CB8AC3E}">
        <p14:creationId xmlns:p14="http://schemas.microsoft.com/office/powerpoint/2010/main" val="395058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179388" y="900447"/>
            <a:ext cx="8646510" cy="5542641"/>
          </a:xfrm>
          <a:prstGeom prst="rect">
            <a:avLst/>
          </a:prstGeom>
          <a:noFill/>
          <a:ln>
            <a:noFill/>
          </a:ln>
        </p:spPr>
        <p:txBody>
          <a:bodyPr spcFirstLastPara="1" wrap="square" lIns="91425" tIns="91425" rIns="91425" bIns="91425" anchor="t" anchorCtr="0">
            <a:spAutoFit/>
          </a:bodyPr>
          <a:lstStyle/>
          <a:p>
            <a:pPr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III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Cloud Computing Architecture: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Cloud Reference Model,</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Workload Distribution, Resource Pooling, Dynamic Scalability, Elastic Resource Capacity, Service Load Balancing, Cloud bursting, Elastic Disk Provisioning, Redundant Storage, Load Balancing Virtual Server Instances, Zero Downtime, Cloud Balancing, Dynamic Failure Detection and Recovery Mechanism, Rapid Provisioning, Load Balanced Virtual Switches.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IV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Cloud Security</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Basic Terms and Concepts, Threat Agents, Cloud Security Threats, Cloud Risk Division and Risk Management, Cloud Security Architecture, VM Security Challenges, Vulnerability Assessment Tools for Cloud- Netskope,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CipherCloud</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Skyhigh</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Networks, Okta, Qualys and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Vaultive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Open Source Security Solution Products in Cloud- OSSEC-HIDS and SNORT.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Private Cloud Computing Platforms and Cloud Testing: Private Cloud Computing Platforms-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Introduction to OpenStack and Components of OpenStack,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Vmware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vClient</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TPlatform</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Apache Virtual Computing Lab,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Enomaly</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Elastic Computing Platform,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CloudStack</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Amazon Virtual Private Cloud, Cloud Optimized Linux, Testing in Cloud Computing- Application Testing Strategy in a Cloud Computing Environment, Cloud Simulation Tools-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CloudSim</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GreenCloud</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Simulator,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iCan</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Cloud. </a:t>
            </a:r>
          </a:p>
        </p:txBody>
      </p:sp>
      <p:sp>
        <p:nvSpPr>
          <p:cNvPr id="146" name="Google Shape;146;p6"/>
          <p:cNvSpPr txBox="1"/>
          <p:nvPr/>
        </p:nvSpPr>
        <p:spPr>
          <a:xfrm>
            <a:off x="1258887" y="26793"/>
            <a:ext cx="6111900"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000" b="1" dirty="0">
                <a:solidFill>
                  <a:srgbClr val="1D242C"/>
                </a:solidFill>
                <a:latin typeface="Times New Roman"/>
                <a:ea typeface="Times New Roman"/>
                <a:cs typeface="Times New Roman"/>
                <a:sym typeface="Times New Roman"/>
              </a:rPr>
              <a:t>Contents</a:t>
            </a:r>
            <a:endParaRPr dirty="0"/>
          </a:p>
        </p:txBody>
      </p:sp>
    </p:spTree>
    <p:extLst>
      <p:ext uri="{BB962C8B-B14F-4D97-AF65-F5344CB8AC3E}">
        <p14:creationId xmlns:p14="http://schemas.microsoft.com/office/powerpoint/2010/main" val="62644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179388" y="900447"/>
            <a:ext cx="8646510" cy="3739391"/>
          </a:xfrm>
          <a:prstGeom prst="rect">
            <a:avLst/>
          </a:prstGeom>
          <a:noFill/>
          <a:ln>
            <a:noFill/>
          </a:ln>
        </p:spPr>
        <p:txBody>
          <a:bodyPr spcFirstLastPara="1" wrap="square" lIns="91425" tIns="91425" rIns="91425" bIns="91425" anchor="t" anchorCtr="0">
            <a:spAutoFit/>
          </a:bodyPr>
          <a:lstStyle/>
          <a:p>
            <a:pPr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Unit VI: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Cloud Platform in Industry: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Amazon Web Services- Compute Services, Storage Services, Database Services, Communication Services, Additional Services, Google App Engine- Architecture and Core Concepts, Application Life Cycle, Cost Model, Microsoft Azure Core Concepts, SQL Azure.</a:t>
            </a: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Cloud Applications: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Scientific Applications- Healthcare, Biology, Geoscience; Business and Consumer Applications- CRM and ERP, Social Networking, Media Applications, Multiplayer Online Gaming,  Cloud Analytics</a:t>
            </a:r>
            <a:r>
              <a:rPr lang="en-GB" sz="1600" dirty="0">
                <a:latin typeface="Times New Roman" panose="02020603050405020304" pitchFamily="18" charset="0"/>
                <a:ea typeface="Calibri" panose="020F0502020204030204" pitchFamily="34" charset="0"/>
                <a:cs typeface="Times New Roman" panose="02020603050405020304" pitchFamily="18" charset="0"/>
              </a:rPr>
              <a:t>,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Cloud Content Delivery Network (CDN) Services.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16000" algn="just">
              <a:lnSpc>
                <a:spcPct val="107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Advance Topics in Cloud: </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Containers, Edge Computing, Fog Computing, Energy Efficiency in Cloud, Federated Cloud Computing, Green Cloud Computing, Mobile Cloud Computing, Basics of IoT, Big Data Analytics.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146" name="Google Shape;146;p6"/>
          <p:cNvSpPr txBox="1"/>
          <p:nvPr/>
        </p:nvSpPr>
        <p:spPr>
          <a:xfrm>
            <a:off x="1258887" y="26793"/>
            <a:ext cx="6111900" cy="806375"/>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000" b="1" dirty="0">
                <a:solidFill>
                  <a:srgbClr val="1D242C"/>
                </a:solidFill>
                <a:latin typeface="Times New Roman"/>
                <a:ea typeface="Times New Roman"/>
                <a:cs typeface="Times New Roman"/>
                <a:sym typeface="Times New Roman"/>
              </a:rPr>
              <a:t>Contents</a:t>
            </a:r>
            <a:endParaRPr dirty="0"/>
          </a:p>
        </p:txBody>
      </p:sp>
    </p:spTree>
    <p:extLst>
      <p:ext uri="{BB962C8B-B14F-4D97-AF65-F5344CB8AC3E}">
        <p14:creationId xmlns:p14="http://schemas.microsoft.com/office/powerpoint/2010/main" val="14431694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1287</Words>
  <Application>Microsoft Office PowerPoint</Application>
  <PresentationFormat>On-screen Show (4:3)</PresentationFormat>
  <Paragraphs>144</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Calibri</vt:lpstr>
      <vt:lpstr>Arial</vt:lpstr>
      <vt:lpstr>Wingdings</vt:lpstr>
      <vt:lpstr>Office Theme</vt:lpstr>
      <vt:lpstr>PowerPoint Presentation</vt:lpstr>
      <vt:lpstr>Delivery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COHORTS</vt:lpstr>
      <vt:lpstr>PowerPoint Presentation</vt:lpstr>
      <vt:lpstr>PowerPoint Presentation</vt:lpstr>
      <vt:lpstr>Latest Trends in Cloud Computing</vt:lpstr>
      <vt:lpstr> Evaluation Criteria</vt:lpstr>
      <vt:lpstr>Books To Referred </vt:lpstr>
      <vt:lpstr> Moocs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Karuna Singh</cp:lastModifiedBy>
  <cp:revision>40</cp:revision>
  <dcterms:created xsi:type="dcterms:W3CDTF">2006-08-16T00:00:00Z</dcterms:created>
  <dcterms:modified xsi:type="dcterms:W3CDTF">2023-08-25T04:20:06Z</dcterms:modified>
</cp:coreProperties>
</file>