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0" r:id="rId5"/>
    <p:sldId id="259" r:id="rId6"/>
    <p:sldId id="273" r:id="rId7"/>
    <p:sldId id="274" r:id="rId8"/>
    <p:sldId id="263" r:id="rId9"/>
    <p:sldId id="265" r:id="rId10"/>
    <p:sldId id="266" r:id="rId11"/>
    <p:sldId id="267" r:id="rId12"/>
    <p:sldId id="268" r:id="rId13"/>
    <p:sldId id="275"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5173A-A6CF-4339-9704-A5820A9B8A65}"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EA74F-25E3-4E09-9AED-22E365B0D836}" type="slidenum">
              <a:rPr lang="en-US" smtClean="0"/>
              <a:t>‹#›</a:t>
            </a:fld>
            <a:endParaRPr lang="en-US"/>
          </a:p>
        </p:txBody>
      </p:sp>
    </p:spTree>
    <p:extLst>
      <p:ext uri="{BB962C8B-B14F-4D97-AF65-F5344CB8AC3E}">
        <p14:creationId xmlns:p14="http://schemas.microsoft.com/office/powerpoint/2010/main" val="263745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involves leveraging crash investigation data from the National Highway Traffic Safety Administration (NHTSA), specifically sourced from The Fatality Analysis Reporting System (FARS). FARS provides comprehensive data on fatal traffic crashes across all 50 states, the District of Columbia, and Puerto Rico, making it a valuable resource for understanding traffic safety trends.</a:t>
            </a:r>
          </a:p>
          <a:p>
            <a:endParaRPr lang="en-US" dirty="0"/>
          </a:p>
        </p:txBody>
      </p:sp>
      <p:sp>
        <p:nvSpPr>
          <p:cNvPr id="4" name="Slide Number Placeholder 3"/>
          <p:cNvSpPr>
            <a:spLocks noGrp="1"/>
          </p:cNvSpPr>
          <p:nvPr>
            <p:ph type="sldNum" sz="quarter" idx="5"/>
          </p:nvPr>
        </p:nvSpPr>
        <p:spPr/>
        <p:txBody>
          <a:bodyPr/>
          <a:lstStyle/>
          <a:p>
            <a:fld id="{95BEA74F-25E3-4E09-9AED-22E365B0D836}" type="slidenum">
              <a:rPr lang="en-US" smtClean="0"/>
              <a:t>3</a:t>
            </a:fld>
            <a:endParaRPr lang="en-US"/>
          </a:p>
        </p:txBody>
      </p:sp>
    </p:spTree>
    <p:extLst>
      <p:ext uri="{BB962C8B-B14F-4D97-AF65-F5344CB8AC3E}">
        <p14:creationId xmlns:p14="http://schemas.microsoft.com/office/powerpoint/2010/main" val="403615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involves leveraging crash investigation data from the National Highway Traffic Safety Administration (NHTSA), specifically sourced from The Fatality Analysis Reporting System (FARS). FARS provides comprehensive data on fatal traffic crashes across all 50 states, the District of Columbia, and Puerto Rico, making it a valuable resource for understanding traffic safety trends.</a:t>
            </a:r>
          </a:p>
          <a:p>
            <a:endParaRPr lang="en-US" dirty="0"/>
          </a:p>
          <a:p>
            <a:r>
              <a:rPr lang="en-US" dirty="0"/>
              <a:t>Upon data collection, the initial focus will be on extensive cleaning and validation due to the large volume of data, with each file containing millions of rows. This process is crucial to ensure the accuracy and reliability of the dataset. Following cleaning and validation, normalization techniques will be applied to prepare the data for further analysis.</a:t>
            </a:r>
          </a:p>
          <a:p>
            <a:endParaRPr lang="en-US" dirty="0"/>
          </a:p>
          <a:p>
            <a:r>
              <a:rPr lang="en-US" dirty="0"/>
              <a:t>Once the data setup is complete, the next step involves creating a data warehouse using Microsoft SQL Server (MSSQL). The data warehouse will serve as a centralized repository, housing the cleaned and normalized data in a structured format. This step facilitates efficient data management and enables seamless integration with analytical tools.</a:t>
            </a:r>
          </a:p>
          <a:p>
            <a:endParaRPr lang="en-US" dirty="0"/>
          </a:p>
          <a:p>
            <a:r>
              <a:rPr lang="en-US" dirty="0"/>
              <a:t>With the data warehouse in place, multiple SQL queries will be written to analyze key performance indicators (KPIs) related to vehicle safety. These queries will extract relevant insights from the dataset, such as crash trends, contributing factors, and demographic information of involved parties.</a:t>
            </a:r>
          </a:p>
          <a:p>
            <a:endParaRPr lang="en-US" dirty="0"/>
          </a:p>
          <a:p>
            <a:r>
              <a:rPr lang="en-US" dirty="0"/>
              <a:t>Finally, the project will integrate the data warehouse with Power BI, a powerful business intelligence tool. Power BI will be used to visualize the data and present the findings in an interactive and easily understandable format. The integration of the data warehouse with Power BI enhances the ability to explore and communicate insights effectively, enabling stakeholders to make informed decisions regarding vehicle safety initiatives.</a:t>
            </a:r>
          </a:p>
          <a:p>
            <a:endParaRPr lang="en-US" dirty="0"/>
          </a:p>
          <a:p>
            <a:r>
              <a:rPr lang="en-US" b="1" dirty="0"/>
              <a:t>Since the data is massive, I am going to limit my findings to 10 mid-west states:  </a:t>
            </a:r>
            <a:r>
              <a:rPr lang="en-US" sz="1800" b="1" i="0" u="none" strike="noStrike" dirty="0">
                <a:solidFill>
                  <a:srgbClr val="0D0D0D"/>
                </a:solidFill>
                <a:effectLst/>
                <a:latin typeface="Segoe UI" panose="020B0502040204020203" pitchFamily="34" charset="0"/>
              </a:rPr>
              <a:t>Michigan</a:t>
            </a:r>
            <a:r>
              <a:rPr lang="en-US" b="1" dirty="0"/>
              <a:t> </a:t>
            </a:r>
            <a:r>
              <a:rPr lang="en-US" sz="1800" b="1" i="0" u="none" strike="noStrike" dirty="0">
                <a:solidFill>
                  <a:srgbClr val="0D0D0D"/>
                </a:solidFill>
                <a:effectLst/>
                <a:latin typeface="Segoe UI" panose="020B0502040204020203" pitchFamily="34" charset="0"/>
              </a:rPr>
              <a:t>Illinois</a:t>
            </a:r>
            <a:r>
              <a:rPr lang="en-US" b="1" dirty="0"/>
              <a:t> </a:t>
            </a:r>
            <a:r>
              <a:rPr lang="en-US" sz="1800" b="1" i="0" u="none" strike="noStrike" dirty="0">
                <a:solidFill>
                  <a:srgbClr val="0D0D0D"/>
                </a:solidFill>
                <a:effectLst/>
                <a:latin typeface="Segoe UI" panose="020B0502040204020203" pitchFamily="34" charset="0"/>
              </a:rPr>
              <a:t>Indiana</a:t>
            </a:r>
            <a:r>
              <a:rPr lang="en-US" b="1" dirty="0"/>
              <a:t> </a:t>
            </a:r>
            <a:r>
              <a:rPr lang="en-US" sz="1800" b="1" i="0" u="none" strike="noStrike" dirty="0">
                <a:solidFill>
                  <a:srgbClr val="0D0D0D"/>
                </a:solidFill>
                <a:effectLst/>
                <a:latin typeface="Segoe UI" panose="020B0502040204020203" pitchFamily="34" charset="0"/>
              </a:rPr>
              <a:t>Iowa</a:t>
            </a:r>
            <a:r>
              <a:rPr lang="en-US" b="1" dirty="0"/>
              <a:t> </a:t>
            </a:r>
            <a:r>
              <a:rPr lang="en-US" sz="1800" b="1" i="0" u="none" strike="noStrike" dirty="0">
                <a:solidFill>
                  <a:srgbClr val="0D0D0D"/>
                </a:solidFill>
                <a:effectLst/>
                <a:latin typeface="Segoe UI" panose="020B0502040204020203" pitchFamily="34" charset="0"/>
              </a:rPr>
              <a:t>Kansas</a:t>
            </a:r>
            <a:r>
              <a:rPr lang="en-US" b="1" dirty="0"/>
              <a:t> </a:t>
            </a:r>
            <a:r>
              <a:rPr lang="en-US" sz="1800" b="1" i="0" u="none" strike="noStrike" dirty="0">
                <a:solidFill>
                  <a:srgbClr val="0D0D0D"/>
                </a:solidFill>
                <a:effectLst/>
                <a:latin typeface="Segoe UI" panose="020B0502040204020203" pitchFamily="34" charset="0"/>
              </a:rPr>
              <a:t>Minnesota</a:t>
            </a:r>
            <a:r>
              <a:rPr lang="en-US" b="1" dirty="0"/>
              <a:t> </a:t>
            </a:r>
            <a:r>
              <a:rPr lang="en-US" sz="1800" b="1" i="0" u="none" strike="noStrike" dirty="0">
                <a:solidFill>
                  <a:srgbClr val="0D0D0D"/>
                </a:solidFill>
                <a:effectLst/>
                <a:latin typeface="Segoe UI" panose="020B0502040204020203" pitchFamily="34" charset="0"/>
              </a:rPr>
              <a:t>Missouri</a:t>
            </a:r>
            <a:r>
              <a:rPr lang="en-US" b="1" dirty="0"/>
              <a:t> </a:t>
            </a:r>
            <a:r>
              <a:rPr lang="en-US" sz="1800" b="1" i="0" u="none" strike="noStrike" dirty="0">
                <a:solidFill>
                  <a:srgbClr val="0D0D0D"/>
                </a:solidFill>
                <a:effectLst/>
                <a:latin typeface="Segoe UI" panose="020B0502040204020203" pitchFamily="34" charset="0"/>
              </a:rPr>
              <a:t>Nebraska</a:t>
            </a:r>
            <a:r>
              <a:rPr lang="en-US" b="1" dirty="0"/>
              <a:t> </a:t>
            </a:r>
            <a:r>
              <a:rPr lang="en-US" sz="1800" b="1" i="0" u="none" strike="noStrike" dirty="0">
                <a:solidFill>
                  <a:srgbClr val="0D0D0D"/>
                </a:solidFill>
                <a:effectLst/>
                <a:latin typeface="Segoe UI" panose="020B0502040204020203" pitchFamily="34" charset="0"/>
              </a:rPr>
              <a:t>Ohio</a:t>
            </a:r>
            <a:r>
              <a:rPr lang="en-US" b="1" dirty="0"/>
              <a:t> </a:t>
            </a:r>
            <a:r>
              <a:rPr lang="en-US" sz="1800" b="1" i="0" u="none" strike="noStrike" dirty="0">
                <a:solidFill>
                  <a:srgbClr val="0D0D0D"/>
                </a:solidFill>
                <a:effectLst/>
                <a:latin typeface="Segoe UI" panose="020B0502040204020203" pitchFamily="34" charset="0"/>
              </a:rPr>
              <a:t>Wisconsin</a:t>
            </a:r>
            <a:r>
              <a:rPr lang="en-US" b="1" dirty="0"/>
              <a:t> </a:t>
            </a:r>
          </a:p>
        </p:txBody>
      </p:sp>
      <p:sp>
        <p:nvSpPr>
          <p:cNvPr id="4" name="Slide Number Placeholder 3"/>
          <p:cNvSpPr>
            <a:spLocks noGrp="1"/>
          </p:cNvSpPr>
          <p:nvPr>
            <p:ph type="sldNum" sz="quarter" idx="5"/>
          </p:nvPr>
        </p:nvSpPr>
        <p:spPr/>
        <p:txBody>
          <a:bodyPr/>
          <a:lstStyle/>
          <a:p>
            <a:fld id="{95BEA74F-25E3-4E09-9AED-22E365B0D836}" type="slidenum">
              <a:rPr lang="en-US" smtClean="0"/>
              <a:t>4</a:t>
            </a:fld>
            <a:endParaRPr lang="en-US"/>
          </a:p>
        </p:txBody>
      </p:sp>
    </p:spTree>
    <p:extLst>
      <p:ext uri="{BB962C8B-B14F-4D97-AF65-F5344CB8AC3E}">
        <p14:creationId xmlns:p14="http://schemas.microsoft.com/office/powerpoint/2010/main" val="87168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involves leveraging crash investigation data from the National Highway Traffic Safety Administration (NHTSA), specifically sourced from The Fatality Analysis Reporting System (FARS). FARS provides comprehensive data on fatal traffic crashes across all 50 states, the District of Columbia, and Puerto Rico, making it a valuable resource for understanding traffic safety trends.</a:t>
            </a:r>
          </a:p>
          <a:p>
            <a:endParaRPr lang="en-US" dirty="0"/>
          </a:p>
        </p:txBody>
      </p:sp>
      <p:sp>
        <p:nvSpPr>
          <p:cNvPr id="4" name="Slide Number Placeholder 3"/>
          <p:cNvSpPr>
            <a:spLocks noGrp="1"/>
          </p:cNvSpPr>
          <p:nvPr>
            <p:ph type="sldNum" sz="quarter" idx="5"/>
          </p:nvPr>
        </p:nvSpPr>
        <p:spPr/>
        <p:txBody>
          <a:bodyPr/>
          <a:lstStyle/>
          <a:p>
            <a:fld id="{95BEA74F-25E3-4E09-9AED-22E365B0D836}" type="slidenum">
              <a:rPr lang="en-US" smtClean="0"/>
              <a:t>5</a:t>
            </a:fld>
            <a:endParaRPr lang="en-US"/>
          </a:p>
        </p:txBody>
      </p:sp>
    </p:spTree>
    <p:extLst>
      <p:ext uri="{BB962C8B-B14F-4D97-AF65-F5344CB8AC3E}">
        <p14:creationId xmlns:p14="http://schemas.microsoft.com/office/powerpoint/2010/main" val="246697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involves leveraging crash investigation data from the National Highway Traffic Safety Administration (NHTSA), specifically sourced from The Fatality Analysis Reporting System (FARS). FARS provides comprehensive data on fatal traffic crashes across all 50 states, the District of Columbia, and Puerto Rico, making it a valuable resource for understanding traffic safety trends.</a:t>
            </a:r>
          </a:p>
          <a:p>
            <a:endParaRPr lang="en-US" dirty="0"/>
          </a:p>
        </p:txBody>
      </p:sp>
      <p:sp>
        <p:nvSpPr>
          <p:cNvPr id="4" name="Slide Number Placeholder 3"/>
          <p:cNvSpPr>
            <a:spLocks noGrp="1"/>
          </p:cNvSpPr>
          <p:nvPr>
            <p:ph type="sldNum" sz="quarter" idx="5"/>
          </p:nvPr>
        </p:nvSpPr>
        <p:spPr/>
        <p:txBody>
          <a:bodyPr/>
          <a:lstStyle/>
          <a:p>
            <a:fld id="{95BEA74F-25E3-4E09-9AED-22E365B0D836}" type="slidenum">
              <a:rPr lang="en-US" smtClean="0"/>
              <a:t>6</a:t>
            </a:fld>
            <a:endParaRPr lang="en-US"/>
          </a:p>
        </p:txBody>
      </p:sp>
    </p:spTree>
    <p:extLst>
      <p:ext uri="{BB962C8B-B14F-4D97-AF65-F5344CB8AC3E}">
        <p14:creationId xmlns:p14="http://schemas.microsoft.com/office/powerpoint/2010/main" val="402306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involves leveraging crash investigation data from the National Highway Traffic Safety Administration (NHTSA), specifically sourced from The Fatality Analysis Reporting System (FARS). FARS provides comprehensive data on fatal traffic crashes across all 50 states, the District of Columbia, and Puerto Rico, making it a valuable resource for understanding traffic safety trends.</a:t>
            </a:r>
          </a:p>
          <a:p>
            <a:endParaRPr lang="en-US" dirty="0"/>
          </a:p>
        </p:txBody>
      </p:sp>
      <p:sp>
        <p:nvSpPr>
          <p:cNvPr id="4" name="Slide Number Placeholder 3"/>
          <p:cNvSpPr>
            <a:spLocks noGrp="1"/>
          </p:cNvSpPr>
          <p:nvPr>
            <p:ph type="sldNum" sz="quarter" idx="5"/>
          </p:nvPr>
        </p:nvSpPr>
        <p:spPr/>
        <p:txBody>
          <a:bodyPr/>
          <a:lstStyle/>
          <a:p>
            <a:fld id="{95BEA74F-25E3-4E09-9AED-22E365B0D836}" type="slidenum">
              <a:rPr lang="en-US" smtClean="0"/>
              <a:t>7</a:t>
            </a:fld>
            <a:endParaRPr lang="en-US"/>
          </a:p>
        </p:txBody>
      </p:sp>
    </p:spTree>
    <p:extLst>
      <p:ext uri="{BB962C8B-B14F-4D97-AF65-F5344CB8AC3E}">
        <p14:creationId xmlns:p14="http://schemas.microsoft.com/office/powerpoint/2010/main" val="310893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52636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5157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69BDA-2163-45D8-B6E2-489B677FAAF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967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1523785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69BDA-2163-45D8-B6E2-489B677FAAF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762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576291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71404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84920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383437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C20EC-BBF1-4622-B372-F8BC1F996997}"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335484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349562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8C20EC-BBF1-4622-B372-F8BC1F996997}"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336722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8C20EC-BBF1-4622-B372-F8BC1F996997}"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37752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C20EC-BBF1-4622-B372-F8BC1F996997}"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87093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34835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C20EC-BBF1-4622-B372-F8BC1F996997}"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69BDA-2163-45D8-B6E2-489B677FAAFD}" type="slidenum">
              <a:rPr lang="en-US" smtClean="0"/>
              <a:t>‹#›</a:t>
            </a:fld>
            <a:endParaRPr lang="en-US"/>
          </a:p>
        </p:txBody>
      </p:sp>
    </p:spTree>
    <p:extLst>
      <p:ext uri="{BB962C8B-B14F-4D97-AF65-F5344CB8AC3E}">
        <p14:creationId xmlns:p14="http://schemas.microsoft.com/office/powerpoint/2010/main" val="215049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8C20EC-BBF1-4622-B372-F8BC1F996997}" type="datetimeFigureOut">
              <a:rPr lang="en-US" smtClean="0"/>
              <a:t>4/19/2024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A69BDA-2163-45D8-B6E2-489B677FAAFD}" type="slidenum">
              <a:rPr lang="en-US" smtClean="0"/>
              <a:t>‹#›</a:t>
            </a:fld>
            <a:endParaRPr lang="en-US"/>
          </a:p>
        </p:txBody>
      </p:sp>
    </p:spTree>
    <p:extLst>
      <p:ext uri="{BB962C8B-B14F-4D97-AF65-F5344CB8AC3E}">
        <p14:creationId xmlns:p14="http://schemas.microsoft.com/office/powerpoint/2010/main" val="2980047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0782-4575-B32D-84F8-53C7B059A14A}"/>
              </a:ext>
            </a:extLst>
          </p:cNvPr>
          <p:cNvSpPr>
            <a:spLocks noGrp="1"/>
          </p:cNvSpPr>
          <p:nvPr>
            <p:ph type="ctrTitle"/>
          </p:nvPr>
        </p:nvSpPr>
        <p:spPr>
          <a:xfrm>
            <a:off x="2476869" y="435006"/>
            <a:ext cx="8735627" cy="3817398"/>
          </a:xfrm>
        </p:spPr>
        <p:txBody>
          <a:bodyPr>
            <a:normAutofit fontScale="90000"/>
          </a:bodyPr>
          <a:lstStyle/>
          <a:p>
            <a:br>
              <a:rPr lang="en-US" dirty="0"/>
            </a:br>
            <a:br>
              <a:rPr lang="en-US" dirty="0"/>
            </a:br>
            <a:br>
              <a:rPr lang="en-US" dirty="0"/>
            </a:br>
            <a:br>
              <a:rPr lang="en-US" dirty="0"/>
            </a:br>
            <a:br>
              <a:rPr lang="en-US" dirty="0"/>
            </a:br>
            <a:r>
              <a:rPr lang="en-US" dirty="0"/>
              <a:t>Energy Mix Optimization:</a:t>
            </a:r>
            <a:br>
              <a:rPr lang="en-US" dirty="0"/>
            </a:br>
            <a:r>
              <a:rPr lang="en-US" dirty="0"/>
              <a:t>Enhancing Sustainability </a:t>
            </a:r>
            <a:br>
              <a:rPr lang="en-US" dirty="0"/>
            </a:br>
            <a:r>
              <a:rPr lang="en-US" dirty="0"/>
              <a:t>	 </a:t>
            </a:r>
            <a:br>
              <a:rPr lang="en-US" dirty="0"/>
            </a:br>
            <a:endParaRPr lang="en-US" dirty="0"/>
          </a:p>
        </p:txBody>
      </p:sp>
      <p:sp>
        <p:nvSpPr>
          <p:cNvPr id="3" name="Subtitle 2">
            <a:extLst>
              <a:ext uri="{FF2B5EF4-FFF2-40B4-BE49-F238E27FC236}">
                <a16:creationId xmlns:a16="http://schemas.microsoft.com/office/drawing/2014/main" id="{A20956AA-5A8E-8A3E-FB28-DC79BCAD0783}"/>
              </a:ext>
            </a:extLst>
          </p:cNvPr>
          <p:cNvSpPr>
            <a:spLocks noGrp="1"/>
          </p:cNvSpPr>
          <p:nvPr>
            <p:ph type="subTitle" idx="1"/>
          </p:nvPr>
        </p:nvSpPr>
        <p:spPr/>
        <p:txBody>
          <a:bodyPr>
            <a:normAutofit lnSpcReduction="10000"/>
          </a:bodyPr>
          <a:lstStyle/>
          <a:p>
            <a:r>
              <a:rPr lang="en-US" dirty="0"/>
              <a:t>MI 6060 - ADVANCED DATABASE AND BIG DATA MANAGEMENT</a:t>
            </a:r>
          </a:p>
          <a:p>
            <a:r>
              <a:rPr lang="en-US" dirty="0"/>
              <a:t>Presented by: Soundarya Bachu and Deepa Palariya</a:t>
            </a:r>
          </a:p>
          <a:p>
            <a:pPr algn="l"/>
            <a:r>
              <a:rPr lang="en-US" dirty="0"/>
              <a:t>Presented to: Dr. Vijayan Sugumaran</a:t>
            </a:r>
          </a:p>
        </p:txBody>
      </p:sp>
    </p:spTree>
    <p:extLst>
      <p:ext uri="{BB962C8B-B14F-4D97-AF65-F5344CB8AC3E}">
        <p14:creationId xmlns:p14="http://schemas.microsoft.com/office/powerpoint/2010/main" val="273774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grpSp>
        <p:nvGrpSpPr>
          <p:cNvPr id="72" name="Group 7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7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7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7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7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7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7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8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8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8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8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8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86" name="Group 8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8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8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9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9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9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9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9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9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9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9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9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00" name="Rectangle 9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4" name="Picture 3">
            <a:extLst>
              <a:ext uri="{FF2B5EF4-FFF2-40B4-BE49-F238E27FC236}">
                <a16:creationId xmlns:a16="http://schemas.microsoft.com/office/drawing/2014/main" id="{1530456E-CE60-A2DE-7C20-9621B6736E4A}"/>
              </a:ext>
            </a:extLst>
          </p:cNvPr>
          <p:cNvPicPr>
            <a:picLocks noChangeAspect="1"/>
          </p:cNvPicPr>
          <p:nvPr/>
        </p:nvPicPr>
        <p:blipFill>
          <a:blip r:embed="rId2"/>
          <a:stretch>
            <a:fillRect/>
          </a:stretch>
        </p:blipFill>
        <p:spPr>
          <a:xfrm>
            <a:off x="2029675" y="595576"/>
            <a:ext cx="9726660" cy="5518966"/>
          </a:xfrm>
          <a:prstGeom prst="rect">
            <a:avLst/>
          </a:prstGeom>
        </p:spPr>
      </p:pic>
    </p:spTree>
    <p:extLst>
      <p:ext uri="{BB962C8B-B14F-4D97-AF65-F5344CB8AC3E}">
        <p14:creationId xmlns:p14="http://schemas.microsoft.com/office/powerpoint/2010/main" val="265149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grpSp>
        <p:nvGrpSpPr>
          <p:cNvPr id="49" name="Group 4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3" name="Group 6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7" name="Rectangle 7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4" name="Picture 3">
            <a:extLst>
              <a:ext uri="{FF2B5EF4-FFF2-40B4-BE49-F238E27FC236}">
                <a16:creationId xmlns:a16="http://schemas.microsoft.com/office/drawing/2014/main" id="{91F3F964-7508-AAB9-06A0-4D0DE1F0EFF3}"/>
              </a:ext>
            </a:extLst>
          </p:cNvPr>
          <p:cNvPicPr>
            <a:picLocks noChangeAspect="1"/>
          </p:cNvPicPr>
          <p:nvPr/>
        </p:nvPicPr>
        <p:blipFill>
          <a:blip r:embed="rId2"/>
          <a:stretch>
            <a:fillRect/>
          </a:stretch>
        </p:blipFill>
        <p:spPr>
          <a:xfrm>
            <a:off x="1992835" y="625194"/>
            <a:ext cx="9867078" cy="5531947"/>
          </a:xfrm>
          <a:prstGeom prst="rect">
            <a:avLst/>
          </a:prstGeom>
        </p:spPr>
      </p:pic>
    </p:spTree>
    <p:extLst>
      <p:ext uri="{BB962C8B-B14F-4D97-AF65-F5344CB8AC3E}">
        <p14:creationId xmlns:p14="http://schemas.microsoft.com/office/powerpoint/2010/main" val="420512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grpSp>
        <p:nvGrpSpPr>
          <p:cNvPr id="118" name="Group 11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2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2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2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2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3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31" name="Group 13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3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3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3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3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3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4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44" name="Rectangle 14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6" name="Picture 5">
            <a:extLst>
              <a:ext uri="{FF2B5EF4-FFF2-40B4-BE49-F238E27FC236}">
                <a16:creationId xmlns:a16="http://schemas.microsoft.com/office/drawing/2014/main" id="{C6EA562C-D0D7-0016-8F18-976DD02B9A92}"/>
              </a:ext>
            </a:extLst>
          </p:cNvPr>
          <p:cNvPicPr>
            <a:picLocks noChangeAspect="1"/>
          </p:cNvPicPr>
          <p:nvPr/>
        </p:nvPicPr>
        <p:blipFill>
          <a:blip r:embed="rId2"/>
          <a:stretch>
            <a:fillRect/>
          </a:stretch>
        </p:blipFill>
        <p:spPr>
          <a:xfrm>
            <a:off x="2169133" y="492668"/>
            <a:ext cx="9751383" cy="5664473"/>
          </a:xfrm>
          <a:prstGeom prst="rect">
            <a:avLst/>
          </a:prstGeom>
        </p:spPr>
      </p:pic>
    </p:spTree>
    <p:extLst>
      <p:ext uri="{BB962C8B-B14F-4D97-AF65-F5344CB8AC3E}">
        <p14:creationId xmlns:p14="http://schemas.microsoft.com/office/powerpoint/2010/main" val="54573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pic>
        <p:nvPicPr>
          <p:cNvPr id="3" name="Picture 2" descr="A document with text on it&#10;&#10;Description automatically generated">
            <a:extLst>
              <a:ext uri="{FF2B5EF4-FFF2-40B4-BE49-F238E27FC236}">
                <a16:creationId xmlns:a16="http://schemas.microsoft.com/office/drawing/2014/main" id="{3A7115F7-1CA6-ED13-AD52-A9C9EC31CC23}"/>
              </a:ext>
            </a:extLst>
          </p:cNvPr>
          <p:cNvPicPr>
            <a:picLocks noChangeAspect="1"/>
          </p:cNvPicPr>
          <p:nvPr/>
        </p:nvPicPr>
        <p:blipFill>
          <a:blip r:embed="rId2"/>
          <a:stretch>
            <a:fillRect/>
          </a:stretch>
        </p:blipFill>
        <p:spPr>
          <a:xfrm>
            <a:off x="6433039" y="1302512"/>
            <a:ext cx="5493918" cy="4064617"/>
          </a:xfrm>
          <a:prstGeom prst="rect">
            <a:avLst/>
          </a:prstGeom>
        </p:spPr>
      </p:pic>
      <p:pic>
        <p:nvPicPr>
          <p:cNvPr id="2" name="Picture 1" descr="A close-up of a data&#10;&#10;Description automatically generated">
            <a:extLst>
              <a:ext uri="{FF2B5EF4-FFF2-40B4-BE49-F238E27FC236}">
                <a16:creationId xmlns:a16="http://schemas.microsoft.com/office/drawing/2014/main" id="{E5355EF6-A311-45BE-4305-8BA3450C9031}"/>
              </a:ext>
            </a:extLst>
          </p:cNvPr>
          <p:cNvPicPr>
            <a:picLocks noChangeAspect="1"/>
          </p:cNvPicPr>
          <p:nvPr/>
        </p:nvPicPr>
        <p:blipFill>
          <a:blip r:embed="rId3"/>
          <a:stretch>
            <a:fillRect/>
          </a:stretch>
        </p:blipFill>
        <p:spPr>
          <a:xfrm>
            <a:off x="914400" y="1302513"/>
            <a:ext cx="5340625" cy="1804616"/>
          </a:xfrm>
          <a:prstGeom prst="rect">
            <a:avLst/>
          </a:prstGeom>
        </p:spPr>
      </p:pic>
      <p:pic>
        <p:nvPicPr>
          <p:cNvPr id="4" name="Picture 3" descr="A paper with text and numbers&#10;&#10;Description automatically generated">
            <a:extLst>
              <a:ext uri="{FF2B5EF4-FFF2-40B4-BE49-F238E27FC236}">
                <a16:creationId xmlns:a16="http://schemas.microsoft.com/office/drawing/2014/main" id="{FB0F9ACC-F357-E7AE-5964-6F741604CBE4}"/>
              </a:ext>
            </a:extLst>
          </p:cNvPr>
          <p:cNvPicPr>
            <a:picLocks noChangeAspect="1"/>
          </p:cNvPicPr>
          <p:nvPr/>
        </p:nvPicPr>
        <p:blipFill>
          <a:blip r:embed="rId4"/>
          <a:stretch>
            <a:fillRect/>
          </a:stretch>
        </p:blipFill>
        <p:spPr>
          <a:xfrm>
            <a:off x="914400" y="3274884"/>
            <a:ext cx="5340625" cy="2269764"/>
          </a:xfrm>
          <a:prstGeom prst="rect">
            <a:avLst/>
          </a:prstGeom>
        </p:spPr>
      </p:pic>
      <p:sp>
        <p:nvSpPr>
          <p:cNvPr id="5" name="Rectangle 4">
            <a:extLst>
              <a:ext uri="{FF2B5EF4-FFF2-40B4-BE49-F238E27FC236}">
                <a16:creationId xmlns:a16="http://schemas.microsoft.com/office/drawing/2014/main" id="{928C5765-1DC0-F42A-922A-AEBE734C1FAB}"/>
              </a:ext>
            </a:extLst>
          </p:cNvPr>
          <p:cNvSpPr/>
          <p:nvPr/>
        </p:nvSpPr>
        <p:spPr>
          <a:xfrm>
            <a:off x="0" y="752224"/>
            <a:ext cx="1269507" cy="4472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Findings:</a:t>
            </a:r>
          </a:p>
        </p:txBody>
      </p:sp>
    </p:spTree>
    <p:extLst>
      <p:ext uri="{BB962C8B-B14F-4D97-AF65-F5344CB8AC3E}">
        <p14:creationId xmlns:p14="http://schemas.microsoft.com/office/powerpoint/2010/main" val="73519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68F1-0BE6-6C68-EB4F-9821857ECB7B}"/>
              </a:ext>
            </a:extLst>
          </p:cNvPr>
          <p:cNvSpPr>
            <a:spLocks noGrp="1"/>
          </p:cNvSpPr>
          <p:nvPr>
            <p:ph type="title"/>
          </p:nvPr>
        </p:nvSpPr>
        <p:spPr/>
        <p:txBody>
          <a:bodyPr/>
          <a:lstStyle/>
          <a:p>
            <a:r>
              <a:rPr lang="en-US" dirty="0"/>
              <a:t>Solutions Proposed</a:t>
            </a:r>
          </a:p>
        </p:txBody>
      </p:sp>
      <p:pic>
        <p:nvPicPr>
          <p:cNvPr id="8" name="Content Placeholder 7">
            <a:extLst>
              <a:ext uri="{FF2B5EF4-FFF2-40B4-BE49-F238E27FC236}">
                <a16:creationId xmlns:a16="http://schemas.microsoft.com/office/drawing/2014/main" id="{157E874D-6B9B-F6ED-655A-BF58601B9585}"/>
              </a:ext>
            </a:extLst>
          </p:cNvPr>
          <p:cNvPicPr>
            <a:picLocks noGrp="1" noChangeAspect="1"/>
          </p:cNvPicPr>
          <p:nvPr>
            <p:ph idx="1"/>
          </p:nvPr>
        </p:nvPicPr>
        <p:blipFill>
          <a:blip r:embed="rId2"/>
          <a:stretch>
            <a:fillRect/>
          </a:stretch>
        </p:blipFill>
        <p:spPr>
          <a:xfrm>
            <a:off x="2174407" y="1648868"/>
            <a:ext cx="4488367" cy="3196464"/>
          </a:xfrm>
        </p:spPr>
      </p:pic>
      <p:pic>
        <p:nvPicPr>
          <p:cNvPr id="10" name="Picture 9">
            <a:extLst>
              <a:ext uri="{FF2B5EF4-FFF2-40B4-BE49-F238E27FC236}">
                <a16:creationId xmlns:a16="http://schemas.microsoft.com/office/drawing/2014/main" id="{0441DAF6-B863-37B5-D11C-103BF2C6938E}"/>
              </a:ext>
            </a:extLst>
          </p:cNvPr>
          <p:cNvPicPr>
            <a:picLocks noChangeAspect="1"/>
          </p:cNvPicPr>
          <p:nvPr/>
        </p:nvPicPr>
        <p:blipFill>
          <a:blip r:embed="rId3"/>
          <a:stretch>
            <a:fillRect/>
          </a:stretch>
        </p:blipFill>
        <p:spPr>
          <a:xfrm>
            <a:off x="2174407" y="4845332"/>
            <a:ext cx="4340776" cy="1083412"/>
          </a:xfrm>
          <a:prstGeom prst="rect">
            <a:avLst/>
          </a:prstGeom>
        </p:spPr>
      </p:pic>
      <p:pic>
        <p:nvPicPr>
          <p:cNvPr id="14" name="Picture 13">
            <a:extLst>
              <a:ext uri="{FF2B5EF4-FFF2-40B4-BE49-F238E27FC236}">
                <a16:creationId xmlns:a16="http://schemas.microsoft.com/office/drawing/2014/main" id="{FE706B77-4456-2A96-FCF0-FD7B37E6510A}"/>
              </a:ext>
            </a:extLst>
          </p:cNvPr>
          <p:cNvPicPr>
            <a:picLocks noChangeAspect="1"/>
          </p:cNvPicPr>
          <p:nvPr/>
        </p:nvPicPr>
        <p:blipFill>
          <a:blip r:embed="rId4"/>
          <a:stretch>
            <a:fillRect/>
          </a:stretch>
        </p:blipFill>
        <p:spPr>
          <a:xfrm>
            <a:off x="7110717" y="1648868"/>
            <a:ext cx="4393895" cy="3057820"/>
          </a:xfrm>
          <a:prstGeom prst="rect">
            <a:avLst/>
          </a:prstGeom>
        </p:spPr>
      </p:pic>
      <p:pic>
        <p:nvPicPr>
          <p:cNvPr id="17" name="Picture 16">
            <a:extLst>
              <a:ext uri="{FF2B5EF4-FFF2-40B4-BE49-F238E27FC236}">
                <a16:creationId xmlns:a16="http://schemas.microsoft.com/office/drawing/2014/main" id="{3CE0F1FD-B8FD-D42F-A5C0-56846BA7A8EC}"/>
              </a:ext>
            </a:extLst>
          </p:cNvPr>
          <p:cNvPicPr>
            <a:picLocks noChangeAspect="1"/>
          </p:cNvPicPr>
          <p:nvPr/>
        </p:nvPicPr>
        <p:blipFill>
          <a:blip r:embed="rId5"/>
          <a:stretch>
            <a:fillRect/>
          </a:stretch>
        </p:blipFill>
        <p:spPr>
          <a:xfrm>
            <a:off x="7110717" y="4706688"/>
            <a:ext cx="4393895" cy="1043459"/>
          </a:xfrm>
          <a:prstGeom prst="rect">
            <a:avLst/>
          </a:prstGeom>
        </p:spPr>
      </p:pic>
    </p:spTree>
    <p:extLst>
      <p:ext uri="{BB962C8B-B14F-4D97-AF65-F5344CB8AC3E}">
        <p14:creationId xmlns:p14="http://schemas.microsoft.com/office/powerpoint/2010/main" val="339829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6E15-8A18-0AB2-DC6B-180FCB503626}"/>
              </a:ext>
            </a:extLst>
          </p:cNvPr>
          <p:cNvSpPr>
            <a:spLocks noGrp="1"/>
          </p:cNvSpPr>
          <p:nvPr>
            <p:ph type="title"/>
          </p:nvPr>
        </p:nvSpPr>
        <p:spPr/>
        <p:txBody>
          <a:bodyPr/>
          <a:lstStyle/>
          <a:p>
            <a:r>
              <a:rPr lang="en-US" dirty="0"/>
              <a:t>Summary/Lessons Learned/Limitations</a:t>
            </a:r>
          </a:p>
        </p:txBody>
      </p:sp>
      <p:sp>
        <p:nvSpPr>
          <p:cNvPr id="3" name="Content Placeholder 2">
            <a:extLst>
              <a:ext uri="{FF2B5EF4-FFF2-40B4-BE49-F238E27FC236}">
                <a16:creationId xmlns:a16="http://schemas.microsoft.com/office/drawing/2014/main" id="{3C0C9D10-FF26-D39C-4EB7-B2CFC428E759}"/>
              </a:ext>
            </a:extLst>
          </p:cNvPr>
          <p:cNvSpPr>
            <a:spLocks noGrp="1"/>
          </p:cNvSpPr>
          <p:nvPr>
            <p:ph idx="1"/>
          </p:nvPr>
        </p:nvSpPr>
        <p:spPr>
          <a:xfrm>
            <a:off x="2464904" y="1669774"/>
            <a:ext cx="9039708" cy="4241448"/>
          </a:xfrm>
        </p:spPr>
        <p:txBody>
          <a:bodyPr>
            <a:normAutofit fontScale="85000" lnSpcReduction="20000"/>
          </a:bodyPr>
          <a:lstStyle/>
          <a:p>
            <a:pPr marL="0" indent="0">
              <a:buNone/>
            </a:pPr>
            <a:r>
              <a:rPr lang="en-US" b="1" dirty="0"/>
              <a:t>Summary:</a:t>
            </a:r>
          </a:p>
          <a:p>
            <a:r>
              <a:rPr lang="en-US" dirty="0"/>
              <a:t>Project focused on optimizing energy usage across sectors from 2013 to 2023.</a:t>
            </a:r>
          </a:p>
          <a:p>
            <a:r>
              <a:rPr lang="en-US" dirty="0"/>
              <a:t>Insights into consumption patterns, highlighting renewable energy dominance in certain sectors.</a:t>
            </a:r>
          </a:p>
          <a:p>
            <a:r>
              <a:rPr lang="en-US" dirty="0"/>
              <a:t>Importance of promoting renewable adoption for sustainability.</a:t>
            </a:r>
          </a:p>
          <a:p>
            <a:r>
              <a:rPr lang="en-US" dirty="0"/>
              <a:t>Utilization of tools like Power BI for effective data visualization.</a:t>
            </a:r>
          </a:p>
          <a:p>
            <a:r>
              <a:rPr lang="en-US" dirty="0"/>
              <a:t>Implementation of SSAS and SSIS and Python with real-world data.</a:t>
            </a:r>
          </a:p>
          <a:p>
            <a:pPr marL="0" indent="0">
              <a:buNone/>
            </a:pPr>
            <a:r>
              <a:rPr lang="en-US" b="1" dirty="0"/>
              <a:t>Lessons Learned:</a:t>
            </a:r>
          </a:p>
          <a:p>
            <a:r>
              <a:rPr lang="en-US" dirty="0"/>
              <a:t>Significance of thorough data cleaning and tailored sector-specific energy solutions.</a:t>
            </a:r>
          </a:p>
          <a:p>
            <a:r>
              <a:rPr lang="en-US" dirty="0"/>
              <a:t>Utilization of tools like Power BI for effective data visualization.</a:t>
            </a:r>
          </a:p>
          <a:p>
            <a:r>
              <a:rPr lang="en-US" dirty="0"/>
              <a:t>Implementation of SSAS and SSIS with real-world data.</a:t>
            </a:r>
          </a:p>
          <a:p>
            <a:pPr marL="0" indent="0">
              <a:buNone/>
            </a:pPr>
            <a:r>
              <a:rPr lang="en-US" b="1" dirty="0"/>
              <a:t>Limitations:</a:t>
            </a:r>
            <a:endParaRPr lang="en-US" dirty="0"/>
          </a:p>
          <a:p>
            <a:r>
              <a:rPr lang="en-US" dirty="0"/>
              <a:t>Lack of more granular data.</a:t>
            </a:r>
          </a:p>
          <a:p>
            <a:r>
              <a:rPr lang="en-US" dirty="0"/>
              <a:t>We didn’t had same variable for all the sectors.</a:t>
            </a:r>
          </a:p>
        </p:txBody>
      </p:sp>
    </p:spTree>
    <p:extLst>
      <p:ext uri="{BB962C8B-B14F-4D97-AF65-F5344CB8AC3E}">
        <p14:creationId xmlns:p14="http://schemas.microsoft.com/office/powerpoint/2010/main" val="235706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2"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9" name="Picture 8" descr="A white character with a red question mark&#10;&#10;Description automatically generated">
            <a:extLst>
              <a:ext uri="{FF2B5EF4-FFF2-40B4-BE49-F238E27FC236}">
                <a16:creationId xmlns:a16="http://schemas.microsoft.com/office/drawing/2014/main" id="{E91356D2-52D0-32BD-1729-0F7525AC5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078" y="823339"/>
            <a:ext cx="7620000" cy="5229225"/>
          </a:xfrm>
          <a:prstGeom prst="rect">
            <a:avLst/>
          </a:prstGeom>
        </p:spPr>
      </p:pic>
    </p:spTree>
    <p:extLst>
      <p:ext uri="{BB962C8B-B14F-4D97-AF65-F5344CB8AC3E}">
        <p14:creationId xmlns:p14="http://schemas.microsoft.com/office/powerpoint/2010/main" val="235688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B444-98F9-F558-FC0E-57105AE6158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56A1343-CB38-EE54-1958-24F520254BB5}"/>
              </a:ext>
            </a:extLst>
          </p:cNvPr>
          <p:cNvSpPr>
            <a:spLocks noGrp="1"/>
          </p:cNvSpPr>
          <p:nvPr>
            <p:ph idx="1"/>
          </p:nvPr>
        </p:nvSpPr>
        <p:spPr/>
        <p:txBody>
          <a:bodyPr>
            <a:normAutofit/>
          </a:bodyPr>
          <a:lstStyle/>
          <a:p>
            <a:pPr marL="0" indent="0">
              <a:buNone/>
            </a:pPr>
            <a:r>
              <a:rPr lang="en-US" b="1" dirty="0"/>
              <a:t>Objective</a:t>
            </a:r>
            <a:r>
              <a:rPr lang="en-US" dirty="0"/>
              <a:t>:</a:t>
            </a:r>
          </a:p>
          <a:p>
            <a:r>
              <a:rPr lang="en-US" dirty="0"/>
              <a:t>Optimize energy usage across sectors</a:t>
            </a:r>
          </a:p>
          <a:p>
            <a:r>
              <a:rPr lang="en-US" dirty="0"/>
              <a:t>Develop strategies for sustainability and reduced environmental impact</a:t>
            </a:r>
          </a:p>
          <a:p>
            <a:pPr marL="0" indent="0">
              <a:buNone/>
            </a:pPr>
            <a:r>
              <a:rPr lang="en-US" b="1" dirty="0"/>
              <a:t>Approach</a:t>
            </a:r>
            <a:r>
              <a:rPr lang="en-US" dirty="0"/>
              <a:t>:</a:t>
            </a:r>
          </a:p>
          <a:p>
            <a:r>
              <a:rPr lang="en-US" dirty="0"/>
              <a:t>Data-driven analysis using U.S. Energy Information Administration (EIA) data</a:t>
            </a:r>
          </a:p>
          <a:p>
            <a:r>
              <a:rPr lang="en-US" dirty="0"/>
              <a:t>Focus on recent 10-year period (2013-2023) and 24 key energy variables</a:t>
            </a:r>
          </a:p>
        </p:txBody>
      </p:sp>
    </p:spTree>
    <p:extLst>
      <p:ext uri="{BB962C8B-B14F-4D97-AF65-F5344CB8AC3E}">
        <p14:creationId xmlns:p14="http://schemas.microsoft.com/office/powerpoint/2010/main" val="337677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88110-44FF-EE12-519F-B883FC70C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76AA5-2574-9265-30FB-B5D2E72B92A2}"/>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FDE696AF-42A2-A952-D90A-FE1441449B50}"/>
              </a:ext>
            </a:extLst>
          </p:cNvPr>
          <p:cNvSpPr>
            <a:spLocks noGrp="1"/>
          </p:cNvSpPr>
          <p:nvPr>
            <p:ph idx="1"/>
          </p:nvPr>
        </p:nvSpPr>
        <p:spPr/>
        <p:txBody>
          <a:bodyPr>
            <a:normAutofit fontScale="92500" lnSpcReduction="20000"/>
          </a:bodyPr>
          <a:lstStyle/>
          <a:p>
            <a:pPr marL="0" indent="0">
              <a:buNone/>
            </a:pPr>
            <a:r>
              <a:rPr lang="en-US" dirty="0"/>
              <a:t>Our project focuses on addressing the critical need for optimizing energy usage and promoting sustainability to reduce environmental impact. We aim to leverage data-driven approaches to achieve our goals and objectives, which include:</a:t>
            </a:r>
          </a:p>
          <a:p>
            <a:endParaRPr lang="en-US" dirty="0"/>
          </a:p>
          <a:p>
            <a:r>
              <a:rPr lang="en-US" dirty="0"/>
              <a:t>Conducting comprehensive data cleaning and filtering to prepare a robust dataset for analysis.</a:t>
            </a:r>
          </a:p>
          <a:p>
            <a:r>
              <a:rPr lang="en-US" dirty="0"/>
              <a:t>Analyzing energy consumption patterns across various sectors to identify trends and areas for optimization.</a:t>
            </a:r>
          </a:p>
          <a:p>
            <a:r>
              <a:rPr lang="en-US" dirty="0"/>
              <a:t>Developing strategies to enhance sustainability and reduce environmental impact through optimized energy mixes.</a:t>
            </a:r>
          </a:p>
          <a:p>
            <a:pPr marL="0" indent="0">
              <a:buNone/>
            </a:pPr>
            <a:endParaRPr lang="en-US" dirty="0"/>
          </a:p>
          <a:p>
            <a:pPr marL="0" indent="0">
              <a:buNone/>
            </a:pPr>
            <a:r>
              <a:rPr lang="en-US" dirty="0"/>
              <a:t>Our approach underscores the importance of adopting sustainable practices in response to global challenges related to climate change and resource conservation.</a:t>
            </a:r>
          </a:p>
        </p:txBody>
      </p:sp>
    </p:spTree>
    <p:extLst>
      <p:ext uri="{BB962C8B-B14F-4D97-AF65-F5344CB8AC3E}">
        <p14:creationId xmlns:p14="http://schemas.microsoft.com/office/powerpoint/2010/main" val="112700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84621-5DA4-7D23-D6AF-11811D0C3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3731A-B4F8-2C61-94B8-0731B17F1A6E}"/>
              </a:ext>
            </a:extLst>
          </p:cNvPr>
          <p:cNvSpPr>
            <a:spLocks noGrp="1"/>
          </p:cNvSpPr>
          <p:nvPr>
            <p:ph type="title"/>
          </p:nvPr>
        </p:nvSpPr>
        <p:spPr>
          <a:xfrm>
            <a:off x="2122409" y="473190"/>
            <a:ext cx="8911687" cy="1280890"/>
          </a:xfrm>
        </p:spPr>
        <p:txBody>
          <a:bodyPr/>
          <a:lstStyle/>
          <a:p>
            <a:r>
              <a:rPr lang="en-US" dirty="0"/>
              <a:t>Project Deliverables</a:t>
            </a:r>
          </a:p>
        </p:txBody>
      </p:sp>
      <p:sp>
        <p:nvSpPr>
          <p:cNvPr id="3" name="Content Placeholder 2">
            <a:extLst>
              <a:ext uri="{FF2B5EF4-FFF2-40B4-BE49-F238E27FC236}">
                <a16:creationId xmlns:a16="http://schemas.microsoft.com/office/drawing/2014/main" id="{013C2E3E-9C42-1121-B02A-622DA7C7C20C}"/>
              </a:ext>
            </a:extLst>
          </p:cNvPr>
          <p:cNvSpPr>
            <a:spLocks noGrp="1"/>
          </p:cNvSpPr>
          <p:nvPr>
            <p:ph idx="1"/>
          </p:nvPr>
        </p:nvSpPr>
        <p:spPr>
          <a:xfrm>
            <a:off x="2041864" y="1411550"/>
            <a:ext cx="9462748" cy="4869980"/>
          </a:xfrm>
        </p:spPr>
        <p:txBody>
          <a:bodyPr>
            <a:normAutofit fontScale="92500" lnSpcReduction="20000"/>
          </a:bodyPr>
          <a:lstStyle/>
          <a:p>
            <a:pPr marL="0" indent="0">
              <a:buNone/>
            </a:pPr>
            <a:r>
              <a:rPr lang="en-US" b="1" dirty="0"/>
              <a:t>Data Preparation and Development :</a:t>
            </a:r>
          </a:p>
          <a:p>
            <a:r>
              <a:rPr lang="en-US" dirty="0"/>
              <a:t>Extensive cleaning and validation of Energy data.</a:t>
            </a:r>
          </a:p>
          <a:p>
            <a:r>
              <a:rPr lang="en-US" dirty="0"/>
              <a:t>Normalization for structured analysis.</a:t>
            </a:r>
          </a:p>
          <a:p>
            <a:r>
              <a:rPr lang="en-US" dirty="0"/>
              <a:t>Creation of MSSQL data objects, ETL and DW.</a:t>
            </a:r>
          </a:p>
          <a:p>
            <a:r>
              <a:rPr lang="en-US" dirty="0"/>
              <a:t>Relational Database for cleaned data.</a:t>
            </a:r>
          </a:p>
          <a:p>
            <a:pPr marL="0" indent="0">
              <a:buNone/>
            </a:pPr>
            <a:endParaRPr lang="en-US" dirty="0"/>
          </a:p>
          <a:p>
            <a:pPr marL="0" indent="0">
              <a:buNone/>
            </a:pPr>
            <a:r>
              <a:rPr lang="en-US" b="1" dirty="0"/>
              <a:t>SSAS and SQL Analysis:</a:t>
            </a:r>
          </a:p>
          <a:p>
            <a:r>
              <a:rPr lang="en-US" dirty="0"/>
              <a:t>Development of cubes for dice and slice of the data in SSAS.</a:t>
            </a:r>
          </a:p>
          <a:p>
            <a:r>
              <a:rPr lang="en-US" dirty="0"/>
              <a:t>Development of multiple queries for KPIs analysis in SQL Server</a:t>
            </a:r>
          </a:p>
          <a:p>
            <a:r>
              <a:rPr lang="en-US" dirty="0"/>
              <a:t>Insights on energy trends and contributing factors.</a:t>
            </a:r>
          </a:p>
          <a:p>
            <a:pPr marL="0" indent="0">
              <a:buNone/>
            </a:pPr>
            <a:endParaRPr lang="en-US" dirty="0"/>
          </a:p>
          <a:p>
            <a:pPr marL="0" indent="0">
              <a:buNone/>
            </a:pPr>
            <a:r>
              <a:rPr lang="en-US" b="1" dirty="0"/>
              <a:t>Power BI Integration:</a:t>
            </a:r>
          </a:p>
          <a:p>
            <a:r>
              <a:rPr lang="en-US" dirty="0"/>
              <a:t>Integration of database with Power BI.</a:t>
            </a:r>
          </a:p>
          <a:p>
            <a:r>
              <a:rPr lang="en-US" dirty="0"/>
              <a:t>Visualization of KPIs for stakeholders.</a:t>
            </a:r>
          </a:p>
        </p:txBody>
      </p:sp>
    </p:spTree>
    <p:extLst>
      <p:ext uri="{BB962C8B-B14F-4D97-AF65-F5344CB8AC3E}">
        <p14:creationId xmlns:p14="http://schemas.microsoft.com/office/powerpoint/2010/main" val="101902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5ADC-7FB3-5949-0ED5-C92CAFB47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76DD8-C6C4-D714-B3F5-D38F59D18AF1}"/>
              </a:ext>
            </a:extLst>
          </p:cNvPr>
          <p:cNvSpPr>
            <a:spLocks noGrp="1"/>
          </p:cNvSpPr>
          <p:nvPr>
            <p:ph type="title"/>
          </p:nvPr>
        </p:nvSpPr>
        <p:spPr/>
        <p:txBody>
          <a:bodyPr/>
          <a:lstStyle/>
          <a:p>
            <a:r>
              <a:rPr lang="en-US" dirty="0"/>
              <a:t>Making Relational data using Python</a:t>
            </a:r>
          </a:p>
        </p:txBody>
      </p:sp>
      <p:pic>
        <p:nvPicPr>
          <p:cNvPr id="4" name="Content Placeholder 3">
            <a:extLst>
              <a:ext uri="{FF2B5EF4-FFF2-40B4-BE49-F238E27FC236}">
                <a16:creationId xmlns:a16="http://schemas.microsoft.com/office/drawing/2014/main" id="{66DEEA3C-5659-1710-E12A-20381EFF8ACB}"/>
              </a:ext>
            </a:extLst>
          </p:cNvPr>
          <p:cNvPicPr>
            <a:picLocks noGrp="1" noChangeAspect="1"/>
          </p:cNvPicPr>
          <p:nvPr>
            <p:ph idx="1"/>
          </p:nvPr>
        </p:nvPicPr>
        <p:blipFill>
          <a:blip r:embed="rId3"/>
          <a:stretch>
            <a:fillRect/>
          </a:stretch>
        </p:blipFill>
        <p:spPr>
          <a:xfrm>
            <a:off x="2692484" y="1795515"/>
            <a:ext cx="9092238" cy="3157486"/>
          </a:xfrm>
          <a:prstGeom prst="rect">
            <a:avLst/>
          </a:prstGeom>
        </p:spPr>
      </p:pic>
      <p:pic>
        <p:nvPicPr>
          <p:cNvPr id="5" name="Picture 4">
            <a:extLst>
              <a:ext uri="{FF2B5EF4-FFF2-40B4-BE49-F238E27FC236}">
                <a16:creationId xmlns:a16="http://schemas.microsoft.com/office/drawing/2014/main" id="{3EEF50D0-3343-BFC1-1881-BCC7BD2974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2484" y="5284460"/>
            <a:ext cx="8712568" cy="803704"/>
          </a:xfrm>
          <a:prstGeom prst="rect">
            <a:avLst/>
          </a:prstGeom>
          <a:noFill/>
          <a:ln>
            <a:noFill/>
          </a:ln>
        </p:spPr>
      </p:pic>
      <p:sp>
        <p:nvSpPr>
          <p:cNvPr id="6" name="TextBox 5">
            <a:extLst>
              <a:ext uri="{FF2B5EF4-FFF2-40B4-BE49-F238E27FC236}">
                <a16:creationId xmlns:a16="http://schemas.microsoft.com/office/drawing/2014/main" id="{3B6A9748-A83C-15BF-C0CC-C9EF88144985}"/>
              </a:ext>
            </a:extLst>
          </p:cNvPr>
          <p:cNvSpPr txBox="1"/>
          <p:nvPr/>
        </p:nvSpPr>
        <p:spPr>
          <a:xfrm>
            <a:off x="1729407" y="4915128"/>
            <a:ext cx="2345635" cy="369332"/>
          </a:xfrm>
          <a:prstGeom prst="rect">
            <a:avLst/>
          </a:prstGeom>
          <a:noFill/>
        </p:spPr>
        <p:txBody>
          <a:bodyPr wrap="square" rtlCol="0">
            <a:spAutoFit/>
          </a:bodyPr>
          <a:lstStyle/>
          <a:p>
            <a:r>
              <a:rPr lang="en-US" dirty="0"/>
              <a:t>Cleaned Data:</a:t>
            </a:r>
            <a:endParaRPr lang="en-IN" dirty="0"/>
          </a:p>
        </p:txBody>
      </p:sp>
      <p:sp>
        <p:nvSpPr>
          <p:cNvPr id="7" name="TextBox 6">
            <a:extLst>
              <a:ext uri="{FF2B5EF4-FFF2-40B4-BE49-F238E27FC236}">
                <a16:creationId xmlns:a16="http://schemas.microsoft.com/office/drawing/2014/main" id="{252792AC-A929-D06B-16DC-3BE7E26BFA0A}"/>
              </a:ext>
            </a:extLst>
          </p:cNvPr>
          <p:cNvSpPr txBox="1"/>
          <p:nvPr/>
        </p:nvSpPr>
        <p:spPr>
          <a:xfrm>
            <a:off x="1729408" y="1383869"/>
            <a:ext cx="2345635" cy="369332"/>
          </a:xfrm>
          <a:prstGeom prst="rect">
            <a:avLst/>
          </a:prstGeom>
          <a:noFill/>
        </p:spPr>
        <p:txBody>
          <a:bodyPr wrap="square" rtlCol="0">
            <a:spAutoFit/>
          </a:bodyPr>
          <a:lstStyle/>
          <a:p>
            <a:r>
              <a:rPr lang="en-US" dirty="0"/>
              <a:t>Raw Data:</a:t>
            </a:r>
            <a:endParaRPr lang="en-IN" dirty="0"/>
          </a:p>
        </p:txBody>
      </p:sp>
    </p:spTree>
    <p:extLst>
      <p:ext uri="{BB962C8B-B14F-4D97-AF65-F5344CB8AC3E}">
        <p14:creationId xmlns:p14="http://schemas.microsoft.com/office/powerpoint/2010/main" val="288049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5ADC-7FB3-5949-0ED5-C92CAFB47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76DD8-C6C4-D714-B3F5-D38F59D18AF1}"/>
              </a:ext>
            </a:extLst>
          </p:cNvPr>
          <p:cNvSpPr>
            <a:spLocks noGrp="1"/>
          </p:cNvSpPr>
          <p:nvPr>
            <p:ph type="title"/>
          </p:nvPr>
        </p:nvSpPr>
        <p:spPr/>
        <p:txBody>
          <a:bodyPr/>
          <a:lstStyle/>
          <a:p>
            <a:r>
              <a:rPr lang="en-US" dirty="0"/>
              <a:t>Implication DW/DB Application</a:t>
            </a:r>
          </a:p>
        </p:txBody>
      </p:sp>
      <p:pic>
        <p:nvPicPr>
          <p:cNvPr id="4" name="Picture 3">
            <a:extLst>
              <a:ext uri="{FF2B5EF4-FFF2-40B4-BE49-F238E27FC236}">
                <a16:creationId xmlns:a16="http://schemas.microsoft.com/office/drawing/2014/main" id="{6DC8016E-BAE0-9592-1FC1-016C8B8B27BA}"/>
              </a:ext>
            </a:extLst>
          </p:cNvPr>
          <p:cNvPicPr>
            <a:picLocks noChangeAspect="1"/>
          </p:cNvPicPr>
          <p:nvPr/>
        </p:nvPicPr>
        <p:blipFill>
          <a:blip r:embed="rId3"/>
          <a:stretch>
            <a:fillRect/>
          </a:stretch>
        </p:blipFill>
        <p:spPr>
          <a:xfrm>
            <a:off x="6440556" y="1568535"/>
            <a:ext cx="4660003" cy="4857384"/>
          </a:xfrm>
          <a:prstGeom prst="rect">
            <a:avLst/>
          </a:prstGeom>
        </p:spPr>
      </p:pic>
      <p:sp>
        <p:nvSpPr>
          <p:cNvPr id="6" name="TextBox 5">
            <a:extLst>
              <a:ext uri="{FF2B5EF4-FFF2-40B4-BE49-F238E27FC236}">
                <a16:creationId xmlns:a16="http://schemas.microsoft.com/office/drawing/2014/main" id="{8146A5F5-F211-CF8A-A6F3-BABDF5A84680}"/>
              </a:ext>
            </a:extLst>
          </p:cNvPr>
          <p:cNvSpPr txBox="1"/>
          <p:nvPr/>
        </p:nvSpPr>
        <p:spPr>
          <a:xfrm>
            <a:off x="1729408" y="1383869"/>
            <a:ext cx="2988366" cy="369332"/>
          </a:xfrm>
          <a:prstGeom prst="rect">
            <a:avLst/>
          </a:prstGeom>
          <a:noFill/>
        </p:spPr>
        <p:txBody>
          <a:bodyPr wrap="square" rtlCol="0">
            <a:spAutoFit/>
          </a:bodyPr>
          <a:lstStyle/>
          <a:p>
            <a:r>
              <a:rPr lang="en-US" dirty="0"/>
              <a:t>Stage Tables Structure:</a:t>
            </a:r>
            <a:endParaRPr lang="en-IN" dirty="0"/>
          </a:p>
        </p:txBody>
      </p:sp>
      <p:sp>
        <p:nvSpPr>
          <p:cNvPr id="7" name="TextBox 6">
            <a:extLst>
              <a:ext uri="{FF2B5EF4-FFF2-40B4-BE49-F238E27FC236}">
                <a16:creationId xmlns:a16="http://schemas.microsoft.com/office/drawing/2014/main" id="{81948A3C-1819-84A1-44F9-CE1EA5DD0796}"/>
              </a:ext>
            </a:extLst>
          </p:cNvPr>
          <p:cNvSpPr txBox="1"/>
          <p:nvPr/>
        </p:nvSpPr>
        <p:spPr>
          <a:xfrm>
            <a:off x="1934817" y="2152234"/>
            <a:ext cx="3988905" cy="2584297"/>
          </a:xfrm>
          <a:prstGeom prst="rect">
            <a:avLst/>
          </a:prstGeom>
          <a:noFill/>
        </p:spPr>
        <p:txBody>
          <a:bodyPr wrap="square" rtlCol="0">
            <a:spAutoFit/>
          </a:bodyPr>
          <a:lstStyle/>
          <a:p>
            <a:pPr marL="342900" indent="-342900">
              <a:lnSpc>
                <a:spcPct val="80000"/>
              </a:lnSpc>
              <a:spcBef>
                <a:spcPts val="1000"/>
              </a:spcBef>
              <a:buClr>
                <a:schemeClr val="accent1"/>
              </a:buClr>
              <a:buFont typeface="Wingdings 3" charset="2"/>
              <a:buChar char=""/>
            </a:pPr>
            <a:r>
              <a:rPr lang="en-US" sz="1600" dirty="0" err="1">
                <a:solidFill>
                  <a:schemeClr val="tx1">
                    <a:lumMod val="75000"/>
                    <a:lumOff val="25000"/>
                  </a:schemeClr>
                </a:solidFill>
              </a:rPr>
              <a:t>EnergyMixOptimization_Master</a:t>
            </a:r>
            <a:r>
              <a:rPr lang="en-US" sz="1600" dirty="0">
                <a:solidFill>
                  <a:schemeClr val="tx1">
                    <a:lumMod val="75000"/>
                    <a:lumOff val="25000"/>
                  </a:schemeClr>
                </a:solidFill>
              </a:rPr>
              <a:t> table created as the foundation, storing energy consumption data for different sources and sectors on a monthly basis from cleaned data.</a:t>
            </a:r>
          </a:p>
          <a:p>
            <a:pPr marL="342900" indent="-342900">
              <a:lnSpc>
                <a:spcPct val="80000"/>
              </a:lnSpc>
              <a:spcBef>
                <a:spcPts val="1000"/>
              </a:spcBef>
              <a:buClr>
                <a:schemeClr val="accent1"/>
              </a:buClr>
              <a:buFont typeface="Wingdings 3" charset="2"/>
              <a:buChar char=""/>
            </a:pPr>
            <a:r>
              <a:rPr lang="en-US" sz="1600" dirty="0">
                <a:solidFill>
                  <a:schemeClr val="tx1">
                    <a:lumMod val="75000"/>
                    <a:lumOff val="25000"/>
                  </a:schemeClr>
                </a:solidFill>
              </a:rPr>
              <a:t>Data loaded from stage tables to corresponding Energy Consumption by Commercial, Industrial, and Residential tables by pivoting the data, ensuring data integrity.</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4825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5ADC-7FB3-5949-0ED5-C92CAFB47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76DD8-C6C4-D714-B3F5-D38F59D18AF1}"/>
              </a:ext>
            </a:extLst>
          </p:cNvPr>
          <p:cNvSpPr>
            <a:spLocks noGrp="1"/>
          </p:cNvSpPr>
          <p:nvPr>
            <p:ph type="title"/>
          </p:nvPr>
        </p:nvSpPr>
        <p:spPr/>
        <p:txBody>
          <a:bodyPr/>
          <a:lstStyle/>
          <a:p>
            <a:r>
              <a:rPr lang="en-US" dirty="0"/>
              <a:t>Implication DW/DB Application</a:t>
            </a:r>
          </a:p>
        </p:txBody>
      </p:sp>
      <p:pic>
        <p:nvPicPr>
          <p:cNvPr id="3" name="Picture 2">
            <a:extLst>
              <a:ext uri="{FF2B5EF4-FFF2-40B4-BE49-F238E27FC236}">
                <a16:creationId xmlns:a16="http://schemas.microsoft.com/office/drawing/2014/main" id="{27B80188-8C92-DBE6-9AC7-6148C8419E79}"/>
              </a:ext>
            </a:extLst>
          </p:cNvPr>
          <p:cNvPicPr>
            <a:picLocks noChangeAspect="1"/>
          </p:cNvPicPr>
          <p:nvPr/>
        </p:nvPicPr>
        <p:blipFill>
          <a:blip r:embed="rId3"/>
          <a:stretch>
            <a:fillRect/>
          </a:stretch>
        </p:blipFill>
        <p:spPr>
          <a:xfrm>
            <a:off x="3539695" y="4244691"/>
            <a:ext cx="3509073" cy="2330099"/>
          </a:xfrm>
          <a:prstGeom prst="rect">
            <a:avLst/>
          </a:prstGeom>
        </p:spPr>
      </p:pic>
      <p:pic>
        <p:nvPicPr>
          <p:cNvPr id="6" name="Picture 5">
            <a:extLst>
              <a:ext uri="{FF2B5EF4-FFF2-40B4-BE49-F238E27FC236}">
                <a16:creationId xmlns:a16="http://schemas.microsoft.com/office/drawing/2014/main" id="{35A146F9-106C-78C9-E2CF-F84432CD1142}"/>
              </a:ext>
            </a:extLst>
          </p:cNvPr>
          <p:cNvPicPr>
            <a:picLocks noChangeAspect="1"/>
          </p:cNvPicPr>
          <p:nvPr/>
        </p:nvPicPr>
        <p:blipFill>
          <a:blip r:embed="rId4"/>
          <a:stretch>
            <a:fillRect/>
          </a:stretch>
        </p:blipFill>
        <p:spPr>
          <a:xfrm>
            <a:off x="7513982" y="1448259"/>
            <a:ext cx="3313043" cy="2311259"/>
          </a:xfrm>
          <a:prstGeom prst="rect">
            <a:avLst/>
          </a:prstGeom>
        </p:spPr>
      </p:pic>
      <p:pic>
        <p:nvPicPr>
          <p:cNvPr id="7" name="Picture 6">
            <a:extLst>
              <a:ext uri="{FF2B5EF4-FFF2-40B4-BE49-F238E27FC236}">
                <a16:creationId xmlns:a16="http://schemas.microsoft.com/office/drawing/2014/main" id="{A3E360F8-E11B-37FE-1881-150327849948}"/>
              </a:ext>
            </a:extLst>
          </p:cNvPr>
          <p:cNvPicPr>
            <a:picLocks noChangeAspect="1"/>
          </p:cNvPicPr>
          <p:nvPr/>
        </p:nvPicPr>
        <p:blipFill>
          <a:blip r:embed="rId5"/>
          <a:stretch>
            <a:fillRect/>
          </a:stretch>
        </p:blipFill>
        <p:spPr>
          <a:xfrm>
            <a:off x="7513982" y="3898649"/>
            <a:ext cx="3378275" cy="2768906"/>
          </a:xfrm>
          <a:prstGeom prst="rect">
            <a:avLst/>
          </a:prstGeom>
        </p:spPr>
      </p:pic>
      <p:sp>
        <p:nvSpPr>
          <p:cNvPr id="10" name="TextBox 9">
            <a:extLst>
              <a:ext uri="{FF2B5EF4-FFF2-40B4-BE49-F238E27FC236}">
                <a16:creationId xmlns:a16="http://schemas.microsoft.com/office/drawing/2014/main" id="{D98A44C6-317C-F655-2097-3A0F180A6665}"/>
              </a:ext>
            </a:extLst>
          </p:cNvPr>
          <p:cNvSpPr txBox="1"/>
          <p:nvPr/>
        </p:nvSpPr>
        <p:spPr>
          <a:xfrm>
            <a:off x="3059863" y="1448259"/>
            <a:ext cx="3988905" cy="2584297"/>
          </a:xfrm>
          <a:prstGeom prst="rect">
            <a:avLst/>
          </a:prstGeom>
          <a:noFill/>
        </p:spPr>
        <p:txBody>
          <a:bodyPr wrap="square" rtlCol="0">
            <a:spAutoFit/>
          </a:bodyPr>
          <a:lstStyle/>
          <a:p>
            <a:pPr marL="342900" indent="-342900">
              <a:lnSpc>
                <a:spcPct val="80000"/>
              </a:lnSpc>
              <a:spcBef>
                <a:spcPts val="1000"/>
              </a:spcBef>
              <a:buClr>
                <a:schemeClr val="accent1"/>
              </a:buClr>
              <a:buFont typeface="Wingdings 3" charset="2"/>
              <a:buChar char=""/>
            </a:pPr>
            <a:r>
              <a:rPr lang="en-US" sz="1600" dirty="0" err="1">
                <a:solidFill>
                  <a:schemeClr val="tx1">
                    <a:lumMod val="75000"/>
                    <a:lumOff val="25000"/>
                  </a:schemeClr>
                </a:solidFill>
              </a:rPr>
              <a:t>EnergyMixOptimization_MasterDataLoad</a:t>
            </a:r>
            <a:r>
              <a:rPr lang="en-US" sz="1600" dirty="0">
                <a:solidFill>
                  <a:schemeClr val="tx1">
                    <a:lumMod val="75000"/>
                    <a:lumOff val="25000"/>
                  </a:schemeClr>
                </a:solidFill>
              </a:rPr>
              <a:t> SSIS package utilized for data dump into the </a:t>
            </a:r>
            <a:r>
              <a:rPr lang="en-US" sz="1600" dirty="0" err="1">
                <a:solidFill>
                  <a:schemeClr val="tx1">
                    <a:lumMod val="75000"/>
                    <a:lumOff val="25000"/>
                  </a:schemeClr>
                </a:solidFill>
              </a:rPr>
              <a:t>EnergyMixOptimization_Master</a:t>
            </a:r>
            <a:r>
              <a:rPr lang="en-US" sz="1600" dirty="0">
                <a:solidFill>
                  <a:schemeClr val="tx1">
                    <a:lumMod val="75000"/>
                    <a:lumOff val="25000"/>
                  </a:schemeClr>
                </a:solidFill>
              </a:rPr>
              <a:t> table.</a:t>
            </a:r>
          </a:p>
          <a:p>
            <a:pPr marL="342900" indent="-342900">
              <a:lnSpc>
                <a:spcPct val="80000"/>
              </a:lnSpc>
              <a:spcBef>
                <a:spcPts val="1000"/>
              </a:spcBef>
              <a:buClr>
                <a:schemeClr val="accent1"/>
              </a:buClr>
              <a:buFont typeface="Wingdings 3" charset="2"/>
              <a:buChar char=""/>
            </a:pPr>
            <a:r>
              <a:rPr lang="en-US" sz="1600" dirty="0">
                <a:solidFill>
                  <a:schemeClr val="tx1">
                    <a:lumMod val="75000"/>
                    <a:lumOff val="25000"/>
                  </a:schemeClr>
                </a:solidFill>
              </a:rPr>
              <a:t>Data loaded from stage tables to corresponding Energy Consumption by Commercial, Industrial, and Residential tables using the </a:t>
            </a:r>
            <a:r>
              <a:rPr lang="en-US" sz="1600" dirty="0" err="1">
                <a:solidFill>
                  <a:schemeClr val="tx1">
                    <a:lumMod val="75000"/>
                    <a:lumOff val="25000"/>
                  </a:schemeClr>
                </a:solidFill>
              </a:rPr>
              <a:t>EnergyMixOptimization_DataLoad</a:t>
            </a:r>
            <a:r>
              <a:rPr lang="en-US" sz="1600" dirty="0">
                <a:solidFill>
                  <a:schemeClr val="tx1">
                    <a:lumMod val="75000"/>
                    <a:lumOff val="25000"/>
                  </a:schemeClr>
                </a:solidFill>
              </a:rPr>
              <a:t> SSIS package.</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39312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grpSp>
        <p:nvGrpSpPr>
          <p:cNvPr id="49" name="Group 4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3" name="Group 6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7" name="Rectangle 7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81" name="Rectangle 8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8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8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8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8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8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9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9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9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9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9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9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a:extLst>
              <a:ext uri="{FF2B5EF4-FFF2-40B4-BE49-F238E27FC236}">
                <a16:creationId xmlns:a16="http://schemas.microsoft.com/office/drawing/2014/main" id="{C5C95EF5-8358-9D61-BBEA-FB805E06F641}"/>
              </a:ext>
            </a:extLst>
          </p:cNvPr>
          <p:cNvSpPr>
            <a:spLocks noGrp="1"/>
          </p:cNvSpPr>
          <p:nvPr>
            <p:ph type="title"/>
          </p:nvPr>
        </p:nvSpPr>
        <p:spPr>
          <a:xfrm>
            <a:off x="2287904" y="248519"/>
            <a:ext cx="8915399" cy="1162423"/>
          </a:xfrm>
        </p:spPr>
        <p:txBody>
          <a:bodyPr vert="horz" lIns="91440" tIns="45720" rIns="91440" bIns="45720" rtlCol="0" anchor="b">
            <a:normAutofit/>
          </a:bodyPr>
          <a:lstStyle/>
          <a:p>
            <a:r>
              <a:rPr lang="en-US" dirty="0"/>
              <a:t>Normalized Table Structure Data Load</a:t>
            </a:r>
          </a:p>
        </p:txBody>
      </p:sp>
      <p:grpSp>
        <p:nvGrpSpPr>
          <p:cNvPr id="97" name="Group 9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9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0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0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0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0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0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0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0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0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0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11" name="Rectangle 11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3" name="Picture 2">
            <a:extLst>
              <a:ext uri="{FF2B5EF4-FFF2-40B4-BE49-F238E27FC236}">
                <a16:creationId xmlns:a16="http://schemas.microsoft.com/office/drawing/2014/main" id="{37AF45E2-744B-5561-4E73-3E183C87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690" y="1749902"/>
            <a:ext cx="3136514" cy="4859580"/>
          </a:xfrm>
          <a:prstGeom prst="rect">
            <a:avLst/>
          </a:prstGeom>
        </p:spPr>
      </p:pic>
      <p:pic>
        <p:nvPicPr>
          <p:cNvPr id="5" name="Picture 4">
            <a:extLst>
              <a:ext uri="{FF2B5EF4-FFF2-40B4-BE49-F238E27FC236}">
                <a16:creationId xmlns:a16="http://schemas.microsoft.com/office/drawing/2014/main" id="{0FB5FF61-D956-2D83-CD18-77BC9F04F90C}"/>
              </a:ext>
            </a:extLst>
          </p:cNvPr>
          <p:cNvPicPr>
            <a:picLocks noChangeAspect="1"/>
          </p:cNvPicPr>
          <p:nvPr/>
        </p:nvPicPr>
        <p:blipFill>
          <a:blip r:embed="rId3"/>
          <a:stretch>
            <a:fillRect/>
          </a:stretch>
        </p:blipFill>
        <p:spPr>
          <a:xfrm>
            <a:off x="3440978" y="3458078"/>
            <a:ext cx="4813873" cy="3237480"/>
          </a:xfrm>
          <a:prstGeom prst="rect">
            <a:avLst/>
          </a:prstGeom>
        </p:spPr>
      </p:pic>
      <p:sp>
        <p:nvSpPr>
          <p:cNvPr id="6" name="TextBox 5">
            <a:extLst>
              <a:ext uri="{FF2B5EF4-FFF2-40B4-BE49-F238E27FC236}">
                <a16:creationId xmlns:a16="http://schemas.microsoft.com/office/drawing/2014/main" id="{2E88F253-028A-EBD9-AA3D-C745E278B793}"/>
              </a:ext>
            </a:extLst>
          </p:cNvPr>
          <p:cNvSpPr txBox="1"/>
          <p:nvPr/>
        </p:nvSpPr>
        <p:spPr>
          <a:xfrm>
            <a:off x="2014330" y="1672271"/>
            <a:ext cx="6707447" cy="1727652"/>
          </a:xfrm>
          <a:prstGeom prst="rect">
            <a:avLst/>
          </a:prstGeom>
          <a:noFill/>
        </p:spPr>
        <p:txBody>
          <a:bodyPr wrap="square" rtlCol="0">
            <a:spAutoFit/>
          </a:bodyPr>
          <a:lstStyle/>
          <a:p>
            <a:pPr marL="342900" indent="-342900">
              <a:lnSpc>
                <a:spcPct val="80000"/>
              </a:lnSpc>
              <a:spcBef>
                <a:spcPts val="1000"/>
              </a:spcBef>
              <a:buClr>
                <a:schemeClr val="accent1"/>
              </a:buClr>
              <a:buFont typeface="Wingdings 3" charset="2"/>
              <a:buChar char=""/>
            </a:pPr>
            <a:r>
              <a:rPr lang="en-US" sz="1600" dirty="0">
                <a:solidFill>
                  <a:schemeClr val="tx1">
                    <a:lumMod val="75000"/>
                    <a:lumOff val="25000"/>
                  </a:schemeClr>
                </a:solidFill>
              </a:rPr>
              <a:t>Dimensional modeling implemented, creating separate dimension and fact tables in SQL Server.</a:t>
            </a:r>
          </a:p>
          <a:p>
            <a:pPr marL="342900" indent="-342900">
              <a:lnSpc>
                <a:spcPct val="80000"/>
              </a:lnSpc>
              <a:spcBef>
                <a:spcPts val="1000"/>
              </a:spcBef>
              <a:buClr>
                <a:schemeClr val="accent1"/>
              </a:buClr>
              <a:buFont typeface="Wingdings 3" charset="2"/>
              <a:buChar char=""/>
            </a:pPr>
            <a:r>
              <a:rPr lang="en-US" sz="1600" dirty="0">
                <a:solidFill>
                  <a:schemeClr val="tx1">
                    <a:lumMod val="75000"/>
                    <a:lumOff val="25000"/>
                  </a:schemeClr>
                </a:solidFill>
              </a:rPr>
              <a:t>Dimensional modeling allows for organizing data into manageable parts, enhancing analytical capabilities.</a:t>
            </a:r>
          </a:p>
          <a:p>
            <a:pPr marL="342900" indent="-342900">
              <a:lnSpc>
                <a:spcPct val="80000"/>
              </a:lnSpc>
              <a:spcBef>
                <a:spcPts val="1000"/>
              </a:spcBef>
              <a:buClr>
                <a:schemeClr val="accent1"/>
              </a:buClr>
              <a:buFont typeface="Wingdings 3" charset="2"/>
              <a:buChar char=""/>
            </a:pPr>
            <a:r>
              <a:rPr lang="en-US" sz="1600" dirty="0">
                <a:solidFill>
                  <a:schemeClr val="tx1">
                    <a:lumMod val="75000"/>
                    <a:lumOff val="25000"/>
                  </a:schemeClr>
                </a:solidFill>
              </a:rPr>
              <a:t>Primary and foreign key relationships established between dimension and fact tables to maintain data integrity and enable efficient querying.</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61656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32CEE19C-E742-9691-A08D-69C764002CAA}"/>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5C95EF5-8358-9D61-BBEA-FB805E06F641}"/>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KPIs to address the problem</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678682C-5AF9-9DC5-D8AA-F3AAA008A619}"/>
              </a:ext>
            </a:extLst>
          </p:cNvPr>
          <p:cNvPicPr>
            <a:picLocks noChangeAspect="1"/>
          </p:cNvPicPr>
          <p:nvPr/>
        </p:nvPicPr>
        <p:blipFill>
          <a:blip r:embed="rId2"/>
          <a:stretch>
            <a:fillRect/>
          </a:stretch>
        </p:blipFill>
        <p:spPr>
          <a:xfrm>
            <a:off x="5114273" y="1975789"/>
            <a:ext cx="6577671" cy="2424469"/>
          </a:xfrm>
          <a:prstGeom prst="rect">
            <a:avLst/>
          </a:prstGeom>
        </p:spPr>
      </p:pic>
    </p:spTree>
    <p:extLst>
      <p:ext uri="{BB962C8B-B14F-4D97-AF65-F5344CB8AC3E}">
        <p14:creationId xmlns:p14="http://schemas.microsoft.com/office/powerpoint/2010/main" val="5699516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512</TotalTime>
  <Words>1151</Words>
  <Application>Microsoft Office PowerPoint</Application>
  <PresentationFormat>Widescreen</PresentationFormat>
  <Paragraphs>85</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Wingdings 3</vt:lpstr>
      <vt:lpstr>Wisp</vt:lpstr>
      <vt:lpstr>     Energy Mix Optimization: Enhancing Sustainability     </vt:lpstr>
      <vt:lpstr>Introduction</vt:lpstr>
      <vt:lpstr>Problem Description</vt:lpstr>
      <vt:lpstr>Project Deliverables</vt:lpstr>
      <vt:lpstr>Making Relational data using Python</vt:lpstr>
      <vt:lpstr>Implication DW/DB Application</vt:lpstr>
      <vt:lpstr>Implication DW/DB Application</vt:lpstr>
      <vt:lpstr>Normalized Table Structure Data Load</vt:lpstr>
      <vt:lpstr>KPIs to address the problem</vt:lpstr>
      <vt:lpstr>PowerPoint Presentation</vt:lpstr>
      <vt:lpstr>PowerPoint Presentation</vt:lpstr>
      <vt:lpstr>PowerPoint Presentation</vt:lpstr>
      <vt:lpstr>PowerPoint Presentation</vt:lpstr>
      <vt:lpstr>Solutions Proposed</vt:lpstr>
      <vt:lpstr>Summary/Lessons Learned/Limitations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Safety Solutions: A Data-Driven Approach to Vehicle Design  </dc:title>
  <dc:creator>dpalariya</dc:creator>
  <cp:lastModifiedBy>Soundarya Bachu</cp:lastModifiedBy>
  <cp:revision>141</cp:revision>
  <dcterms:created xsi:type="dcterms:W3CDTF">2024-02-23T14:36:09Z</dcterms:created>
  <dcterms:modified xsi:type="dcterms:W3CDTF">2024-04-19T16:57:21Z</dcterms:modified>
</cp:coreProperties>
</file>