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D74520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6"/>
    <p:restoredTop sz="94674"/>
  </p:normalViewPr>
  <p:slideViewPr>
    <p:cSldViewPr snapToObjects="1">
      <p:cViewPr>
        <p:scale>
          <a:sx n="41" d="100"/>
          <a:sy n="41" d="100"/>
        </p:scale>
        <p:origin x="-3168" y="14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  <a:prstGeom prst="rect">
            <a:avLst/>
          </a:prstGeo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  <a:prstGeom prst="rect">
            <a:avLst/>
          </a:prstGeo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1143000" y="1968810"/>
            <a:ext cx="41605200" cy="147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500" b="1" dirty="0" err="1">
                <a:latin typeface="Georgia" charset="0"/>
                <a:cs typeface="Georgia" charset="0"/>
              </a:rPr>
              <a:t>Soundarya</a:t>
            </a:r>
            <a:r>
              <a:rPr lang="en-US" sz="5500" b="1" dirty="0">
                <a:latin typeface="Georgia" charset="0"/>
                <a:cs typeface="Georgia" charset="0"/>
              </a:rPr>
              <a:t> </a:t>
            </a:r>
            <a:r>
              <a:rPr lang="en-US" sz="5500" b="1" dirty="0" err="1">
                <a:latin typeface="Georgia" charset="0"/>
                <a:cs typeface="Georgia" charset="0"/>
              </a:rPr>
              <a:t>Ramani</a:t>
            </a:r>
            <a:r>
              <a:rPr lang="en-US" sz="5500" b="1" dirty="0">
                <a:latin typeface="Georgia" charset="0"/>
                <a:cs typeface="Georgia" charset="0"/>
              </a:rPr>
              <a:t>, Srikanth </a:t>
            </a:r>
            <a:r>
              <a:rPr lang="en-US" sz="5500" b="1" dirty="0" err="1">
                <a:latin typeface="Georgia" charset="0"/>
                <a:cs typeface="Georgia" charset="0"/>
              </a:rPr>
              <a:t>Pendyala</a:t>
            </a:r>
            <a:r>
              <a:rPr lang="en-US" sz="5500" b="1" dirty="0">
                <a:latin typeface="Georgia" charset="0"/>
                <a:cs typeface="Georgia" charset="0"/>
              </a:rPr>
              <a:t>, </a:t>
            </a:r>
            <a:r>
              <a:rPr lang="en-US" sz="5500" b="1" dirty="0" err="1">
                <a:latin typeface="Georgia" charset="0"/>
                <a:cs typeface="Georgia" charset="0"/>
              </a:rPr>
              <a:t>Yashi</a:t>
            </a:r>
            <a:r>
              <a:rPr lang="en-US" sz="5500" b="1" dirty="0">
                <a:latin typeface="Georgia" charset="0"/>
                <a:cs typeface="Georgia" charset="0"/>
              </a:rPr>
              <a:t> Gupta</a:t>
            </a:r>
            <a:r>
              <a:rPr lang="en-US" sz="4800" b="1" dirty="0">
                <a:latin typeface="Georgia" charset="0"/>
                <a:cs typeface="Georgia" charset="0"/>
              </a:rPr>
              <a:t/>
            </a:r>
            <a:br>
              <a:rPr lang="en-US" sz="4800" b="1" dirty="0">
                <a:latin typeface="Georgia" charset="0"/>
                <a:cs typeface="Georgia" charset="0"/>
              </a:rPr>
            </a:br>
            <a:r>
              <a:rPr lang="en-US" sz="3500" b="1" dirty="0">
                <a:latin typeface="Georgia" charset="0"/>
                <a:cs typeface="Georgia" charset="0"/>
              </a:rPr>
              <a:t>Programming Analytics and Data Process, School of Information Sciences, University of Illinois Urbana Champaign</a:t>
            </a:r>
          </a:p>
        </p:txBody>
      </p:sp>
      <p:sp>
        <p:nvSpPr>
          <p:cNvPr id="14338" name="TextBox 91"/>
          <p:cNvSpPr txBox="1">
            <a:spLocks noChangeArrowheads="1"/>
          </p:cNvSpPr>
          <p:nvPr/>
        </p:nvSpPr>
        <p:spPr bwMode="auto">
          <a:xfrm>
            <a:off x="1143000" y="760849"/>
            <a:ext cx="42748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0" b="1" dirty="0">
                <a:latin typeface="Georgia" charset="0"/>
                <a:cs typeface="Georgia" charset="0"/>
              </a:rPr>
              <a:t>Gauging User Perception on Music Applications from </a:t>
            </a:r>
            <a:r>
              <a:rPr lang="en-US" sz="7000" b="1" dirty="0" err="1">
                <a:latin typeface="Georgia" charset="0"/>
                <a:cs typeface="Georgia" charset="0"/>
              </a:rPr>
              <a:t>Playstore</a:t>
            </a:r>
            <a:r>
              <a:rPr lang="en-US" sz="7000" b="1" dirty="0">
                <a:latin typeface="Georgia" charset="0"/>
                <a:cs typeface="Georgia" charset="0"/>
              </a:rPr>
              <a:t> using Sentiment Analysis</a:t>
            </a:r>
            <a:endParaRPr lang="en-US" sz="7000" dirty="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14339" name="Rectangle 35"/>
          <p:cNvSpPr>
            <a:spLocks noChangeArrowheads="1"/>
          </p:cNvSpPr>
          <p:nvPr/>
        </p:nvSpPr>
        <p:spPr bwMode="auto">
          <a:xfrm>
            <a:off x="35712399" y="18192608"/>
            <a:ext cx="7035800" cy="413780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ACNOWLEDGMENT</a:t>
            </a:r>
            <a:endParaRPr lang="en-GB" sz="4000" b="1" dirty="0">
              <a:solidFill>
                <a:srgbClr val="CC3300"/>
              </a:solidFill>
            </a:endParaRPr>
          </a:p>
          <a:p>
            <a:pPr algn="just"/>
            <a:r>
              <a:rPr lang="en-US" sz="2800" b="1" dirty="0" smtClean="0">
                <a:ea typeface="Arial" charset="0"/>
                <a:cs typeface="Arial" charset="0"/>
              </a:rPr>
              <a:t>This </a:t>
            </a:r>
            <a:r>
              <a:rPr lang="en-US" sz="2800" b="1" dirty="0">
                <a:ea typeface="Arial" charset="0"/>
                <a:cs typeface="Arial" charset="0"/>
              </a:rPr>
              <a:t>material is based on the work supported by the School of Information Sciences at the University of Illinois under the course IS590PR taught </a:t>
            </a:r>
            <a:r>
              <a:rPr lang="en-US" sz="2800" b="1" dirty="0" smtClean="0">
                <a:ea typeface="Arial" charset="0"/>
                <a:cs typeface="Arial" charset="0"/>
              </a:rPr>
              <a:t>by Sr. Instructor John </a:t>
            </a:r>
            <a:r>
              <a:rPr lang="en-US" sz="2800" b="1" dirty="0" err="1">
                <a:ea typeface="Arial" charset="0"/>
                <a:cs typeface="Arial" charset="0"/>
              </a:rPr>
              <a:t>Weible</a:t>
            </a:r>
            <a:r>
              <a:rPr lang="en-US" sz="2800" b="1" dirty="0">
                <a:ea typeface="Arial" charset="0"/>
                <a:cs typeface="Arial" charset="0"/>
              </a:rPr>
              <a:t> and his expert assistance.</a:t>
            </a:r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1123949" y="18669000"/>
            <a:ext cx="9848850" cy="1325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chemeClr val="tx2"/>
                </a:solidFill>
              </a:rPr>
              <a:t>LITERATURE REVIEW</a:t>
            </a:r>
          </a:p>
          <a:p>
            <a:pPr algn="just">
              <a:spcBef>
                <a:spcPct val="50000"/>
              </a:spcBef>
            </a:pPr>
            <a:r>
              <a:rPr lang="en-GB" sz="4000" b="1" dirty="0"/>
              <a:t>Music apps have revolutionized the way people listen to music in this era. Music apps have provided artists and audiences with a platform to share content and  enjoy music</a:t>
            </a:r>
          </a:p>
          <a:p>
            <a:pPr algn="just">
              <a:spcBef>
                <a:spcPct val="50000"/>
              </a:spcBef>
            </a:pPr>
            <a:r>
              <a:rPr lang="en-GB" sz="4000" b="1" dirty="0"/>
              <a:t>In this growing age of technology and music where there is cut throat competition and plenty of options for the  users to listen from, user reviews and their impact play a more significant role than ever. </a:t>
            </a:r>
          </a:p>
          <a:p>
            <a:pPr algn="just">
              <a:spcBef>
                <a:spcPct val="50000"/>
              </a:spcBef>
            </a:pPr>
            <a:r>
              <a:rPr lang="en-GB" sz="4000" b="1" dirty="0"/>
              <a:t>Our aim through this project is to see what user preferences are through an analysis of their reviews and see which app garners the maximum levels of satisfaction. 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>
                <a:latin typeface="Georgia" charset="0"/>
                <a:cs typeface="Georgia" charset="0"/>
              </a:rPr>
              <a:t>. </a:t>
            </a:r>
            <a:endParaRPr lang="en-AU" sz="2800" dirty="0">
              <a:latin typeface="Georgia" charset="0"/>
              <a:cs typeface="Georgia" charset="0"/>
            </a:endParaRPr>
          </a:p>
        </p:txBody>
      </p:sp>
      <p:sp>
        <p:nvSpPr>
          <p:cNvPr id="14341" name="Rectangle 49"/>
          <p:cNvSpPr>
            <a:spLocks noChangeArrowheads="1"/>
          </p:cNvSpPr>
          <p:nvPr/>
        </p:nvSpPr>
        <p:spPr bwMode="auto">
          <a:xfrm>
            <a:off x="1142999" y="5181599"/>
            <a:ext cx="9829801" cy="125428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chemeClr val="tx2"/>
                </a:solidFill>
              </a:rPr>
              <a:t>INTRODUCTION</a:t>
            </a:r>
          </a:p>
          <a:p>
            <a:pPr algn="just">
              <a:spcBef>
                <a:spcPct val="50000"/>
              </a:spcBef>
            </a:pPr>
            <a:r>
              <a:rPr lang="en-US" sz="4000" b="1" dirty="0"/>
              <a:t>This project aims to compare Music Applications such </a:t>
            </a:r>
            <a:r>
              <a:rPr lang="en-US" sz="4000" b="1" dirty="0" smtClean="0"/>
              <a:t>as </a:t>
            </a:r>
            <a:r>
              <a:rPr lang="en-US" sz="4000" b="1" dirty="0"/>
              <a:t>Pandora, Spotify and Amazon music by using </a:t>
            </a:r>
            <a:r>
              <a:rPr lang="en-US" sz="4000" b="1" dirty="0" smtClean="0"/>
              <a:t>scraped data </a:t>
            </a:r>
            <a:r>
              <a:rPr lang="en-US" sz="4000" b="1" dirty="0"/>
              <a:t>(user reviews) from </a:t>
            </a:r>
            <a:r>
              <a:rPr lang="en-US" sz="4000" b="1" dirty="0" smtClean="0"/>
              <a:t>Google </a:t>
            </a:r>
            <a:r>
              <a:rPr lang="en-US" sz="4000" b="1" dirty="0" err="1"/>
              <a:t>Playstore</a:t>
            </a:r>
            <a:r>
              <a:rPr lang="en-US" sz="4000" b="1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en-US" sz="4000" b="1" dirty="0"/>
              <a:t> Application of sentiment analysis technique using Python on user reviews. Comparison of Music applications on the basis of four essential factors such as Cost, Collection, Stability of Application and Advertisement. </a:t>
            </a:r>
          </a:p>
          <a:p>
            <a:pPr algn="just">
              <a:spcBef>
                <a:spcPct val="50000"/>
              </a:spcBef>
            </a:pPr>
            <a:r>
              <a:rPr lang="en-US" sz="4000" b="1" dirty="0"/>
              <a:t>Additionally, portraying a sentiment score on user in order to give the user a perception of their review on the Internet before they upload the review. </a:t>
            </a:r>
            <a:endParaRPr lang="en-US" sz="2800" b="1" dirty="0">
              <a:latin typeface="Georgia" charset="0"/>
              <a:cs typeface="Georgia" charset="0"/>
            </a:endParaRPr>
          </a:p>
        </p:txBody>
      </p:sp>
      <p:sp>
        <p:nvSpPr>
          <p:cNvPr id="14343" name="Rectangle 51"/>
          <p:cNvSpPr>
            <a:spLocks noChangeArrowheads="1"/>
          </p:cNvSpPr>
          <p:nvPr/>
        </p:nvSpPr>
        <p:spPr bwMode="auto">
          <a:xfrm>
            <a:off x="21783841" y="5181600"/>
            <a:ext cx="13205566" cy="26746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u="sng" dirty="0">
                <a:solidFill>
                  <a:schemeClr val="tx2"/>
                </a:solidFill>
                <a:cs typeface="Georgia" charset="0"/>
              </a:rPr>
              <a:t>RESULTS: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Georgia" charset="0"/>
              <a:cs typeface="Georgia" charset="0"/>
            </a:endParaRPr>
          </a:p>
        </p:txBody>
      </p:sp>
      <p:sp>
        <p:nvSpPr>
          <p:cNvPr id="14344" name="Rectangle 52"/>
          <p:cNvSpPr>
            <a:spLocks noChangeArrowheads="1"/>
          </p:cNvSpPr>
          <p:nvPr/>
        </p:nvSpPr>
        <p:spPr bwMode="auto">
          <a:xfrm>
            <a:off x="35712398" y="5181600"/>
            <a:ext cx="7101115" cy="662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chemeClr val="tx2"/>
                </a:solidFill>
              </a:rPr>
              <a:t>CONCLUSION</a:t>
            </a:r>
          </a:p>
          <a:p>
            <a:endParaRPr lang="en-US" sz="2800" dirty="0"/>
          </a:p>
          <a:p>
            <a:pPr algn="just"/>
            <a:r>
              <a:rPr lang="en-US" sz="2800" b="1" dirty="0">
                <a:ea typeface="Arial" charset="0"/>
                <a:cs typeface="Arial" charset="0"/>
              </a:rPr>
              <a:t>Our analysis on the </a:t>
            </a:r>
            <a:r>
              <a:rPr lang="en-US" sz="2800" b="1" dirty="0" smtClean="0">
                <a:ea typeface="Arial" charset="0"/>
                <a:cs typeface="Arial" charset="0"/>
              </a:rPr>
              <a:t>scraped </a:t>
            </a:r>
            <a:r>
              <a:rPr lang="en-US" sz="2800" b="1" dirty="0">
                <a:ea typeface="Arial" charset="0"/>
                <a:cs typeface="Arial" charset="0"/>
              </a:rPr>
              <a:t>data sets shows that amazon music is the most preferred app due to its higher positive sentiment score and the. </a:t>
            </a:r>
            <a:r>
              <a:rPr lang="en-US" sz="2800" b="1" dirty="0" err="1">
                <a:ea typeface="Arial" charset="0"/>
                <a:cs typeface="Arial" charset="0"/>
              </a:rPr>
              <a:t>Factos</a:t>
            </a:r>
            <a:r>
              <a:rPr lang="en-US" sz="2800" b="1" dirty="0">
                <a:ea typeface="Arial" charset="0"/>
                <a:cs typeface="Arial" charset="0"/>
              </a:rPr>
              <a:t> that play a role in getting these positive reviews are lack of advertisements, free usage for prime subscribers. Both cost and advertisements play a major role in amazon music being the dominant music app.    </a:t>
            </a:r>
          </a:p>
        </p:txBody>
      </p:sp>
      <p:sp>
        <p:nvSpPr>
          <p:cNvPr id="14346" name="Rectangle 34"/>
          <p:cNvSpPr>
            <a:spLocks noChangeArrowheads="1"/>
          </p:cNvSpPr>
          <p:nvPr/>
        </p:nvSpPr>
        <p:spPr bwMode="auto">
          <a:xfrm>
            <a:off x="35712399" y="12461500"/>
            <a:ext cx="7035799" cy="5028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3600" b="1" u="sng" dirty="0">
                <a:solidFill>
                  <a:schemeClr val="tx2"/>
                </a:solidFill>
              </a:rPr>
              <a:t>FUTURE WORK</a:t>
            </a:r>
          </a:p>
          <a:p>
            <a:pPr algn="just">
              <a:spcBef>
                <a:spcPct val="50000"/>
              </a:spcBef>
            </a:pPr>
            <a:r>
              <a:rPr lang="en-GB" sz="2800" b="1" dirty="0" smtClean="0">
                <a:solidFill>
                  <a:schemeClr val="bg2">
                    <a:lumMod val="10000"/>
                  </a:schemeClr>
                </a:solidFill>
              </a:rPr>
              <a:t>Our future work would include creating an interface to take in user input in the form of reviews after which we would give them a feedback with the sentiment score of their input as negative, positive or neutral to tell them the effect of their review on a particular application. </a:t>
            </a:r>
            <a:endParaRPr lang="en-GB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144" y="30861331"/>
            <a:ext cx="7099585" cy="1551977"/>
          </a:xfrm>
          <a:prstGeom prst="rect">
            <a:avLst/>
          </a:prstGeom>
        </p:spPr>
      </p:pic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35712397" y="22714648"/>
            <a:ext cx="7035801" cy="5456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REFERENCES</a:t>
            </a:r>
            <a:endParaRPr lang="en-US" sz="2800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n-US" sz="2900" b="1" i="1" dirty="0" err="1"/>
              <a:t>TheDancerCodes</a:t>
            </a:r>
            <a:r>
              <a:rPr lang="en-US" sz="2900" b="1" i="1" dirty="0"/>
              <a:t>. "</a:t>
            </a:r>
            <a:r>
              <a:rPr lang="en-US" sz="2900" b="1" i="1" dirty="0" err="1"/>
              <a:t>TheDancerCodes</a:t>
            </a:r>
            <a:r>
              <a:rPr lang="en-US" sz="2900" b="1" i="1" dirty="0"/>
              <a:t>/Selenium-</a:t>
            </a:r>
            <a:r>
              <a:rPr lang="en-US" sz="2900" b="1" i="1" dirty="0" err="1"/>
              <a:t>Webscraping</a:t>
            </a:r>
            <a:r>
              <a:rPr lang="en-US" sz="2900" b="1" i="1" dirty="0"/>
              <a:t>-Example." GitHub. September 04, 2017. Accessed April 24, 2019. </a:t>
            </a:r>
            <a:endParaRPr lang="en-US" sz="2900" b="1" i="1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n-US" sz="2900" b="1" i="1" dirty="0" err="1"/>
              <a:t>Taracha</a:t>
            </a:r>
            <a:r>
              <a:rPr lang="en-US" sz="2900" b="1" i="1" dirty="0"/>
              <a:t>, Roger, and Roger </a:t>
            </a:r>
            <a:r>
              <a:rPr lang="en-US" sz="2900" b="1" i="1" dirty="0" err="1"/>
              <a:t>Taracha</a:t>
            </a:r>
            <a:r>
              <a:rPr lang="en-US" sz="2900" b="1" i="1" dirty="0"/>
              <a:t>. "Introduction to Web Scraping Using Selenium." Medium. September 04, 2017. Accessed April 24, 2019</a:t>
            </a:r>
            <a:r>
              <a:rPr lang="en-US" sz="2900" b="1" i="1" dirty="0" smtClean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13BD412-5616-F948-8BBA-40AAF70C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815" y="6445181"/>
            <a:ext cx="7154617" cy="4461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22D9556-F4F7-E64D-884C-D2701D513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166" y="12816774"/>
            <a:ext cx="9075537" cy="4673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A195663-F7B6-564B-A6E7-4156B34D8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9875" y="25804792"/>
            <a:ext cx="9053180" cy="5448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71C0D50-5C45-CC4F-8421-F2F1C939D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1620" y="18693800"/>
            <a:ext cx="8589781" cy="5454904"/>
          </a:xfrm>
          <a:prstGeom prst="rect">
            <a:avLst/>
          </a:prstGeom>
        </p:spPr>
      </p:pic>
      <p:sp>
        <p:nvSpPr>
          <p:cNvPr id="19" name="Rectangle 34">
            <a:extLst>
              <a:ext uri="{FF2B5EF4-FFF2-40B4-BE49-F238E27FC236}">
                <a16:creationId xmlns:a16="http://schemas.microsoft.com/office/drawing/2014/main" xmlns="" id="{74423D83-E03E-CF4E-9C8E-467B1280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4995" y="11287225"/>
            <a:ext cx="3335526" cy="6705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>
              <a:spcBef>
                <a:spcPct val="50000"/>
              </a:spcBef>
            </a:pPr>
            <a:r>
              <a:rPr lang="en-US" sz="3600" b="1" dirty="0">
                <a:latin typeface="+mj-lt"/>
                <a:cs typeface="Georgia" charset="0"/>
              </a:rPr>
              <a:t>Cost</a:t>
            </a:r>
          </a:p>
          <a:p>
            <a:pPr algn="just">
              <a:spcBef>
                <a:spcPct val="50000"/>
              </a:spcBef>
            </a:pPr>
            <a:r>
              <a:rPr lang="en-US" sz="3000" b="1" dirty="0">
                <a:latin typeface="+mj-lt"/>
                <a:cs typeface="Georgia" charset="0"/>
              </a:rPr>
              <a:t>Amazon music and Pandora being free provide a wide range of music and also gains immense attention in the market.</a:t>
            </a:r>
          </a:p>
          <a:p>
            <a:pPr algn="just">
              <a:spcBef>
                <a:spcPct val="50000"/>
              </a:spcBef>
            </a:pPr>
            <a:endParaRPr lang="en-US" sz="2800" b="1" dirty="0">
              <a:latin typeface="+mj-lt"/>
              <a:cs typeface="Georgia" charset="0"/>
            </a:endParaRP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xmlns="" id="{B79A5CE1-561F-CB4F-B232-893562AE1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8934" y="5120267"/>
            <a:ext cx="4800238" cy="70945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>
              <a:spcBef>
                <a:spcPct val="50000"/>
              </a:spcBef>
            </a:pPr>
            <a:r>
              <a:rPr lang="en-US" sz="3600" b="1" u="sng" dirty="0">
                <a:latin typeface="+mn-lt"/>
                <a:cs typeface="Georgia" charset="0"/>
              </a:rPr>
              <a:t>Song </a:t>
            </a:r>
            <a:r>
              <a:rPr lang="en-US" sz="3600" b="1" u="sng" dirty="0" smtClean="0">
                <a:latin typeface="+mn-lt"/>
                <a:cs typeface="Georgia" charset="0"/>
              </a:rPr>
              <a:t>collection:</a:t>
            </a:r>
            <a:endParaRPr lang="en-US" sz="3600" b="1" u="sng" dirty="0">
              <a:latin typeface="+mn-lt"/>
              <a:cs typeface="Georgia" charset="0"/>
            </a:endParaRPr>
          </a:p>
          <a:p>
            <a:pPr algn="just">
              <a:spcBef>
                <a:spcPct val="50000"/>
              </a:spcBef>
            </a:pPr>
            <a:r>
              <a:rPr lang="en-US" sz="3000" b="1" dirty="0">
                <a:latin typeface="+mn-lt"/>
                <a:cs typeface="Georgia" charset="0"/>
              </a:rPr>
              <a:t>Based on the song collection, Spotify offers great and diverse music choices. This deems our hypothesis as true since </a:t>
            </a:r>
            <a:r>
              <a:rPr lang="en-IN" sz="3000" b="1" dirty="0"/>
              <a:t>Spotify's immense music playlist collection and diverse genres with a very low subscription rate has gained competitive edge in the music industry.  </a:t>
            </a:r>
            <a:endParaRPr lang="en-US" sz="3000" b="1" dirty="0">
              <a:latin typeface="+mn-lt"/>
              <a:cs typeface="Georgia" charset="0"/>
            </a:endParaRPr>
          </a:p>
          <a:p>
            <a:pPr algn="just">
              <a:spcBef>
                <a:spcPct val="50000"/>
              </a:spcBef>
            </a:pPr>
            <a:endParaRPr lang="en-US" sz="2800" b="1" dirty="0">
              <a:latin typeface="+mn-lt"/>
              <a:cs typeface="Georgia" charset="0"/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xmlns="" id="{5241EA70-721D-D24C-A909-B5E67558D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3842" y="25034903"/>
            <a:ext cx="3367324" cy="65118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>
              <a:spcBef>
                <a:spcPct val="50000"/>
              </a:spcBef>
            </a:pPr>
            <a:r>
              <a:rPr lang="en-US" sz="3600" b="1" dirty="0">
                <a:latin typeface="+mj-lt"/>
                <a:cs typeface="Georgia" charset="0"/>
              </a:rPr>
              <a:t>Application Stability</a:t>
            </a:r>
          </a:p>
          <a:p>
            <a:pPr algn="just">
              <a:spcBef>
                <a:spcPct val="50000"/>
              </a:spcBef>
            </a:pPr>
            <a:r>
              <a:rPr lang="en-US" sz="2800" b="1" dirty="0">
                <a:latin typeface="+mj-lt"/>
                <a:cs typeface="Georgia" charset="0"/>
              </a:rPr>
              <a:t>Applications like Amazon Music are highly unstable and can crash devices.</a:t>
            </a:r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xmlns="" id="{4503EB4C-E3A8-6043-A182-99CFB7C4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613" y="17724438"/>
            <a:ext cx="4239794" cy="733886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algn="just">
              <a:spcBef>
                <a:spcPct val="50000"/>
              </a:spcBef>
            </a:pPr>
            <a:r>
              <a:rPr lang="en-US" sz="3600" b="1" dirty="0">
                <a:latin typeface="+mn-lt"/>
                <a:cs typeface="Georgia" charset="0"/>
              </a:rPr>
              <a:t>Advertisement &amp; Spam</a:t>
            </a:r>
          </a:p>
          <a:p>
            <a:pPr algn="just">
              <a:spcBef>
                <a:spcPct val="50000"/>
              </a:spcBef>
            </a:pPr>
            <a:r>
              <a:rPr lang="en-IN" sz="2400" b="1" dirty="0">
                <a:latin typeface="+mn-lt"/>
              </a:rPr>
              <a:t>Pandora's free version gains more attention in the market within a certain age range although its advertisements can act as interruptions which also proves our hypothesis true.</a:t>
            </a:r>
            <a:endParaRPr lang="en-US" sz="2400" b="1" dirty="0">
              <a:latin typeface="+mn-lt"/>
              <a:cs typeface="Georgia" charset="0"/>
            </a:endParaRPr>
          </a:p>
        </p:txBody>
      </p:sp>
      <p:sp>
        <p:nvSpPr>
          <p:cNvPr id="22" name="Rectangle 49"/>
          <p:cNvSpPr>
            <a:spLocks noChangeArrowheads="1"/>
          </p:cNvSpPr>
          <p:nvPr/>
        </p:nvSpPr>
        <p:spPr bwMode="auto">
          <a:xfrm>
            <a:off x="11488997" y="5181599"/>
            <a:ext cx="9829801" cy="267462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RESEARCH DESIGN AND METHODS</a:t>
            </a:r>
          </a:p>
          <a:p>
            <a:pPr algn="just">
              <a:spcBef>
                <a:spcPct val="50000"/>
              </a:spcBef>
            </a:pPr>
            <a:r>
              <a:rPr lang="en-US" sz="4000" b="1" u="sng" dirty="0" smtClean="0"/>
              <a:t>Website Scrapping: </a:t>
            </a:r>
          </a:p>
          <a:p>
            <a:pPr algn="just">
              <a:spcBef>
                <a:spcPct val="50000"/>
              </a:spcBef>
            </a:pPr>
            <a:r>
              <a:rPr lang="en-US" sz="4000" b="1" dirty="0" smtClean="0"/>
              <a:t>Performed Web Scrapping on User reviews from the Google play store using selenium package in order to automate web browser interaction from Python. Used </a:t>
            </a:r>
            <a:r>
              <a:rPr lang="en-US" sz="4000" b="1" dirty="0" err="1" smtClean="0"/>
              <a:t>ChromeDriver</a:t>
            </a:r>
            <a:r>
              <a:rPr lang="en-US" sz="4000" b="1" dirty="0" smtClean="0"/>
              <a:t> to launch and perform tasks on Google play store.  </a:t>
            </a:r>
          </a:p>
          <a:p>
            <a:pPr algn="just">
              <a:spcBef>
                <a:spcPct val="50000"/>
              </a:spcBef>
            </a:pPr>
            <a:r>
              <a:rPr lang="en-US" sz="4000" b="1" u="sng" dirty="0" smtClean="0"/>
              <a:t>Sentimental Analysis using VADER:</a:t>
            </a:r>
          </a:p>
          <a:p>
            <a:pPr algn="just"/>
            <a:r>
              <a:rPr lang="en-US" sz="4000" b="1" dirty="0" smtClean="0"/>
              <a:t>Valence </a:t>
            </a:r>
            <a:r>
              <a:rPr lang="en-US" sz="4000" b="1" dirty="0"/>
              <a:t>Aware Dictionary and S</a:t>
            </a:r>
            <a:r>
              <a:rPr lang="en-US" sz="4000" b="1" dirty="0" smtClean="0"/>
              <a:t>entiment Reasoner </a:t>
            </a:r>
            <a:r>
              <a:rPr lang="en-US" sz="4000" b="1" dirty="0"/>
              <a:t>is a lexicon and rule-based sentiment analysis tool that is specifically attuned to sentiments expressed in social </a:t>
            </a:r>
            <a:r>
              <a:rPr lang="en-US" sz="4000" b="1" dirty="0" smtClean="0"/>
              <a:t>media. It uses </a:t>
            </a:r>
            <a:r>
              <a:rPr lang="en-US" sz="4000" b="1" dirty="0"/>
              <a:t>a combination of  </a:t>
            </a:r>
            <a:r>
              <a:rPr lang="en-US" sz="4000" b="1" dirty="0" smtClean="0"/>
              <a:t>sentiment lexicon which is </a:t>
            </a:r>
            <a:r>
              <a:rPr lang="en-US" sz="4000" b="1" dirty="0"/>
              <a:t>a list of lexical features (e.g., words) which are generally labelled according to their semantic orientation as either </a:t>
            </a:r>
            <a:r>
              <a:rPr lang="en-US" sz="4000" b="1" dirty="0" smtClean="0"/>
              <a:t>positive, negative or neutral. </a:t>
            </a:r>
            <a:endParaRPr lang="en-US" sz="4000" b="1" dirty="0"/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u="sng" dirty="0" smtClean="0"/>
              <a:t>Aspect Based Analysis:</a:t>
            </a:r>
          </a:p>
          <a:p>
            <a:pPr algn="just"/>
            <a:r>
              <a:rPr lang="en-US" sz="4000" b="1" dirty="0" smtClean="0"/>
              <a:t>Analyzed each review to </a:t>
            </a:r>
            <a:r>
              <a:rPr lang="en-US" sz="4000" b="1" dirty="0"/>
              <a:t>identify various aspects </a:t>
            </a:r>
            <a:r>
              <a:rPr lang="en-US" sz="4000" b="1" dirty="0" smtClean="0"/>
              <a:t>such as Cost, Collection, Advertisement and Stability of App and determined </a:t>
            </a:r>
            <a:r>
              <a:rPr lang="en-US" sz="4000" b="1" dirty="0"/>
              <a:t>the corresponding sentiment </a:t>
            </a:r>
            <a:r>
              <a:rPr lang="en-US" sz="4000" b="1" dirty="0" smtClean="0"/>
              <a:t>for each of these factors. </a:t>
            </a:r>
            <a:r>
              <a:rPr lang="en-US" sz="4000" b="1" dirty="0">
                <a:solidFill>
                  <a:srgbClr val="2B3E51"/>
                </a:solidFill>
                <a:ea typeface="Arial" charset="0"/>
                <a:cs typeface="Arial" charset="0"/>
              </a:rPr>
              <a:t>Customers are more vocal than ever. They love leaving feedback – good and bad – making them a valuable resource for businesses</a:t>
            </a:r>
            <a:endParaRPr lang="en-US" sz="4000" b="1" u="sng" dirty="0" smtClean="0">
              <a:ea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endParaRPr lang="en-US" sz="4000" b="1" dirty="0" smtClean="0"/>
          </a:p>
          <a:p>
            <a:pPr algn="just">
              <a:spcBef>
                <a:spcPct val="50000"/>
              </a:spcBef>
            </a:pPr>
            <a:endParaRPr lang="en-US" sz="2800" b="1" dirty="0">
              <a:latin typeface="Georgia" charset="0"/>
              <a:cs typeface="Georgia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649" y="26703986"/>
            <a:ext cx="5662536" cy="48972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96" y="28321331"/>
            <a:ext cx="25400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31F33"/>
      </a:dk1>
      <a:lt1>
        <a:srgbClr val="FFFFFF"/>
      </a:lt1>
      <a:dk2>
        <a:srgbClr val="DC4D3A"/>
      </a:dk2>
      <a:lt2>
        <a:srgbClr val="FAFAFA"/>
      </a:lt2>
      <a:accent1>
        <a:srgbClr val="131F33"/>
      </a:accent1>
      <a:accent2>
        <a:srgbClr val="DB4C3A"/>
      </a:accent2>
      <a:accent3>
        <a:srgbClr val="555555"/>
      </a:accent3>
      <a:accent4>
        <a:srgbClr val="888888"/>
      </a:accent4>
      <a:accent5>
        <a:srgbClr val="3D64A7"/>
      </a:accent5>
      <a:accent6>
        <a:srgbClr val="B23E2F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410CA1B-542D-3244-B814-5E899E0E5892}" vid="{0D1DA440-3E1F-1243-A175-747014F56C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Research_poster_template 2</Template>
  <TotalTime>1558</TotalTime>
  <Words>577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Calibri</vt:lpstr>
      <vt:lpstr>Georgia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Soundarya Ramani</dc:creator>
  <cp:keywords/>
  <dc:description/>
  <cp:lastModifiedBy>Soundarya Ramani</cp:lastModifiedBy>
  <cp:revision>34</cp:revision>
  <cp:lastPrinted>2009-06-18T18:06:01Z</cp:lastPrinted>
  <dcterms:created xsi:type="dcterms:W3CDTF">2019-04-23T00:59:46Z</dcterms:created>
  <dcterms:modified xsi:type="dcterms:W3CDTF">2019-05-13T06:24:12Z</dcterms:modified>
  <cp:category/>
</cp:coreProperties>
</file>