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8" r:id="rId2"/>
    <p:sldId id="257" r:id="rId3"/>
    <p:sldId id="260" r:id="rId4"/>
    <p:sldId id="261" r:id="rId5"/>
    <p:sldId id="262"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0125E4-AE1B-033E-848A-9A38E7739699}" v="366" dt="2025-03-07T21:55:24.238"/>
    <p1510:client id="{D3D879EB-37F2-463D-A262-F0028581A57F}" v="241" dt="2025-03-07T21:58:52.7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404" autoAdjust="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4FE8C97C-8EEF-4404-ADC9-B9FFE64DFF51}" type="datetimeFigureOut">
              <a:rPr lang="en-IN" smtClean="0"/>
              <a:t>15-05-2025</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F5E72404-1D64-4920-B744-8B67479CD585}" type="slidenum">
              <a:rPr lang="en-IN" smtClean="0"/>
              <a:t>‹#›</a:t>
            </a:fld>
            <a:endParaRPr lang="en-IN"/>
          </a:p>
        </p:txBody>
      </p:sp>
    </p:spTree>
    <p:extLst>
      <p:ext uri="{BB962C8B-B14F-4D97-AF65-F5344CB8AC3E}">
        <p14:creationId xmlns:p14="http://schemas.microsoft.com/office/powerpoint/2010/main" val="363584145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E8C97C-8EEF-4404-ADC9-B9FFE64DFF51}" type="datetimeFigureOut">
              <a:rPr lang="en-IN" smtClean="0"/>
              <a:t>15-05-2025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E72404-1D64-4920-B744-8B67479CD585}" type="slidenum">
              <a:rPr lang="en-IN" smtClean="0"/>
              <a:t>‹#›</a:t>
            </a:fld>
            <a:endParaRPr lang="en-IN"/>
          </a:p>
        </p:txBody>
      </p:sp>
    </p:spTree>
    <p:extLst>
      <p:ext uri="{BB962C8B-B14F-4D97-AF65-F5344CB8AC3E}">
        <p14:creationId xmlns:p14="http://schemas.microsoft.com/office/powerpoint/2010/main" val="1747328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E8C97C-8EEF-4404-ADC9-B9FFE64DFF51}" type="datetimeFigureOut">
              <a:rPr lang="en-IN" smtClean="0"/>
              <a:t>15-05-2025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E72404-1D64-4920-B744-8B67479CD585}" type="slidenum">
              <a:rPr lang="en-IN" smtClean="0"/>
              <a:t>‹#›</a:t>
            </a:fld>
            <a:endParaRPr lang="en-IN"/>
          </a:p>
        </p:txBody>
      </p:sp>
    </p:spTree>
    <p:extLst>
      <p:ext uri="{BB962C8B-B14F-4D97-AF65-F5344CB8AC3E}">
        <p14:creationId xmlns:p14="http://schemas.microsoft.com/office/powerpoint/2010/main" val="660015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E8C97C-8EEF-4404-ADC9-B9FFE64DFF51}" type="datetimeFigureOut">
              <a:rPr lang="en-IN" smtClean="0"/>
              <a:t>15-05-2025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E72404-1D64-4920-B744-8B67479CD585}" type="slidenum">
              <a:rPr lang="en-IN" smtClean="0"/>
              <a:t>‹#›</a:t>
            </a:fld>
            <a:endParaRPr lang="en-IN"/>
          </a:p>
        </p:txBody>
      </p:sp>
    </p:spTree>
    <p:extLst>
      <p:ext uri="{BB962C8B-B14F-4D97-AF65-F5344CB8AC3E}">
        <p14:creationId xmlns:p14="http://schemas.microsoft.com/office/powerpoint/2010/main" val="1403922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4FE8C97C-8EEF-4404-ADC9-B9FFE64DFF51}" type="datetimeFigureOut">
              <a:rPr lang="en-IN" smtClean="0"/>
              <a:t>15-05-2025</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F5E72404-1D64-4920-B744-8B67479CD585}" type="slidenum">
              <a:rPr lang="en-IN" smtClean="0"/>
              <a:t>‹#›</a:t>
            </a:fld>
            <a:endParaRPr lang="en-IN"/>
          </a:p>
        </p:txBody>
      </p:sp>
    </p:spTree>
    <p:extLst>
      <p:ext uri="{BB962C8B-B14F-4D97-AF65-F5344CB8AC3E}">
        <p14:creationId xmlns:p14="http://schemas.microsoft.com/office/powerpoint/2010/main" val="21403464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E8C97C-8EEF-4404-ADC9-B9FFE64DFF51}" type="datetimeFigureOut">
              <a:rPr lang="en-IN" smtClean="0"/>
              <a:t>15-05-2025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E72404-1D64-4920-B744-8B67479CD585}" type="slidenum">
              <a:rPr lang="en-IN" smtClean="0"/>
              <a:t>‹#›</a:t>
            </a:fld>
            <a:endParaRPr lang="en-IN"/>
          </a:p>
        </p:txBody>
      </p:sp>
    </p:spTree>
    <p:extLst>
      <p:ext uri="{BB962C8B-B14F-4D97-AF65-F5344CB8AC3E}">
        <p14:creationId xmlns:p14="http://schemas.microsoft.com/office/powerpoint/2010/main" val="2342565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E8C97C-8EEF-4404-ADC9-B9FFE64DFF51}" type="datetimeFigureOut">
              <a:rPr lang="en-IN" smtClean="0"/>
              <a:t>15-05-2025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E72404-1D64-4920-B744-8B67479CD585}" type="slidenum">
              <a:rPr lang="en-IN" smtClean="0"/>
              <a:t>‹#›</a:t>
            </a:fld>
            <a:endParaRPr lang="en-IN"/>
          </a:p>
        </p:txBody>
      </p:sp>
    </p:spTree>
    <p:extLst>
      <p:ext uri="{BB962C8B-B14F-4D97-AF65-F5344CB8AC3E}">
        <p14:creationId xmlns:p14="http://schemas.microsoft.com/office/powerpoint/2010/main" val="2840335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E8C97C-8EEF-4404-ADC9-B9FFE64DFF51}" type="datetimeFigureOut">
              <a:rPr lang="en-IN" smtClean="0"/>
              <a:t>15-05-2025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E72404-1D64-4920-B744-8B67479CD585}" type="slidenum">
              <a:rPr lang="en-IN" smtClean="0"/>
              <a:t>‹#›</a:t>
            </a:fld>
            <a:endParaRPr lang="en-IN"/>
          </a:p>
        </p:txBody>
      </p:sp>
    </p:spTree>
    <p:extLst>
      <p:ext uri="{BB962C8B-B14F-4D97-AF65-F5344CB8AC3E}">
        <p14:creationId xmlns:p14="http://schemas.microsoft.com/office/powerpoint/2010/main" val="4140760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E8C97C-8EEF-4404-ADC9-B9FFE64DFF51}" type="datetimeFigureOut">
              <a:rPr lang="en-IN" smtClean="0"/>
              <a:t>15-05-2025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5E72404-1D64-4920-B744-8B67479CD585}" type="slidenum">
              <a:rPr lang="en-IN" smtClean="0"/>
              <a:t>‹#›</a:t>
            </a:fld>
            <a:endParaRPr lang="en-IN"/>
          </a:p>
        </p:txBody>
      </p:sp>
    </p:spTree>
    <p:extLst>
      <p:ext uri="{BB962C8B-B14F-4D97-AF65-F5344CB8AC3E}">
        <p14:creationId xmlns:p14="http://schemas.microsoft.com/office/powerpoint/2010/main" val="3882625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FE8C97C-8EEF-4404-ADC9-B9FFE64DFF51}" type="datetimeFigureOut">
              <a:rPr lang="en-IN" smtClean="0"/>
              <a:t>15-05-2025</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F5E72404-1D64-4920-B744-8B67479CD585}"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15443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4FE8C97C-8EEF-4404-ADC9-B9FFE64DFF51}" type="datetimeFigureOut">
              <a:rPr lang="en-IN" smtClean="0"/>
              <a:t>15-05-2025</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F5E72404-1D64-4920-B744-8B67479CD585}"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4340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4FE8C97C-8EEF-4404-ADC9-B9FFE64DFF51}" type="datetimeFigureOut">
              <a:rPr lang="en-IN" smtClean="0"/>
              <a:t>15-05-2025</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5E72404-1D64-4920-B744-8B67479CD585}" type="slidenum">
              <a:rPr lang="en-IN" smtClean="0"/>
              <a:t>‹#›</a:t>
            </a:fld>
            <a:endParaRPr lang="en-IN"/>
          </a:p>
        </p:txBody>
      </p:sp>
    </p:spTree>
    <p:extLst>
      <p:ext uri="{BB962C8B-B14F-4D97-AF65-F5344CB8AC3E}">
        <p14:creationId xmlns:p14="http://schemas.microsoft.com/office/powerpoint/2010/main" val="359044389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7B0E9-3DE5-903D-EF89-A990859D035F}"/>
              </a:ext>
            </a:extLst>
          </p:cNvPr>
          <p:cNvSpPr>
            <a:spLocks noGrp="1"/>
          </p:cNvSpPr>
          <p:nvPr>
            <p:ph type="title"/>
          </p:nvPr>
        </p:nvSpPr>
        <p:spPr>
          <a:xfrm>
            <a:off x="1066800" y="642594"/>
            <a:ext cx="10058400" cy="1058985"/>
          </a:xfrm>
        </p:spPr>
        <p:txBody>
          <a:bodyPr>
            <a:normAutofit/>
          </a:bodyPr>
          <a:lstStyle/>
          <a:p>
            <a:r>
              <a:rPr lang="en-IN" dirty="0"/>
              <a:t>          </a:t>
            </a:r>
            <a:endParaRPr lang="en-IN" dirty="0">
              <a:solidFill>
                <a:schemeClr val="accent2">
                  <a:lumMod val="75000"/>
                </a:schemeClr>
              </a:solidFill>
              <a:latin typeface="Times New Roman"/>
              <a:cs typeface="Times New Roman"/>
            </a:endParaRPr>
          </a:p>
        </p:txBody>
      </p:sp>
      <p:sp>
        <p:nvSpPr>
          <p:cNvPr id="3" name="Content Placeholder 2">
            <a:extLst>
              <a:ext uri="{FF2B5EF4-FFF2-40B4-BE49-F238E27FC236}">
                <a16:creationId xmlns:a16="http://schemas.microsoft.com/office/drawing/2014/main" id="{11228566-35CE-FD7A-A4FF-D3F9D9740BD0}"/>
              </a:ext>
            </a:extLst>
          </p:cNvPr>
          <p:cNvSpPr>
            <a:spLocks noGrp="1"/>
          </p:cNvSpPr>
          <p:nvPr>
            <p:ph idx="1"/>
          </p:nvPr>
        </p:nvSpPr>
        <p:spPr>
          <a:xfrm>
            <a:off x="1066800" y="1897966"/>
            <a:ext cx="10058400" cy="3931920"/>
          </a:xfrm>
        </p:spPr>
        <p:txBody>
          <a:bodyPr vert="horz" lIns="91440" tIns="45720" rIns="91440" bIns="45720" rtlCol="0" anchor="t">
            <a:normAutofit/>
          </a:bodyPr>
          <a:lstStyle/>
          <a:p>
            <a:pPr marL="0" indent="0">
              <a:buNone/>
            </a:pPr>
            <a:r>
              <a:rPr lang="en-IN" dirty="0"/>
              <a:t>             </a:t>
            </a:r>
          </a:p>
          <a:p>
            <a:pPr marL="0" indent="0">
              <a:buNone/>
            </a:pPr>
            <a:endParaRPr lang="en-IN" sz="3200" b="1" dirty="0">
              <a:latin typeface="Times New Roman"/>
              <a:cs typeface="Times New Roman"/>
            </a:endParaRPr>
          </a:p>
          <a:p>
            <a:pPr marL="0" indent="0">
              <a:buNone/>
            </a:pPr>
            <a:endParaRPr lang="en-IN" sz="3200" b="1" dirty="0">
              <a:latin typeface="Times New Roman"/>
              <a:cs typeface="Times New Roman"/>
            </a:endParaRPr>
          </a:p>
          <a:p>
            <a:pPr marL="0" indent="0" algn="ctr">
              <a:buNone/>
            </a:pPr>
            <a:r>
              <a:rPr lang="en-IN" sz="3200" b="1" dirty="0">
                <a:latin typeface="Times New Roman"/>
                <a:cs typeface="Times New Roman"/>
              </a:rPr>
              <a:t>Loan Default Prediction &amp; Cost-Benefit Analysis</a:t>
            </a:r>
            <a:endParaRPr lang="en-IN" b="1" dirty="0">
              <a:latin typeface="Times New Roman"/>
              <a:cs typeface="Times New Roman"/>
            </a:endParaRPr>
          </a:p>
          <a:p>
            <a:pPr marL="0" indent="0">
              <a:buNone/>
            </a:pPr>
            <a:r>
              <a:rPr lang="en-IN" b="1" dirty="0">
                <a:latin typeface="Times New Roman"/>
                <a:cs typeface="Times New Roman"/>
              </a:rPr>
              <a:t>                                           </a:t>
            </a:r>
            <a:endParaRPr lang="en-IN" dirty="0"/>
          </a:p>
        </p:txBody>
      </p:sp>
    </p:spTree>
    <p:extLst>
      <p:ext uri="{BB962C8B-B14F-4D97-AF65-F5344CB8AC3E}">
        <p14:creationId xmlns:p14="http://schemas.microsoft.com/office/powerpoint/2010/main" val="3785623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F6B3-6D9E-7F93-D161-0087FE681DBA}"/>
              </a:ext>
            </a:extLst>
          </p:cNvPr>
          <p:cNvSpPr>
            <a:spLocks noGrp="1"/>
          </p:cNvSpPr>
          <p:nvPr>
            <p:ph type="title"/>
          </p:nvPr>
        </p:nvSpPr>
        <p:spPr>
          <a:xfrm>
            <a:off x="314035" y="365126"/>
            <a:ext cx="11039765" cy="826366"/>
          </a:xfrm>
        </p:spPr>
        <p:txBody>
          <a:bodyPr>
            <a:normAutofit/>
          </a:bodyPr>
          <a:lstStyle/>
          <a:p>
            <a:r>
              <a:rPr lang="en-IN" sz="4300" b="1" dirty="0">
                <a:solidFill>
                  <a:schemeClr val="accent2">
                    <a:lumMod val="75000"/>
                  </a:schemeClr>
                </a:solidFill>
                <a:latin typeface="Times New Roman"/>
                <a:ea typeface="Calibri"/>
                <a:cs typeface="Times New Roman"/>
              </a:rPr>
              <a:t>Dataset Overview</a:t>
            </a:r>
          </a:p>
        </p:txBody>
      </p:sp>
      <p:sp>
        <p:nvSpPr>
          <p:cNvPr id="3" name="Content Placeholder 2">
            <a:extLst>
              <a:ext uri="{FF2B5EF4-FFF2-40B4-BE49-F238E27FC236}">
                <a16:creationId xmlns:a16="http://schemas.microsoft.com/office/drawing/2014/main" id="{CCCF5069-0B00-D898-693E-E9FF684B8F0F}"/>
              </a:ext>
            </a:extLst>
          </p:cNvPr>
          <p:cNvSpPr>
            <a:spLocks noGrp="1"/>
          </p:cNvSpPr>
          <p:nvPr>
            <p:ph idx="1"/>
          </p:nvPr>
        </p:nvSpPr>
        <p:spPr>
          <a:xfrm>
            <a:off x="314036" y="1487826"/>
            <a:ext cx="8608291" cy="2085107"/>
          </a:xfrm>
        </p:spPr>
        <p:txBody>
          <a:bodyPr vert="horz" lIns="91440" tIns="45720" rIns="91440" bIns="45720" rtlCol="0" anchor="t">
            <a:normAutofit/>
          </a:bodyPr>
          <a:lstStyle/>
          <a:p>
            <a:pPr marL="0" indent="0">
              <a:buNone/>
            </a:pPr>
            <a:r>
              <a:rPr lang="en-US" b="1" dirty="0">
                <a:latin typeface="Times New Roman"/>
                <a:cs typeface="Times New Roman"/>
              </a:rPr>
              <a:t>Introduction</a:t>
            </a:r>
          </a:p>
          <a:p>
            <a:pPr>
              <a:lnSpc>
                <a:spcPct val="100000"/>
              </a:lnSpc>
              <a:buFont typeface="Arial" panose="020B0604020202020204" pitchFamily="34" charset="0"/>
              <a:buChar char="•"/>
            </a:pPr>
            <a:r>
              <a:rPr lang="en-US" dirty="0">
                <a:latin typeface="Times New Roman"/>
                <a:cs typeface="Times New Roman"/>
              </a:rPr>
              <a:t>The dataset is sourced from LendingClub.com, a peer-to-peer lending platform.</a:t>
            </a:r>
          </a:p>
          <a:p>
            <a:pPr>
              <a:lnSpc>
                <a:spcPct val="100000"/>
              </a:lnSpc>
              <a:buFont typeface="Arial" panose="020B0604020202020204" pitchFamily="34" charset="0"/>
              <a:buChar char="•"/>
            </a:pPr>
            <a:r>
              <a:rPr lang="en-US" dirty="0">
                <a:latin typeface="Times New Roman"/>
                <a:cs typeface="Times New Roman"/>
              </a:rPr>
              <a:t>It contains loan application records from 2007 to 2010.</a:t>
            </a:r>
          </a:p>
          <a:p>
            <a:pPr>
              <a:lnSpc>
                <a:spcPct val="100000"/>
              </a:lnSpc>
              <a:buFont typeface="Arial" panose="020B0604020202020204" pitchFamily="34" charset="0"/>
              <a:buChar char="•"/>
            </a:pPr>
            <a:r>
              <a:rPr lang="en-US" dirty="0">
                <a:latin typeface="Times New Roman"/>
                <a:cs typeface="Times New Roman"/>
              </a:rPr>
              <a:t>The goal is to predict whether a borrower will fully repay their loan or default.</a:t>
            </a:r>
          </a:p>
          <a:p>
            <a:pPr marL="0" indent="0">
              <a:buNone/>
            </a:pPr>
            <a:endParaRPr lang="en-IN" dirty="0">
              <a:latin typeface="Times New Roman"/>
              <a:cs typeface="Times New Roman" panose="02020603050405020304" pitchFamily="18" charset="0"/>
            </a:endParaRPr>
          </a:p>
        </p:txBody>
      </p:sp>
      <p:sp>
        <p:nvSpPr>
          <p:cNvPr id="4" name="AutoShape 2" descr="A conceptual illustration of loan default risk. The image should include a financial risk meter, a warning sign about overdue payments, and a visual of a borrower struggling with debt. The background should depict financial documents, overdue bills, and a bank declining a loan application. The theme should represent financial uncertainty and credit risk.">
            <a:extLst>
              <a:ext uri="{FF2B5EF4-FFF2-40B4-BE49-F238E27FC236}">
                <a16:creationId xmlns:a16="http://schemas.microsoft.com/office/drawing/2014/main" id="{8A7602B5-8192-DFA8-CE6F-DBF651ADB36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1360283C-FA23-BCED-C3F3-D978385618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782" y="441038"/>
            <a:ext cx="3454400" cy="3108082"/>
          </a:xfrm>
          <a:prstGeom prst="rect">
            <a:avLst/>
          </a:prstGeom>
        </p:spPr>
      </p:pic>
      <p:sp>
        <p:nvSpPr>
          <p:cNvPr id="8" name="Content Placeholder 2">
            <a:extLst>
              <a:ext uri="{FF2B5EF4-FFF2-40B4-BE49-F238E27FC236}">
                <a16:creationId xmlns:a16="http://schemas.microsoft.com/office/drawing/2014/main" id="{5641EB75-AA8A-592D-D575-FD1E9CAAFD42}"/>
              </a:ext>
            </a:extLst>
          </p:cNvPr>
          <p:cNvSpPr txBox="1">
            <a:spLocks/>
          </p:cNvSpPr>
          <p:nvPr/>
        </p:nvSpPr>
        <p:spPr>
          <a:xfrm>
            <a:off x="314035" y="3278909"/>
            <a:ext cx="11416147" cy="3138053"/>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7200" b="1" dirty="0">
                <a:latin typeface="Times New Roman" panose="02020603050405020304" pitchFamily="18" charset="0"/>
                <a:cs typeface="Times New Roman" panose="02020603050405020304" pitchFamily="18" charset="0"/>
              </a:rPr>
              <a:t>Dataset Summary</a:t>
            </a:r>
          </a:p>
          <a:p>
            <a:pPr>
              <a:lnSpc>
                <a:spcPct val="120000"/>
              </a:lnSpc>
            </a:pPr>
            <a:r>
              <a:rPr lang="en-US" sz="7200" dirty="0">
                <a:latin typeface="Times New Roman" panose="02020603050405020304" pitchFamily="18" charset="0"/>
                <a:cs typeface="Times New Roman" panose="02020603050405020304" pitchFamily="18" charset="0"/>
              </a:rPr>
              <a:t>The dataset includes </a:t>
            </a:r>
            <a:r>
              <a:rPr lang="en-US" sz="7200" b="1" dirty="0">
                <a:latin typeface="Times New Roman" panose="02020603050405020304" pitchFamily="18" charset="0"/>
                <a:cs typeface="Times New Roman" panose="02020603050405020304" pitchFamily="18" charset="0"/>
              </a:rPr>
              <a:t>various borrower attributes</a:t>
            </a:r>
            <a:r>
              <a:rPr lang="en-US" sz="7200" dirty="0">
                <a:latin typeface="Times New Roman" panose="02020603050405020304" pitchFamily="18" charset="0"/>
                <a:cs typeface="Times New Roman" panose="02020603050405020304" pitchFamily="18" charset="0"/>
              </a:rPr>
              <a:t> that influence loan repayment behavior.</a:t>
            </a:r>
          </a:p>
          <a:p>
            <a:pPr>
              <a:lnSpc>
                <a:spcPct val="120000"/>
              </a:lnSpc>
            </a:pPr>
            <a:r>
              <a:rPr lang="en-US" sz="7200" dirty="0">
                <a:latin typeface="Times New Roman" panose="02020603050405020304" pitchFamily="18" charset="0"/>
                <a:cs typeface="Times New Roman" panose="02020603050405020304" pitchFamily="18" charset="0"/>
              </a:rPr>
              <a:t>It consists of </a:t>
            </a:r>
            <a:r>
              <a:rPr lang="en-US" sz="7200" b="1" dirty="0">
                <a:latin typeface="Times New Roman" panose="02020603050405020304" pitchFamily="18" charset="0"/>
                <a:cs typeface="Times New Roman" panose="02020603050405020304" pitchFamily="18" charset="0"/>
              </a:rPr>
              <a:t>financial indicators, credit history details, and loan terms</a:t>
            </a:r>
            <a:r>
              <a:rPr lang="en-US" sz="7200" dirty="0">
                <a:latin typeface="Times New Roman" panose="02020603050405020304" pitchFamily="18" charset="0"/>
                <a:cs typeface="Times New Roman" panose="02020603050405020304" pitchFamily="18" charset="0"/>
              </a:rPr>
              <a:t>.</a:t>
            </a:r>
          </a:p>
          <a:p>
            <a:pPr marL="0" indent="0">
              <a:buFont typeface="Arial" panose="020B0604020202020204" pitchFamily="34" charset="0"/>
              <a:buNone/>
            </a:pPr>
            <a:br>
              <a:rPr lang="en-US" sz="7200" b="1" dirty="0">
                <a:latin typeface="Times New Roman" panose="02020603050405020304" pitchFamily="18" charset="0"/>
                <a:cs typeface="Times New Roman" panose="02020603050405020304" pitchFamily="18" charset="0"/>
              </a:rPr>
            </a:br>
            <a:r>
              <a:rPr lang="en-US" sz="7200" b="1" dirty="0">
                <a:latin typeface="Times New Roman" panose="02020603050405020304" pitchFamily="18" charset="0"/>
                <a:cs typeface="Times New Roman" panose="02020603050405020304" pitchFamily="18" charset="0"/>
              </a:rPr>
              <a:t>Project Relevance</a:t>
            </a:r>
          </a:p>
          <a:p>
            <a:pPr>
              <a:lnSpc>
                <a:spcPct val="120000"/>
              </a:lnSpc>
            </a:pPr>
            <a:r>
              <a:rPr lang="en-US" sz="7200" dirty="0">
                <a:latin typeface="Times New Roman" panose="02020603050405020304" pitchFamily="18" charset="0"/>
                <a:cs typeface="Times New Roman" panose="02020603050405020304" pitchFamily="18" charset="0"/>
              </a:rPr>
              <a:t>This dataset is used to </a:t>
            </a:r>
            <a:r>
              <a:rPr lang="en-US" sz="7200" b="1" dirty="0">
                <a:latin typeface="Times New Roman" panose="02020603050405020304" pitchFamily="18" charset="0"/>
                <a:cs typeface="Times New Roman" panose="02020603050405020304" pitchFamily="18" charset="0"/>
              </a:rPr>
              <a:t>build machine learning models</a:t>
            </a:r>
            <a:r>
              <a:rPr lang="en-US" sz="7200" dirty="0">
                <a:latin typeface="Times New Roman" panose="02020603050405020304" pitchFamily="18" charset="0"/>
                <a:cs typeface="Times New Roman" panose="02020603050405020304" pitchFamily="18" charset="0"/>
              </a:rPr>
              <a:t> to predict </a:t>
            </a:r>
            <a:r>
              <a:rPr lang="en-US" sz="7200" b="1" dirty="0">
                <a:latin typeface="Times New Roman" panose="02020603050405020304" pitchFamily="18" charset="0"/>
                <a:cs typeface="Times New Roman" panose="02020603050405020304" pitchFamily="18" charset="0"/>
              </a:rPr>
              <a:t>loan default risk</a:t>
            </a:r>
            <a:r>
              <a:rPr lang="en-US" sz="7200" dirty="0">
                <a:latin typeface="Times New Roman" panose="02020603050405020304" pitchFamily="18" charset="0"/>
                <a:cs typeface="Times New Roman" panose="02020603050405020304" pitchFamily="18" charset="0"/>
              </a:rPr>
              <a:t>.</a:t>
            </a:r>
          </a:p>
          <a:p>
            <a:pPr>
              <a:lnSpc>
                <a:spcPct val="120000"/>
              </a:lnSpc>
            </a:pPr>
            <a:r>
              <a:rPr lang="en-US" sz="7200" dirty="0">
                <a:latin typeface="Times New Roman" panose="02020603050405020304" pitchFamily="18" charset="0"/>
                <a:cs typeface="Times New Roman" panose="02020603050405020304" pitchFamily="18" charset="0"/>
              </a:rPr>
              <a:t>The model will help </a:t>
            </a:r>
            <a:r>
              <a:rPr lang="en-US" sz="7200" b="1" dirty="0">
                <a:latin typeface="Times New Roman" panose="02020603050405020304" pitchFamily="18" charset="0"/>
                <a:cs typeface="Times New Roman" panose="02020603050405020304" pitchFamily="18" charset="0"/>
              </a:rPr>
              <a:t>reduce financial losses</a:t>
            </a:r>
            <a:r>
              <a:rPr lang="en-US" sz="7200" dirty="0">
                <a:latin typeface="Times New Roman" panose="02020603050405020304" pitchFamily="18" charset="0"/>
                <a:cs typeface="Times New Roman" panose="02020603050405020304" pitchFamily="18" charset="0"/>
              </a:rPr>
              <a:t> by improving loan screening.</a:t>
            </a:r>
          </a:p>
          <a:p>
            <a:pPr>
              <a:lnSpc>
                <a:spcPct val="120000"/>
              </a:lnSpc>
            </a:pPr>
            <a:r>
              <a:rPr lang="en-US" sz="7200" b="1" dirty="0">
                <a:latin typeface="Times New Roman" panose="02020603050405020304" pitchFamily="18" charset="0"/>
                <a:cs typeface="Times New Roman" panose="02020603050405020304" pitchFamily="18" charset="0"/>
              </a:rPr>
              <a:t>Beyond model performance</a:t>
            </a:r>
            <a:r>
              <a:rPr lang="en-US" sz="7200" dirty="0">
                <a:latin typeface="Times New Roman" panose="02020603050405020304" pitchFamily="18" charset="0"/>
                <a:cs typeface="Times New Roman" panose="02020603050405020304" pitchFamily="18" charset="0"/>
              </a:rPr>
              <a:t>, the project will evaluate the </a:t>
            </a:r>
            <a:r>
              <a:rPr lang="en-US" sz="7200" b="1" dirty="0">
                <a:latin typeface="Times New Roman" panose="02020603050405020304" pitchFamily="18" charset="0"/>
                <a:cs typeface="Times New Roman" panose="02020603050405020304" pitchFamily="18" charset="0"/>
              </a:rPr>
              <a:t>financial impact</a:t>
            </a:r>
            <a:r>
              <a:rPr lang="en-US" sz="7200" dirty="0">
                <a:latin typeface="Times New Roman" panose="02020603050405020304" pitchFamily="18" charset="0"/>
                <a:cs typeface="Times New Roman" panose="02020603050405020304" pitchFamily="18" charset="0"/>
              </a:rPr>
              <a:t> of deploying the model.</a:t>
            </a:r>
          </a:p>
          <a:p>
            <a:pPr>
              <a:lnSpc>
                <a:spcPct val="120000"/>
              </a:lnSpc>
            </a:pPr>
            <a:r>
              <a:rPr lang="en-US" sz="7200" dirty="0">
                <a:latin typeface="Times New Roman" panose="02020603050405020304" pitchFamily="18" charset="0"/>
                <a:cs typeface="Times New Roman" panose="02020603050405020304" pitchFamily="18" charset="0"/>
              </a:rPr>
              <a:t>A </a:t>
            </a:r>
            <a:r>
              <a:rPr lang="en-US" sz="7200" b="1" dirty="0">
                <a:latin typeface="Times New Roman" panose="02020603050405020304" pitchFamily="18" charset="0"/>
                <a:cs typeface="Times New Roman" panose="02020603050405020304" pitchFamily="18" charset="0"/>
              </a:rPr>
              <a:t>Cost-Benefit Analysis (CBA) will assess potential savings</a:t>
            </a:r>
            <a:r>
              <a:rPr lang="en-US" sz="7200" dirty="0">
                <a:latin typeface="Times New Roman" panose="02020603050405020304" pitchFamily="18" charset="0"/>
                <a:cs typeface="Times New Roman" panose="02020603050405020304" pitchFamily="18" charset="0"/>
              </a:rPr>
              <a:t> for </a:t>
            </a:r>
            <a:r>
              <a:rPr lang="en-US" sz="7200" dirty="0" err="1">
                <a:latin typeface="Times New Roman" panose="02020603050405020304" pitchFamily="18" charset="0"/>
                <a:cs typeface="Times New Roman" panose="02020603050405020304" pitchFamily="18" charset="0"/>
              </a:rPr>
              <a:t>LendingClub</a:t>
            </a:r>
            <a:r>
              <a:rPr lang="en-US" sz="7200" dirty="0">
                <a:latin typeface="Times New Roman" panose="02020603050405020304" pitchFamily="18" charset="0"/>
                <a:cs typeface="Times New Roman" panose="02020603050405020304" pitchFamily="18" charset="0"/>
              </a:rPr>
              <a:t> by reducing risky loans</a:t>
            </a:r>
            <a:r>
              <a:rPr lang="en-US" sz="4800" dirty="0">
                <a:latin typeface="Times New Roman" panose="02020603050405020304" pitchFamily="18" charset="0"/>
                <a:cs typeface="Times New Roman" panose="02020603050405020304" pitchFamily="18" charset="0"/>
              </a:rPr>
              <a:t>.</a:t>
            </a:r>
          </a:p>
          <a:p>
            <a:pPr marL="0"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3204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A49CD5F-7756-3CEA-21B2-EFD7B34065AF}"/>
              </a:ext>
            </a:extLst>
          </p:cNvPr>
          <p:cNvGraphicFramePr>
            <a:graphicFrameLocks noGrp="1"/>
          </p:cNvGraphicFramePr>
          <p:nvPr>
            <p:extLst>
              <p:ext uri="{D42A27DB-BD31-4B8C-83A1-F6EECF244321}">
                <p14:modId xmlns:p14="http://schemas.microsoft.com/office/powerpoint/2010/main" val="4094127186"/>
              </p:ext>
            </p:extLst>
          </p:nvPr>
        </p:nvGraphicFramePr>
        <p:xfrm>
          <a:off x="293255" y="1189863"/>
          <a:ext cx="11605490" cy="2580273"/>
        </p:xfrm>
        <a:graphic>
          <a:graphicData uri="http://schemas.openxmlformats.org/drawingml/2006/table">
            <a:tbl>
              <a:tblPr/>
              <a:tblGrid>
                <a:gridCol w="2321098">
                  <a:extLst>
                    <a:ext uri="{9D8B030D-6E8A-4147-A177-3AD203B41FA5}">
                      <a16:colId xmlns:a16="http://schemas.microsoft.com/office/drawing/2014/main" val="808416572"/>
                    </a:ext>
                  </a:extLst>
                </a:gridCol>
                <a:gridCol w="2321098">
                  <a:extLst>
                    <a:ext uri="{9D8B030D-6E8A-4147-A177-3AD203B41FA5}">
                      <a16:colId xmlns:a16="http://schemas.microsoft.com/office/drawing/2014/main" val="1453111440"/>
                    </a:ext>
                  </a:extLst>
                </a:gridCol>
                <a:gridCol w="2321098">
                  <a:extLst>
                    <a:ext uri="{9D8B030D-6E8A-4147-A177-3AD203B41FA5}">
                      <a16:colId xmlns:a16="http://schemas.microsoft.com/office/drawing/2014/main" val="897071845"/>
                    </a:ext>
                  </a:extLst>
                </a:gridCol>
                <a:gridCol w="2321098">
                  <a:extLst>
                    <a:ext uri="{9D8B030D-6E8A-4147-A177-3AD203B41FA5}">
                      <a16:colId xmlns:a16="http://schemas.microsoft.com/office/drawing/2014/main" val="4106288598"/>
                    </a:ext>
                  </a:extLst>
                </a:gridCol>
                <a:gridCol w="2321098">
                  <a:extLst>
                    <a:ext uri="{9D8B030D-6E8A-4147-A177-3AD203B41FA5}">
                      <a16:colId xmlns:a16="http://schemas.microsoft.com/office/drawing/2014/main" val="1438068475"/>
                    </a:ext>
                  </a:extLst>
                </a:gridCol>
              </a:tblGrid>
              <a:tr h="389740">
                <a:tc>
                  <a:txBody>
                    <a:bodyPr/>
                    <a:lstStyle/>
                    <a:p>
                      <a:r>
                        <a:rPr lang="en-IN" b="1" dirty="0">
                          <a:latin typeface="Times New Roman" panose="02020603050405020304" pitchFamily="18" charset="0"/>
                          <a:cs typeface="Times New Roman" panose="02020603050405020304" pitchFamily="18" charset="0"/>
                        </a:rPr>
                        <a:t>Algorithm</a:t>
                      </a:r>
                      <a:endParaRPr lang="en-IN" dirty="0">
                        <a:latin typeface="Times New Roman" panose="02020603050405020304" pitchFamily="18" charset="0"/>
                        <a:cs typeface="Times New Roman" panose="02020603050405020304" pitchFamily="18" charset="0"/>
                      </a:endParaRP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IN" b="1">
                          <a:latin typeface="Times New Roman" panose="02020603050405020304" pitchFamily="18" charset="0"/>
                          <a:cs typeface="Times New Roman" panose="02020603050405020304" pitchFamily="18" charset="0"/>
                        </a:rPr>
                        <a:t>Recall Score</a:t>
                      </a:r>
                      <a:endParaRPr lang="en-IN">
                        <a:latin typeface="Times New Roman" panose="02020603050405020304" pitchFamily="18" charset="0"/>
                        <a:cs typeface="Times New Roman" panose="02020603050405020304" pitchFamily="18" charset="0"/>
                      </a:endParaRP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IN" b="1">
                          <a:latin typeface="Times New Roman" panose="02020603050405020304" pitchFamily="18" charset="0"/>
                          <a:cs typeface="Times New Roman" panose="02020603050405020304" pitchFamily="18" charset="0"/>
                        </a:rPr>
                        <a:t>Advantages</a:t>
                      </a:r>
                      <a:endParaRPr lang="en-IN">
                        <a:latin typeface="Times New Roman" panose="02020603050405020304" pitchFamily="18" charset="0"/>
                        <a:cs typeface="Times New Roman" panose="02020603050405020304" pitchFamily="18" charset="0"/>
                      </a:endParaRP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IN" b="1" dirty="0">
                          <a:latin typeface="Times New Roman" panose="02020603050405020304" pitchFamily="18" charset="0"/>
                          <a:cs typeface="Times New Roman" panose="02020603050405020304" pitchFamily="18" charset="0"/>
                        </a:rPr>
                        <a:t>Disadvantages</a:t>
                      </a:r>
                      <a:endParaRPr lang="en-IN" dirty="0">
                        <a:latin typeface="Times New Roman" panose="02020603050405020304" pitchFamily="18" charset="0"/>
                        <a:cs typeface="Times New Roman" panose="02020603050405020304" pitchFamily="18" charset="0"/>
                      </a:endParaRP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IN" b="1" dirty="0">
                          <a:latin typeface="Times New Roman" panose="02020603050405020304" pitchFamily="18" charset="0"/>
                          <a:cs typeface="Times New Roman" panose="02020603050405020304" pitchFamily="18" charset="0"/>
                        </a:rPr>
                        <a:t>Final Decision</a:t>
                      </a:r>
                      <a:endParaRPr lang="en-IN" dirty="0">
                        <a:latin typeface="Times New Roman" panose="02020603050405020304" pitchFamily="18" charset="0"/>
                        <a:cs typeface="Times New Roman" panose="02020603050405020304" pitchFamily="18" charset="0"/>
                      </a:endParaRP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467238397"/>
                  </a:ext>
                </a:extLst>
              </a:tr>
              <a:tr h="1175408">
                <a:tc>
                  <a:txBody>
                    <a:bodyPr/>
                    <a:lstStyle/>
                    <a:p>
                      <a:r>
                        <a:rPr lang="en-US" b="1" dirty="0" err="1">
                          <a:latin typeface="Times New Roman" panose="02020603050405020304" pitchFamily="18" charset="0"/>
                          <a:cs typeface="Times New Roman" panose="02020603050405020304" pitchFamily="18" charset="0"/>
                        </a:rPr>
                        <a:t>XGBoost</a:t>
                      </a:r>
                      <a:endParaRPr lang="en-IN" b="1" dirty="0">
                        <a:latin typeface="Times New Roman" panose="02020603050405020304" pitchFamily="18" charset="0"/>
                        <a:cs typeface="Times New Roman" panose="02020603050405020304" pitchFamily="18" charset="0"/>
                      </a:endParaRP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IN" b="1" dirty="0">
                          <a:latin typeface="Times New Roman" panose="02020603050405020304" pitchFamily="18" charset="0"/>
                          <a:cs typeface="Times New Roman" panose="02020603050405020304" pitchFamily="18" charset="0"/>
                        </a:rPr>
                        <a:t>73%</a:t>
                      </a:r>
                      <a:endParaRPr lang="en-IN" dirty="0">
                        <a:latin typeface="Times New Roman" panose="02020603050405020304" pitchFamily="18" charset="0"/>
                        <a:cs typeface="Times New Roman" panose="02020603050405020304" pitchFamily="18" charset="0"/>
                      </a:endParaRP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dirty="0">
                          <a:latin typeface="Times New Roman" panose="02020603050405020304" pitchFamily="18" charset="0"/>
                          <a:cs typeface="Times New Roman" panose="02020603050405020304" pitchFamily="18" charset="0"/>
                        </a:rPr>
                        <a:t>High recall, interpretable, feature importance</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IN">
                          <a:latin typeface="Times New Roman" panose="02020603050405020304" pitchFamily="18" charset="0"/>
                          <a:cs typeface="Times New Roman" panose="02020603050405020304" pitchFamily="18" charset="0"/>
                        </a:rPr>
                        <a:t>Computationally intensive</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Best choice for deployment</a:t>
                      </a:r>
                      <a:endParaRPr lang="en-IN" dirty="0">
                        <a:latin typeface="Times New Roman" panose="02020603050405020304" pitchFamily="18" charset="0"/>
                        <a:cs typeface="Times New Roman" panose="02020603050405020304" pitchFamily="18" charset="0"/>
                      </a:endParaRP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996107609"/>
                  </a:ext>
                </a:extLst>
              </a:tr>
              <a:tr h="1015125">
                <a:tc>
                  <a:txBody>
                    <a:bodyPr/>
                    <a:lstStyle/>
                    <a:p>
                      <a:r>
                        <a:rPr lang="en-IN" b="1" dirty="0">
                          <a:latin typeface="Times New Roman" panose="02020603050405020304" pitchFamily="18" charset="0"/>
                          <a:cs typeface="Times New Roman" panose="02020603050405020304" pitchFamily="18" charset="0"/>
                        </a:rPr>
                        <a:t>Logistic Regression</a:t>
                      </a:r>
                      <a:r>
                        <a:rPr lang="en-IN" dirty="0">
                          <a:latin typeface="Times New Roman" panose="02020603050405020304" pitchFamily="18" charset="0"/>
                          <a:cs typeface="Times New Roman" panose="02020603050405020304" pitchFamily="18" charset="0"/>
                        </a:rPr>
                        <a:t>🔢</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IN" b="1" dirty="0">
                          <a:latin typeface="Times New Roman" panose="02020603050405020304" pitchFamily="18" charset="0"/>
                          <a:cs typeface="Times New Roman" panose="02020603050405020304" pitchFamily="18" charset="0"/>
                        </a:rPr>
                        <a:t>59%</a:t>
                      </a:r>
                      <a:endParaRPr lang="en-IN" dirty="0">
                        <a:latin typeface="Times New Roman" panose="02020603050405020304" pitchFamily="18" charset="0"/>
                        <a:cs typeface="Times New Roman" panose="02020603050405020304" pitchFamily="18" charset="0"/>
                      </a:endParaRP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dirty="0">
                          <a:latin typeface="Times New Roman" panose="02020603050405020304" pitchFamily="18" charset="0"/>
                          <a:cs typeface="Times New Roman" panose="02020603050405020304" pitchFamily="18" charset="0"/>
                        </a:rPr>
                        <a:t>Works well with structured data, adaptable</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IN" dirty="0">
                          <a:latin typeface="Times New Roman" panose="02020603050405020304" pitchFamily="18" charset="0"/>
                          <a:cs typeface="Times New Roman" panose="02020603050405020304" pitchFamily="18" charset="0"/>
                        </a:rPr>
                        <a:t>Moderate recall, requires tuning</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Considered, but not the strongest</a:t>
                      </a:r>
                      <a:endParaRPr lang="en-US" dirty="0">
                        <a:latin typeface="Times New Roman" panose="02020603050405020304" pitchFamily="18" charset="0"/>
                        <a:cs typeface="Times New Roman" panose="02020603050405020304" pitchFamily="18" charset="0"/>
                      </a:endParaRP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146942823"/>
                  </a:ext>
                </a:extLst>
              </a:tr>
            </a:tbl>
          </a:graphicData>
        </a:graphic>
      </p:graphicFrame>
      <p:sp>
        <p:nvSpPr>
          <p:cNvPr id="4" name="TextBox 3">
            <a:extLst>
              <a:ext uri="{FF2B5EF4-FFF2-40B4-BE49-F238E27FC236}">
                <a16:creationId xmlns:a16="http://schemas.microsoft.com/office/drawing/2014/main" id="{5ACDC7F3-2C09-F80A-E173-8B159CD575A3}"/>
              </a:ext>
            </a:extLst>
          </p:cNvPr>
          <p:cNvSpPr txBox="1"/>
          <p:nvPr/>
        </p:nvSpPr>
        <p:spPr>
          <a:xfrm>
            <a:off x="288443" y="207494"/>
            <a:ext cx="11593946" cy="754053"/>
          </a:xfrm>
          <a:prstGeom prst="rect">
            <a:avLst/>
          </a:prstGeom>
          <a:noFill/>
        </p:spPr>
        <p:txBody>
          <a:bodyPr wrap="square" lIns="91440" tIns="45720" rIns="91440" bIns="45720" anchor="t">
            <a:spAutoFit/>
          </a:bodyPr>
          <a:lstStyle/>
          <a:p>
            <a:r>
              <a:rPr lang="en-US" sz="4300" b="1">
                <a:solidFill>
                  <a:schemeClr val="accent2">
                    <a:lumMod val="75000"/>
                  </a:schemeClr>
                </a:solidFill>
                <a:latin typeface="Times New Roman"/>
                <a:cs typeface="Times New Roman"/>
              </a:rPr>
              <a:t>Choice of Algorithms &amp; Evaluation Metric</a:t>
            </a:r>
            <a:endParaRPr lang="en-IN" sz="4300">
              <a:solidFill>
                <a:schemeClr val="accent2">
                  <a:lumMod val="75000"/>
                </a:schemeClr>
              </a:solidFill>
              <a:latin typeface="Times New Roman"/>
              <a:cs typeface="Times New Roman"/>
            </a:endParaRPr>
          </a:p>
        </p:txBody>
      </p:sp>
      <p:sp>
        <p:nvSpPr>
          <p:cNvPr id="6" name="TextBox 5">
            <a:extLst>
              <a:ext uri="{FF2B5EF4-FFF2-40B4-BE49-F238E27FC236}">
                <a16:creationId xmlns:a16="http://schemas.microsoft.com/office/drawing/2014/main" id="{37FAECF6-26F8-4520-4C2A-32F6DAA3F49D}"/>
              </a:ext>
            </a:extLst>
          </p:cNvPr>
          <p:cNvSpPr txBox="1"/>
          <p:nvPr/>
        </p:nvSpPr>
        <p:spPr>
          <a:xfrm>
            <a:off x="201021" y="4174944"/>
            <a:ext cx="11605490" cy="1631216"/>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Prioritizing Recall as the Evaluation Metric 🎯</a:t>
            </a:r>
          </a:p>
          <a:p>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Why Recall?</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Recall = TP / (TP + FN)</a:t>
            </a:r>
            <a:r>
              <a:rPr lang="en-US" sz="2000" dirty="0">
                <a:latin typeface="Times New Roman" panose="02020603050405020304" pitchFamily="18" charset="0"/>
                <a:cs typeface="Times New Roman" panose="02020603050405020304" pitchFamily="18" charset="0"/>
              </a:rPr>
              <a:t> → Measures how well we identify actual defaulters.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Higher recall = More defaulters detected</a:t>
            </a:r>
            <a:r>
              <a:rPr lang="en-US" sz="2000" dirty="0">
                <a:latin typeface="Times New Roman" panose="02020603050405020304" pitchFamily="18" charset="0"/>
                <a:cs typeface="Times New Roman" panose="02020603050405020304" pitchFamily="18" charset="0"/>
              </a:rPr>
              <a:t> → </a:t>
            </a:r>
            <a:r>
              <a:rPr lang="en-US" sz="2000" b="1" dirty="0">
                <a:latin typeface="Times New Roman" panose="02020603050405020304" pitchFamily="18" charset="0"/>
                <a:cs typeface="Times New Roman" panose="02020603050405020304" pitchFamily="18" charset="0"/>
              </a:rPr>
              <a:t>Fewer financial losses</a:t>
            </a:r>
            <a:r>
              <a:rPr lang="en-US" sz="20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False Negatives (FN) are costly</a:t>
            </a:r>
            <a:r>
              <a:rPr lang="en-US" sz="2000" dirty="0">
                <a:latin typeface="Times New Roman" panose="02020603050405020304" pitchFamily="18" charset="0"/>
                <a:cs typeface="Times New Roman" panose="02020603050405020304" pitchFamily="18" charset="0"/>
              </a:rPr>
              <a:t>, so we prioritize catching as many defaulters as possible.</a:t>
            </a:r>
          </a:p>
        </p:txBody>
      </p:sp>
    </p:spTree>
    <p:extLst>
      <p:ext uri="{BB962C8B-B14F-4D97-AF65-F5344CB8AC3E}">
        <p14:creationId xmlns:p14="http://schemas.microsoft.com/office/powerpoint/2010/main" val="2874798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DC2E9AD-9473-1228-1E67-284D5163F2AB}"/>
              </a:ext>
            </a:extLst>
          </p:cNvPr>
          <p:cNvSpPr txBox="1">
            <a:spLocks/>
          </p:cNvSpPr>
          <p:nvPr/>
        </p:nvSpPr>
        <p:spPr>
          <a:xfrm>
            <a:off x="314035" y="365126"/>
            <a:ext cx="11039765" cy="826366"/>
          </a:xfrm>
          <a:prstGeom prst="rect">
            <a:avLst/>
          </a:prstGeom>
        </p:spPr>
        <p:txBody>
          <a:bodyPr lIns="91440" tIns="45720" rIns="91440" bIns="45720" anchor="t">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IN" sz="4300" b="1">
                <a:solidFill>
                  <a:schemeClr val="accent2">
                    <a:lumMod val="75000"/>
                  </a:schemeClr>
                </a:solidFill>
                <a:latin typeface="Times New Roman"/>
                <a:ea typeface="Calibri"/>
                <a:cs typeface="Times New Roman"/>
              </a:rPr>
              <a:t>Factors being significant predictors</a:t>
            </a:r>
          </a:p>
        </p:txBody>
      </p:sp>
      <p:pic>
        <p:nvPicPr>
          <p:cNvPr id="6" name="Picture 5">
            <a:extLst>
              <a:ext uri="{FF2B5EF4-FFF2-40B4-BE49-F238E27FC236}">
                <a16:creationId xmlns:a16="http://schemas.microsoft.com/office/drawing/2014/main" id="{F80E55F6-2445-7CCB-E9EF-C8CEC0A690A5}"/>
              </a:ext>
            </a:extLst>
          </p:cNvPr>
          <p:cNvPicPr>
            <a:picLocks noChangeAspect="1"/>
          </p:cNvPicPr>
          <p:nvPr/>
        </p:nvPicPr>
        <p:blipFill>
          <a:blip r:embed="rId2"/>
          <a:stretch>
            <a:fillRect/>
          </a:stretch>
        </p:blipFill>
        <p:spPr>
          <a:xfrm>
            <a:off x="6265132" y="1195656"/>
            <a:ext cx="5487042" cy="3483184"/>
          </a:xfrm>
          <a:prstGeom prst="rect">
            <a:avLst/>
          </a:prstGeom>
        </p:spPr>
      </p:pic>
      <p:sp>
        <p:nvSpPr>
          <p:cNvPr id="8" name="TextBox 7">
            <a:extLst>
              <a:ext uri="{FF2B5EF4-FFF2-40B4-BE49-F238E27FC236}">
                <a16:creationId xmlns:a16="http://schemas.microsoft.com/office/drawing/2014/main" id="{142D808B-A732-166A-DF28-9CAC3ADBBA48}"/>
              </a:ext>
            </a:extLst>
          </p:cNvPr>
          <p:cNvSpPr txBox="1"/>
          <p:nvPr/>
        </p:nvSpPr>
        <p:spPr>
          <a:xfrm>
            <a:off x="309609" y="1194786"/>
            <a:ext cx="5805824" cy="3416320"/>
          </a:xfrm>
          <a:prstGeom prst="rect">
            <a:avLst/>
          </a:prstGeom>
          <a:noFill/>
        </p:spPr>
        <p:txBody>
          <a:bodyPr wrap="square" lIns="91440" tIns="45720" rIns="91440" bIns="45720" anchor="t">
            <a:spAutoFit/>
          </a:bodyPr>
          <a:lstStyle/>
          <a:p>
            <a:pPr marL="285750" indent="-285750" algn="just">
              <a:buFont typeface="Arial"/>
              <a:buChar char="•"/>
            </a:pPr>
            <a:r>
              <a:rPr lang="en-US" b="1">
                <a:latin typeface="Times New Roman"/>
                <a:ea typeface="+mn-lt"/>
                <a:cs typeface="+mn-lt"/>
              </a:rPr>
              <a:t>Lending policies</a:t>
            </a:r>
            <a:r>
              <a:rPr lang="en-US">
                <a:latin typeface="Times New Roman"/>
                <a:ea typeface="+mn-lt"/>
                <a:cs typeface="+mn-lt"/>
              </a:rPr>
              <a:t>: A major factor, as stricter loan approval rules and policies heavily influence repayment success.</a:t>
            </a:r>
            <a:endParaRPr lang="en-US"/>
          </a:p>
          <a:p>
            <a:pPr marL="285750" indent="-285750" algn="just">
              <a:buFont typeface="Arial"/>
              <a:buChar char="•"/>
            </a:pPr>
            <a:r>
              <a:rPr lang="en-US" b="1">
                <a:latin typeface="Times New Roman"/>
                <a:ea typeface="+mn-lt"/>
                <a:cs typeface="+mn-lt"/>
              </a:rPr>
              <a:t>Debt consolidation loans</a:t>
            </a:r>
            <a:r>
              <a:rPr lang="en-US">
                <a:latin typeface="Times New Roman"/>
                <a:ea typeface="+mn-lt"/>
                <a:cs typeface="+mn-lt"/>
              </a:rPr>
              <a:t>: This shows that loans used to pay off other debts often carry higher default risks.</a:t>
            </a:r>
          </a:p>
          <a:p>
            <a:pPr marL="285750" indent="-285750" algn="just">
              <a:buFont typeface="Arial"/>
              <a:buChar char="•"/>
            </a:pPr>
            <a:r>
              <a:rPr lang="en-US" b="1">
                <a:latin typeface="Times New Roman"/>
                <a:ea typeface="+mn-lt"/>
                <a:cs typeface="+mn-lt"/>
              </a:rPr>
              <a:t>Credit card loans</a:t>
            </a:r>
            <a:r>
              <a:rPr lang="en-US">
                <a:latin typeface="Times New Roman"/>
                <a:ea typeface="+mn-lt"/>
                <a:cs typeface="+mn-lt"/>
              </a:rPr>
              <a:t>: The loans taken for credit card payments can affect repayment consistency.</a:t>
            </a:r>
          </a:p>
          <a:p>
            <a:pPr marL="285750" indent="-285750" algn="just">
              <a:buFont typeface="Arial"/>
              <a:buChar char="•"/>
            </a:pPr>
            <a:r>
              <a:rPr lang="en-US" b="1">
                <a:latin typeface="Times New Roman"/>
                <a:ea typeface="+mn-lt"/>
                <a:cs typeface="+mn-lt"/>
              </a:rPr>
              <a:t>Recent loan inquiries</a:t>
            </a:r>
            <a:r>
              <a:rPr lang="en-US">
                <a:latin typeface="Times New Roman"/>
                <a:ea typeface="+mn-lt"/>
                <a:cs typeface="+mn-lt"/>
              </a:rPr>
              <a:t>: Indicates that more recent inquiries might point to financial stress and repayment issues.</a:t>
            </a:r>
          </a:p>
          <a:p>
            <a:pPr marL="285750" indent="-285750" algn="just">
              <a:buFont typeface="Arial"/>
              <a:buChar char="•"/>
            </a:pPr>
            <a:r>
              <a:rPr lang="en-US" b="1">
                <a:latin typeface="Times New Roman"/>
                <a:ea typeface="+mn-lt"/>
                <a:cs typeface="+mn-lt"/>
              </a:rPr>
              <a:t>Interest rate</a:t>
            </a:r>
            <a:r>
              <a:rPr lang="en-US">
                <a:latin typeface="Times New Roman"/>
                <a:ea typeface="+mn-lt"/>
                <a:cs typeface="+mn-lt"/>
              </a:rPr>
              <a:t>:  As higher rates can make it harder to repay the loan on time.</a:t>
            </a:r>
          </a:p>
          <a:p>
            <a:endParaRPr lang="en-US" b="1">
              <a:latin typeface="Times New Roman"/>
              <a:cs typeface="Times New Roman" panose="02020603050405020304" pitchFamily="18" charset="0"/>
            </a:endParaRPr>
          </a:p>
        </p:txBody>
      </p:sp>
      <p:sp>
        <p:nvSpPr>
          <p:cNvPr id="4" name="Rectangle 2">
            <a:extLst>
              <a:ext uri="{FF2B5EF4-FFF2-40B4-BE49-F238E27FC236}">
                <a16:creationId xmlns:a16="http://schemas.microsoft.com/office/drawing/2014/main" id="{20AB1399-CC61-BBFD-DE0E-DC14B3AC15A5}"/>
              </a:ext>
            </a:extLst>
          </p:cNvPr>
          <p:cNvSpPr>
            <a:spLocks noChangeArrowheads="1"/>
          </p:cNvSpPr>
          <p:nvPr/>
        </p:nvSpPr>
        <p:spPr bwMode="auto">
          <a:xfrm>
            <a:off x="309609" y="5062179"/>
            <a:ext cx="1130973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Recognizing the key factors behind loan defaults helps lenders make smarter, more informed decisions. With these insights, they can fine-tune their lending policies—not just to minimize risk, but also to ensure deserving borrowers still have access to credit. It’s all about striking the right balance between protecting financial stability and supporting responsible lending.</a:t>
            </a:r>
          </a:p>
        </p:txBody>
      </p:sp>
    </p:spTree>
    <p:extLst>
      <p:ext uri="{BB962C8B-B14F-4D97-AF65-F5344CB8AC3E}">
        <p14:creationId xmlns:p14="http://schemas.microsoft.com/office/powerpoint/2010/main" val="2398759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7E0FC2-A4DC-6250-77FF-AC1CFC1DA5CB}"/>
              </a:ext>
            </a:extLst>
          </p:cNvPr>
          <p:cNvSpPr txBox="1"/>
          <p:nvPr/>
        </p:nvSpPr>
        <p:spPr>
          <a:xfrm>
            <a:off x="404091" y="1378772"/>
            <a:ext cx="11647054" cy="954107"/>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Problem Statement</a:t>
            </a:r>
          </a:p>
          <a:p>
            <a:r>
              <a:rPr lang="en-IN" dirty="0">
                <a:latin typeface="Times New Roman" panose="02020603050405020304" pitchFamily="18" charset="0"/>
                <a:cs typeface="Times New Roman" panose="02020603050405020304" pitchFamily="18" charset="0"/>
              </a:rPr>
              <a:t>A financial institution wants to minimize loan defaults using machine learning model. The institution currently approves all loans, leading to financial losses from missed defaulters.</a:t>
            </a:r>
          </a:p>
        </p:txBody>
      </p:sp>
      <p:sp>
        <p:nvSpPr>
          <p:cNvPr id="5" name="TextBox 4">
            <a:extLst>
              <a:ext uri="{FF2B5EF4-FFF2-40B4-BE49-F238E27FC236}">
                <a16:creationId xmlns:a16="http://schemas.microsoft.com/office/drawing/2014/main" id="{72A8EE21-A757-1B13-B24E-22AA3D598590}"/>
              </a:ext>
            </a:extLst>
          </p:cNvPr>
          <p:cNvSpPr txBox="1"/>
          <p:nvPr/>
        </p:nvSpPr>
        <p:spPr>
          <a:xfrm>
            <a:off x="404091" y="2607209"/>
            <a:ext cx="8783782" cy="1200329"/>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Total Loan Applicants = 10,000 (assumption)</a:t>
            </a:r>
          </a:p>
          <a:p>
            <a:r>
              <a:rPr lang="en-IN" dirty="0">
                <a:latin typeface="Times New Roman" panose="02020603050405020304" pitchFamily="18" charset="0"/>
                <a:cs typeface="Times New Roman" panose="02020603050405020304" pitchFamily="18" charset="0"/>
              </a:rPr>
              <a:t>Default Rate = 15% → 1,500 applicants default per year.</a:t>
            </a:r>
          </a:p>
          <a:p>
            <a:r>
              <a:rPr lang="en-IN" dirty="0">
                <a:latin typeface="Times New Roman" panose="02020603050405020304" pitchFamily="18" charset="0"/>
                <a:cs typeface="Times New Roman" panose="02020603050405020304" pitchFamily="18" charset="0"/>
              </a:rPr>
              <a:t>Loss per defaulted loan = €50,000.</a:t>
            </a:r>
          </a:p>
          <a:p>
            <a:endParaRPr lang="en-IN" dirty="0"/>
          </a:p>
        </p:txBody>
      </p:sp>
      <p:sp>
        <p:nvSpPr>
          <p:cNvPr id="7" name="TextBox 6">
            <a:extLst>
              <a:ext uri="{FF2B5EF4-FFF2-40B4-BE49-F238E27FC236}">
                <a16:creationId xmlns:a16="http://schemas.microsoft.com/office/drawing/2014/main" id="{9BB3E4CD-D26B-EA1C-F937-CA6A5D836C98}"/>
              </a:ext>
            </a:extLst>
          </p:cNvPr>
          <p:cNvSpPr txBox="1"/>
          <p:nvPr/>
        </p:nvSpPr>
        <p:spPr>
          <a:xfrm>
            <a:off x="404091" y="3793531"/>
            <a:ext cx="9051636" cy="923330"/>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1. Cost Without a Loan Default Prediction Model (Baseline Loss)</a:t>
            </a:r>
          </a:p>
          <a:p>
            <a:r>
              <a:rPr lang="en-IN" dirty="0">
                <a:latin typeface="Times New Roman" panose="02020603050405020304" pitchFamily="18" charset="0"/>
                <a:cs typeface="Times New Roman" panose="02020603050405020304" pitchFamily="18" charset="0"/>
              </a:rPr>
              <a:t>If all loan applications are approved,15% of applicants default.</a:t>
            </a:r>
          </a:p>
          <a:p>
            <a:r>
              <a:rPr lang="en-IN" b="1" dirty="0">
                <a:latin typeface="Times New Roman" panose="02020603050405020304" pitchFamily="18" charset="0"/>
                <a:cs typeface="Times New Roman" panose="02020603050405020304" pitchFamily="18" charset="0"/>
              </a:rPr>
              <a:t>Total loss = 1,500 * €50,000 = €75 million per year.</a:t>
            </a:r>
          </a:p>
        </p:txBody>
      </p:sp>
      <p:sp>
        <p:nvSpPr>
          <p:cNvPr id="9" name="TextBox 8">
            <a:extLst>
              <a:ext uri="{FF2B5EF4-FFF2-40B4-BE49-F238E27FC236}">
                <a16:creationId xmlns:a16="http://schemas.microsoft.com/office/drawing/2014/main" id="{5998FAAC-AE97-D19B-4767-DF8965B1FF25}"/>
              </a:ext>
            </a:extLst>
          </p:cNvPr>
          <p:cNvSpPr txBox="1"/>
          <p:nvPr/>
        </p:nvSpPr>
        <p:spPr>
          <a:xfrm>
            <a:off x="330199" y="4870073"/>
            <a:ext cx="9975274" cy="1477328"/>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 2. Cost With </a:t>
            </a:r>
            <a:r>
              <a:rPr lang="en-IN" b="1" dirty="0" err="1">
                <a:latin typeface="Times New Roman" panose="02020603050405020304" pitchFamily="18" charset="0"/>
                <a:cs typeface="Times New Roman" panose="02020603050405020304" pitchFamily="18" charset="0"/>
              </a:rPr>
              <a:t>XGBoost</a:t>
            </a:r>
            <a:r>
              <a:rPr lang="en-IN" b="1" dirty="0">
                <a:latin typeface="Times New Roman" panose="02020603050405020304" pitchFamily="18" charset="0"/>
                <a:cs typeface="Times New Roman" panose="02020603050405020304" pitchFamily="18" charset="0"/>
              </a:rPr>
              <a:t> Model (Recall = 0.73)</a:t>
            </a:r>
          </a:p>
          <a:p>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True Positives (TP) = 0.73 × 1,500 = 1,095 (Correctly identified defaulters)</a:t>
            </a:r>
          </a:p>
          <a:p>
            <a:r>
              <a:rPr lang="en-IN" dirty="0">
                <a:latin typeface="Times New Roman" panose="02020603050405020304" pitchFamily="18" charset="0"/>
                <a:cs typeface="Times New Roman" panose="02020603050405020304" pitchFamily="18" charset="0"/>
              </a:rPr>
              <a:t>  False Negatives (FN) = 1,500 - 1,095 = 405 (Missed defaulters)</a:t>
            </a:r>
          </a:p>
          <a:p>
            <a:r>
              <a:rPr lang="en-IN" dirty="0">
                <a:latin typeface="Times New Roman" panose="02020603050405020304" pitchFamily="18" charset="0"/>
                <a:cs typeface="Times New Roman" panose="02020603050405020304" pitchFamily="18" charset="0"/>
              </a:rPr>
              <a:t>  False Positives (FP) = 10% of non-defaulters = 0.10 × 8,500 = 850 (Good borrowers wrongly rejected)</a:t>
            </a:r>
          </a:p>
          <a:p>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True Negatives (TN) = 8,500 - 850 = 7,650.</a:t>
            </a:r>
          </a:p>
        </p:txBody>
      </p:sp>
      <p:sp>
        <p:nvSpPr>
          <p:cNvPr id="4" name="Title 1">
            <a:extLst>
              <a:ext uri="{FF2B5EF4-FFF2-40B4-BE49-F238E27FC236}">
                <a16:creationId xmlns:a16="http://schemas.microsoft.com/office/drawing/2014/main" id="{CA34627D-A260-B7F2-6500-2EE5D848B296}"/>
              </a:ext>
            </a:extLst>
          </p:cNvPr>
          <p:cNvSpPr txBox="1">
            <a:spLocks/>
          </p:cNvSpPr>
          <p:nvPr/>
        </p:nvSpPr>
        <p:spPr>
          <a:xfrm>
            <a:off x="314035" y="365126"/>
            <a:ext cx="11039765" cy="826366"/>
          </a:xfrm>
          <a:prstGeom prst="rect">
            <a:avLst/>
          </a:prstGeom>
        </p:spPr>
        <p:txBody>
          <a:bodyPr lIns="91440" tIns="45720" rIns="91440" bIns="45720" anchor="t">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IN" sz="4300" b="1">
                <a:solidFill>
                  <a:schemeClr val="accent2">
                    <a:lumMod val="75000"/>
                  </a:schemeClr>
                </a:solidFill>
                <a:latin typeface="Times New Roman"/>
                <a:ea typeface="Calibri"/>
                <a:cs typeface="Times New Roman"/>
              </a:rPr>
              <a:t>Cost Benefit Analysis</a:t>
            </a:r>
          </a:p>
        </p:txBody>
      </p:sp>
    </p:spTree>
    <p:extLst>
      <p:ext uri="{BB962C8B-B14F-4D97-AF65-F5344CB8AC3E}">
        <p14:creationId xmlns:p14="http://schemas.microsoft.com/office/powerpoint/2010/main" val="4135059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2A6504-2EDE-B0B4-B7C2-AFA6DE0AA01B}"/>
              </a:ext>
            </a:extLst>
          </p:cNvPr>
          <p:cNvSpPr txBox="1"/>
          <p:nvPr/>
        </p:nvSpPr>
        <p:spPr>
          <a:xfrm>
            <a:off x="460041" y="2195172"/>
            <a:ext cx="11305310" cy="1754326"/>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4. Financial Savings After Model Deployment</a:t>
            </a:r>
          </a:p>
          <a:p>
            <a:r>
              <a:rPr lang="en-IN" dirty="0">
                <a:latin typeface="Times New Roman" panose="02020603050405020304" pitchFamily="18" charset="0"/>
                <a:cs typeface="Times New Roman" panose="02020603050405020304" pitchFamily="18" charset="0"/>
              </a:rPr>
              <a:t> Savings = Cost Without Model - Cost With Model.</a:t>
            </a:r>
          </a:p>
          <a:p>
            <a:r>
              <a:rPr lang="en-IN" dirty="0">
                <a:latin typeface="Times New Roman" panose="02020603050405020304" pitchFamily="18" charset="0"/>
                <a:cs typeface="Times New Roman" panose="02020603050405020304" pitchFamily="18" charset="0"/>
              </a:rPr>
              <a:t> Savings = €75 million - €21.95 million = €53.05 million per year.</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Deploying the </a:t>
            </a:r>
            <a:r>
              <a:rPr lang="en-IN" b="1" dirty="0" err="1">
                <a:latin typeface="Times New Roman" panose="02020603050405020304" pitchFamily="18" charset="0"/>
                <a:cs typeface="Times New Roman" panose="02020603050405020304" pitchFamily="18" charset="0"/>
              </a:rPr>
              <a:t>XGBoost</a:t>
            </a:r>
            <a:r>
              <a:rPr lang="en-IN" b="1" dirty="0">
                <a:latin typeface="Times New Roman" panose="02020603050405020304" pitchFamily="18" charset="0"/>
                <a:cs typeface="Times New Roman" panose="02020603050405020304" pitchFamily="18" charset="0"/>
              </a:rPr>
              <a:t> model saves the company €53.05 million annually. </a:t>
            </a:r>
            <a:r>
              <a:rPr lang="en-IN"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ADD6FC8E-6D9A-798A-D7D6-70D4096910F2}"/>
              </a:ext>
            </a:extLst>
          </p:cNvPr>
          <p:cNvSpPr txBox="1"/>
          <p:nvPr/>
        </p:nvSpPr>
        <p:spPr>
          <a:xfrm>
            <a:off x="460041" y="4278555"/>
            <a:ext cx="11397673" cy="1969770"/>
          </a:xfrm>
          <a:prstGeom prst="rect">
            <a:avLst/>
          </a:prstGeom>
          <a:noFill/>
        </p:spPr>
        <p:txBody>
          <a:bodyPr wrap="square" lIns="91440" tIns="45720" rIns="91440" bIns="45720" anchor="t">
            <a:spAutoFit/>
          </a:bodyPr>
          <a:lstStyle/>
          <a:p>
            <a:r>
              <a:rPr lang="en-US" sz="3200" b="1">
                <a:solidFill>
                  <a:schemeClr val="accent2">
                    <a:lumMod val="75000"/>
                  </a:schemeClr>
                </a:solidFill>
                <a:latin typeface="Times New Roman"/>
                <a:cs typeface="Times New Roman"/>
              </a:rPr>
              <a:t>Conclusion</a:t>
            </a:r>
          </a:p>
          <a:p>
            <a:endParaRPr lang="en-US" b="1" dirty="0">
              <a:latin typeface="Times New Roman" panose="02020603050405020304" pitchFamily="18" charset="0"/>
              <a:cs typeface="Times New Roman" panose="02020603050405020304" pitchFamily="18" charset="0"/>
            </a:endParaRPr>
          </a:p>
          <a:p>
            <a:r>
              <a:rPr lang="en-US" b="1" err="1">
                <a:latin typeface="Times New Roman"/>
                <a:cs typeface="Times New Roman"/>
              </a:rPr>
              <a:t>XGBoost</a:t>
            </a:r>
            <a:r>
              <a:rPr lang="en-US" b="1">
                <a:latin typeface="Times New Roman"/>
                <a:cs typeface="Times New Roman"/>
              </a:rPr>
              <a:t> outperforms all the previous models</a:t>
            </a:r>
            <a:r>
              <a:rPr lang="en-US">
                <a:latin typeface="Times New Roman"/>
                <a:cs typeface="Times New Roman"/>
              </a:rPr>
              <a:t> (Recall: </a:t>
            </a:r>
            <a:r>
              <a:rPr lang="en-US" b="1">
                <a:latin typeface="Times New Roman"/>
                <a:cs typeface="Times New Roman"/>
              </a:rPr>
              <a:t>73%</a:t>
            </a:r>
            <a:r>
              <a:rPr lang="en-US">
                <a:latin typeface="Times New Roman"/>
                <a:cs typeface="Times New Roman"/>
              </a:rPr>
              <a:t>)</a:t>
            </a:r>
          </a:p>
          <a:p>
            <a:r>
              <a:rPr lang="en-US" b="1">
                <a:latin typeface="Times New Roman"/>
                <a:cs typeface="Times New Roman"/>
              </a:rPr>
              <a:t>Higher recall → More correctly identified defaulters → Greater financial savings</a:t>
            </a:r>
            <a:r>
              <a:rPr lang="en-US">
                <a:latin typeface="Times New Roman"/>
                <a:cs typeface="Times New Roman"/>
              </a:rPr>
              <a:t>.</a:t>
            </a:r>
          </a:p>
          <a:p>
            <a:r>
              <a:rPr lang="en-US" b="1">
                <a:latin typeface="Times New Roman"/>
                <a:cs typeface="Times New Roman"/>
              </a:rPr>
              <a:t>Fine-tuning hyperparameters and feature engineering</a:t>
            </a:r>
            <a:r>
              <a:rPr lang="en-US">
                <a:latin typeface="Times New Roman"/>
                <a:cs typeface="Times New Roman"/>
              </a:rPr>
              <a:t> can further </a:t>
            </a:r>
            <a:r>
              <a:rPr lang="en-US" b="1">
                <a:latin typeface="Times New Roman"/>
                <a:cs typeface="Times New Roman"/>
              </a:rPr>
              <a:t>increase recall and reduce false positives</a:t>
            </a:r>
            <a:r>
              <a:rPr lang="en-US">
                <a:latin typeface="Times New Roman"/>
                <a:cs typeface="Times New Roman"/>
              </a:rPr>
              <a:t>, leading to even </a:t>
            </a:r>
            <a:r>
              <a:rPr lang="en-US" b="1">
                <a:latin typeface="Times New Roman"/>
                <a:cs typeface="Times New Roman"/>
              </a:rPr>
              <a:t>higher cost savings</a:t>
            </a:r>
            <a:r>
              <a:rPr lang="en-US">
                <a:latin typeface="Times New Roman"/>
                <a:cs typeface="Times New Roman"/>
              </a:rPr>
              <a:t>.</a:t>
            </a:r>
          </a:p>
        </p:txBody>
      </p:sp>
      <p:sp>
        <p:nvSpPr>
          <p:cNvPr id="4" name="TextBox 3">
            <a:extLst>
              <a:ext uri="{FF2B5EF4-FFF2-40B4-BE49-F238E27FC236}">
                <a16:creationId xmlns:a16="http://schemas.microsoft.com/office/drawing/2014/main" id="{AAF19F19-4DC3-0875-CD50-A06C4F9A44EA}"/>
              </a:ext>
            </a:extLst>
          </p:cNvPr>
          <p:cNvSpPr txBox="1"/>
          <p:nvPr/>
        </p:nvSpPr>
        <p:spPr>
          <a:xfrm>
            <a:off x="458444" y="609473"/>
            <a:ext cx="9975274" cy="1200329"/>
          </a:xfrm>
          <a:prstGeom prst="rect">
            <a:avLst/>
          </a:prstGeom>
          <a:noFill/>
        </p:spPr>
        <p:txBody>
          <a:bodyPr wrap="square">
            <a:spAutoFit/>
          </a:bodyPr>
          <a:lstStyle/>
          <a:p>
            <a:r>
              <a:rPr lang="en-US" b="1">
                <a:latin typeface="Times New Roman" panose="02020603050405020304" pitchFamily="18" charset="0"/>
                <a:cs typeface="Times New Roman" panose="02020603050405020304" pitchFamily="18" charset="0"/>
              </a:rPr>
              <a:t>3. Cost Calculation with Model</a:t>
            </a:r>
          </a:p>
          <a:p>
            <a:r>
              <a:rPr lang="en-US">
                <a:latin typeface="Times New Roman" panose="02020603050405020304" pitchFamily="18" charset="0"/>
                <a:cs typeface="Times New Roman" panose="02020603050405020304" pitchFamily="18" charset="0"/>
              </a:rPr>
              <a:t> Cost of missed defaulters (FN) → 405 * €50,000 = €20.25 million.</a:t>
            </a:r>
          </a:p>
          <a:p>
            <a:r>
              <a:rPr lang="en-US">
                <a:latin typeface="Times New Roman" panose="02020603050405020304" pitchFamily="18" charset="0"/>
                <a:cs typeface="Times New Roman" panose="02020603050405020304" pitchFamily="18" charset="0"/>
              </a:rPr>
              <a:t> Cost of wrongly rejected borrowers (FP) → 850 * €2,000 = €1.7 million.</a:t>
            </a:r>
          </a:p>
          <a:p>
            <a:r>
              <a:rPr lang="en-US">
                <a:latin typeface="Times New Roman" panose="02020603050405020304" pitchFamily="18" charset="0"/>
                <a:cs typeface="Times New Roman" panose="02020603050405020304" pitchFamily="18" charset="0"/>
              </a:rPr>
              <a:t> Total Cost with Model = €21.95 million per year.</a:t>
            </a:r>
          </a:p>
        </p:txBody>
      </p:sp>
    </p:spTree>
    <p:extLst>
      <p:ext uri="{BB962C8B-B14F-4D97-AF65-F5344CB8AC3E}">
        <p14:creationId xmlns:p14="http://schemas.microsoft.com/office/powerpoint/2010/main" val="18931970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TM02892315[[fn=Wisp]]</Template>
  <TotalTime>216</TotalTime>
  <Words>741</Words>
  <Application>Microsoft Office PowerPoint</Application>
  <PresentationFormat>Widescreen</PresentationFormat>
  <Paragraphs>76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Garamond</vt:lpstr>
      <vt:lpstr>Times New Roman</vt:lpstr>
      <vt:lpstr>Savon</vt:lpstr>
      <vt:lpstr>          </vt:lpstr>
      <vt:lpstr>Dataset Overview</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Soundarya Mattikatti</dc:creator>
  <cp:lastModifiedBy>Soundarya Mattikatti</cp:lastModifiedBy>
  <cp:revision>3</cp:revision>
  <dcterms:created xsi:type="dcterms:W3CDTF">2025-03-07T18:23:01Z</dcterms:created>
  <dcterms:modified xsi:type="dcterms:W3CDTF">2025-05-15T09:18:05Z</dcterms:modified>
</cp:coreProperties>
</file>