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2E158-A4EA-4A35-B308-3E17647713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5C10F5-8D0E-4476-B076-C582880B12A7}">
      <dgm:prSet/>
      <dgm:spPr/>
      <dgm:t>
        <a:bodyPr/>
        <a:lstStyle/>
        <a:p>
          <a:r>
            <a:rPr lang="en-IN" b="1"/>
            <a:t>IBM Watson Studio</a:t>
          </a:r>
          <a:endParaRPr lang="en-US"/>
        </a:p>
      </dgm:t>
    </dgm:pt>
    <dgm:pt modelId="{3F487143-D108-44C2-AB11-8B73D123C003}" type="parTrans" cxnId="{9BB89B7F-A5AD-4E42-8D6F-DDAFA06FCDB7}">
      <dgm:prSet/>
      <dgm:spPr/>
      <dgm:t>
        <a:bodyPr/>
        <a:lstStyle/>
        <a:p>
          <a:endParaRPr lang="en-US"/>
        </a:p>
      </dgm:t>
    </dgm:pt>
    <dgm:pt modelId="{83492181-0F9E-419B-91DC-2CF0F298A3AC}" type="sibTrans" cxnId="{9BB89B7F-A5AD-4E42-8D6F-DDAFA06FCDB7}">
      <dgm:prSet/>
      <dgm:spPr/>
      <dgm:t>
        <a:bodyPr/>
        <a:lstStyle/>
        <a:p>
          <a:endParaRPr lang="en-US"/>
        </a:p>
      </dgm:t>
    </dgm:pt>
    <dgm:pt modelId="{F430CD2B-38B5-4FC5-A160-512E49040BBB}">
      <dgm:prSet/>
      <dgm:spPr/>
      <dgm:t>
        <a:bodyPr/>
        <a:lstStyle/>
        <a:p>
          <a:r>
            <a:rPr lang="en-IN" b="1"/>
            <a:t>Apache Spark</a:t>
          </a:r>
          <a:endParaRPr lang="en-US"/>
        </a:p>
      </dgm:t>
    </dgm:pt>
    <dgm:pt modelId="{442085EF-B389-4BE8-80AC-3D8C655A1C4B}" type="parTrans" cxnId="{44574230-4CFA-4886-A6A7-E4A9274265C0}">
      <dgm:prSet/>
      <dgm:spPr/>
      <dgm:t>
        <a:bodyPr/>
        <a:lstStyle/>
        <a:p>
          <a:endParaRPr lang="en-US"/>
        </a:p>
      </dgm:t>
    </dgm:pt>
    <dgm:pt modelId="{3531977A-466E-484B-83C8-B9F977932D57}" type="sibTrans" cxnId="{44574230-4CFA-4886-A6A7-E4A9274265C0}">
      <dgm:prSet/>
      <dgm:spPr/>
      <dgm:t>
        <a:bodyPr/>
        <a:lstStyle/>
        <a:p>
          <a:endParaRPr lang="en-US"/>
        </a:p>
      </dgm:t>
    </dgm:pt>
    <dgm:pt modelId="{D7676194-E246-48AD-982F-48037CD9220E}">
      <dgm:prSet/>
      <dgm:spPr/>
      <dgm:t>
        <a:bodyPr/>
        <a:lstStyle/>
        <a:p>
          <a:r>
            <a:rPr lang="en-IN" b="1"/>
            <a:t>Seaborn and Matplotlib</a:t>
          </a:r>
          <a:endParaRPr lang="en-US"/>
        </a:p>
      </dgm:t>
    </dgm:pt>
    <dgm:pt modelId="{013959E8-EB6E-4B83-A356-03573307FE65}" type="parTrans" cxnId="{31CBEBDA-6F1E-49D9-9DC6-F2F6DB14940E}">
      <dgm:prSet/>
      <dgm:spPr/>
      <dgm:t>
        <a:bodyPr/>
        <a:lstStyle/>
        <a:p>
          <a:endParaRPr lang="en-US"/>
        </a:p>
      </dgm:t>
    </dgm:pt>
    <dgm:pt modelId="{4042812C-2A82-493C-900E-A8D5ADCD8CBC}" type="sibTrans" cxnId="{31CBEBDA-6F1E-49D9-9DC6-F2F6DB14940E}">
      <dgm:prSet/>
      <dgm:spPr/>
      <dgm:t>
        <a:bodyPr/>
        <a:lstStyle/>
        <a:p>
          <a:endParaRPr lang="en-US"/>
        </a:p>
      </dgm:t>
    </dgm:pt>
    <dgm:pt modelId="{C4702343-F0FC-4D84-91E1-E1EE90FA3E8A}">
      <dgm:prSet/>
      <dgm:spPr/>
      <dgm:t>
        <a:bodyPr/>
        <a:lstStyle/>
        <a:p>
          <a:r>
            <a:rPr lang="en-IN" b="1"/>
            <a:t>For Machine Learning classifiers:</a:t>
          </a:r>
          <a:endParaRPr lang="en-US"/>
        </a:p>
      </dgm:t>
    </dgm:pt>
    <dgm:pt modelId="{A0B5712A-71B0-47B9-84E8-80E368AAF62A}" type="parTrans" cxnId="{194B4DEB-5F6F-4A67-B2C2-2A16A4A5EAC2}">
      <dgm:prSet/>
      <dgm:spPr/>
      <dgm:t>
        <a:bodyPr/>
        <a:lstStyle/>
        <a:p>
          <a:endParaRPr lang="en-US"/>
        </a:p>
      </dgm:t>
    </dgm:pt>
    <dgm:pt modelId="{E8E545F0-DC25-4E14-A1BC-CB7412C3A86F}" type="sibTrans" cxnId="{194B4DEB-5F6F-4A67-B2C2-2A16A4A5EAC2}">
      <dgm:prSet/>
      <dgm:spPr/>
      <dgm:t>
        <a:bodyPr/>
        <a:lstStyle/>
        <a:p>
          <a:endParaRPr lang="en-US"/>
        </a:p>
      </dgm:t>
    </dgm:pt>
    <dgm:pt modelId="{D71E6370-2CC4-46A4-8892-61E250088AAA}">
      <dgm:prSet/>
      <dgm:spPr/>
      <dgm:t>
        <a:bodyPr/>
        <a:lstStyle/>
        <a:p>
          <a:r>
            <a:rPr lang="en-IN"/>
            <a:t>SparkML</a:t>
          </a:r>
          <a:endParaRPr lang="en-US"/>
        </a:p>
      </dgm:t>
    </dgm:pt>
    <dgm:pt modelId="{BCF3251D-72F7-49AD-BE88-42F2A9AC7763}" type="parTrans" cxnId="{A2CB3495-B41E-4084-AA29-7853967E875E}">
      <dgm:prSet/>
      <dgm:spPr/>
      <dgm:t>
        <a:bodyPr/>
        <a:lstStyle/>
        <a:p>
          <a:endParaRPr lang="en-US"/>
        </a:p>
      </dgm:t>
    </dgm:pt>
    <dgm:pt modelId="{2F5A01C7-5F7F-4719-8FBE-9EB9E94C0F64}" type="sibTrans" cxnId="{A2CB3495-B41E-4084-AA29-7853967E875E}">
      <dgm:prSet/>
      <dgm:spPr/>
      <dgm:t>
        <a:bodyPr/>
        <a:lstStyle/>
        <a:p>
          <a:endParaRPr lang="en-US"/>
        </a:p>
      </dgm:t>
    </dgm:pt>
    <dgm:pt modelId="{0EC109CB-5B39-46D7-B65E-EEF24D6D1922}">
      <dgm:prSet/>
      <dgm:spPr/>
      <dgm:t>
        <a:bodyPr/>
        <a:lstStyle/>
        <a:p>
          <a:r>
            <a:rPr lang="en-IN"/>
            <a:t>SciKit-Learn</a:t>
          </a:r>
          <a:endParaRPr lang="en-US"/>
        </a:p>
      </dgm:t>
    </dgm:pt>
    <dgm:pt modelId="{6A8901AB-9613-42B2-8B22-957DD55D5C13}" type="parTrans" cxnId="{48B303EF-0B34-4C88-B3D5-63A8B08668DD}">
      <dgm:prSet/>
      <dgm:spPr/>
      <dgm:t>
        <a:bodyPr/>
        <a:lstStyle/>
        <a:p>
          <a:endParaRPr lang="en-US"/>
        </a:p>
      </dgm:t>
    </dgm:pt>
    <dgm:pt modelId="{39875BC4-1420-4E34-92C2-ED120F77361D}" type="sibTrans" cxnId="{48B303EF-0B34-4C88-B3D5-63A8B08668DD}">
      <dgm:prSet/>
      <dgm:spPr/>
      <dgm:t>
        <a:bodyPr/>
        <a:lstStyle/>
        <a:p>
          <a:endParaRPr lang="en-US"/>
        </a:p>
      </dgm:t>
    </dgm:pt>
    <dgm:pt modelId="{AD4C1D24-2853-4478-8943-6318DFAF06D4}">
      <dgm:prSet/>
      <dgm:spPr/>
      <dgm:t>
        <a:bodyPr/>
        <a:lstStyle/>
        <a:p>
          <a:r>
            <a:rPr lang="en-IN" b="1"/>
            <a:t>For Deep Learning:</a:t>
          </a:r>
          <a:endParaRPr lang="en-US"/>
        </a:p>
      </dgm:t>
    </dgm:pt>
    <dgm:pt modelId="{B35C3512-369C-421B-8A62-6AC0545DDD8C}" type="parTrans" cxnId="{27D9CCEB-2CEF-495F-A2CB-879A62387A66}">
      <dgm:prSet/>
      <dgm:spPr/>
      <dgm:t>
        <a:bodyPr/>
        <a:lstStyle/>
        <a:p>
          <a:endParaRPr lang="en-US"/>
        </a:p>
      </dgm:t>
    </dgm:pt>
    <dgm:pt modelId="{79759C6D-EDE3-4540-9305-6696C6FFE213}" type="sibTrans" cxnId="{27D9CCEB-2CEF-495F-A2CB-879A62387A66}">
      <dgm:prSet/>
      <dgm:spPr/>
      <dgm:t>
        <a:bodyPr/>
        <a:lstStyle/>
        <a:p>
          <a:endParaRPr lang="en-US"/>
        </a:p>
      </dgm:t>
    </dgm:pt>
    <dgm:pt modelId="{E5AC664A-1EF1-4E1F-AFD1-AD7703DCF3AC}">
      <dgm:prSet/>
      <dgm:spPr/>
      <dgm:t>
        <a:bodyPr/>
        <a:lstStyle/>
        <a:p>
          <a:r>
            <a:rPr lang="en-IN"/>
            <a:t>Keras</a:t>
          </a:r>
          <a:endParaRPr lang="en-US"/>
        </a:p>
      </dgm:t>
    </dgm:pt>
    <dgm:pt modelId="{44096EFB-F0DB-4E98-A66F-10FF17265185}" type="parTrans" cxnId="{A127A15B-151A-4E90-95FA-7C27A9934F68}">
      <dgm:prSet/>
      <dgm:spPr/>
      <dgm:t>
        <a:bodyPr/>
        <a:lstStyle/>
        <a:p>
          <a:endParaRPr lang="en-US"/>
        </a:p>
      </dgm:t>
    </dgm:pt>
    <dgm:pt modelId="{2220077D-110C-42E4-A566-C8529DF7A53F}" type="sibTrans" cxnId="{A127A15B-151A-4E90-95FA-7C27A9934F68}">
      <dgm:prSet/>
      <dgm:spPr/>
      <dgm:t>
        <a:bodyPr/>
        <a:lstStyle/>
        <a:p>
          <a:endParaRPr lang="en-US"/>
        </a:p>
      </dgm:t>
    </dgm:pt>
    <dgm:pt modelId="{AB9BB5C1-5520-452B-9FF7-C2F53DC51BA7}">
      <dgm:prSet/>
      <dgm:spPr/>
      <dgm:t>
        <a:bodyPr/>
        <a:lstStyle/>
        <a:p>
          <a:r>
            <a:rPr lang="en-IN"/>
            <a:t>Tensorflow</a:t>
          </a:r>
          <a:endParaRPr lang="en-US"/>
        </a:p>
      </dgm:t>
    </dgm:pt>
    <dgm:pt modelId="{D2CC4352-E9FC-41CA-82E0-C8CF252513B7}" type="parTrans" cxnId="{015D8716-53ED-4146-907B-61F5D83F2374}">
      <dgm:prSet/>
      <dgm:spPr/>
      <dgm:t>
        <a:bodyPr/>
        <a:lstStyle/>
        <a:p>
          <a:endParaRPr lang="en-US"/>
        </a:p>
      </dgm:t>
    </dgm:pt>
    <dgm:pt modelId="{599397EE-9954-45A6-A038-4CE6F8C4F5B2}" type="sibTrans" cxnId="{015D8716-53ED-4146-907B-61F5D83F2374}">
      <dgm:prSet/>
      <dgm:spPr/>
      <dgm:t>
        <a:bodyPr/>
        <a:lstStyle/>
        <a:p>
          <a:endParaRPr lang="en-US"/>
        </a:p>
      </dgm:t>
    </dgm:pt>
    <dgm:pt modelId="{2947D70F-3151-47B2-BC49-609743FD8020}" type="pres">
      <dgm:prSet presAssocID="{3852E158-A4EA-4A35-B308-3E176477135C}" presName="linear" presStyleCnt="0">
        <dgm:presLayoutVars>
          <dgm:animLvl val="lvl"/>
          <dgm:resizeHandles val="exact"/>
        </dgm:presLayoutVars>
      </dgm:prSet>
      <dgm:spPr/>
    </dgm:pt>
    <dgm:pt modelId="{3FAA6BEC-DE9F-4A89-AADD-110315DC3E7D}" type="pres">
      <dgm:prSet presAssocID="{AD5C10F5-8D0E-4476-B076-C582880B12A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2C7268B-DA28-49A8-9063-C98EA4583126}" type="pres">
      <dgm:prSet presAssocID="{83492181-0F9E-419B-91DC-2CF0F298A3AC}" presName="spacer" presStyleCnt="0"/>
      <dgm:spPr/>
    </dgm:pt>
    <dgm:pt modelId="{6CE66066-0DB0-4A8B-9577-B07F71C66876}" type="pres">
      <dgm:prSet presAssocID="{F430CD2B-38B5-4FC5-A160-512E49040BB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42DB9C2-BB75-405A-9CD2-43966268E18E}" type="pres">
      <dgm:prSet presAssocID="{3531977A-466E-484B-83C8-B9F977932D57}" presName="spacer" presStyleCnt="0"/>
      <dgm:spPr/>
    </dgm:pt>
    <dgm:pt modelId="{A0A0133D-B6F6-49A0-959A-1B7FE945AAE3}" type="pres">
      <dgm:prSet presAssocID="{D7676194-E246-48AD-982F-48037CD9220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E37E91-ABFA-4522-8AE7-9558BA73ABDB}" type="pres">
      <dgm:prSet presAssocID="{4042812C-2A82-493C-900E-A8D5ADCD8CBC}" presName="spacer" presStyleCnt="0"/>
      <dgm:spPr/>
    </dgm:pt>
    <dgm:pt modelId="{A399EEDF-3941-4D03-AC43-6096D7615074}" type="pres">
      <dgm:prSet presAssocID="{C4702343-F0FC-4D84-91E1-E1EE90FA3E8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85DDBD-2BFB-4B52-9D72-E20003A57587}" type="pres">
      <dgm:prSet presAssocID="{C4702343-F0FC-4D84-91E1-E1EE90FA3E8A}" presName="childText" presStyleLbl="revTx" presStyleIdx="0" presStyleCnt="2">
        <dgm:presLayoutVars>
          <dgm:bulletEnabled val="1"/>
        </dgm:presLayoutVars>
      </dgm:prSet>
      <dgm:spPr/>
    </dgm:pt>
    <dgm:pt modelId="{5723F0D5-4EB4-42C8-B65E-EC88DA6D95EE}" type="pres">
      <dgm:prSet presAssocID="{AD4C1D24-2853-4478-8943-6318DFAF06D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79674AB-C4F5-433B-A882-057AA3CE03A1}" type="pres">
      <dgm:prSet presAssocID="{AD4C1D24-2853-4478-8943-6318DFAF06D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AB27D0C-574D-405C-BB7B-2D4B03C2157B}" type="presOf" srcId="{AD5C10F5-8D0E-4476-B076-C582880B12A7}" destId="{3FAA6BEC-DE9F-4A89-AADD-110315DC3E7D}" srcOrd="0" destOrd="0" presId="urn:microsoft.com/office/officeart/2005/8/layout/vList2"/>
    <dgm:cxn modelId="{015D8716-53ED-4146-907B-61F5D83F2374}" srcId="{AD4C1D24-2853-4478-8943-6318DFAF06D4}" destId="{AB9BB5C1-5520-452B-9FF7-C2F53DC51BA7}" srcOrd="1" destOrd="0" parTransId="{D2CC4352-E9FC-41CA-82E0-C8CF252513B7}" sibTransId="{599397EE-9954-45A6-A038-4CE6F8C4F5B2}"/>
    <dgm:cxn modelId="{3E33A01E-0FAA-4D01-B9B5-53B1C3AEB0AF}" type="presOf" srcId="{D7676194-E246-48AD-982F-48037CD9220E}" destId="{A0A0133D-B6F6-49A0-959A-1B7FE945AAE3}" srcOrd="0" destOrd="0" presId="urn:microsoft.com/office/officeart/2005/8/layout/vList2"/>
    <dgm:cxn modelId="{F2DC531F-E23D-4D8E-A8CA-2899E5EA7426}" type="presOf" srcId="{3852E158-A4EA-4A35-B308-3E176477135C}" destId="{2947D70F-3151-47B2-BC49-609743FD8020}" srcOrd="0" destOrd="0" presId="urn:microsoft.com/office/officeart/2005/8/layout/vList2"/>
    <dgm:cxn modelId="{776AC220-C4CA-4EF6-BB4E-340D7B7EB83F}" type="presOf" srcId="{C4702343-F0FC-4D84-91E1-E1EE90FA3E8A}" destId="{A399EEDF-3941-4D03-AC43-6096D7615074}" srcOrd="0" destOrd="0" presId="urn:microsoft.com/office/officeart/2005/8/layout/vList2"/>
    <dgm:cxn modelId="{44574230-4CFA-4886-A6A7-E4A9274265C0}" srcId="{3852E158-A4EA-4A35-B308-3E176477135C}" destId="{F430CD2B-38B5-4FC5-A160-512E49040BBB}" srcOrd="1" destOrd="0" parTransId="{442085EF-B389-4BE8-80AC-3D8C655A1C4B}" sibTransId="{3531977A-466E-484B-83C8-B9F977932D57}"/>
    <dgm:cxn modelId="{A127A15B-151A-4E90-95FA-7C27A9934F68}" srcId="{AD4C1D24-2853-4478-8943-6318DFAF06D4}" destId="{E5AC664A-1EF1-4E1F-AFD1-AD7703DCF3AC}" srcOrd="0" destOrd="0" parTransId="{44096EFB-F0DB-4E98-A66F-10FF17265185}" sibTransId="{2220077D-110C-42E4-A566-C8529DF7A53F}"/>
    <dgm:cxn modelId="{8AA9666A-E3CC-4ED1-B3D7-8261A7B32ED3}" type="presOf" srcId="{E5AC664A-1EF1-4E1F-AFD1-AD7703DCF3AC}" destId="{479674AB-C4F5-433B-A882-057AA3CE03A1}" srcOrd="0" destOrd="0" presId="urn:microsoft.com/office/officeart/2005/8/layout/vList2"/>
    <dgm:cxn modelId="{1F479379-8FBF-4038-9FC5-17442028FABF}" type="presOf" srcId="{D71E6370-2CC4-46A4-8892-61E250088AAA}" destId="{7985DDBD-2BFB-4B52-9D72-E20003A57587}" srcOrd="0" destOrd="0" presId="urn:microsoft.com/office/officeart/2005/8/layout/vList2"/>
    <dgm:cxn modelId="{9BB89B7F-A5AD-4E42-8D6F-DDAFA06FCDB7}" srcId="{3852E158-A4EA-4A35-B308-3E176477135C}" destId="{AD5C10F5-8D0E-4476-B076-C582880B12A7}" srcOrd="0" destOrd="0" parTransId="{3F487143-D108-44C2-AB11-8B73D123C003}" sibTransId="{83492181-0F9E-419B-91DC-2CF0F298A3AC}"/>
    <dgm:cxn modelId="{A2CB3495-B41E-4084-AA29-7853967E875E}" srcId="{C4702343-F0FC-4D84-91E1-E1EE90FA3E8A}" destId="{D71E6370-2CC4-46A4-8892-61E250088AAA}" srcOrd="0" destOrd="0" parTransId="{BCF3251D-72F7-49AD-BE88-42F2A9AC7763}" sibTransId="{2F5A01C7-5F7F-4719-8FBE-9EB9E94C0F64}"/>
    <dgm:cxn modelId="{3A6DC4A2-319A-4A3D-BB10-810F067C6141}" type="presOf" srcId="{AD4C1D24-2853-4478-8943-6318DFAF06D4}" destId="{5723F0D5-4EB4-42C8-B65E-EC88DA6D95EE}" srcOrd="0" destOrd="0" presId="urn:microsoft.com/office/officeart/2005/8/layout/vList2"/>
    <dgm:cxn modelId="{31CBEBDA-6F1E-49D9-9DC6-F2F6DB14940E}" srcId="{3852E158-A4EA-4A35-B308-3E176477135C}" destId="{D7676194-E246-48AD-982F-48037CD9220E}" srcOrd="2" destOrd="0" parTransId="{013959E8-EB6E-4B83-A356-03573307FE65}" sibTransId="{4042812C-2A82-493C-900E-A8D5ADCD8CBC}"/>
    <dgm:cxn modelId="{C7A109DF-9752-4E45-872F-EEF2E2FF21BC}" type="presOf" srcId="{AB9BB5C1-5520-452B-9FF7-C2F53DC51BA7}" destId="{479674AB-C4F5-433B-A882-057AA3CE03A1}" srcOrd="0" destOrd="1" presId="urn:microsoft.com/office/officeart/2005/8/layout/vList2"/>
    <dgm:cxn modelId="{EFA86CE4-4810-44F0-A90B-39B930A44467}" type="presOf" srcId="{0EC109CB-5B39-46D7-B65E-EEF24D6D1922}" destId="{7985DDBD-2BFB-4B52-9D72-E20003A57587}" srcOrd="0" destOrd="1" presId="urn:microsoft.com/office/officeart/2005/8/layout/vList2"/>
    <dgm:cxn modelId="{194B4DEB-5F6F-4A67-B2C2-2A16A4A5EAC2}" srcId="{3852E158-A4EA-4A35-B308-3E176477135C}" destId="{C4702343-F0FC-4D84-91E1-E1EE90FA3E8A}" srcOrd="3" destOrd="0" parTransId="{A0B5712A-71B0-47B9-84E8-80E368AAF62A}" sibTransId="{E8E545F0-DC25-4E14-A1BC-CB7412C3A86F}"/>
    <dgm:cxn modelId="{27D9CCEB-2CEF-495F-A2CB-879A62387A66}" srcId="{3852E158-A4EA-4A35-B308-3E176477135C}" destId="{AD4C1D24-2853-4478-8943-6318DFAF06D4}" srcOrd="4" destOrd="0" parTransId="{B35C3512-369C-421B-8A62-6AC0545DDD8C}" sibTransId="{79759C6D-EDE3-4540-9305-6696C6FFE213}"/>
    <dgm:cxn modelId="{48B303EF-0B34-4C88-B3D5-63A8B08668DD}" srcId="{C4702343-F0FC-4D84-91E1-E1EE90FA3E8A}" destId="{0EC109CB-5B39-46D7-B65E-EEF24D6D1922}" srcOrd="1" destOrd="0" parTransId="{6A8901AB-9613-42B2-8B22-957DD55D5C13}" sibTransId="{39875BC4-1420-4E34-92C2-ED120F77361D}"/>
    <dgm:cxn modelId="{D4030FF9-ACFE-4AE6-9405-D5F9871A4389}" type="presOf" srcId="{F430CD2B-38B5-4FC5-A160-512E49040BBB}" destId="{6CE66066-0DB0-4A8B-9577-B07F71C66876}" srcOrd="0" destOrd="0" presId="urn:microsoft.com/office/officeart/2005/8/layout/vList2"/>
    <dgm:cxn modelId="{D7DC267B-980C-43F3-BA91-CF380BAE15B6}" type="presParOf" srcId="{2947D70F-3151-47B2-BC49-609743FD8020}" destId="{3FAA6BEC-DE9F-4A89-AADD-110315DC3E7D}" srcOrd="0" destOrd="0" presId="urn:microsoft.com/office/officeart/2005/8/layout/vList2"/>
    <dgm:cxn modelId="{5A13320F-78CB-416D-AF08-4FCA17AD2426}" type="presParOf" srcId="{2947D70F-3151-47B2-BC49-609743FD8020}" destId="{22C7268B-DA28-49A8-9063-C98EA4583126}" srcOrd="1" destOrd="0" presId="urn:microsoft.com/office/officeart/2005/8/layout/vList2"/>
    <dgm:cxn modelId="{71ABF72E-63D6-4958-94EE-82CEEF254CC0}" type="presParOf" srcId="{2947D70F-3151-47B2-BC49-609743FD8020}" destId="{6CE66066-0DB0-4A8B-9577-B07F71C66876}" srcOrd="2" destOrd="0" presId="urn:microsoft.com/office/officeart/2005/8/layout/vList2"/>
    <dgm:cxn modelId="{710A4721-8597-41B6-B0AF-FBC62717C45E}" type="presParOf" srcId="{2947D70F-3151-47B2-BC49-609743FD8020}" destId="{742DB9C2-BB75-405A-9CD2-43966268E18E}" srcOrd="3" destOrd="0" presId="urn:microsoft.com/office/officeart/2005/8/layout/vList2"/>
    <dgm:cxn modelId="{127FE592-28BD-4603-BADD-E46AD9CC8DBF}" type="presParOf" srcId="{2947D70F-3151-47B2-BC49-609743FD8020}" destId="{A0A0133D-B6F6-49A0-959A-1B7FE945AAE3}" srcOrd="4" destOrd="0" presId="urn:microsoft.com/office/officeart/2005/8/layout/vList2"/>
    <dgm:cxn modelId="{DA92C31C-C4FD-4E3F-9857-EF17FC7A531D}" type="presParOf" srcId="{2947D70F-3151-47B2-BC49-609743FD8020}" destId="{88E37E91-ABFA-4522-8AE7-9558BA73ABDB}" srcOrd="5" destOrd="0" presId="urn:microsoft.com/office/officeart/2005/8/layout/vList2"/>
    <dgm:cxn modelId="{77283391-84E6-40AA-BB18-A81BDD6C52DF}" type="presParOf" srcId="{2947D70F-3151-47B2-BC49-609743FD8020}" destId="{A399EEDF-3941-4D03-AC43-6096D7615074}" srcOrd="6" destOrd="0" presId="urn:microsoft.com/office/officeart/2005/8/layout/vList2"/>
    <dgm:cxn modelId="{3AC7FDB1-D0D9-4278-A9A2-A08FFB77B4DF}" type="presParOf" srcId="{2947D70F-3151-47B2-BC49-609743FD8020}" destId="{7985DDBD-2BFB-4B52-9D72-E20003A57587}" srcOrd="7" destOrd="0" presId="urn:microsoft.com/office/officeart/2005/8/layout/vList2"/>
    <dgm:cxn modelId="{32383F57-20EC-4519-A295-8BB162279DD4}" type="presParOf" srcId="{2947D70F-3151-47B2-BC49-609743FD8020}" destId="{5723F0D5-4EB4-42C8-B65E-EC88DA6D95EE}" srcOrd="8" destOrd="0" presId="urn:microsoft.com/office/officeart/2005/8/layout/vList2"/>
    <dgm:cxn modelId="{ECCE6583-A191-4748-B864-81F7B7ACF393}" type="presParOf" srcId="{2947D70F-3151-47B2-BC49-609743FD8020}" destId="{479674AB-C4F5-433B-A882-057AA3CE03A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A6BEC-DE9F-4A89-AADD-110315DC3E7D}">
      <dsp:nvSpPr>
        <dsp:cNvPr id="0" name=""/>
        <dsp:cNvSpPr/>
      </dsp:nvSpPr>
      <dsp:spPr>
        <a:xfrm>
          <a:off x="0" y="24458"/>
          <a:ext cx="4314645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IBM Watson Studio</a:t>
          </a:r>
          <a:endParaRPr lang="en-US" sz="2000" kern="1200"/>
        </a:p>
      </dsp:txBody>
      <dsp:txXfrm>
        <a:off x="23417" y="47875"/>
        <a:ext cx="4267811" cy="432866"/>
      </dsp:txXfrm>
    </dsp:sp>
    <dsp:sp modelId="{6CE66066-0DB0-4A8B-9577-B07F71C66876}">
      <dsp:nvSpPr>
        <dsp:cNvPr id="0" name=""/>
        <dsp:cNvSpPr/>
      </dsp:nvSpPr>
      <dsp:spPr>
        <a:xfrm>
          <a:off x="0" y="561758"/>
          <a:ext cx="4314645" cy="479700"/>
        </a:xfrm>
        <a:prstGeom prst="roundRect">
          <a:avLst/>
        </a:prstGeom>
        <a:solidFill>
          <a:schemeClr val="accent2">
            <a:hueOff val="-612388"/>
            <a:satOff val="-2828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Apache Spark</a:t>
          </a:r>
          <a:endParaRPr lang="en-US" sz="2000" kern="1200"/>
        </a:p>
      </dsp:txBody>
      <dsp:txXfrm>
        <a:off x="23417" y="585175"/>
        <a:ext cx="4267811" cy="432866"/>
      </dsp:txXfrm>
    </dsp:sp>
    <dsp:sp modelId="{A0A0133D-B6F6-49A0-959A-1B7FE945AAE3}">
      <dsp:nvSpPr>
        <dsp:cNvPr id="0" name=""/>
        <dsp:cNvSpPr/>
      </dsp:nvSpPr>
      <dsp:spPr>
        <a:xfrm>
          <a:off x="0" y="1099058"/>
          <a:ext cx="4314645" cy="47970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Seaborn and Matplotlib</a:t>
          </a:r>
          <a:endParaRPr lang="en-US" sz="2000" kern="1200"/>
        </a:p>
      </dsp:txBody>
      <dsp:txXfrm>
        <a:off x="23417" y="1122475"/>
        <a:ext cx="4267811" cy="432866"/>
      </dsp:txXfrm>
    </dsp:sp>
    <dsp:sp modelId="{A399EEDF-3941-4D03-AC43-6096D7615074}">
      <dsp:nvSpPr>
        <dsp:cNvPr id="0" name=""/>
        <dsp:cNvSpPr/>
      </dsp:nvSpPr>
      <dsp:spPr>
        <a:xfrm>
          <a:off x="0" y="1636358"/>
          <a:ext cx="4314645" cy="479700"/>
        </a:xfrm>
        <a:prstGeom prst="roundRect">
          <a:avLst/>
        </a:prstGeom>
        <a:solidFill>
          <a:schemeClr val="accent2">
            <a:hueOff val="-1837163"/>
            <a:satOff val="-8485"/>
            <a:lumOff val="-1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For Machine Learning classifiers:</a:t>
          </a:r>
          <a:endParaRPr lang="en-US" sz="2000" kern="1200"/>
        </a:p>
      </dsp:txBody>
      <dsp:txXfrm>
        <a:off x="23417" y="1659775"/>
        <a:ext cx="4267811" cy="432866"/>
      </dsp:txXfrm>
    </dsp:sp>
    <dsp:sp modelId="{7985DDBD-2BFB-4B52-9D72-E20003A57587}">
      <dsp:nvSpPr>
        <dsp:cNvPr id="0" name=""/>
        <dsp:cNvSpPr/>
      </dsp:nvSpPr>
      <dsp:spPr>
        <a:xfrm>
          <a:off x="0" y="2116058"/>
          <a:ext cx="4314645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9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SparkML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SciKit-Learn</a:t>
          </a:r>
          <a:endParaRPr lang="en-US" sz="1600" kern="1200"/>
        </a:p>
      </dsp:txBody>
      <dsp:txXfrm>
        <a:off x="0" y="2116058"/>
        <a:ext cx="4314645" cy="548550"/>
      </dsp:txXfrm>
    </dsp:sp>
    <dsp:sp modelId="{5723F0D5-4EB4-42C8-B65E-EC88DA6D95EE}">
      <dsp:nvSpPr>
        <dsp:cNvPr id="0" name=""/>
        <dsp:cNvSpPr/>
      </dsp:nvSpPr>
      <dsp:spPr>
        <a:xfrm>
          <a:off x="0" y="2664608"/>
          <a:ext cx="4314645" cy="47970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For Deep Learning:</a:t>
          </a:r>
          <a:endParaRPr lang="en-US" sz="2000" kern="1200"/>
        </a:p>
      </dsp:txBody>
      <dsp:txXfrm>
        <a:off x="23417" y="2688025"/>
        <a:ext cx="4267811" cy="432866"/>
      </dsp:txXfrm>
    </dsp:sp>
    <dsp:sp modelId="{479674AB-C4F5-433B-A882-057AA3CE03A1}">
      <dsp:nvSpPr>
        <dsp:cNvPr id="0" name=""/>
        <dsp:cNvSpPr/>
      </dsp:nvSpPr>
      <dsp:spPr>
        <a:xfrm>
          <a:off x="0" y="3144308"/>
          <a:ext cx="4314645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9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Keras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Tensorflow</a:t>
          </a:r>
          <a:endParaRPr lang="en-US" sz="1600" kern="1200"/>
        </a:p>
      </dsp:txBody>
      <dsp:txXfrm>
        <a:off x="0" y="3144308"/>
        <a:ext cx="4314645" cy="548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3F8519-8B96-49AA-B7C6-2B81AEEFBC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3BC0C-F4CF-4115-9453-E2B12653FD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47E0-4B63-4C8F-BAE6-6B99F7758E45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E343A-BE80-4667-975A-64A7363985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Stakeholder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37D47-22E8-47B3-9F9A-27C14DCF2A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E8771-A612-412D-A0FB-D3B53A71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343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D6F43-BDF4-4660-BF48-5E7830791415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Stakeholder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183E4-3AE1-4F1D-BA5B-ECC02042C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333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65C9893E-218B-4527-A586-821003E55D59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46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EE7D-E29D-4A6B-8520-0524A5462219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3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6B4C-2E08-455A-916E-27EA0722859A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AB1407-E1C6-48C6-8249-E78AEAC4E5D3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B8CF-5466-4137-A377-212C1EDF320C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7E9ED77-223E-4025-BE8F-36B83FC9A74B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2439548-3750-4B46-94F7-5DBD2F448751}" type="datetime1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535D-2006-4CF7-92AA-B7256DBA077A}" type="datetime1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7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796-0281-4A9D-80D9-2810B8850C10}" type="datetime1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3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97B17E1A-D6D8-43C2-B0ED-4028C4F3F935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4A49659-615E-4A6E-BC56-B116DAA3E652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Stakeholder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4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4625-BD17-4F2C-9B9C-D9A0B6470F7C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Stakeholder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2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18" r:id="rId6"/>
    <p:sldLayoutId id="2147483914" r:id="rId7"/>
    <p:sldLayoutId id="2147483915" r:id="rId8"/>
    <p:sldLayoutId id="2147483916" r:id="rId9"/>
    <p:sldLayoutId id="2147483917" r:id="rId10"/>
    <p:sldLayoutId id="214748391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oundarzozm/Iot-Sensor-Motion-Predic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arystafford/environmental-sensor-data-132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object, kite&#10;&#10;Description automatically generated">
            <a:extLst>
              <a:ext uri="{FF2B5EF4-FFF2-40B4-BE49-F238E27FC236}">
                <a16:creationId xmlns:a16="http://schemas.microsoft.com/office/drawing/2014/main" id="{A1A2D63E-DEE6-4B64-B8C3-D8D4252AE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8" r="13818" b="475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4AC38-AA30-4E35-9958-7E1832AFE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/>
              <a:t>IBM Coursera Advanced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919D5-B756-4226-9F48-442EA6B7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IN" sz="2000"/>
              <a:t>Soundar Murugan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54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13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8" name="Rectangle 13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2807C-E92E-4430-9272-EA8C51F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/>
              <a:t>Summary</a:t>
            </a:r>
          </a:p>
        </p:txBody>
      </p:sp>
      <p:sp>
        <p:nvSpPr>
          <p:cNvPr id="159" name="Rectangle 13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13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6AFD-3E6F-4079-B9F4-CB332342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6" y="2252870"/>
            <a:ext cx="4279382" cy="356025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/>
              <a:t>Since the </a:t>
            </a:r>
            <a:r>
              <a:rPr lang="en-US" sz="1700" b="1" dirty="0"/>
              <a:t>GBT model</a:t>
            </a:r>
            <a:r>
              <a:rPr lang="en-US" sz="1700" dirty="0"/>
              <a:t> had the highest accuracy and F1 score, it was used with test data and the </a:t>
            </a:r>
            <a:r>
              <a:rPr lang="en-US" sz="1700" b="1" dirty="0"/>
              <a:t>adjacent confusion matrix </a:t>
            </a:r>
            <a:r>
              <a:rPr lang="en-US" sz="1700" dirty="0"/>
              <a:t>was obtained.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When it comes to </a:t>
            </a:r>
            <a:r>
              <a:rPr lang="en-US" sz="1700" b="1" dirty="0"/>
              <a:t>data normalization</a:t>
            </a:r>
            <a:r>
              <a:rPr lang="en-US" sz="1700" dirty="0"/>
              <a:t>, there was not much of a performance difference obtained in this application, except for the neural network model.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The GitHub link for this project:</a:t>
            </a:r>
          </a:p>
          <a:p>
            <a:pPr marL="0" indent="0">
              <a:buNone/>
            </a:pPr>
            <a:r>
              <a:rPr lang="en-IN" sz="1600" dirty="0">
                <a:hlinkClick r:id="rId2"/>
              </a:rPr>
              <a:t>https://github.com/soundarzozm/Iot-Sensor-Motion-Predictor</a:t>
            </a:r>
            <a:endParaRPr lang="en-US" sz="32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522143-18C2-412B-B203-794392020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487" y="630936"/>
            <a:ext cx="6621138" cy="549554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AF09CC-12D6-4346-B145-4F2EFAA0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492875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Stakeholder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9896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" name="Freeform: Shape 10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1" name="Freeform: Shape 11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2807C-E92E-4430-9272-EA8C51F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You!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0" name="Graphic 99" descr="Right Double Quote">
            <a:extLst>
              <a:ext uri="{FF2B5EF4-FFF2-40B4-BE49-F238E27FC236}">
                <a16:creationId xmlns:a16="http://schemas.microsoft.com/office/drawing/2014/main" id="{D9563C3D-8B0E-4045-9EA0-F088C55B4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AF09CC-12D6-4346-B145-4F2EFAA0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82280" y="64928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Stakeholder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1221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2807C-E92E-4430-9272-EA8C51F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IN" sz="3200" dirty="0"/>
              <a:t>IoT Sensor Motion Detector</a:t>
            </a:r>
          </a:p>
        </p:txBody>
      </p:sp>
      <p:pic>
        <p:nvPicPr>
          <p:cNvPr id="5" name="Picture 4" descr="A picture containing object, kite&#10;&#10;Description automatically generated">
            <a:extLst>
              <a:ext uri="{FF2B5EF4-FFF2-40B4-BE49-F238E27FC236}">
                <a16:creationId xmlns:a16="http://schemas.microsoft.com/office/drawing/2014/main" id="{89F537EE-58C6-49F2-B1E2-6CA4101D4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2" r="13286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6AFD-3E6F-4079-B9F4-CB332342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IN" sz="1700" b="1" dirty="0"/>
              <a:t>Use case:</a:t>
            </a:r>
          </a:p>
          <a:p>
            <a:pPr marL="457200" lvl="1" indent="0">
              <a:buNone/>
            </a:pPr>
            <a:r>
              <a:rPr lang="en-IN" sz="1600" dirty="0"/>
              <a:t>Use machine learning to determine if a person is present in the room without the use of proximity sensors.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sz="1700" b="1" dirty="0"/>
              <a:t>Training dataset:</a:t>
            </a:r>
          </a:p>
          <a:p>
            <a:pPr lvl="1">
              <a:buFontTx/>
              <a:buChar char="-"/>
            </a:pPr>
            <a:r>
              <a:rPr lang="en-IN" sz="1600" i="0" dirty="0">
                <a:effectLst/>
                <a:latin typeface="zeitung"/>
              </a:rPr>
              <a:t>Environmental Sensor Telemetry Data</a:t>
            </a:r>
          </a:p>
          <a:p>
            <a:pPr lvl="1">
              <a:buFontTx/>
              <a:buChar char="-"/>
            </a:pPr>
            <a:r>
              <a:rPr lang="en-IN" sz="1600" dirty="0">
                <a:hlinkClick r:id="rId3"/>
              </a:rPr>
              <a:t>https://www.kaggle.com/garystafford/environmental-sensor-data-132k</a:t>
            </a:r>
            <a:endParaRPr lang="en-IN" sz="1600" i="0" dirty="0">
              <a:effectLst/>
              <a:latin typeface="zeitung"/>
            </a:endParaRPr>
          </a:p>
          <a:p>
            <a:pPr marL="457200" lvl="1" indent="0">
              <a:buNone/>
            </a:pPr>
            <a:endParaRPr lang="en-IN" sz="1300" b="1" dirty="0"/>
          </a:p>
          <a:p>
            <a:pPr marL="0" indent="0">
              <a:buNone/>
            </a:pPr>
            <a:r>
              <a:rPr lang="en-IN" sz="1700" b="1" dirty="0"/>
              <a:t>	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AF09CC-12D6-4346-B145-4F2EFAA0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180" y="64928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Stakeholder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10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2807C-E92E-4430-9272-EA8C51F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IN" sz="5200" dirty="0"/>
              <a:t>Solution to the use case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6AFD-3E6F-4079-B9F4-CB332342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N" sz="1600" dirty="0"/>
              <a:t>Use the </a:t>
            </a:r>
            <a:r>
              <a:rPr lang="en-IN" sz="1600" b="1" dirty="0"/>
              <a:t>Environmental Sensor Telemetry Data </a:t>
            </a:r>
            <a:r>
              <a:rPr lang="en-IN" sz="1600" dirty="0"/>
              <a:t>for model </a:t>
            </a:r>
            <a:r>
              <a:rPr lang="en-IN" sz="1600" i="1" dirty="0"/>
              <a:t>training</a:t>
            </a:r>
            <a:r>
              <a:rPr lang="en-IN" sz="1600" dirty="0"/>
              <a:t> and </a:t>
            </a:r>
            <a:r>
              <a:rPr lang="en-IN" sz="1600" i="1" dirty="0"/>
              <a:t>testing</a:t>
            </a:r>
            <a:r>
              <a:rPr lang="en-IN" sz="1600" dirty="0"/>
              <a:t>.</a:t>
            </a:r>
          </a:p>
          <a:p>
            <a:pPr>
              <a:lnSpc>
                <a:spcPct val="100000"/>
              </a:lnSpc>
            </a:pPr>
            <a:r>
              <a:rPr lang="en-IN" sz="1600" i="0" dirty="0">
                <a:effectLst/>
                <a:latin typeface="zeitung"/>
              </a:rPr>
              <a:t>Create models: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IN" sz="1600" dirty="0">
                <a:latin typeface="zeitung"/>
              </a:rPr>
              <a:t>Logistic Regressor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IN" sz="1600" i="0" dirty="0">
                <a:effectLst/>
                <a:latin typeface="zeitung"/>
              </a:rPr>
              <a:t>Gradient </a:t>
            </a:r>
            <a:r>
              <a:rPr lang="en-IN" sz="1600" dirty="0">
                <a:latin typeface="zeitung"/>
              </a:rPr>
              <a:t>Boosted Trees Classifier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IN" sz="1600" i="0" dirty="0">
                <a:effectLst/>
                <a:latin typeface="zeitung"/>
              </a:rPr>
              <a:t>Deep Neural Network</a:t>
            </a:r>
          </a:p>
          <a:p>
            <a:pPr>
              <a:lnSpc>
                <a:spcPct val="100000"/>
              </a:lnSpc>
            </a:pPr>
            <a:r>
              <a:rPr lang="en-IN" sz="1600" i="0" dirty="0">
                <a:effectLst/>
                <a:latin typeface="zeitung"/>
              </a:rPr>
              <a:t>Best results with </a:t>
            </a:r>
            <a:r>
              <a:rPr lang="en-IN" sz="1600" b="1" i="0" dirty="0">
                <a:effectLst/>
                <a:latin typeface="zeitung"/>
              </a:rPr>
              <a:t>Gradient Boosted Trees Classifier: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IN" sz="1600" dirty="0">
                <a:latin typeface="zeitung"/>
              </a:rPr>
              <a:t>Accuracy: 88.16%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IN" sz="1600" i="0" dirty="0">
                <a:effectLst/>
                <a:latin typeface="zeitung"/>
              </a:rPr>
              <a:t>F1 Score: 0.876</a:t>
            </a:r>
            <a:endParaRPr lang="en-IN" sz="1600" dirty="0">
              <a:latin typeface="zeitung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AF09CC-12D6-4346-B145-4F2EFAA0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37124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Stakeholder Presentation</a:t>
            </a:r>
          </a:p>
        </p:txBody>
      </p:sp>
      <p:pic>
        <p:nvPicPr>
          <p:cNvPr id="5" name="Picture 4" descr="A picture containing object, kite&#10;&#10;Description automatically generated">
            <a:extLst>
              <a:ext uri="{FF2B5EF4-FFF2-40B4-BE49-F238E27FC236}">
                <a16:creationId xmlns:a16="http://schemas.microsoft.com/office/drawing/2014/main" id="{89F537EE-58C6-49F2-B1E2-6CA4101D4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3" r="25367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6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2807C-E92E-4430-9272-EA8C51F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IN" sz="3400"/>
              <a:t>Initial Data Exploration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6AFD-3E6F-4079-B9F4-CB332342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IN" sz="1700" b="1" dirty="0"/>
              <a:t>Dataset</a:t>
            </a:r>
          </a:p>
          <a:p>
            <a:pPr lvl="1">
              <a:buFontTx/>
              <a:buChar char="-"/>
            </a:pPr>
            <a:r>
              <a:rPr lang="en-US" sz="1700" b="0" i="0" dirty="0">
                <a:effectLst/>
                <a:latin typeface="Helvetica Neue"/>
              </a:rPr>
              <a:t>405184 rows of IoT sensor data of three devices together and 9 columns</a:t>
            </a:r>
          </a:p>
          <a:p>
            <a:pPr lvl="1">
              <a:buFontTx/>
              <a:buChar char="-"/>
            </a:pPr>
            <a:r>
              <a:rPr lang="en-US" sz="1700" dirty="0">
                <a:latin typeface="Helvetica Neue"/>
              </a:rPr>
              <a:t>No missing values</a:t>
            </a:r>
          </a:p>
          <a:p>
            <a:pPr lvl="1">
              <a:buFontTx/>
              <a:buChar char="-"/>
            </a:pPr>
            <a:r>
              <a:rPr lang="en-US" sz="1700" dirty="0">
                <a:latin typeface="Helvetica Neue"/>
              </a:rPr>
              <a:t>Readings of 3 different IoT devices</a:t>
            </a:r>
          </a:p>
          <a:p>
            <a:pPr lvl="1">
              <a:buFontTx/>
              <a:buChar char="-"/>
            </a:pPr>
            <a:r>
              <a:rPr lang="en-US" sz="1700" dirty="0">
                <a:latin typeface="Helvetica Neue"/>
              </a:rPr>
              <a:t>Light sensor of one device faulty</a:t>
            </a:r>
          </a:p>
          <a:p>
            <a:pPr lvl="1">
              <a:buFontTx/>
              <a:buChar char="-"/>
            </a:pPr>
            <a:r>
              <a:rPr lang="en-US" sz="1700" dirty="0">
                <a:latin typeface="Helvetica Neue"/>
              </a:rPr>
              <a:t>Very few outliers</a:t>
            </a:r>
            <a:endParaRPr lang="en-IN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13638-A22C-4C4C-A067-59234D26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921760"/>
            <a:ext cx="6440424" cy="495912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AF09CC-12D6-4346-B145-4F2EFAA0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6166" y="6492875"/>
            <a:ext cx="30258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Stakeholder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9982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2807C-E92E-4430-9272-EA8C51F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IN" sz="3200"/>
              <a:t>Architectural Choices</a:t>
            </a:r>
          </a:p>
        </p:txBody>
      </p:sp>
      <p:pic>
        <p:nvPicPr>
          <p:cNvPr id="4" name="Picture 3" descr="A picture containing object, kite&#10;&#10;Description automatically generated">
            <a:extLst>
              <a:ext uri="{FF2B5EF4-FFF2-40B4-BE49-F238E27FC236}">
                <a16:creationId xmlns:a16="http://schemas.microsoft.com/office/drawing/2014/main" id="{D2A09E0F-1151-42CF-ABAF-BA566261B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2" r="13286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35" name="Rectangle 25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AF09CC-12D6-4346-B145-4F2EFAA0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4823" y="6492875"/>
            <a:ext cx="30771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Stakeholder Presentation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DC88E4C-0BF0-4846-BF1B-1E4A70522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822384"/>
              </p:ext>
            </p:extLst>
          </p:nvPr>
        </p:nvGraphicFramePr>
        <p:xfrm>
          <a:off x="7255563" y="2557587"/>
          <a:ext cx="4314645" cy="371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538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0A05691-F36F-44DD-904C-144D68CA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B577D-73E6-40D5-81C8-489D1F2E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6" y="1370320"/>
            <a:ext cx="2873667" cy="768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00E5A6-555C-4886-B7C4-469C71C75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236" y="1373913"/>
            <a:ext cx="2873667" cy="76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C5E70-240A-42E7-8319-119CCDF53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3864723"/>
            <a:ext cx="5989328" cy="1572199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4892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2807C-E92E-4430-9272-EA8C51F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516" y="978408"/>
            <a:ext cx="4056530" cy="1106424"/>
          </a:xfrm>
        </p:spPr>
        <p:txBody>
          <a:bodyPr>
            <a:normAutofit/>
          </a:bodyPr>
          <a:lstStyle/>
          <a:p>
            <a:r>
              <a:rPr lang="en-IN" sz="2800"/>
              <a:t>Data Cleaning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884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2776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6AFD-3E6F-4079-B9F4-CB332342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516" y="2359152"/>
            <a:ext cx="405653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700" dirty="0"/>
              <a:t>The graphs for:</a:t>
            </a:r>
          </a:p>
          <a:p>
            <a:r>
              <a:rPr lang="en-IN" sz="1700" dirty="0"/>
              <a:t>Smoke vs Time</a:t>
            </a:r>
          </a:p>
          <a:p>
            <a:r>
              <a:rPr lang="en-IN" sz="1700" dirty="0"/>
              <a:t>CO vs Time</a:t>
            </a:r>
          </a:p>
          <a:p>
            <a:r>
              <a:rPr lang="en-IN" sz="1700" dirty="0"/>
              <a:t>LPG vs Time</a:t>
            </a:r>
          </a:p>
          <a:p>
            <a:pPr marL="0" indent="0">
              <a:buNone/>
            </a:pPr>
            <a:r>
              <a:rPr lang="en-IN" sz="1700" dirty="0"/>
              <a:t>Were very identical and hence, two of these features were discarded to eliminate redundancy.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AF09CC-12D6-4346-B145-4F2EFAA0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481009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Stakeholder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7986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2807C-E92E-4430-9272-EA8C51F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IN" sz="3200"/>
              <a:t>Data Cleaning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6AFD-3E6F-4079-B9F4-CB332342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dirty="0"/>
              <a:t>An example of </a:t>
            </a:r>
            <a:r>
              <a:rPr lang="en-IN" sz="1800" b="1" i="1" dirty="0"/>
              <a:t>LPG vs CO </a:t>
            </a:r>
            <a:r>
              <a:rPr lang="en-IN" sz="1800" dirty="0"/>
              <a:t>demonstrated </a:t>
            </a:r>
            <a:r>
              <a:rPr lang="en-IN" sz="1800" b="1" dirty="0"/>
              <a:t>extremely linear</a:t>
            </a:r>
            <a:r>
              <a:rPr lang="en-IN" sz="1800" dirty="0"/>
              <a:t> relation hence justifying the previously made decision.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9A9AE-E516-4452-A1D0-F88D2580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54781"/>
            <a:ext cx="11164824" cy="304241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AF09CC-12D6-4346-B145-4F2EFAA0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49287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Stakeholder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132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2" name="Freeform: Shape 121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4" name="Freeform: Shape 123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2807C-E92E-4430-9272-EA8C51F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/>
              <a:t>Data Cleaning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6AFD-3E6F-4079-B9F4-CB332342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Further analysis found defects in:</a:t>
            </a:r>
          </a:p>
          <a:p>
            <a:r>
              <a:rPr lang="en-US" sz="1800" dirty="0"/>
              <a:t>Light sensor of Device 2</a:t>
            </a:r>
          </a:p>
          <a:p>
            <a:r>
              <a:rPr lang="en-US" sz="1800" dirty="0"/>
              <a:t>Motion sensor of Device 1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Hence, Device 3 was chosen exclusively for </a:t>
            </a:r>
            <a:r>
              <a:rPr lang="en-US" sz="1800" i="1" dirty="0"/>
              <a:t>model training.</a:t>
            </a:r>
            <a:endParaRPr lang="en-US" sz="1800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FE91B6-3194-4B55-B579-FD234821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768" y="517600"/>
            <a:ext cx="3432918" cy="27432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6D300A-C99A-49EF-A345-EA5B5A920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025" y="3429000"/>
            <a:ext cx="3472405" cy="27432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AF09CC-12D6-4346-B145-4F2EFAA0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1896" y="6492875"/>
            <a:ext cx="3880104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Stakeholder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1319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2807C-E92E-4430-9272-EA8C51F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IN"/>
              <a:t>Model Evaluation</a:t>
            </a:r>
          </a:p>
        </p:txBody>
      </p:sp>
      <p:sp>
        <p:nvSpPr>
          <p:cNvPr id="55" name="Rectangle 57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AF09CC-12D6-4346-B145-4F2EFAA0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49287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Stakeholder Presentation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88C61C44-2579-4AE7-8981-851546FAC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398429"/>
              </p:ext>
            </p:extLst>
          </p:nvPr>
        </p:nvGraphicFramePr>
        <p:xfrm>
          <a:off x="4553712" y="1701309"/>
          <a:ext cx="6812282" cy="3382233"/>
        </p:xfrm>
        <a:graphic>
          <a:graphicData uri="http://schemas.openxmlformats.org/drawingml/2006/table">
            <a:tbl>
              <a:tblPr firstRow="1" bandRow="1">
                <a:noFill/>
                <a:tableStyleId>{21E4AEA4-8DFA-4A89-87EB-49C32662AFE0}</a:tableStyleId>
              </a:tblPr>
              <a:tblGrid>
                <a:gridCol w="1080350">
                  <a:extLst>
                    <a:ext uri="{9D8B030D-6E8A-4147-A177-3AD203B41FA5}">
                      <a16:colId xmlns:a16="http://schemas.microsoft.com/office/drawing/2014/main" val="937367336"/>
                    </a:ext>
                  </a:extLst>
                </a:gridCol>
                <a:gridCol w="1507736">
                  <a:extLst>
                    <a:ext uri="{9D8B030D-6E8A-4147-A177-3AD203B41FA5}">
                      <a16:colId xmlns:a16="http://schemas.microsoft.com/office/drawing/2014/main" val="4030471089"/>
                    </a:ext>
                  </a:extLst>
                </a:gridCol>
                <a:gridCol w="1180638">
                  <a:extLst>
                    <a:ext uri="{9D8B030D-6E8A-4147-A177-3AD203B41FA5}">
                      <a16:colId xmlns:a16="http://schemas.microsoft.com/office/drawing/2014/main" val="927502871"/>
                    </a:ext>
                  </a:extLst>
                </a:gridCol>
                <a:gridCol w="1011094">
                  <a:extLst>
                    <a:ext uri="{9D8B030D-6E8A-4147-A177-3AD203B41FA5}">
                      <a16:colId xmlns:a16="http://schemas.microsoft.com/office/drawing/2014/main" val="4116665503"/>
                    </a:ext>
                  </a:extLst>
                </a:gridCol>
                <a:gridCol w="1149812">
                  <a:extLst>
                    <a:ext uri="{9D8B030D-6E8A-4147-A177-3AD203B41FA5}">
                      <a16:colId xmlns:a16="http://schemas.microsoft.com/office/drawing/2014/main" val="1426204998"/>
                    </a:ext>
                  </a:extLst>
                </a:gridCol>
                <a:gridCol w="882652">
                  <a:extLst>
                    <a:ext uri="{9D8B030D-6E8A-4147-A177-3AD203B41FA5}">
                      <a16:colId xmlns:a16="http://schemas.microsoft.com/office/drawing/2014/main" val="604791847"/>
                    </a:ext>
                  </a:extLst>
                </a:gridCol>
              </a:tblGrid>
              <a:tr h="686805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</a:t>
                      </a:r>
                    </a:p>
                  </a:txBody>
                  <a:tcPr marL="183242" marR="109946" marT="109946" marB="109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Normalisation</a:t>
                      </a:r>
                    </a:p>
                  </a:txBody>
                  <a:tcPr marL="183242" marR="109946" marT="109946" marB="109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Optimiser</a:t>
                      </a:r>
                    </a:p>
                  </a:txBody>
                  <a:tcPr marL="183242" marR="109946" marT="109946" marB="109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Epochs</a:t>
                      </a:r>
                    </a:p>
                  </a:txBody>
                  <a:tcPr marL="183242" marR="109946" marT="109946" marB="109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 marL="183242" marR="109946" marT="109946" marB="109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F1 Score</a:t>
                      </a:r>
                    </a:p>
                  </a:txBody>
                  <a:tcPr marL="183242" marR="109946" marT="109946" marB="109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670181"/>
                  </a:ext>
                </a:extLst>
              </a:tr>
              <a:tr h="394436"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GBT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0.88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0.87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552673"/>
                  </a:ext>
                </a:extLst>
              </a:tr>
              <a:tr h="394436">
                <a:tc>
                  <a:txBody>
                    <a:bodyPr/>
                    <a:lstStyle/>
                    <a:p>
                      <a:endParaRPr lang="en-IN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0.88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0.87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925717"/>
                  </a:ext>
                </a:extLst>
              </a:tr>
              <a:tr h="558842"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0.52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18632"/>
                  </a:ext>
                </a:extLst>
              </a:tr>
              <a:tr h="394436">
                <a:tc>
                  <a:txBody>
                    <a:bodyPr/>
                    <a:lstStyle/>
                    <a:p>
                      <a:endParaRPr lang="en-IN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0.52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925074"/>
                  </a:ext>
                </a:extLst>
              </a:tr>
              <a:tr h="558842"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Neural Network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ADAM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0.52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160816"/>
                  </a:ext>
                </a:extLst>
              </a:tr>
              <a:tr h="394436">
                <a:tc>
                  <a:txBody>
                    <a:bodyPr/>
                    <a:lstStyle/>
                    <a:p>
                      <a:endParaRPr lang="en-IN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ADAM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0.54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0.09</a:t>
                      </a:r>
                    </a:p>
                  </a:txBody>
                  <a:tcPr marL="183242" marR="95286" marT="95286" marB="952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74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0120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373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Helvetica Neue</vt:lpstr>
      <vt:lpstr>zeitung</vt:lpstr>
      <vt:lpstr>AccentBoxVTI</vt:lpstr>
      <vt:lpstr>IBM Coursera Advanced Data Science Capstone</vt:lpstr>
      <vt:lpstr>IoT Sensor Motion Detector</vt:lpstr>
      <vt:lpstr>Solution to the use case</vt:lpstr>
      <vt:lpstr>Initial Data Exploration</vt:lpstr>
      <vt:lpstr>Architectural Choices</vt:lpstr>
      <vt:lpstr>Data Cleaning</vt:lpstr>
      <vt:lpstr>Data Cleaning</vt:lpstr>
      <vt:lpstr>Data Cleaning</vt:lpstr>
      <vt:lpstr>Model Evaluation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Advanced Data Science Capstone</dc:title>
  <dc:creator>Soundar Murugan</dc:creator>
  <cp:lastModifiedBy>Soundar Murugan</cp:lastModifiedBy>
  <cp:revision>1</cp:revision>
  <dcterms:created xsi:type="dcterms:W3CDTF">2020-08-19T09:29:09Z</dcterms:created>
  <dcterms:modified xsi:type="dcterms:W3CDTF">2020-08-19T09:30:22Z</dcterms:modified>
</cp:coreProperties>
</file>