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1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5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7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8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9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20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3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4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285" r:id="rId4"/>
    <p:sldId id="303" r:id="rId5"/>
    <p:sldId id="279" r:id="rId6"/>
    <p:sldId id="280" r:id="rId7"/>
    <p:sldId id="282" r:id="rId8"/>
    <p:sldId id="307" r:id="rId9"/>
    <p:sldId id="288" r:id="rId10"/>
    <p:sldId id="281" r:id="rId11"/>
    <p:sldId id="283" r:id="rId12"/>
    <p:sldId id="330" r:id="rId13"/>
    <p:sldId id="334" r:id="rId14"/>
    <p:sldId id="333" r:id="rId15"/>
    <p:sldId id="332" r:id="rId16"/>
    <p:sldId id="292" r:id="rId17"/>
    <p:sldId id="290" r:id="rId18"/>
    <p:sldId id="327" r:id="rId19"/>
    <p:sldId id="291" r:id="rId20"/>
    <p:sldId id="293" r:id="rId21"/>
    <p:sldId id="294" r:id="rId22"/>
    <p:sldId id="295" r:id="rId23"/>
    <p:sldId id="298" r:id="rId24"/>
    <p:sldId id="305" r:id="rId25"/>
    <p:sldId id="300" r:id="rId26"/>
    <p:sldId id="299" r:id="rId27"/>
    <p:sldId id="302" r:id="rId28"/>
    <p:sldId id="309" r:id="rId29"/>
    <p:sldId id="310" r:id="rId30"/>
    <p:sldId id="328" r:id="rId31"/>
    <p:sldId id="335" r:id="rId32"/>
    <p:sldId id="311" r:id="rId33"/>
    <p:sldId id="312" r:id="rId34"/>
    <p:sldId id="315" r:id="rId35"/>
    <p:sldId id="316" r:id="rId36"/>
    <p:sldId id="317" r:id="rId37"/>
    <p:sldId id="318" r:id="rId38"/>
    <p:sldId id="319" r:id="rId39"/>
    <p:sldId id="313" r:id="rId40"/>
    <p:sldId id="314" r:id="rId41"/>
    <p:sldId id="320" r:id="rId42"/>
    <p:sldId id="321" r:id="rId43"/>
    <p:sldId id="323" r:id="rId44"/>
    <p:sldId id="322" r:id="rId45"/>
    <p:sldId id="329" r:id="rId46"/>
    <p:sldId id="325" r:id="rId47"/>
    <p:sldId id="326" r:id="rId48"/>
    <p:sldId id="308" r:id="rId49"/>
    <p:sldId id="301" r:id="rId50"/>
  </p:sldIdLst>
  <p:sldSz cx="9144000" cy="6858000" type="screen4x3"/>
  <p:notesSz cx="7315200" cy="9601200"/>
  <p:custShowLst>
    <p:custShow name="Custom Show 1" id="0">
      <p:sldLst>
        <p:sld r:id="rId12"/>
      </p:sldLst>
    </p:custShow>
  </p:custShowLst>
  <p:custDataLst>
    <p:tags r:id="rId5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DD6E69"/>
    <a:srgbClr val="E3756F"/>
    <a:srgbClr val="D96963"/>
    <a:srgbClr val="EC918D"/>
    <a:srgbClr val="D3584F"/>
    <a:srgbClr val="E97B76"/>
    <a:srgbClr val="E87B75"/>
    <a:srgbClr val="D17D76"/>
    <a:srgbClr val="E9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54" autoAdjust="0"/>
  </p:normalViewPr>
  <p:slideViewPr>
    <p:cSldViewPr>
      <p:cViewPr varScale="1">
        <p:scale>
          <a:sx n="96" d="100"/>
          <a:sy n="96" d="100"/>
        </p:scale>
        <p:origin x="17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748849-74D1-4420-85F7-7AF83D229517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1" rIns="99042" bIns="49521" numCol="1" anchor="t" anchorCtr="0" compatLnSpc="1">
            <a:prstTxWarp prst="textNoShape">
              <a:avLst/>
            </a:prstTxWarp>
          </a:bodyPr>
          <a:lstStyle>
            <a:lvl1pPr algn="l" defTabSz="990819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E2A77-50EA-4AE5-81FA-C5749D7D1C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 bwMode="auto">
          <a:xfrm>
            <a:off x="2" y="9118683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1" rIns="99042" bIns="49521" numCol="1" anchor="b" anchorCtr="0" compatLnSpc="1">
            <a:prstTxWarp prst="textNoShape">
              <a:avLst/>
            </a:prstTxWarp>
          </a:bodyPr>
          <a:lstStyle>
            <a:lvl1pPr algn="l" defTabSz="990819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DF069-3A55-4569-8B6B-F9401E3EDA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auto">
          <a:xfrm>
            <a:off x="4143427" y="9118683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1" rIns="99042" bIns="49521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0115DA1F-6C25-4C61-BD69-E49189FAA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C7D69F0-F811-497F-A8A4-B5096C767A4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1" rIns="99042" bIns="49521" numCol="1" anchor="t" anchorCtr="0" compatLnSpc="1">
            <a:prstTxWarp prst="textNoShape">
              <a:avLst/>
            </a:prstTxWarp>
          </a:bodyPr>
          <a:lstStyle>
            <a:lvl1pPr algn="l" defTabSz="990819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24F48E6-9F6C-4AE2-879D-C11CBF1019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2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1" rIns="99042" bIns="49521" numCol="1" anchor="t" anchorCtr="0" compatLnSpc="1">
            <a:prstTxWarp prst="textNoShape">
              <a:avLst/>
            </a:prstTxWarp>
          </a:bodyPr>
          <a:lstStyle>
            <a:lvl1pPr algn="r" defTabSz="990819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9B8E14A-EA1E-40D7-8429-364FE19A84F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6518FF1A-2DA8-4524-9119-F8EEFECA5CD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830" y="4560087"/>
            <a:ext cx="5849543" cy="4320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1" rIns="99042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5364A3F4-EFD2-424F-ACF1-35C84DBDFC5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18683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1" rIns="99042" bIns="49521" numCol="1" anchor="b" anchorCtr="0" compatLnSpc="1">
            <a:prstTxWarp prst="textNoShape">
              <a:avLst/>
            </a:prstTxWarp>
          </a:bodyPr>
          <a:lstStyle>
            <a:lvl1pPr algn="l" defTabSz="990819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08BB662A-6A24-47AC-8A44-BA17960432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18683"/>
            <a:ext cx="3170138" cy="48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1" rIns="99042" bIns="49521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67C4945B-7BC8-4D15-B181-9E1EEC4732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AC3B05C2-4AC3-4281-A164-F0A057271C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B7217929-B015-4F59-ADF3-B43206839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5EB58C04-5841-4BDC-A8B7-A582895163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3573650-8A80-4556-A401-7E22F82289E0}" type="slidenum">
              <a:rPr lang="en-US" altLang="en-US" sz="1300" smtClean="0"/>
              <a:pPr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4B1FBADB-1671-4034-836E-F4D3692C9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1DFFA58D-43F9-41B8-9B8B-C7E0DC8E0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D0DDFB56-7788-4895-9423-7B69CA2493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B31BE2D-78B4-4E4E-B6A7-8027C2991D8A}" type="slidenum">
              <a:rPr lang="en-US" altLang="en-US" sz="1300" smtClean="0"/>
              <a:pPr>
                <a:spcBef>
                  <a:spcPct val="0"/>
                </a:spcBef>
              </a:pPr>
              <a:t>11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4B1FBADB-1671-4034-836E-F4D3692C9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1DFFA58D-43F9-41B8-9B8B-C7E0DC8E0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D0DDFB56-7788-4895-9423-7B69CA2493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B31BE2D-78B4-4E4E-B6A7-8027C2991D8A}" type="slidenum">
              <a:rPr lang="en-US" altLang="en-US" sz="1300" smtClean="0"/>
              <a:pPr>
                <a:spcBef>
                  <a:spcPct val="0"/>
                </a:spcBef>
              </a:pPr>
              <a:t>12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4287053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4B1FBADB-1671-4034-836E-F4D3692C9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1DFFA58D-43F9-41B8-9B8B-C7E0DC8E0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D0DDFB56-7788-4895-9423-7B69CA2493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B31BE2D-78B4-4E4E-B6A7-8027C2991D8A}" type="slidenum">
              <a:rPr lang="en-US" altLang="en-US" sz="1300" smtClean="0"/>
              <a:pPr>
                <a:spcBef>
                  <a:spcPct val="0"/>
                </a:spcBef>
              </a:pPr>
              <a:t>13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303680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4B1FBADB-1671-4034-836E-F4D3692C9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1DFFA58D-43F9-41B8-9B8B-C7E0DC8E0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D0DDFB56-7788-4895-9423-7B69CA2493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B31BE2D-78B4-4E4E-B6A7-8027C2991D8A}" type="slidenum">
              <a:rPr lang="en-US" altLang="en-US" sz="1300" smtClean="0"/>
              <a:pPr>
                <a:spcBef>
                  <a:spcPct val="0"/>
                </a:spcBef>
              </a:pPr>
              <a:t>14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338856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4B1FBADB-1671-4034-836E-F4D3692C9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1DFFA58D-43F9-41B8-9B8B-C7E0DC8E0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D0DDFB56-7788-4895-9423-7B69CA2493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B31BE2D-78B4-4E4E-B6A7-8027C2991D8A}" type="slidenum">
              <a:rPr lang="en-US" altLang="en-US" sz="1300" smtClean="0"/>
              <a:pPr>
                <a:spcBef>
                  <a:spcPct val="0"/>
                </a:spcBef>
              </a:pPr>
              <a:t>15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335364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D1B7FEE7-2A2D-4556-993E-8827DD9B4B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19E2A48F-556A-4457-8FB5-7C7827622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9C65ABDC-FA71-4075-9D63-5391B81BD9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195DF2E-3FD6-401D-A32C-6263C13907F3}" type="slidenum">
              <a:rPr lang="en-US" altLang="en-US" sz="1300" smtClean="0"/>
              <a:pPr>
                <a:spcBef>
                  <a:spcPct val="0"/>
                </a:spcBef>
              </a:pPr>
              <a:t>16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67FB0386-7AB0-4649-BB23-AC3D3F0F25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8650E8BF-9284-49B8-B77C-4E061D52D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DF71F523-6827-4DB6-B4B2-31F385AF76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40BA195-9BA4-4FD2-B565-7D8AAA7B3EAC}" type="slidenum">
              <a:rPr lang="en-US" altLang="en-US" sz="1300" smtClean="0"/>
              <a:pPr>
                <a:spcBef>
                  <a:spcPct val="0"/>
                </a:spcBef>
              </a:pPr>
              <a:t>17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8EE551B5-429F-4366-8E34-CCB10EAAD5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7C8C31CF-34E6-474E-AC63-77E85AE71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A4ED89C8-ED06-4584-9248-87C9E14B56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FC6F42F-6292-4DE2-8BCF-767FFF200009}" type="slidenum">
              <a:rPr lang="en-US" altLang="en-US" sz="1300" smtClean="0"/>
              <a:pPr>
                <a:spcBef>
                  <a:spcPct val="0"/>
                </a:spcBef>
              </a:pPr>
              <a:t>19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8A847E2D-5352-4AC0-8CEE-178D8DED9C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70E89D71-D570-476E-A6AE-EBF276318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48595834-5199-4FF9-8D7A-2B3220D46F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2F59B85-587D-4BC4-9A57-D184609A7FA8}" type="slidenum">
              <a:rPr lang="en-US" altLang="en-US" sz="1300" smtClean="0"/>
              <a:pPr>
                <a:spcBef>
                  <a:spcPct val="0"/>
                </a:spcBef>
              </a:pPr>
              <a:t>20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3A0833B0-1E1C-4FAB-82F3-549DC9AD27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53BB29CC-F947-432E-912F-651C0684D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03A6E01D-D6FF-4A2D-BF6D-AC793E820A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84D5296-9A33-418C-B762-CF48F3FECF9A}" type="slidenum">
              <a:rPr lang="en-US" altLang="en-US" sz="1300" smtClean="0"/>
              <a:pPr>
                <a:spcBef>
                  <a:spcPct val="0"/>
                </a:spcBef>
              </a:pPr>
              <a:t>21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B1C81017-48C9-4BD2-9A80-AF16E76823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B2F6F06C-529B-4D3B-92EA-9A43D563B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3B7D6721-8E51-470A-B973-C1B855756C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FC934E6-02DB-428C-93D1-EF56A7D64C53}" type="slidenum">
              <a:rPr lang="en-US" altLang="en-US" sz="1300" smtClean="0"/>
              <a:pPr>
                <a:spcBef>
                  <a:spcPct val="0"/>
                </a:spcBef>
              </a:pPr>
              <a:t>2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CDF22157-307A-41EE-8C8E-8C62672E91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6C8166BA-2103-4419-85B7-796F1B7EF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30587A75-F6D8-4EC0-B7F0-2AAC983341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4E27948-79A4-4CFD-A026-173EE6FE678B}" type="slidenum">
              <a:rPr lang="en-US" altLang="en-US" sz="1300" smtClean="0"/>
              <a:pPr>
                <a:spcBef>
                  <a:spcPct val="0"/>
                </a:spcBef>
              </a:pPr>
              <a:t>22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207C7F2F-5098-4949-BA75-210F42181B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9B770F3D-B7A7-481A-8EAF-8897BBA8A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A77EF267-CAED-450C-85F2-C96C4BD2FD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B616519-4330-4C14-8D0A-A22834344EEE}" type="slidenum">
              <a:rPr lang="en-US" altLang="en-US" sz="1300" smtClean="0"/>
              <a:pPr>
                <a:spcBef>
                  <a:spcPct val="0"/>
                </a:spcBef>
              </a:pPr>
              <a:t>23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asks for your password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C4945B-7BC8-4D15-B181-9E1EEC47329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80570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was the point of this lecture? Supporting the development of our code through the </a:t>
            </a:r>
            <a:r>
              <a:rPr lang="en-US" dirty="0" err="1"/>
              <a:t>linux</a:t>
            </a:r>
            <a:r>
              <a:rPr lang="en-US" dirty="0"/>
              <a:t> environment, managing the </a:t>
            </a:r>
            <a:r>
              <a:rPr lang="en-US" dirty="0" err="1"/>
              <a:t>linux</a:t>
            </a:r>
            <a:r>
              <a:rPr lang="en-US" dirty="0"/>
              <a:t> environment through SSH, and managing versions through Git</a:t>
            </a:r>
          </a:p>
          <a:p>
            <a:r>
              <a:rPr lang="en-US" dirty="0"/>
              <a:t>Too detailed -Yoshi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C4945B-7BC8-4D15-B181-9E1EEC473293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58042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C7D9EC35-852A-4728-8F94-C57EC77088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F40CB-7249-47DD-BFE3-681A33D280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1100" cap="small" dirty="0"/>
              <a:t>http://xkcd.com/1296/</a:t>
            </a:r>
            <a:endParaRPr lang="en-US" dirty="0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A7E2E44F-3129-460C-8F4D-999AEF30F0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33AB42E-4FD9-433A-BCAE-DBBBF26262E4}" type="slidenum">
              <a:rPr lang="en-US" altLang="en-US" smtClean="0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1566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91D8076F-C4B6-47E6-8F12-001F9572EA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AB3AE8DD-15FB-4585-9508-85F05654D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EFE8FD26-E97B-46B4-B6A8-3D1E46EB3C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64E6A3D-155B-4B6F-82E8-142C2E12F75B}" type="slidenum">
              <a:rPr lang="en-US" altLang="en-US" sz="1300" smtClean="0"/>
              <a:pPr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F84BB703-7652-4FA2-B901-63B8811916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5FEF0090-DC19-429A-A5F7-4F7AE9D18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11BC5D8F-6265-4DDD-8600-D09307C2A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C8DEDC7-ADA1-4145-908C-2F39B82AE241}" type="slidenum">
              <a:rPr lang="en-US" altLang="en-US" sz="1300" smtClean="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35F9724D-6D5E-4F81-83B9-CAD18B17C2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7382B478-6D93-4335-B3C5-CEC533AF9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A55D6027-A9D7-4FB4-A259-A41D2D3A03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6565196-B23D-47D0-82EC-6299AFB31FB2}" type="slidenum">
              <a:rPr lang="en-US" altLang="en-US" sz="1300" smtClean="0"/>
              <a:pPr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C7020359-3770-4098-A24A-4B2169A44C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C3AC26FA-561A-4FB8-A71C-58961F81B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514EBF5A-842B-4768-8E5C-3497CACCAE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91E00AD-0387-40EB-8C52-DD5360E45D4C}" type="slidenum">
              <a:rPr lang="en-US" altLang="en-US" sz="1300" smtClean="0"/>
              <a:pPr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39AB1084-74CB-4E20-81AE-7C1D03CA62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A785DD84-1135-491A-B3FA-7D04EFB80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477E16E3-26EB-4AC3-A1FD-2D29CB887B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314AA94-1A71-4366-B9DC-A5E49C9B49B7}" type="slidenum">
              <a:rPr lang="en-US" altLang="en-US" sz="1300" smtClean="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C977A649-CE3F-4932-9932-068C345D3A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82844BB6-FAFD-4D5C-A207-8DE78CEAC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DB410FB3-AFA1-41D3-8546-E4EA5BCA64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2714300-B7A5-4256-AD6B-FC31AACACE7C}" type="slidenum">
              <a:rPr lang="en-US" altLang="en-US" sz="1300" smtClean="0"/>
              <a:pPr>
                <a:spcBef>
                  <a:spcPct val="0"/>
                </a:spcBef>
              </a:pPr>
              <a:t>9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D8A421FB-2BFF-4E37-B07D-3DA916FE9E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C5F6D5D4-FF3B-4ECF-BF47-490E6DDA5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Xavaar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was confused what a shell is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GUI is unintuitive for repeated commands –Yoshi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Explain the file grabbing from a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specfici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date analogy</a:t>
            </a: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5E1F9A90-E037-46B2-81AC-52CB2CAB5C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6C5A568-4F4C-4E0E-9EAA-39DCB9A9CF34}" type="slidenum">
              <a:rPr lang="en-US" altLang="en-US" sz="1300" smtClean="0"/>
              <a:pPr>
                <a:spcBef>
                  <a:spcPct val="0"/>
                </a:spcBef>
              </a:pPr>
              <a:t>10</a:t>
            </a:fld>
            <a:endParaRPr lang="en-US" alt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">
            <a:extLst>
              <a:ext uri="{FF2B5EF4-FFF2-40B4-BE49-F238E27FC236}">
                <a16:creationId xmlns:a16="http://schemas.microsoft.com/office/drawing/2014/main" id="{38768C43-7DC1-47BB-96C8-56FC3C97489B}"/>
              </a:ext>
            </a:extLst>
          </p:cNvPr>
          <p:cNvSpPr/>
          <p:nvPr userDrawn="1"/>
        </p:nvSpPr>
        <p:spPr bwMode="auto">
          <a:xfrm>
            <a:off x="95250" y="152400"/>
            <a:ext cx="8953500" cy="6553200"/>
          </a:xfrm>
          <a:prstGeom prst="roundRect">
            <a:avLst>
              <a:gd name="adj" fmla="val 5489"/>
            </a:avLst>
          </a:prstGeom>
          <a:solidFill>
            <a:schemeClr val="accent3"/>
          </a:solidFill>
          <a:ln>
            <a:solidFill>
              <a:srgbClr val="796646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r" eaLnBrk="1" hangingPunct="1">
              <a:defRPr/>
            </a:pPr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AABCF9-46A0-4EF7-8EC9-149A6A146DBE}"/>
              </a:ext>
            </a:extLst>
          </p:cNvPr>
          <p:cNvSpPr txBox="1">
            <a:spLocks noGrp="1"/>
          </p:cNvSpPr>
          <p:nvPr userDrawn="1"/>
        </p:nvSpPr>
        <p:spPr>
          <a:xfrm>
            <a:off x="8305800" y="647700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500"/>
              </a:spcBef>
              <a:defRPr/>
            </a:pPr>
            <a:fld id="{E30C4EDD-FF1D-4AD7-827F-1C6386A212B2}" type="slidenum">
              <a:rPr lang="en-US" altLang="en-US" sz="1200" b="1" smtClean="0">
                <a:solidFill>
                  <a:srgbClr val="424242"/>
                </a:solidFill>
                <a:latin typeface="Calibri" panose="020F0502020204030204" pitchFamily="34" charset="0"/>
              </a:rPr>
              <a:pPr algn="r" eaLnBrk="1" hangingPunct="1">
                <a:spcBef>
                  <a:spcPts val="500"/>
                </a:spcBef>
                <a:defRPr/>
              </a:pPr>
              <a:t>‹#›</a:t>
            </a:fld>
            <a:endParaRPr lang="en-US" altLang="en-US" b="1">
              <a:latin typeface="Calibri" panose="020F0502020204030204" pitchFamily="34" charset="0"/>
            </a:endParaRPr>
          </a:p>
        </p:txBody>
      </p:sp>
      <p:cxnSp>
        <p:nvCxnSpPr>
          <p:cNvPr id="6" name="Straight Connector 6">
            <a:extLst>
              <a:ext uri="{FF2B5EF4-FFF2-40B4-BE49-F238E27FC236}">
                <a16:creationId xmlns:a16="http://schemas.microsoft.com/office/drawing/2014/main" id="{13E43EA3-1227-4B10-B541-56DD2F59551B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723900" y="1143000"/>
            <a:ext cx="7696200" cy="1588"/>
          </a:xfrm>
          <a:prstGeom prst="line">
            <a:avLst/>
          </a:prstGeom>
          <a:noFill/>
          <a:ln w="28575">
            <a:solidFill>
              <a:srgbClr val="7966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>
            <a:lvl1pPr marL="228600" indent="0" algn="ctr">
              <a:buFontTx/>
              <a:buNone/>
              <a:defRPr smtClean="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8231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A553426-ED7F-4382-B9FD-1CCDADEF226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1D012-1F22-408A-BD81-2BE8599C59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23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AA61564-DA56-4675-98B7-E0896C43D47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4BF29-5743-4836-B491-95826C41E1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2657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38C487F-6EC9-4ACB-B7C6-2A67100CCFA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A0855-759B-4FE9-AA86-3EA9B88977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37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3048000"/>
          </a:xfrm>
        </p:spPr>
        <p:txBody>
          <a:bodyPr anchor="b" anchorCtr="1"/>
          <a:lstStyle>
            <a:lvl1pPr>
              <a:defRPr/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581400"/>
            <a:ext cx="7315200" cy="2438400"/>
          </a:xfrm>
          <a:noFill/>
        </p:spPr>
        <p:txBody>
          <a:bodyPr/>
          <a:lstStyle>
            <a:lvl1pPr marL="0" indent="22860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B9776DF-845F-42AF-8AC8-913E47D8445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5567B-9189-4D3E-A23B-964362629B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445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572000"/>
          </a:xfrm>
        </p:spPr>
        <p:txBody>
          <a:bodyPr/>
          <a:lstStyle>
            <a:lvl1pPr>
              <a:defRPr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E7E17EC-5852-4ADF-B60A-3E7295C95AF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BD0A3-BCBE-4F9F-B274-97A5996948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59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357C74F-9AA5-4E7C-AE27-603F513B6C3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382AB-F208-4B2E-A04B-AB81CA6F35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83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54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461E670-54D1-47AC-9DAB-5652697F239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C1362-EFEA-47F5-971B-A71E12817B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22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29D5B52-857C-4C94-A65F-B5383BEE1D4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8C926E-2853-4DD2-969B-164053DBB4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279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7BB8685B-5A40-44A4-A385-6D775C1C6D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06545-3BE1-485D-9995-B91CF81F96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95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DAD2D727-6714-440F-86E1-A879885409C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87657-1F1F-4FAA-A4AB-1634518B25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856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5474C73-0EEB-48DF-99C0-FDDB10F776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3BBAD-0A0B-4E31-A5FF-0FDB663E59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542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796646"/>
            </a:gs>
            <a:gs pos="100000">
              <a:srgbClr val="D3CAA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81F07-DE02-469B-A141-0E5FB6CCA5A3}"/>
              </a:ext>
            </a:extLst>
          </p:cNvPr>
          <p:cNvSpPr/>
          <p:nvPr userDrawn="1"/>
        </p:nvSpPr>
        <p:spPr bwMode="auto">
          <a:xfrm>
            <a:off x="95250" y="152400"/>
            <a:ext cx="8953500" cy="6553200"/>
          </a:xfrm>
          <a:prstGeom prst="roundRect">
            <a:avLst>
              <a:gd name="adj" fmla="val 5489"/>
            </a:avLst>
          </a:prstGeom>
          <a:solidFill>
            <a:schemeClr val="accent3"/>
          </a:solidFill>
          <a:ln>
            <a:solidFill>
              <a:srgbClr val="796646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r" eaLnBrk="1" hangingPunct="1">
              <a:defRPr/>
            </a:pPr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B7FC8F99-D1F9-4C36-A5AF-62E608D7A3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BEF8C46E-210B-4F3A-8BD1-ADA8BA9823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29540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8D7B2-E22F-46C9-995A-86691F9EE559}"/>
              </a:ext>
            </a:extLst>
          </p:cNvPr>
          <p:cNvSpPr txBox="1">
            <a:spLocks noGrp="1"/>
          </p:cNvSpPr>
          <p:nvPr userDrawn="1"/>
        </p:nvSpPr>
        <p:spPr>
          <a:xfrm>
            <a:off x="8305800" y="647700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500"/>
              </a:spcBef>
              <a:defRPr/>
            </a:pPr>
            <a:fld id="{6C546DDD-2D80-4EEE-9634-2798581574EC}" type="slidenum">
              <a:rPr lang="en-US" altLang="en-US" sz="1200" b="1" smtClean="0">
                <a:solidFill>
                  <a:srgbClr val="424242"/>
                </a:solidFill>
                <a:latin typeface="Calibri" panose="020F0502020204030204" pitchFamily="34" charset="0"/>
              </a:rPr>
              <a:pPr algn="r" eaLnBrk="1" hangingPunct="1">
                <a:spcBef>
                  <a:spcPts val="500"/>
                </a:spcBef>
                <a:defRPr/>
              </a:pPr>
              <a:t>‹#›</a:t>
            </a:fld>
            <a:endParaRPr lang="en-US" altLang="en-US" b="1">
              <a:latin typeface="Calibri" panose="020F0502020204030204" pitchFamily="34" charset="0"/>
            </a:endParaRPr>
          </a:p>
        </p:txBody>
      </p:sp>
      <p:cxnSp>
        <p:nvCxnSpPr>
          <p:cNvPr id="1030" name="Straight Connector 6">
            <a:extLst>
              <a:ext uri="{FF2B5EF4-FFF2-40B4-BE49-F238E27FC236}">
                <a16:creationId xmlns:a16="http://schemas.microsoft.com/office/drawing/2014/main" id="{A446A785-2487-4B05-9B20-921D156C215B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723900" y="1143000"/>
            <a:ext cx="7696200" cy="1588"/>
          </a:xfrm>
          <a:prstGeom prst="line">
            <a:avLst/>
          </a:prstGeom>
          <a:noFill/>
          <a:ln w="28575">
            <a:solidFill>
              <a:srgbClr val="7966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1" name="Rectangle 7">
            <a:extLst>
              <a:ext uri="{FF2B5EF4-FFF2-40B4-BE49-F238E27FC236}">
                <a16:creationId xmlns:a16="http://schemas.microsoft.com/office/drawing/2014/main" id="{62D9AA44-55AB-4D3C-8269-994049A175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055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DBD918A6-CAF0-4C70-B7EC-5A6D6C569E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414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A3320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A3320"/>
          </a:solidFill>
          <a:latin typeface="Lucida Sans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A3320"/>
          </a:solidFill>
          <a:latin typeface="Lucida Sans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A3320"/>
          </a:solidFill>
          <a:latin typeface="Lucida Sans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A3320"/>
          </a:solidFill>
          <a:latin typeface="Lucida Sans" pitchFamily="34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9pPr>
    </p:titleStyle>
    <p:bodyStyle>
      <a:lvl1pPr marL="460375" indent="-231775" algn="l" rtl="0" eaLnBrk="0" fontAlgn="base" hangingPunct="0">
        <a:spcBef>
          <a:spcPct val="20000"/>
        </a:spcBef>
        <a:spcAft>
          <a:spcPct val="0"/>
        </a:spcAft>
        <a:buClr>
          <a:srgbClr val="BD0901"/>
        </a:buClr>
        <a:buSzPct val="100000"/>
        <a:buChar char="•"/>
        <a:defRPr sz="2400">
          <a:solidFill>
            <a:srgbClr val="262626"/>
          </a:solidFill>
          <a:latin typeface="+mn-lt"/>
          <a:ea typeface="ＭＳ Ｐゴシック" charset="-128"/>
          <a:cs typeface="ＭＳ Ｐゴシック" charset="-128"/>
        </a:defRPr>
      </a:lvl1pPr>
      <a:lvl2pPr marL="854075" indent="-279400" algn="l" rtl="0" eaLnBrk="0" fontAlgn="base" hangingPunct="0">
        <a:spcBef>
          <a:spcPct val="20000"/>
        </a:spcBef>
        <a:spcAft>
          <a:spcPct val="0"/>
        </a:spcAft>
        <a:buClr>
          <a:srgbClr val="CC6600"/>
        </a:buClr>
        <a:buFont typeface="Wingdings" panose="05000000000000000000" pitchFamily="2" charset="2"/>
        <a:buChar char="§"/>
        <a:defRPr sz="2200">
          <a:solidFill>
            <a:srgbClr val="404040"/>
          </a:solidFill>
          <a:latin typeface="+mn-lt"/>
          <a:ea typeface="ＭＳ Ｐゴシック" charset="-128"/>
        </a:defRPr>
      </a:lvl2pPr>
      <a:lvl3pPr marL="1143000" indent="-174625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Char char="•"/>
        <a:defRPr sz="2000">
          <a:solidFill>
            <a:srgbClr val="4D4D4D"/>
          </a:solidFill>
          <a:latin typeface="+mn-lt"/>
          <a:ea typeface="ＭＳ Ｐゴシック" charset="-128"/>
        </a:defRPr>
      </a:lvl3pPr>
      <a:lvl4pPr marL="1430338" indent="-173038" algn="l" rtl="0" eaLnBrk="0" fontAlgn="base" hangingPunct="0">
        <a:spcBef>
          <a:spcPct val="20000"/>
        </a:spcBef>
        <a:spcAft>
          <a:spcPct val="0"/>
        </a:spcAft>
        <a:buClr>
          <a:srgbClr val="796646"/>
        </a:buClr>
        <a:buFont typeface="Wingdings" panose="05000000000000000000" pitchFamily="2" charset="2"/>
        <a:buChar char="§"/>
        <a:defRPr sz="2000">
          <a:solidFill>
            <a:srgbClr val="4D4D4D"/>
          </a:solidFill>
          <a:latin typeface="+mn-lt"/>
          <a:ea typeface="ＭＳ Ｐゴシック" charset="-128"/>
        </a:defRPr>
      </a:lvl4pPr>
      <a:lvl5pPr marL="1765300" indent="-22066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ＭＳ Ｐゴシック" charset="-128"/>
        </a:defRPr>
      </a:lvl5pPr>
      <a:lvl6pPr marL="22225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6pPr>
      <a:lvl7pPr marL="26797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7pPr>
      <a:lvl8pPr marL="31369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8pPr>
      <a:lvl9pPr marL="35941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hyperlink" Target="http://www.cs.washington.edu/391/" TargetMode="Externa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9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9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0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9.png"/><Relationship Id="rId5" Type="http://schemas.openxmlformats.org/officeDocument/2006/relationships/image" Target="../media/image8.gif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9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8.gif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hyperlink" Target="https://courses.cs.washington.edu/courses/cse391/17au/handouts/emacs.pdf" TargetMode="Externa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hyperlink" Target="https://www.cs.washington.edu/lab/software/homeVMs/linuxVM#faq" TargetMode="External"/><Relationship Id="rId4" Type="http://schemas.openxmlformats.org/officeDocument/2006/relationships/hyperlink" Target="https://www.cs.washington.edu/lab/software/homeVMs/linuxVM#instal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hyperlink" Target="https://www.cs.washington.edu/lab/software/homeVMs/linuxVM#faq" TargetMode="External"/><Relationship Id="rId4" Type="http://schemas.openxmlformats.org/officeDocument/2006/relationships/hyperlink" Target="https://www.cs.washington.edu/lab/software/homeVMs/linuxVM#instal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mailto:user@example.co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64.xml"/><Relationship Id="rId7" Type="http://schemas.openxmlformats.org/officeDocument/2006/relationships/image" Target="../media/image16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21.png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s://stackovferflow.blog/2017/05/23/stack-overflow-helping-one-million-developfders-exit-vi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hyperlink" Target="http://tnerual.eriogerg.free.fr/vimqrc.pdf" TargetMode="External"/><Relationship Id="rId5" Type="http://schemas.openxmlformats.org/officeDocument/2006/relationships/hyperlink" Target="https://wiki.gentoo.org/wiki/Vim/Guide" TargetMode="Externa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6195F6A-7609-4FAF-8ABF-94AD44AA7FCF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Intro to Linux, Command Line, and </a:t>
            </a:r>
            <a:r>
              <a:rPr lang="en-US" altLang="en-US">
                <a:ea typeface="ＭＳ Ｐゴシック" panose="020B0600070205080204" pitchFamily="34" charset="-128"/>
              </a:rPr>
              <a:t>Version Control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67D28E7-CC5A-41B9-AB2D-A2374CEDAAFC}"/>
              </a:ext>
            </a:extLst>
          </p:cNvPr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00100" y="3886200"/>
            <a:ext cx="7543800" cy="17526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Based on slides from CSE 391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Edited by Andrew Hu + Yoshi Goto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sz="1400" dirty="0">
                <a:ea typeface="ＭＳ Ｐゴシック" panose="020B0600070205080204" pitchFamily="34" charset="-128"/>
              </a:rPr>
              <a:t>(Please ask for permission before use)</a:t>
            </a:r>
          </a:p>
          <a:p>
            <a:endParaRPr lang="en-US" altLang="en-US" sz="1400" dirty="0">
              <a:ea typeface="ＭＳ Ｐゴシック" panose="020B0600070205080204" pitchFamily="34" charset="-128"/>
            </a:endParaRPr>
          </a:p>
          <a:p>
            <a:endParaRPr lang="en-US" altLang="en-US" sz="1400" dirty="0">
              <a:ea typeface="ＭＳ Ｐゴシック" panose="020B0600070205080204" pitchFamily="34" charset="-128"/>
            </a:endParaRPr>
          </a:p>
          <a:p>
            <a:r>
              <a:rPr lang="en-US" altLang="en-US" sz="1400" dirty="0">
                <a:ea typeface="ＭＳ Ｐゴシック" panose="020B0600070205080204" pitchFamily="34" charset="-128"/>
              </a:rPr>
              <a:t>slides created by Marty Stepp, modified by Jessica Miller &amp; Ruth Anderson</a:t>
            </a:r>
          </a:p>
          <a:p>
            <a:r>
              <a:rPr lang="en-US" altLang="en-US" sz="1400" dirty="0">
                <a:ea typeface="ＭＳ Ｐゴシック" panose="020B0600070205080204" pitchFamily="34" charset="-128"/>
                <a:hlinkClick r:id="rId5"/>
              </a:rPr>
              <a:t>http://www.cs.washington.edu/391/</a:t>
            </a:r>
            <a:endParaRPr lang="en-US" altLang="en-US" sz="14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08B04C0-8269-421C-89E5-CA2E5FCDD24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Why use a shell?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2A54B47-FCB4-4870-9787-DDFA8F51606C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Why should I learn to use a shell when GUIs exist?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faster</a:t>
            </a:r>
          </a:p>
          <a:p>
            <a:pPr lvl="1"/>
            <a:r>
              <a:rPr lang="en-US" altLang="en-US" b="1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work remotely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programmable</a:t>
            </a:r>
          </a:p>
          <a:p>
            <a:pPr lvl="1"/>
            <a:r>
              <a:rPr lang="en-US" altLang="en-US" b="1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can handle repeated commands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10DBF371-D4D6-4533-834C-92A8C45658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433" y="3200400"/>
            <a:ext cx="427266" cy="36933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54A3CA0-9CA9-4DEC-9F3C-F70E87DB67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200400"/>
            <a:ext cx="369332" cy="369332"/>
          </a:xfrm>
          <a:prstGeom prst="rect">
            <a:avLst/>
          </a:prstGeom>
        </p:spPr>
      </p:pic>
      <p:sp>
        <p:nvSpPr>
          <p:cNvPr id="25602" name="Rectangle 2">
            <a:extLst>
              <a:ext uri="{FF2B5EF4-FFF2-40B4-BE49-F238E27FC236}">
                <a16:creationId xmlns:a16="http://schemas.microsoft.com/office/drawing/2014/main" id="{EECBF45E-248D-40D8-9852-02D637BB8FC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Navigating the file system</a:t>
            </a:r>
          </a:p>
        </p:txBody>
      </p:sp>
      <p:graphicFrame>
        <p:nvGraphicFramePr>
          <p:cNvPr id="67616" name="Group 32">
            <a:extLst>
              <a:ext uri="{FF2B5EF4-FFF2-40B4-BE49-F238E27FC236}">
                <a16:creationId xmlns:a16="http://schemas.microsoft.com/office/drawing/2014/main" id="{042E8A4C-BB3C-4C6C-9B37-FFD53FD9540B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31838162"/>
              </p:ext>
            </p:extLst>
          </p:nvPr>
        </p:nvGraphicFramePr>
        <p:xfrm>
          <a:off x="1371600" y="1205176"/>
          <a:ext cx="6324600" cy="1189263"/>
        </p:xfrm>
        <a:graphic>
          <a:graphicData uri="http://schemas.openxmlformats.org/drawingml/2006/table">
            <a:tbl>
              <a:tblPr/>
              <a:tblGrid>
                <a:gridCol w="1681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3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4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ls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lists files in a directory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4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ls -l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lists all files in directory with details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64092"/>
                  </a:ext>
                </a:extLst>
              </a:tr>
              <a:tr h="3964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cd [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dir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]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hanges the working </a:t>
                      </a: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irectory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1B1B02E-A423-4938-BF5F-8DF283D832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969769"/>
            <a:ext cx="1295400" cy="1295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C2C7D4-EC3A-477D-92C4-F6F982485A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4706114"/>
            <a:ext cx="1295400" cy="1295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25D609-F18D-4AA2-924F-B572E243FC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675635"/>
            <a:ext cx="1295400" cy="1295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31A722-D77A-4F4A-B496-67A0117EB1D8}"/>
              </a:ext>
            </a:extLst>
          </p:cNvPr>
          <p:cNvSpPr txBox="1"/>
          <p:nvPr/>
        </p:nvSpPr>
        <p:spPr>
          <a:xfrm>
            <a:off x="381000" y="421152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17AA38-E906-494C-A2D5-18257DBD70D0}"/>
              </a:ext>
            </a:extLst>
          </p:cNvPr>
          <p:cNvSpPr txBox="1"/>
          <p:nvPr/>
        </p:nvSpPr>
        <p:spPr>
          <a:xfrm>
            <a:off x="2362200" y="421152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F9358B-411B-4682-9220-909D149EE9D8}"/>
              </a:ext>
            </a:extLst>
          </p:cNvPr>
          <p:cNvSpPr txBox="1"/>
          <p:nvPr/>
        </p:nvSpPr>
        <p:spPr>
          <a:xfrm>
            <a:off x="2362200" y="600151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Notes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9C7149-494D-4B1B-9086-2941CC61E39C}"/>
              </a:ext>
            </a:extLst>
          </p:cNvPr>
          <p:cNvSpPr txBox="1"/>
          <p:nvPr/>
        </p:nvSpPr>
        <p:spPr>
          <a:xfrm>
            <a:off x="381000" y="600151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Docs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24562-D4D1-4AC6-A264-68D73499F118}"/>
              </a:ext>
            </a:extLst>
          </p:cNvPr>
          <p:cNvSpPr txBox="1"/>
          <p:nvPr/>
        </p:nvSpPr>
        <p:spPr>
          <a:xfrm>
            <a:off x="4191000" y="3200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$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1B1FEF-6A56-4A96-9F39-11A2B78329AE}"/>
              </a:ext>
            </a:extLst>
          </p:cNvPr>
          <p:cNvSpPr txBox="1"/>
          <p:nvPr/>
        </p:nvSpPr>
        <p:spPr>
          <a:xfrm>
            <a:off x="4528066" y="3200400"/>
            <a:ext cx="1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4E30C4-5609-40E0-A6DB-2972234D9837}"/>
              </a:ext>
            </a:extLst>
          </p:cNvPr>
          <p:cNvSpPr txBox="1"/>
          <p:nvPr/>
        </p:nvSpPr>
        <p:spPr>
          <a:xfrm>
            <a:off x="4696054" y="3200400"/>
            <a:ext cx="1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5F54701-F500-46A5-85AB-5F82881FF9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666" y="3200400"/>
            <a:ext cx="369332" cy="36933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C862EA3-10F0-426C-B37E-B1A9B86743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969769"/>
            <a:ext cx="1295400" cy="1295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2587C37-424C-4D09-9B75-F6A6C14DAA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980370"/>
            <a:ext cx="1295400" cy="12954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DCB0D47-C424-416B-A5A0-BA99273802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981992"/>
            <a:ext cx="1295400" cy="12954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7065D63-821B-46F5-B551-89610C7478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117" y="2980926"/>
            <a:ext cx="1295400" cy="1295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CD4E4C4-FBB7-4523-BFE7-8581D9D9FD40}"/>
              </a:ext>
            </a:extLst>
          </p:cNvPr>
          <p:cNvSpPr txBox="1"/>
          <p:nvPr/>
        </p:nvSpPr>
        <p:spPr>
          <a:xfrm>
            <a:off x="380999" y="2514600"/>
            <a:ext cx="326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GUI (you don’t see this)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A4531A-E6AB-4E3D-8212-8DE7E2C651D4}"/>
              </a:ext>
            </a:extLst>
          </p:cNvPr>
          <p:cNvSpPr txBox="1"/>
          <p:nvPr/>
        </p:nvSpPr>
        <p:spPr>
          <a:xfrm>
            <a:off x="4191000" y="2518341"/>
            <a:ext cx="326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Shell (what you see)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48148E-6 L 0.04653 1.48148E-6 " pathEditMode="relative" rAng="0" ptsTypes="AA">
                                      <p:cBhvr>
                                        <p:cTn id="10" dur="1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10DBF371-D4D6-4533-834C-92A8C45658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433" y="3678982"/>
            <a:ext cx="427266" cy="36933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54A3CA0-9CA9-4DEC-9F3C-F70E87DB67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678982"/>
            <a:ext cx="369332" cy="369332"/>
          </a:xfrm>
          <a:prstGeom prst="rect">
            <a:avLst/>
          </a:prstGeom>
        </p:spPr>
      </p:pic>
      <p:sp>
        <p:nvSpPr>
          <p:cNvPr id="25602" name="Rectangle 2">
            <a:extLst>
              <a:ext uri="{FF2B5EF4-FFF2-40B4-BE49-F238E27FC236}">
                <a16:creationId xmlns:a16="http://schemas.microsoft.com/office/drawing/2014/main" id="{EECBF45E-248D-40D8-9852-02D637BB8FC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Navigating the file system</a:t>
            </a:r>
          </a:p>
        </p:txBody>
      </p:sp>
      <p:graphicFrame>
        <p:nvGraphicFramePr>
          <p:cNvPr id="67616" name="Group 32">
            <a:extLst>
              <a:ext uri="{FF2B5EF4-FFF2-40B4-BE49-F238E27FC236}">
                <a16:creationId xmlns:a16="http://schemas.microsoft.com/office/drawing/2014/main" id="{042E8A4C-BB3C-4C6C-9B37-FFD53FD9540B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/>
          </p:nvPr>
        </p:nvGraphicFramePr>
        <p:xfrm>
          <a:off x="1371600" y="1320800"/>
          <a:ext cx="6324600" cy="1585684"/>
        </p:xfrm>
        <a:graphic>
          <a:graphicData uri="http://schemas.openxmlformats.org/drawingml/2006/table">
            <a:tbl>
              <a:tblPr/>
              <a:tblGrid>
                <a:gridCol w="1681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3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4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command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description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4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ls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lists files in a directory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4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ls -l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lists all files in directory with details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64092"/>
                  </a:ext>
                </a:extLst>
              </a:tr>
              <a:tr h="3964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cd [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dir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]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hanges the working </a:t>
                      </a: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irectory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1B1B02E-A423-4938-BF5F-8DF283D832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969769"/>
            <a:ext cx="1295400" cy="1295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C2C7D4-EC3A-477D-92C4-F6F982485A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4706114"/>
            <a:ext cx="1295400" cy="1295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25D609-F18D-4AA2-924F-B572E243FC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675635"/>
            <a:ext cx="1295400" cy="1295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31A722-D77A-4F4A-B496-67A0117EB1D8}"/>
              </a:ext>
            </a:extLst>
          </p:cNvPr>
          <p:cNvSpPr txBox="1"/>
          <p:nvPr/>
        </p:nvSpPr>
        <p:spPr>
          <a:xfrm>
            <a:off x="381000" y="421152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17AA38-E906-494C-A2D5-18257DBD70D0}"/>
              </a:ext>
            </a:extLst>
          </p:cNvPr>
          <p:cNvSpPr txBox="1"/>
          <p:nvPr/>
        </p:nvSpPr>
        <p:spPr>
          <a:xfrm>
            <a:off x="2362200" y="421152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F9358B-411B-4682-9220-909D149EE9D8}"/>
              </a:ext>
            </a:extLst>
          </p:cNvPr>
          <p:cNvSpPr txBox="1"/>
          <p:nvPr/>
        </p:nvSpPr>
        <p:spPr>
          <a:xfrm>
            <a:off x="2362200" y="600151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Notes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9C7149-494D-4B1B-9086-2941CC61E39C}"/>
              </a:ext>
            </a:extLst>
          </p:cNvPr>
          <p:cNvSpPr txBox="1"/>
          <p:nvPr/>
        </p:nvSpPr>
        <p:spPr>
          <a:xfrm>
            <a:off x="381000" y="600151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Docs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24562-D4D1-4AC6-A264-68D73499F118}"/>
              </a:ext>
            </a:extLst>
          </p:cNvPr>
          <p:cNvSpPr txBox="1"/>
          <p:nvPr/>
        </p:nvSpPr>
        <p:spPr>
          <a:xfrm>
            <a:off x="4191000" y="3200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$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1B1FEF-6A56-4A96-9F39-11A2B78329AE}"/>
              </a:ext>
            </a:extLst>
          </p:cNvPr>
          <p:cNvSpPr txBox="1"/>
          <p:nvPr/>
        </p:nvSpPr>
        <p:spPr>
          <a:xfrm>
            <a:off x="4528066" y="3200400"/>
            <a:ext cx="1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4E30C4-5609-40E0-A6DB-2972234D9837}"/>
              </a:ext>
            </a:extLst>
          </p:cNvPr>
          <p:cNvSpPr txBox="1"/>
          <p:nvPr/>
        </p:nvSpPr>
        <p:spPr>
          <a:xfrm>
            <a:off x="4696054" y="3200400"/>
            <a:ext cx="1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5F54701-F500-46A5-85AB-5F82881FF9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564" y="3678982"/>
            <a:ext cx="369332" cy="3693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A402573-BD07-4AF2-ADAC-3368B5E4CE8A}"/>
              </a:ext>
            </a:extLst>
          </p:cNvPr>
          <p:cNvSpPr txBox="1"/>
          <p:nvPr/>
        </p:nvSpPr>
        <p:spPr>
          <a:xfrm>
            <a:off x="4542124" y="3679079"/>
            <a:ext cx="1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7974BC-B2B0-487C-AAFF-395425140E98}"/>
              </a:ext>
            </a:extLst>
          </p:cNvPr>
          <p:cNvSpPr txBox="1"/>
          <p:nvPr/>
        </p:nvSpPr>
        <p:spPr>
          <a:xfrm>
            <a:off x="4680640" y="3678982"/>
            <a:ext cx="1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5FABA9-7296-45CB-B2A1-B075E1BC33CD}"/>
              </a:ext>
            </a:extLst>
          </p:cNvPr>
          <p:cNvSpPr txBox="1"/>
          <p:nvPr/>
        </p:nvSpPr>
        <p:spPr>
          <a:xfrm>
            <a:off x="4819156" y="3678982"/>
            <a:ext cx="1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136A30-FD78-4FAB-A3E5-DA080423885F}"/>
              </a:ext>
            </a:extLst>
          </p:cNvPr>
          <p:cNvSpPr txBox="1"/>
          <p:nvPr/>
        </p:nvSpPr>
        <p:spPr>
          <a:xfrm>
            <a:off x="5334147" y="3678982"/>
            <a:ext cx="1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9F2173-727D-47AA-8C5B-AD26643FE927}"/>
              </a:ext>
            </a:extLst>
          </p:cNvPr>
          <p:cNvSpPr txBox="1"/>
          <p:nvPr/>
        </p:nvSpPr>
        <p:spPr>
          <a:xfrm>
            <a:off x="5601897" y="3678982"/>
            <a:ext cx="1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CBB7B-D255-4735-8C19-8D4457EA114B}"/>
              </a:ext>
            </a:extLst>
          </p:cNvPr>
          <p:cNvSpPr txBox="1"/>
          <p:nvPr/>
        </p:nvSpPr>
        <p:spPr>
          <a:xfrm>
            <a:off x="5467625" y="3678982"/>
            <a:ext cx="1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33BC5A-C8F1-46BE-A5B9-10BBB2A6561F}"/>
              </a:ext>
            </a:extLst>
          </p:cNvPr>
          <p:cNvSpPr txBox="1"/>
          <p:nvPr/>
        </p:nvSpPr>
        <p:spPr>
          <a:xfrm>
            <a:off x="6045528" y="3673860"/>
            <a:ext cx="1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0BE408-331D-445E-9508-38BE5AE115DF}"/>
              </a:ext>
            </a:extLst>
          </p:cNvPr>
          <p:cNvSpPr txBox="1"/>
          <p:nvPr/>
        </p:nvSpPr>
        <p:spPr>
          <a:xfrm>
            <a:off x="6313278" y="3673860"/>
            <a:ext cx="1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5462A6-DC80-45C9-904F-2B5035229426}"/>
              </a:ext>
            </a:extLst>
          </p:cNvPr>
          <p:cNvSpPr txBox="1"/>
          <p:nvPr/>
        </p:nvSpPr>
        <p:spPr>
          <a:xfrm>
            <a:off x="6179006" y="3673860"/>
            <a:ext cx="1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F84915-92A3-429C-B9C8-EE125127C7B4}"/>
              </a:ext>
            </a:extLst>
          </p:cNvPr>
          <p:cNvSpPr txBox="1"/>
          <p:nvPr/>
        </p:nvSpPr>
        <p:spPr>
          <a:xfrm>
            <a:off x="6695230" y="3673860"/>
            <a:ext cx="100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Notes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2F08126-A493-4E59-B072-492789E63F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969769"/>
            <a:ext cx="1295400" cy="1295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424CA1-F238-4C3D-ABE8-11DBA040B7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980370"/>
            <a:ext cx="1295400" cy="12954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EBFC3A3-4DDE-43C6-A296-F13C516B4F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981992"/>
            <a:ext cx="1295400" cy="12954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F518826-1D56-4EB5-8869-32ECC913C1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117" y="2980926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8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-4.44444E-6 L 0.23819 -4.44444E-6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1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454A3CA0-9CA9-4DEC-9F3C-F70E87DB67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4211521"/>
            <a:ext cx="369332" cy="369332"/>
          </a:xfrm>
          <a:prstGeom prst="rect">
            <a:avLst/>
          </a:prstGeom>
        </p:spPr>
      </p:pic>
      <p:sp>
        <p:nvSpPr>
          <p:cNvPr id="25602" name="Rectangle 2">
            <a:extLst>
              <a:ext uri="{FF2B5EF4-FFF2-40B4-BE49-F238E27FC236}">
                <a16:creationId xmlns:a16="http://schemas.microsoft.com/office/drawing/2014/main" id="{EECBF45E-248D-40D8-9852-02D637BB8FC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Navigating the file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B1B02E-A423-4938-BF5F-8DF283D832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969769"/>
            <a:ext cx="1295400" cy="1295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D3489C-98AB-4EF4-9427-477485D273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969769"/>
            <a:ext cx="1295400" cy="1295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C2C7D4-EC3A-477D-92C4-F6F982485A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4706114"/>
            <a:ext cx="1295400" cy="1295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25D609-F18D-4AA2-924F-B572E243FC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675635"/>
            <a:ext cx="1295400" cy="1295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31A722-D77A-4F4A-B496-67A0117EB1D8}"/>
              </a:ext>
            </a:extLst>
          </p:cNvPr>
          <p:cNvSpPr txBox="1"/>
          <p:nvPr/>
        </p:nvSpPr>
        <p:spPr>
          <a:xfrm>
            <a:off x="381000" y="421152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17AA38-E906-494C-A2D5-18257DBD70D0}"/>
              </a:ext>
            </a:extLst>
          </p:cNvPr>
          <p:cNvSpPr txBox="1"/>
          <p:nvPr/>
        </p:nvSpPr>
        <p:spPr>
          <a:xfrm>
            <a:off x="2362200" y="421152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F9358B-411B-4682-9220-909D149EE9D8}"/>
              </a:ext>
            </a:extLst>
          </p:cNvPr>
          <p:cNvSpPr txBox="1"/>
          <p:nvPr/>
        </p:nvSpPr>
        <p:spPr>
          <a:xfrm>
            <a:off x="2362200" y="600151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Notes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9C7149-494D-4B1B-9086-2941CC61E39C}"/>
              </a:ext>
            </a:extLst>
          </p:cNvPr>
          <p:cNvSpPr txBox="1"/>
          <p:nvPr/>
        </p:nvSpPr>
        <p:spPr>
          <a:xfrm>
            <a:off x="381000" y="600151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Docs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24562-D4D1-4AC6-A264-68D73499F118}"/>
              </a:ext>
            </a:extLst>
          </p:cNvPr>
          <p:cNvSpPr txBox="1"/>
          <p:nvPr/>
        </p:nvSpPr>
        <p:spPr>
          <a:xfrm>
            <a:off x="4191000" y="421152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$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1B1FEF-6A56-4A96-9F39-11A2B78329AE}"/>
              </a:ext>
            </a:extLst>
          </p:cNvPr>
          <p:cNvSpPr txBox="1"/>
          <p:nvPr/>
        </p:nvSpPr>
        <p:spPr>
          <a:xfrm>
            <a:off x="4528066" y="3200400"/>
            <a:ext cx="1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4E30C4-5609-40E0-A6DB-2972234D9837}"/>
              </a:ext>
            </a:extLst>
          </p:cNvPr>
          <p:cNvSpPr txBox="1"/>
          <p:nvPr/>
        </p:nvSpPr>
        <p:spPr>
          <a:xfrm>
            <a:off x="4696054" y="3200400"/>
            <a:ext cx="1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F42FCD-6CAD-4C64-83E4-53EBA05D72F1}"/>
              </a:ext>
            </a:extLst>
          </p:cNvPr>
          <p:cNvSpPr txBox="1"/>
          <p:nvPr/>
        </p:nvSpPr>
        <p:spPr>
          <a:xfrm>
            <a:off x="4191000" y="367386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Me CSE Docs </a:t>
            </a:r>
            <a:r>
              <a:rPr lang="en-US" dirty="0">
                <a:latin typeface="Consolas" panose="020B0609020204030204" pitchFamily="49" charset="0"/>
              </a:rPr>
              <a:t>Notes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1E6453-D325-4B37-8E64-8A2B1F5CCAEE}"/>
              </a:ext>
            </a:extLst>
          </p:cNvPr>
          <p:cNvSpPr txBox="1"/>
          <p:nvPr/>
        </p:nvSpPr>
        <p:spPr>
          <a:xfrm>
            <a:off x="4191000" y="3200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$ 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E811F932-F326-443B-8D6F-3FF1D2FE74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980370"/>
            <a:ext cx="1295400" cy="12954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4FECE5E-15C2-469D-9293-D5CBC35D9D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981992"/>
            <a:ext cx="1295400" cy="12954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1C6731A-7E99-4408-91DC-6A551444D2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117" y="2980926"/>
            <a:ext cx="1295400" cy="1295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F31270A-99FA-46B1-A71A-A930F0231588}"/>
              </a:ext>
            </a:extLst>
          </p:cNvPr>
          <p:cNvSpPr txBox="1"/>
          <p:nvPr/>
        </p:nvSpPr>
        <p:spPr>
          <a:xfrm>
            <a:off x="4191000" y="2518341"/>
            <a:ext cx="326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Shell (what you see)</a:t>
            </a:r>
          </a:p>
        </p:txBody>
      </p:sp>
      <p:graphicFrame>
        <p:nvGraphicFramePr>
          <p:cNvPr id="37" name="Group 32">
            <a:extLst>
              <a:ext uri="{FF2B5EF4-FFF2-40B4-BE49-F238E27FC236}">
                <a16:creationId xmlns:a16="http://schemas.microsoft.com/office/drawing/2014/main" id="{C07AF2D0-DD2D-4104-B7E6-A399D61943FE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/>
          </p:nvPr>
        </p:nvGraphicFramePr>
        <p:xfrm>
          <a:off x="1371600" y="1205176"/>
          <a:ext cx="6324600" cy="1189263"/>
        </p:xfrm>
        <a:graphic>
          <a:graphicData uri="http://schemas.openxmlformats.org/drawingml/2006/table">
            <a:tbl>
              <a:tblPr/>
              <a:tblGrid>
                <a:gridCol w="1681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3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4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ls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lists files in a directory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4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ls -l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lists all files in directory with details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64092"/>
                  </a:ext>
                </a:extLst>
              </a:tr>
              <a:tr h="3964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cd [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dir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]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hanges the working </a:t>
                      </a: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irectory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83373CA2-568D-4983-846F-6A513F10FD12}"/>
              </a:ext>
            </a:extLst>
          </p:cNvPr>
          <p:cNvSpPr txBox="1"/>
          <p:nvPr/>
        </p:nvSpPr>
        <p:spPr>
          <a:xfrm>
            <a:off x="380999" y="2514600"/>
            <a:ext cx="326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GUI (you don’t see this)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C5312-C246-46C9-BF92-16B469AB09BE}"/>
              </a:ext>
            </a:extLst>
          </p:cNvPr>
          <p:cNvSpPr txBox="1"/>
          <p:nvPr/>
        </p:nvSpPr>
        <p:spPr>
          <a:xfrm>
            <a:off x="9296400" y="239443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1702582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10DBF371-D4D6-4533-834C-92A8C45658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433" y="4211521"/>
            <a:ext cx="427266" cy="36933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54A3CA0-9CA9-4DEC-9F3C-F70E87DB67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4211521"/>
            <a:ext cx="369332" cy="369332"/>
          </a:xfrm>
          <a:prstGeom prst="rect">
            <a:avLst/>
          </a:prstGeom>
        </p:spPr>
      </p:pic>
      <p:sp>
        <p:nvSpPr>
          <p:cNvPr id="25602" name="Rectangle 2">
            <a:extLst>
              <a:ext uri="{FF2B5EF4-FFF2-40B4-BE49-F238E27FC236}">
                <a16:creationId xmlns:a16="http://schemas.microsoft.com/office/drawing/2014/main" id="{EECBF45E-248D-40D8-9852-02D637BB8FC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Navigating the file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B1B02E-A423-4938-BF5F-8DF283D832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969769"/>
            <a:ext cx="1295400" cy="1295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D3489C-98AB-4EF4-9427-477485D273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969769"/>
            <a:ext cx="1295400" cy="1295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C2C7D4-EC3A-477D-92C4-F6F982485A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4706114"/>
            <a:ext cx="1295400" cy="1295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25D609-F18D-4AA2-924F-B572E243FC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675635"/>
            <a:ext cx="1295400" cy="1295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31A722-D77A-4F4A-B496-67A0117EB1D8}"/>
              </a:ext>
            </a:extLst>
          </p:cNvPr>
          <p:cNvSpPr txBox="1"/>
          <p:nvPr/>
        </p:nvSpPr>
        <p:spPr>
          <a:xfrm>
            <a:off x="381000" y="421152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17AA38-E906-494C-A2D5-18257DBD70D0}"/>
              </a:ext>
            </a:extLst>
          </p:cNvPr>
          <p:cNvSpPr txBox="1"/>
          <p:nvPr/>
        </p:nvSpPr>
        <p:spPr>
          <a:xfrm>
            <a:off x="2362200" y="421152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F9358B-411B-4682-9220-909D149EE9D8}"/>
              </a:ext>
            </a:extLst>
          </p:cNvPr>
          <p:cNvSpPr txBox="1"/>
          <p:nvPr/>
        </p:nvSpPr>
        <p:spPr>
          <a:xfrm>
            <a:off x="2362200" y="600151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Notes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9C7149-494D-4B1B-9086-2941CC61E39C}"/>
              </a:ext>
            </a:extLst>
          </p:cNvPr>
          <p:cNvSpPr txBox="1"/>
          <p:nvPr/>
        </p:nvSpPr>
        <p:spPr>
          <a:xfrm>
            <a:off x="381000" y="600151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Docs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24562-D4D1-4AC6-A264-68D73499F118}"/>
              </a:ext>
            </a:extLst>
          </p:cNvPr>
          <p:cNvSpPr txBox="1"/>
          <p:nvPr/>
        </p:nvSpPr>
        <p:spPr>
          <a:xfrm>
            <a:off x="4191000" y="421152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$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1B1FEF-6A56-4A96-9F39-11A2B78329AE}"/>
              </a:ext>
            </a:extLst>
          </p:cNvPr>
          <p:cNvSpPr txBox="1"/>
          <p:nvPr/>
        </p:nvSpPr>
        <p:spPr>
          <a:xfrm>
            <a:off x="4528066" y="3200400"/>
            <a:ext cx="1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4E30C4-5609-40E0-A6DB-2972234D9837}"/>
              </a:ext>
            </a:extLst>
          </p:cNvPr>
          <p:cNvSpPr txBox="1"/>
          <p:nvPr/>
        </p:nvSpPr>
        <p:spPr>
          <a:xfrm>
            <a:off x="4696054" y="3200400"/>
            <a:ext cx="1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5F54701-F500-46A5-85AB-5F82881FF9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4706114"/>
            <a:ext cx="369332" cy="3693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F42FCD-6CAD-4C64-83E4-53EBA05D72F1}"/>
              </a:ext>
            </a:extLst>
          </p:cNvPr>
          <p:cNvSpPr txBox="1"/>
          <p:nvPr/>
        </p:nvSpPr>
        <p:spPr>
          <a:xfrm>
            <a:off x="4191000" y="367386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Me CSE Docs </a:t>
            </a:r>
            <a:r>
              <a:rPr lang="en-US" dirty="0">
                <a:latin typeface="Consolas" panose="020B0609020204030204" pitchFamily="49" charset="0"/>
              </a:rPr>
              <a:t>Notes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6D8DD4-8EB7-44A4-B097-56780F728B8E}"/>
              </a:ext>
            </a:extLst>
          </p:cNvPr>
          <p:cNvSpPr txBox="1"/>
          <p:nvPr/>
        </p:nvSpPr>
        <p:spPr>
          <a:xfrm>
            <a:off x="4546599" y="4206174"/>
            <a:ext cx="1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E832A6-2B49-49C2-A0A1-578044D27FDF}"/>
              </a:ext>
            </a:extLst>
          </p:cNvPr>
          <p:cNvSpPr txBox="1"/>
          <p:nvPr/>
        </p:nvSpPr>
        <p:spPr>
          <a:xfrm>
            <a:off x="4823631" y="4206077"/>
            <a:ext cx="1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DA87BD-29B1-4225-AAD0-FFD96E79EECB}"/>
              </a:ext>
            </a:extLst>
          </p:cNvPr>
          <p:cNvSpPr txBox="1"/>
          <p:nvPr/>
        </p:nvSpPr>
        <p:spPr>
          <a:xfrm>
            <a:off x="4915996" y="4206077"/>
            <a:ext cx="58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A6EC92F-7025-4718-A196-C1B697724139}"/>
              </a:ext>
            </a:extLst>
          </p:cNvPr>
          <p:cNvSpPr txBox="1"/>
          <p:nvPr/>
        </p:nvSpPr>
        <p:spPr>
          <a:xfrm>
            <a:off x="4666898" y="4206077"/>
            <a:ext cx="1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1E6453-D325-4B37-8E64-8A2B1F5CCAEE}"/>
              </a:ext>
            </a:extLst>
          </p:cNvPr>
          <p:cNvSpPr txBox="1"/>
          <p:nvPr/>
        </p:nvSpPr>
        <p:spPr>
          <a:xfrm>
            <a:off x="4191000" y="3200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$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776CC7-A36D-4B1A-8B1B-36AE51120094}"/>
              </a:ext>
            </a:extLst>
          </p:cNvPr>
          <p:cNvSpPr txBox="1"/>
          <p:nvPr/>
        </p:nvSpPr>
        <p:spPr>
          <a:xfrm>
            <a:off x="4191000" y="470611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$ 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E811F932-F326-443B-8D6F-3FF1D2FE74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980370"/>
            <a:ext cx="1295400" cy="12954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4FECE5E-15C2-469D-9293-D5CBC35D9D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981992"/>
            <a:ext cx="1295400" cy="12954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1C6731A-7E99-4408-91DC-6A551444D2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117" y="2980926"/>
            <a:ext cx="1295400" cy="1295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F31270A-99FA-46B1-A71A-A930F0231588}"/>
              </a:ext>
            </a:extLst>
          </p:cNvPr>
          <p:cNvSpPr txBox="1"/>
          <p:nvPr/>
        </p:nvSpPr>
        <p:spPr>
          <a:xfrm>
            <a:off x="4191000" y="2518341"/>
            <a:ext cx="326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Shell (what you see)</a:t>
            </a:r>
          </a:p>
        </p:txBody>
      </p:sp>
      <p:graphicFrame>
        <p:nvGraphicFramePr>
          <p:cNvPr id="37" name="Group 32">
            <a:extLst>
              <a:ext uri="{FF2B5EF4-FFF2-40B4-BE49-F238E27FC236}">
                <a16:creationId xmlns:a16="http://schemas.microsoft.com/office/drawing/2014/main" id="{C07AF2D0-DD2D-4104-B7E6-A399D61943FE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66391681"/>
              </p:ext>
            </p:extLst>
          </p:nvPr>
        </p:nvGraphicFramePr>
        <p:xfrm>
          <a:off x="1371600" y="1205176"/>
          <a:ext cx="6324600" cy="1189263"/>
        </p:xfrm>
        <a:graphic>
          <a:graphicData uri="http://schemas.openxmlformats.org/drawingml/2006/table">
            <a:tbl>
              <a:tblPr/>
              <a:tblGrid>
                <a:gridCol w="1681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3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4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ls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lists files in a directory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4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ls -l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lists all files in directory with details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64092"/>
                  </a:ext>
                </a:extLst>
              </a:tr>
              <a:tr h="3964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cd [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dir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]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hanges the working </a:t>
                      </a: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irectory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83373CA2-568D-4983-846F-6A513F10FD12}"/>
              </a:ext>
            </a:extLst>
          </p:cNvPr>
          <p:cNvSpPr txBox="1"/>
          <p:nvPr/>
        </p:nvSpPr>
        <p:spPr>
          <a:xfrm>
            <a:off x="380999" y="2514600"/>
            <a:ext cx="326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GUI (you don’t see this)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C5312-C246-46C9-BF92-16B469AB09BE}"/>
              </a:ext>
            </a:extLst>
          </p:cNvPr>
          <p:cNvSpPr txBox="1"/>
          <p:nvPr/>
        </p:nvSpPr>
        <p:spPr>
          <a:xfrm>
            <a:off x="9296400" y="239443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56351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-2.22222E-6 L 0.10833 -2.22222E-6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0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2" grpId="0"/>
      <p:bldP spid="47" grpId="0"/>
      <p:bldP spid="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ECBF45E-248D-40D8-9852-02D637BB8FC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Navigating the file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B1B02E-A423-4938-BF5F-8DF283D832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7700" y="2969769"/>
            <a:ext cx="1295400" cy="1295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C2C7D4-EC3A-477D-92C4-F6F982485A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7700" y="7239000"/>
            <a:ext cx="1295400" cy="1295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25D609-F18D-4AA2-924F-B572E243FC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7239000"/>
            <a:ext cx="1295400" cy="1295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31A722-D77A-4F4A-B496-67A0117EB1D8}"/>
              </a:ext>
            </a:extLst>
          </p:cNvPr>
          <p:cNvSpPr txBox="1"/>
          <p:nvPr/>
        </p:nvSpPr>
        <p:spPr>
          <a:xfrm>
            <a:off x="-1937700" y="421152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Dan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F9358B-411B-4682-9220-909D149EE9D8}"/>
              </a:ext>
            </a:extLst>
          </p:cNvPr>
          <p:cNvSpPr txBox="1"/>
          <p:nvPr/>
        </p:nvSpPr>
        <p:spPr>
          <a:xfrm>
            <a:off x="2362200" y="8564879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Notes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9C7149-494D-4B1B-9086-2941CC61E39C}"/>
              </a:ext>
            </a:extLst>
          </p:cNvPr>
          <p:cNvSpPr txBox="1"/>
          <p:nvPr/>
        </p:nvSpPr>
        <p:spPr>
          <a:xfrm>
            <a:off x="-1940748" y="8534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391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24562-D4D1-4AC6-A264-68D73499F118}"/>
              </a:ext>
            </a:extLst>
          </p:cNvPr>
          <p:cNvSpPr txBox="1"/>
          <p:nvPr/>
        </p:nvSpPr>
        <p:spPr>
          <a:xfrm>
            <a:off x="4191000" y="421152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$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1B1FEF-6A56-4A96-9F39-11A2B78329AE}"/>
              </a:ext>
            </a:extLst>
          </p:cNvPr>
          <p:cNvSpPr txBox="1"/>
          <p:nvPr/>
        </p:nvSpPr>
        <p:spPr>
          <a:xfrm>
            <a:off x="4528066" y="3200400"/>
            <a:ext cx="1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4E30C4-5609-40E0-A6DB-2972234D9837}"/>
              </a:ext>
            </a:extLst>
          </p:cNvPr>
          <p:cNvSpPr txBox="1"/>
          <p:nvPr/>
        </p:nvSpPr>
        <p:spPr>
          <a:xfrm>
            <a:off x="4696054" y="3200400"/>
            <a:ext cx="1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5F54701-F500-46A5-85AB-5F82881FF9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4706114"/>
            <a:ext cx="369332" cy="36933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46D8DD4-8EB7-44A4-B097-56780F728B8E}"/>
              </a:ext>
            </a:extLst>
          </p:cNvPr>
          <p:cNvSpPr txBox="1"/>
          <p:nvPr/>
        </p:nvSpPr>
        <p:spPr>
          <a:xfrm>
            <a:off x="4546599" y="4206174"/>
            <a:ext cx="1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E832A6-2B49-49C2-A0A1-578044D27FDF}"/>
              </a:ext>
            </a:extLst>
          </p:cNvPr>
          <p:cNvSpPr txBox="1"/>
          <p:nvPr/>
        </p:nvSpPr>
        <p:spPr>
          <a:xfrm>
            <a:off x="4823631" y="4206077"/>
            <a:ext cx="1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DA87BD-29B1-4225-AAD0-FFD96E79EECB}"/>
              </a:ext>
            </a:extLst>
          </p:cNvPr>
          <p:cNvSpPr txBox="1"/>
          <p:nvPr/>
        </p:nvSpPr>
        <p:spPr>
          <a:xfrm>
            <a:off x="4915997" y="4206077"/>
            <a:ext cx="570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A6EC92F-7025-4718-A196-C1B697724139}"/>
              </a:ext>
            </a:extLst>
          </p:cNvPr>
          <p:cNvSpPr txBox="1"/>
          <p:nvPr/>
        </p:nvSpPr>
        <p:spPr>
          <a:xfrm>
            <a:off x="4666898" y="4206077"/>
            <a:ext cx="1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1E6453-D325-4B37-8E64-8A2B1F5CCAEE}"/>
              </a:ext>
            </a:extLst>
          </p:cNvPr>
          <p:cNvSpPr txBox="1"/>
          <p:nvPr/>
        </p:nvSpPr>
        <p:spPr>
          <a:xfrm>
            <a:off x="4191000" y="3200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$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776CC7-A36D-4B1A-8B1B-36AE51120094}"/>
              </a:ext>
            </a:extLst>
          </p:cNvPr>
          <p:cNvSpPr txBox="1"/>
          <p:nvPr/>
        </p:nvSpPr>
        <p:spPr>
          <a:xfrm>
            <a:off x="4191000" y="470611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$ 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E811F932-F326-443B-8D6F-3FF1D2FE74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24" y="2969769"/>
            <a:ext cx="1295400" cy="12954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4FECE5E-15C2-469D-9293-D5CBC35D9D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706114"/>
            <a:ext cx="1295400" cy="12954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1C6731A-7E99-4408-91DC-6A551444D2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7" y="4705048"/>
            <a:ext cx="1295400" cy="12954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84E9223-B2EB-4580-975F-19F4E52B74D6}"/>
              </a:ext>
            </a:extLst>
          </p:cNvPr>
          <p:cNvSpPr txBox="1"/>
          <p:nvPr/>
        </p:nvSpPr>
        <p:spPr>
          <a:xfrm>
            <a:off x="551790" y="420607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142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15317A-CD87-4A52-A337-39A560DDA687}"/>
              </a:ext>
            </a:extLst>
          </p:cNvPr>
          <p:cNvSpPr txBox="1"/>
          <p:nvPr/>
        </p:nvSpPr>
        <p:spPr>
          <a:xfrm>
            <a:off x="2372825" y="595620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391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1D0CE1-2145-4D4A-B4F1-63F494B122E2}"/>
              </a:ext>
            </a:extLst>
          </p:cNvPr>
          <p:cNvSpPr txBox="1"/>
          <p:nvPr/>
        </p:nvSpPr>
        <p:spPr>
          <a:xfrm>
            <a:off x="562415" y="595076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143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FD8207-BD2E-4C8F-85C1-68E797B4FC5F}"/>
              </a:ext>
            </a:extLst>
          </p:cNvPr>
          <p:cNvSpPr txBox="1"/>
          <p:nvPr/>
        </p:nvSpPr>
        <p:spPr>
          <a:xfrm>
            <a:off x="4191000" y="2518341"/>
            <a:ext cx="326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Shell (what you see)</a:t>
            </a:r>
          </a:p>
        </p:txBody>
      </p:sp>
      <p:graphicFrame>
        <p:nvGraphicFramePr>
          <p:cNvPr id="53" name="Group 32">
            <a:extLst>
              <a:ext uri="{FF2B5EF4-FFF2-40B4-BE49-F238E27FC236}">
                <a16:creationId xmlns:a16="http://schemas.microsoft.com/office/drawing/2014/main" id="{9ECFCC52-840A-4964-8FE6-9780074CE791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66391681"/>
              </p:ext>
            </p:extLst>
          </p:nvPr>
        </p:nvGraphicFramePr>
        <p:xfrm>
          <a:off x="1371600" y="1205176"/>
          <a:ext cx="6324600" cy="1189263"/>
        </p:xfrm>
        <a:graphic>
          <a:graphicData uri="http://schemas.openxmlformats.org/drawingml/2006/table">
            <a:tbl>
              <a:tblPr/>
              <a:tblGrid>
                <a:gridCol w="1681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3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4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ls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lists files in a directory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4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ls -l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lists all files in directory with details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64092"/>
                  </a:ext>
                </a:extLst>
              </a:tr>
              <a:tr h="3964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cd [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dir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]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hanges the working </a:t>
                      </a: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irectory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D107C210-4E7D-4EE9-BDA5-338C483114BA}"/>
              </a:ext>
            </a:extLst>
          </p:cNvPr>
          <p:cNvSpPr txBox="1"/>
          <p:nvPr/>
        </p:nvSpPr>
        <p:spPr>
          <a:xfrm>
            <a:off x="4191000" y="367386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Me CSE Docs </a:t>
            </a:r>
            <a:r>
              <a:rPr lang="en-US" dirty="0">
                <a:latin typeface="Consolas" panose="020B0609020204030204" pitchFamily="49" charset="0"/>
              </a:rPr>
              <a:t>Notes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892D8FA-E0EC-4F61-A2D3-62BD8B43F8D3}"/>
              </a:ext>
            </a:extLst>
          </p:cNvPr>
          <p:cNvSpPr txBox="1"/>
          <p:nvPr/>
        </p:nvSpPr>
        <p:spPr>
          <a:xfrm>
            <a:off x="380999" y="2514600"/>
            <a:ext cx="326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GUI (you don’t see this)</a:t>
            </a:r>
          </a:p>
        </p:txBody>
      </p:sp>
    </p:spTree>
    <p:extLst>
      <p:ext uri="{BB962C8B-B14F-4D97-AF65-F5344CB8AC3E}">
        <p14:creationId xmlns:p14="http://schemas.microsoft.com/office/powerpoint/2010/main" val="980000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15D0723-56B7-4919-8751-6F00728EAF5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Directory commands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50A9D57-EC5E-4D4B-9F2C-193FE5712CAB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endParaRPr lang="en-US" altLang="en-US" dirty="0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endParaRPr lang="en-US" altLang="en-US" dirty="0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endParaRPr lang="en-US" altLang="en-US" dirty="0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endParaRPr lang="en-US" altLang="en-US" dirty="0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endParaRPr lang="en-US" altLang="en-US" dirty="0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endParaRPr lang="en-US" altLang="en-US" dirty="0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endParaRPr lang="en-US" altLang="en-US" dirty="0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endParaRPr lang="en-US" altLang="en-US" dirty="0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some commands (</a:t>
            </a:r>
            <a:r>
              <a:rPr lang="en-US" altLang="en-US" dirty="0">
                <a:solidFill>
                  <a:srgbClr val="262626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cd</a:t>
            </a:r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en-US" dirty="0">
                <a:solidFill>
                  <a:srgbClr val="262626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exit</a:t>
            </a:r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) are part of the shell ("</a:t>
            </a:r>
            <a:r>
              <a:rPr lang="en-US" altLang="en-US" dirty="0" err="1">
                <a:solidFill>
                  <a:srgbClr val="262626"/>
                </a:solidFill>
                <a:ea typeface="ＭＳ Ｐゴシック" panose="020B0600070205080204" pitchFamily="34" charset="-128"/>
              </a:rPr>
              <a:t>builtins</a:t>
            </a:r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")</a:t>
            </a:r>
          </a:p>
          <a:p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others (</a:t>
            </a:r>
            <a:r>
              <a:rPr lang="en-US" altLang="en-US" dirty="0">
                <a:solidFill>
                  <a:srgbClr val="262626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ls</a:t>
            </a:r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solidFill>
                  <a:srgbClr val="262626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mkdir</a:t>
            </a:r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) are separate programs the shell runs</a:t>
            </a:r>
          </a:p>
          <a:p>
            <a:pPr lvl="1"/>
            <a:endParaRPr lang="en-US" altLang="en-US" dirty="0">
              <a:solidFill>
                <a:srgbClr val="404040"/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72708" name="Group 4">
            <a:extLst>
              <a:ext uri="{FF2B5EF4-FFF2-40B4-BE49-F238E27FC236}">
                <a16:creationId xmlns:a16="http://schemas.microsoft.com/office/drawing/2014/main" id="{9EEABA82-2CD9-4355-87F2-9C0F96DD2958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18989687"/>
              </p:ext>
            </p:extLst>
          </p:nvPr>
        </p:nvGraphicFramePr>
        <p:xfrm>
          <a:off x="622300" y="1397000"/>
          <a:ext cx="7835900" cy="3251200"/>
        </p:xfrm>
        <a:graphic>
          <a:graphicData uri="http://schemas.openxmlformats.org/drawingml/2006/table">
            <a:tbl>
              <a:tblPr/>
              <a:tblGrid>
                <a:gridCol w="283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command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list files in this directory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ls -all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list all files in this directory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with details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4874529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ls [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dir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list files in a given directory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507311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pwd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rint the current </a:t>
                      </a: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w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orking </a:t>
                      </a: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cd [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dir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hanges the working </a:t>
                      </a: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mkdir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[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dir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create a new directory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rmdir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[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dir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delete a directory (must be empty)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8AC1962-C957-4C22-873D-3AF9A0A57AC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Relative directories</a:t>
            </a:r>
          </a:p>
        </p:txBody>
      </p:sp>
      <p:graphicFrame>
        <p:nvGraphicFramePr>
          <p:cNvPr id="61487" name="Group 47">
            <a:extLst>
              <a:ext uri="{FF2B5EF4-FFF2-40B4-BE49-F238E27FC236}">
                <a16:creationId xmlns:a16="http://schemas.microsoft.com/office/drawing/2014/main" id="{B6B28E74-F468-41EF-BE26-F53C7EAD1386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48133560"/>
              </p:ext>
            </p:extLst>
          </p:nvPr>
        </p:nvGraphicFramePr>
        <p:xfrm>
          <a:off x="622300" y="1219200"/>
          <a:ext cx="7835900" cy="3901420"/>
        </p:xfrm>
        <a:graphic>
          <a:graphicData uri="http://schemas.openxmlformats.org/drawingml/2006/table">
            <a:tbl>
              <a:tblPr/>
              <a:tblGrid>
                <a:gridCol w="28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3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directory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description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3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.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the directory you are in ("working directory")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..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the parent of the working directory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../..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 is grandparent, etc.)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5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*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everything in a directory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8920741"/>
                  </a:ext>
                </a:extLst>
              </a:tr>
              <a:tr h="70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[string1]*[string2]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everything in a directory that starts and ends with the specified strings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786998"/>
                  </a:ext>
                </a:extLst>
              </a:tr>
              <a:tr h="5182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*.java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everything ending with the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</a:rPr>
                        <a:t>.java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 suffix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231614"/>
                  </a:ext>
                </a:extLst>
              </a:tr>
              <a:tr h="70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~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your </a:t>
                      </a: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home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 directory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(on many systems, this is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/home/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username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 )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6730-138B-4EDC-9367-0EB5678FD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9F078-FD07-4EEE-84FE-1701AD50A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CTRL is often written as </a:t>
            </a:r>
            <a:r>
              <a:rPr lang="en-US" dirty="0">
                <a:latin typeface="Consolas" panose="020B0609020204030204" pitchFamily="49" charset="0"/>
              </a:rPr>
              <a:t>^</a:t>
            </a:r>
          </a:p>
          <a:p>
            <a:pPr lvl="1"/>
            <a:r>
              <a:rPr lang="en-US" dirty="0"/>
              <a:t>CTRL+C would be </a:t>
            </a:r>
            <a:r>
              <a:rPr lang="en-US" dirty="0">
                <a:latin typeface="Consolas" panose="020B0609020204030204" pitchFamily="49" charset="0"/>
              </a:rPr>
              <a:t>^C</a:t>
            </a:r>
          </a:p>
          <a:p>
            <a:pPr lvl="1"/>
            <a:endParaRPr lang="en-US" dirty="0"/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A09FD2CF-3639-4141-B6CC-F57DBF39434E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64194235"/>
              </p:ext>
            </p:extLst>
          </p:nvPr>
        </p:nvGraphicFramePr>
        <p:xfrm>
          <a:off x="622300" y="1397000"/>
          <a:ext cx="7835900" cy="2733040"/>
        </p:xfrm>
        <a:graphic>
          <a:graphicData uri="http://schemas.openxmlformats.org/drawingml/2006/table">
            <a:tbl>
              <a:tblPr/>
              <a:tblGrid>
                <a:gridCol w="303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command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cat [file]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print out the contents of file (named for con</a:t>
                      </a: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cat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enate)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pico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[file]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edit a file in the working directory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</a:rPr>
                        <a:t>(while running)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CTRL+C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stops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the currently running program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wget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[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url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download a file from the internet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alias short=‘long’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create a short version of a long command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036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EE19954-5E43-4493-B6BA-FB7CBC02C6D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Shell commands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86E076BB-EF0D-471F-BFC1-C4441B60216D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tabLst>
                <a:tab pos="2455863" algn="l"/>
              </a:tabLst>
            </a:pPr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many accept </a:t>
            </a:r>
            <a:r>
              <a:rPr lang="en-US" altLang="en-US" b="1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arguments</a:t>
            </a:r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 or </a:t>
            </a:r>
            <a:r>
              <a:rPr lang="en-US" altLang="en-US" b="1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parameters</a:t>
            </a:r>
            <a:endParaRPr lang="en-US" altLang="en-US" dirty="0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pPr lvl="1">
              <a:tabLst>
                <a:tab pos="2455863" algn="l"/>
              </a:tabLst>
            </a:pPr>
            <a:r>
              <a:rPr lang="en-US" altLang="en-US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example: </a:t>
            </a:r>
            <a:r>
              <a:rPr lang="en-US" altLang="en-US" dirty="0" err="1">
                <a:solidFill>
                  <a:srgbClr val="40404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cp</a:t>
            </a:r>
            <a:r>
              <a:rPr lang="en-US" altLang="en-US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 (copy) accepts a source and destination file path</a:t>
            </a:r>
          </a:p>
          <a:p>
            <a:pPr lvl="1">
              <a:tabLst>
                <a:tab pos="2455863" algn="l"/>
              </a:tabLst>
            </a:pPr>
            <a:endParaRPr lang="en-US" altLang="en-US" dirty="0">
              <a:solidFill>
                <a:srgbClr val="404040"/>
              </a:solidFill>
              <a:ea typeface="ＭＳ Ｐゴシック" panose="020B0600070205080204" pitchFamily="34" charset="-128"/>
            </a:endParaRPr>
          </a:p>
          <a:p>
            <a:pPr lvl="1">
              <a:tabLst>
                <a:tab pos="2455863" algn="l"/>
              </a:tabLst>
            </a:pPr>
            <a:endParaRPr lang="en-US" altLang="en-US" dirty="0">
              <a:solidFill>
                <a:srgbClr val="404040"/>
              </a:solidFill>
              <a:ea typeface="ＭＳ Ｐゴシック" panose="020B0600070205080204" pitchFamily="34" charset="-128"/>
            </a:endParaRPr>
          </a:p>
          <a:p>
            <a:pPr lvl="1">
              <a:tabLst>
                <a:tab pos="2455863" algn="l"/>
              </a:tabLst>
            </a:pPr>
            <a:endParaRPr lang="en-US" altLang="en-US" dirty="0">
              <a:solidFill>
                <a:srgbClr val="404040"/>
              </a:solidFill>
              <a:ea typeface="ＭＳ Ｐゴシック" panose="020B0600070205080204" pitchFamily="34" charset="-128"/>
            </a:endParaRPr>
          </a:p>
          <a:p>
            <a:pPr>
              <a:tabLst>
                <a:tab pos="2455863" algn="l"/>
              </a:tabLst>
            </a:pPr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a program uses 3 streams of information</a:t>
            </a:r>
            <a:endParaRPr lang="en-US" altLang="en-US" dirty="0">
              <a:solidFill>
                <a:srgbClr val="404040"/>
              </a:solidFill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tabLst>
                <a:tab pos="2455863" algn="l"/>
              </a:tabLst>
            </a:pPr>
            <a:r>
              <a:rPr lang="en-US" altLang="en-US" b="1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input</a:t>
            </a:r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: comes from user's keyboard</a:t>
            </a:r>
          </a:p>
          <a:p>
            <a:pPr lvl="1">
              <a:lnSpc>
                <a:spcPct val="90000"/>
              </a:lnSpc>
              <a:tabLst>
                <a:tab pos="2455863" algn="l"/>
              </a:tabLst>
            </a:pPr>
            <a:r>
              <a:rPr lang="en-US" altLang="en-US" b="1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output</a:t>
            </a:r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: goes to console</a:t>
            </a:r>
          </a:p>
          <a:p>
            <a:pPr lvl="1">
              <a:lnSpc>
                <a:spcPct val="90000"/>
              </a:lnSpc>
              <a:tabLst>
                <a:tab pos="2455863" algn="l"/>
              </a:tabLst>
            </a:pPr>
            <a:r>
              <a:rPr lang="en-US" altLang="en-US" b="1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errors</a:t>
            </a:r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 can also be printed  (by default, sent to console like output)</a:t>
            </a:r>
          </a:p>
          <a:p>
            <a:pPr lvl="1">
              <a:lnSpc>
                <a:spcPct val="90000"/>
              </a:lnSpc>
              <a:tabLst>
                <a:tab pos="2455863" algn="l"/>
              </a:tabLst>
            </a:pPr>
            <a:endParaRPr lang="en-US" altLang="en-US" dirty="0">
              <a:solidFill>
                <a:srgbClr val="404040"/>
              </a:solidFill>
              <a:ea typeface="ＭＳ Ｐゴシック" panose="020B0600070205080204" pitchFamily="34" charset="-128"/>
            </a:endParaRPr>
          </a:p>
          <a:p>
            <a:pPr>
              <a:tabLst>
                <a:tab pos="2455863" algn="l"/>
              </a:tabLst>
            </a:pPr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parameters vs. input</a:t>
            </a:r>
          </a:p>
          <a:p>
            <a:pPr lvl="1">
              <a:lnSpc>
                <a:spcPct val="90000"/>
              </a:lnSpc>
              <a:tabLst>
                <a:tab pos="2455863" algn="l"/>
              </a:tabLst>
            </a:pPr>
            <a:r>
              <a:rPr lang="en-US" altLang="en-US" i="1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parameters</a:t>
            </a:r>
            <a:r>
              <a:rPr lang="en-US" altLang="en-US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:	before Enter is pressed;  sent in by shell</a:t>
            </a:r>
          </a:p>
          <a:p>
            <a:pPr lvl="1">
              <a:lnSpc>
                <a:spcPct val="90000"/>
              </a:lnSpc>
              <a:tabLst>
                <a:tab pos="2455863" algn="l"/>
              </a:tabLst>
            </a:pPr>
            <a:r>
              <a:rPr lang="en-US" altLang="en-US" i="1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input</a:t>
            </a:r>
            <a:r>
              <a:rPr lang="en-US" altLang="en-US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:	after Enter is pressed;  sent in by user</a:t>
            </a:r>
          </a:p>
        </p:txBody>
      </p:sp>
      <p:pic>
        <p:nvPicPr>
          <p:cNvPr id="31748" name="Picture 7">
            <a:extLst>
              <a:ext uri="{FF2B5EF4-FFF2-40B4-BE49-F238E27FC236}">
                <a16:creationId xmlns:a16="http://schemas.microsoft.com/office/drawing/2014/main" id="{D3E57D8E-BA76-43B3-844A-D6D254CBD9CD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287588"/>
            <a:ext cx="2590800" cy="182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55CAB56-9DF1-4E26-ABA9-86F42FFDA24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Lecture summary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E719E2D-1034-4FDE-ACF7-C14CB1FE727A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Unix and Linux operating system</a:t>
            </a:r>
          </a:p>
          <a:p>
            <a:pPr lvl="1"/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You will not be tested</a:t>
            </a:r>
          </a:p>
          <a:p>
            <a:pPr lvl="1"/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Just to help you understand what the environment is</a:t>
            </a:r>
          </a:p>
          <a:p>
            <a:pPr lvl="1"/>
            <a:endParaRPr lang="en-US" altLang="en-US" dirty="0">
              <a:solidFill>
                <a:srgbClr val="404040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Introduction to Bash shell (command line)</a:t>
            </a:r>
          </a:p>
          <a:p>
            <a:endParaRPr lang="en-US" altLang="en-US" dirty="0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Introduction to Version Control and Git/GitHub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F31E947-1A1C-4A4F-87E7-B61293AC213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Command-line arguments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5ECCAF7-6E9D-4F25-A6E8-BD6BEC38A418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endParaRPr lang="en-US" altLang="en-US" dirty="0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endParaRPr lang="en-US" altLang="en-US" dirty="0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Options: hyphen ‘-’ followed by a letter</a:t>
            </a:r>
          </a:p>
          <a:p>
            <a:pPr lvl="1"/>
            <a:r>
              <a:rPr lang="en-US" altLang="en-US" dirty="0" err="1">
                <a:solidFill>
                  <a:srgbClr val="262626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gcc</a:t>
            </a:r>
            <a:r>
              <a:rPr lang="en-US" altLang="en-US" dirty="0">
                <a:solidFill>
                  <a:srgbClr val="262626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solidFill>
                  <a:srgbClr val="262626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program.c</a:t>
            </a:r>
            <a:r>
              <a:rPr lang="en-US" altLang="en-US" dirty="0">
                <a:solidFill>
                  <a:srgbClr val="262626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–o </a:t>
            </a:r>
            <a:r>
              <a:rPr lang="en-US" altLang="en-US" dirty="0" err="1">
                <a:solidFill>
                  <a:srgbClr val="262626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program.o</a:t>
            </a:r>
            <a:endParaRPr lang="en-US" altLang="en-US" dirty="0">
              <a:solidFill>
                <a:srgbClr val="262626"/>
              </a:solidFill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lvl="2"/>
            <a:r>
              <a:rPr lang="en-US" altLang="en-US" dirty="0">
                <a:solidFill>
                  <a:srgbClr val="262626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-o = “output”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some are longer words preceded by two </a:t>
            </a:r>
            <a:r>
              <a:rPr lang="en-US" altLang="en-US" dirty="0">
                <a:solidFill>
                  <a:srgbClr val="40404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-</a:t>
            </a:r>
            <a:r>
              <a:rPr lang="en-US" altLang="en-US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 signs, such as </a:t>
            </a:r>
            <a:r>
              <a:rPr lang="en-US" altLang="en-US" dirty="0">
                <a:solidFill>
                  <a:srgbClr val="40404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--count</a:t>
            </a:r>
          </a:p>
          <a:p>
            <a:pPr lvl="1"/>
            <a:endParaRPr lang="en-US" altLang="en-US" dirty="0">
              <a:solidFill>
                <a:srgbClr val="404040"/>
              </a:solidFill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many programs accept a </a:t>
            </a:r>
            <a:r>
              <a:rPr lang="en-US" altLang="en-US" dirty="0">
                <a:solidFill>
                  <a:srgbClr val="262626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--help</a:t>
            </a:r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 or </a:t>
            </a:r>
            <a:r>
              <a:rPr lang="en-US" altLang="en-US" dirty="0">
                <a:solidFill>
                  <a:srgbClr val="262626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-help</a:t>
            </a:r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 option to give more information about that command (in addition to </a:t>
            </a:r>
            <a:r>
              <a:rPr lang="en-US" altLang="en-US" dirty="0">
                <a:solidFill>
                  <a:srgbClr val="262626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man</a:t>
            </a:r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 pages)</a:t>
            </a:r>
          </a:p>
          <a:p>
            <a:pPr lvl="1"/>
            <a:r>
              <a:rPr lang="en-US" altLang="en-US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or if you run the program with no arguments, it may print help info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C4163DD1-785D-4AA5-9033-0BFD0E733BC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Shell/system commands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DAED913-5F54-4B49-B4F8-C7D138DE36BC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endParaRPr lang="en-US" altLang="en-US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endParaRPr lang="en-US" altLang="en-US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endParaRPr lang="en-US" altLang="en-US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endParaRPr lang="en-US" altLang="en-US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endParaRPr lang="en-US" altLang="en-US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endParaRPr lang="en-US" altLang="en-US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endParaRPr lang="en-US" altLang="en-US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endParaRPr lang="en-US" altLang="en-US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endParaRPr lang="en-US" altLang="en-US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262626"/>
                </a:solidFill>
                <a:ea typeface="ＭＳ Ｐゴシック" panose="020B0600070205080204" pitchFamily="34" charset="-128"/>
              </a:rPr>
              <a:t>"man pages" are a very important way to learn new commands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40404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	man ls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40404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	man man</a:t>
            </a:r>
          </a:p>
        </p:txBody>
      </p:sp>
      <p:graphicFrame>
        <p:nvGraphicFramePr>
          <p:cNvPr id="73732" name="Group 4">
            <a:extLst>
              <a:ext uri="{FF2B5EF4-FFF2-40B4-BE49-F238E27FC236}">
                <a16:creationId xmlns:a16="http://schemas.microsoft.com/office/drawing/2014/main" id="{D5282759-3F5F-4285-9CC5-E7BA70C77FE8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622300" y="1422400"/>
          <a:ext cx="7835900" cy="1625600"/>
        </p:xfrm>
        <a:graphic>
          <a:graphicData uri="http://schemas.openxmlformats.org/drawingml/2006/table">
            <a:tbl>
              <a:tblPr/>
              <a:tblGrid>
                <a:gridCol w="283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command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man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or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info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get help on a command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clear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clears out the output from the console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exit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exits and logs out of the shell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3749" name="Group 21">
            <a:extLst>
              <a:ext uri="{FF2B5EF4-FFF2-40B4-BE49-F238E27FC236}">
                <a16:creationId xmlns:a16="http://schemas.microsoft.com/office/drawing/2014/main" id="{50A2868C-709D-4B30-9801-9645BE1A635E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622300" y="3352800"/>
          <a:ext cx="7835900" cy="1625600"/>
        </p:xfrm>
        <a:graphic>
          <a:graphicData uri="http://schemas.openxmlformats.org/drawingml/2006/table">
            <a:tbl>
              <a:tblPr/>
              <a:tblGrid>
                <a:gridCol w="283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command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output the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system 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cal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output a text calendar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uname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print information about the current system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1B9DBCD-BD6D-49F9-81EF-624EFB1BE89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File commands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725CD8C0-3FCD-4ADC-A8AE-89573E45B7DB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defRPr/>
            </a:pPr>
            <a:endParaRPr lang="en-US" altLang="en-US" dirty="0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dirty="0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dirty="0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dirty="0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dirty="0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dirty="0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dirty="0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Use “-i” (interactive) to force confirmation</a:t>
            </a:r>
          </a:p>
          <a:p>
            <a:pPr lvl="1">
              <a:defRPr/>
            </a:pPr>
            <a:r>
              <a:rPr lang="en-US" altLang="en-US" dirty="0">
                <a:solidFill>
                  <a:srgbClr val="262626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$ rm -r –i *</a:t>
            </a:r>
          </a:p>
          <a:p>
            <a:pPr marL="574675" lvl="1" indent="0">
              <a:buFont typeface="Wingdings" panose="05000000000000000000" pitchFamily="2" charset="2"/>
              <a:buNone/>
              <a:defRPr/>
            </a:pPr>
            <a:r>
              <a:rPr lang="en-US" altLang="en-US" dirty="0">
                <a:solidFill>
                  <a:srgbClr val="262626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 remove file ‘bitcoinwallet.key’? no</a:t>
            </a:r>
          </a:p>
          <a:p>
            <a:pPr>
              <a:defRPr/>
            </a:pPr>
            <a:r>
              <a:rPr lang="en-US" altLang="en-US" dirty="0">
                <a:solidFill>
                  <a:srgbClr val="262626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touch prog.java –t 149204010000</a:t>
            </a:r>
          </a:p>
          <a:p>
            <a:pPr lvl="1">
              <a:defRPr/>
            </a:pPr>
            <a:r>
              <a:rPr lang="en-US" altLang="en-US" dirty="0">
                <a:solidFill>
                  <a:srgbClr val="262626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-t [[CC]YY]</a:t>
            </a:r>
            <a:r>
              <a:rPr lang="en-US" altLang="en-US" dirty="0" err="1">
                <a:solidFill>
                  <a:srgbClr val="262626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MMDDhhmm</a:t>
            </a:r>
            <a:endParaRPr lang="en-US" altLang="en-US" dirty="0">
              <a:solidFill>
                <a:srgbClr val="262626"/>
              </a:solidFill>
              <a:latin typeface="Consolas" panose="020B0609020204030204" pitchFamily="49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74756" name="Group 4">
            <a:extLst>
              <a:ext uri="{FF2B5EF4-FFF2-40B4-BE49-F238E27FC236}">
                <a16:creationId xmlns:a16="http://schemas.microsoft.com/office/drawing/2014/main" id="{70583018-54A7-4FE6-A172-AE1CF616A3AA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622300" y="1382713"/>
          <a:ext cx="7835900" cy="2733673"/>
        </p:xfrm>
        <a:graphic>
          <a:graphicData uri="http://schemas.openxmlformats.org/drawingml/2006/table">
            <a:tbl>
              <a:tblPr/>
              <a:tblGrid>
                <a:gridCol w="283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command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description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cp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copy a file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mv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move or rename a file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rm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delete a file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rm –r [DIR]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delete a directory and all of its contents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232140"/>
                  </a:ext>
                </a:extLst>
              </a:tr>
              <a:tr h="7012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touch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create a new empty file, or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update its last-modified time stamp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3A4681F-9249-496F-B3D2-3E53F0C09572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Exercise Solutions 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5E9E888-4D20-48DC-81C8-8795AE9DC2A9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>
                <a:solidFill>
                  <a:srgbClr val="262626"/>
                </a:solidFill>
                <a:ea typeface="ＭＳ Ｐゴシック" panose="020B0600070205080204" pitchFamily="34" charset="-128"/>
              </a:rPr>
              <a:t>caution: the cp, rm, mv commands do not prompt for confirmation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solidFill>
                  <a:srgbClr val="404040"/>
                </a:solidFill>
                <a:ea typeface="ＭＳ Ｐゴシック" panose="020B0600070205080204" pitchFamily="34" charset="-128"/>
              </a:rPr>
              <a:t>easy to overwrite/delete a file;   this setting can be overridden (how?)</a:t>
            </a:r>
          </a:p>
          <a:p>
            <a:pPr lvl="2">
              <a:lnSpc>
                <a:spcPct val="80000"/>
              </a:lnSpc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Use “-i” with the command, “interactive” to prompt before overwrite</a:t>
            </a:r>
          </a:p>
          <a:p>
            <a:r>
              <a:rPr lang="en-US" altLang="en-US" i="1">
                <a:solidFill>
                  <a:srgbClr val="262626"/>
                </a:solidFill>
                <a:ea typeface="ＭＳ Ｐゴシック" panose="020B0600070205080204" pitchFamily="34" charset="-128"/>
              </a:rPr>
              <a:t>Exercise </a:t>
            </a:r>
            <a:r>
              <a:rPr lang="en-US" altLang="en-US">
                <a:solidFill>
                  <a:srgbClr val="262626"/>
                </a:solidFill>
                <a:ea typeface="ＭＳ Ｐゴシック" panose="020B0600070205080204" pitchFamily="34" charset="-128"/>
              </a:rPr>
              <a:t>: Given several albums of </a:t>
            </a:r>
            <a:r>
              <a:rPr lang="en-US" altLang="en-US">
                <a:solidFill>
                  <a:srgbClr val="262626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.mp3</a:t>
            </a:r>
            <a:r>
              <a:rPr lang="en-US" altLang="en-US">
                <a:solidFill>
                  <a:srgbClr val="262626"/>
                </a:solidFill>
                <a:ea typeface="ＭＳ Ｐゴシック" panose="020B0600070205080204" pitchFamily="34" charset="-128"/>
              </a:rPr>
              <a:t> files all in one folder, move them into separate folders by artist.</a:t>
            </a:r>
          </a:p>
          <a:p>
            <a:pPr lvl="1"/>
            <a:r>
              <a:rPr lang="en-US" altLang="en-US" sz="20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mkdir U2</a:t>
            </a:r>
          </a:p>
          <a:p>
            <a:pPr lvl="1"/>
            <a:r>
              <a:rPr lang="en-US" altLang="en-US" sz="20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mkdir PSY</a:t>
            </a:r>
          </a:p>
          <a:p>
            <a:pPr lvl="1"/>
            <a:r>
              <a:rPr lang="en-US" altLang="en-US" sz="20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mkdir JustinBieber </a:t>
            </a:r>
          </a:p>
          <a:p>
            <a:pPr lvl="1"/>
            <a:r>
              <a:rPr lang="en-US" altLang="en-US" sz="20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mv GangnamStyle.mp3 PSY/</a:t>
            </a:r>
          </a:p>
          <a:p>
            <a:pPr lvl="1"/>
            <a:r>
              <a:rPr lang="en-US" altLang="en-US" sz="20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mv Pride.mp3 U2/</a:t>
            </a:r>
          </a:p>
          <a:p>
            <a:r>
              <a:rPr lang="en-US" altLang="en-US" i="1">
                <a:solidFill>
                  <a:srgbClr val="262626"/>
                </a:solidFill>
                <a:ea typeface="ＭＳ Ｐゴシック" panose="020B0600070205080204" pitchFamily="34" charset="-128"/>
              </a:rPr>
              <a:t>Exercise </a:t>
            </a:r>
            <a:r>
              <a:rPr lang="en-US" altLang="en-US">
                <a:solidFill>
                  <a:srgbClr val="262626"/>
                </a:solidFill>
                <a:ea typeface="ＭＳ Ｐゴシック" panose="020B0600070205080204" pitchFamily="34" charset="-128"/>
              </a:rPr>
              <a:t>: Modify </a:t>
            </a:r>
            <a:r>
              <a:rPr lang="en-US" altLang="en-US">
                <a:solidFill>
                  <a:srgbClr val="262626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a .java file</a:t>
            </a:r>
            <a:r>
              <a:rPr lang="en-US" altLang="en-US">
                <a:solidFill>
                  <a:srgbClr val="262626"/>
                </a:solidFill>
                <a:ea typeface="ＭＳ Ｐゴシック" panose="020B0600070205080204" pitchFamily="34" charset="-128"/>
              </a:rPr>
              <a:t> to make it seem as though you finished writing it on Dec 28 at 4:56am.</a:t>
            </a:r>
          </a:p>
          <a:p>
            <a:pPr lvl="1"/>
            <a:r>
              <a:rPr lang="en-US" altLang="en-US" sz="200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touch –t 201612280456 Hello.java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9E8B5A30-788B-4A25-8F99-CF3AF1C366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SUDO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1CA72-7F33-4C08-B36B-DD32CE476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u="sng" dirty="0">
                <a:latin typeface="Consolas" panose="020B0609020204030204" pitchFamily="49" charset="0"/>
              </a:rPr>
              <a:t>s</a:t>
            </a:r>
            <a:r>
              <a:rPr lang="en-US" dirty="0">
                <a:latin typeface="Consolas" panose="020B0609020204030204" pitchFamily="49" charset="0"/>
              </a:rPr>
              <a:t>uper </a:t>
            </a:r>
            <a:r>
              <a:rPr lang="en-US" b="1" u="sng" dirty="0">
                <a:latin typeface="Consolas" panose="020B0609020204030204" pitchFamily="49" charset="0"/>
              </a:rPr>
              <a:t>u</a:t>
            </a:r>
            <a:r>
              <a:rPr lang="en-US" dirty="0">
                <a:latin typeface="Consolas" panose="020B0609020204030204" pitchFamily="49" charset="0"/>
              </a:rPr>
              <a:t>ser </a:t>
            </a:r>
            <a:r>
              <a:rPr lang="en-US" b="1" u="sng" dirty="0">
                <a:latin typeface="Consolas" panose="020B0609020204030204" pitchFamily="49" charset="0"/>
              </a:rPr>
              <a:t>do</a:t>
            </a:r>
          </a:p>
          <a:p>
            <a:pPr lvl="1">
              <a:defRPr/>
            </a:pPr>
            <a:r>
              <a:rPr lang="en-US" dirty="0"/>
              <a:t>Pronounced like “sue-dough” or “pseudo”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similar to “execute as Admin” in Windows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latin typeface="Consolas" panose="020B0609020204030204" pitchFamily="49" charset="0"/>
              </a:rPr>
              <a:t>sudo apt-get install [package]</a:t>
            </a:r>
          </a:p>
          <a:p>
            <a:pPr>
              <a:defRPr/>
            </a:pPr>
            <a:r>
              <a:rPr lang="en-US" dirty="0">
                <a:latin typeface="Consolas" panose="020B0609020204030204" pitchFamily="49" charset="0"/>
              </a:rPr>
              <a:t>sudo apt-get update</a:t>
            </a:r>
          </a:p>
          <a:p>
            <a:pPr>
              <a:defRPr/>
            </a:pPr>
            <a:r>
              <a:rPr lang="en-US" dirty="0">
                <a:latin typeface="Consolas" panose="020B0609020204030204" pitchFamily="49" charset="0"/>
              </a:rPr>
              <a:t>sudo </a:t>
            </a:r>
            <a:r>
              <a:rPr lang="en-US" dirty="0" err="1">
                <a:latin typeface="Consolas" panose="020B0609020204030204" pitchFamily="49" charset="0"/>
              </a:rPr>
              <a:t>rm</a:t>
            </a:r>
            <a:r>
              <a:rPr lang="en-US" dirty="0">
                <a:latin typeface="Consolas" panose="020B0609020204030204" pitchFamily="49" charset="0"/>
              </a:rPr>
              <a:t> [someone else’s file] </a:t>
            </a:r>
          </a:p>
        </p:txBody>
      </p:sp>
      <p:pic>
        <p:nvPicPr>
          <p:cNvPr id="41988" name="Picture 4">
            <a:extLst>
              <a:ext uri="{FF2B5EF4-FFF2-40B4-BE49-F238E27FC236}">
                <a16:creationId xmlns:a16="http://schemas.microsoft.com/office/drawing/2014/main" id="{9ED9088E-55F9-4298-BA11-7A6D04F85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019425"/>
            <a:ext cx="342900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8F0F5EB1-9DD9-417B-99DD-BFCE2EFB4B1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Basic Emacs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C9861-C540-4169-9522-105079D5A887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-38100" y="1143000"/>
            <a:ext cx="9144000" cy="4724400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C- = control key	M- = meta/alt key</a:t>
            </a:r>
          </a:p>
          <a:p>
            <a:pPr>
              <a:defRPr/>
            </a:pPr>
            <a:r>
              <a:rPr lang="en-US" sz="2000" dirty="0"/>
              <a:t>read a file into </a:t>
            </a:r>
            <a:r>
              <a:rPr lang="en-US" sz="2000" dirty="0" err="1"/>
              <a:t>Emacs</a:t>
            </a:r>
            <a:r>
              <a:rPr lang="en-US" sz="2000" dirty="0"/>
              <a:t>:	 	C-x C-f</a:t>
            </a:r>
          </a:p>
          <a:p>
            <a:pPr>
              <a:defRPr/>
            </a:pPr>
            <a:r>
              <a:rPr lang="en-US" sz="2000" dirty="0"/>
              <a:t>save a file back to disk:	 C-x C-s</a:t>
            </a:r>
          </a:p>
          <a:p>
            <a:pPr>
              <a:defRPr/>
            </a:pPr>
            <a:r>
              <a:rPr lang="en-US" sz="2000" dirty="0"/>
              <a:t>exit </a:t>
            </a:r>
            <a:r>
              <a:rPr lang="en-US" sz="2000" dirty="0" err="1"/>
              <a:t>Emacs</a:t>
            </a:r>
            <a:r>
              <a:rPr lang="en-US" sz="2000" dirty="0"/>
              <a:t> permanently:	 C-x C-c</a:t>
            </a:r>
          </a:p>
          <a:p>
            <a:pPr>
              <a:defRPr/>
            </a:pPr>
            <a:r>
              <a:rPr lang="en-US" sz="2000" dirty="0"/>
              <a:t>search forward: 	C-s 	search backward: 	C-r</a:t>
            </a:r>
          </a:p>
          <a:p>
            <a:pPr>
              <a:defRPr/>
            </a:pPr>
            <a:r>
              <a:rPr lang="en-US" sz="2000" dirty="0"/>
              <a:t>scroll to next screen:	C-v 	scroll to previous screen:	M-v</a:t>
            </a:r>
          </a:p>
          <a:p>
            <a:pPr>
              <a:defRPr/>
            </a:pPr>
            <a:r>
              <a:rPr lang="en-US" sz="2000" dirty="0"/>
              <a:t>Undo:	C-x u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B1D833-033C-45D1-8637-4E1CEEA7A230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990600" y="3863975"/>
          <a:ext cx="6096000" cy="2270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30">
                <a:tc>
                  <a:txBody>
                    <a:bodyPr/>
                    <a:lstStyle/>
                    <a:p>
                      <a:r>
                        <a:rPr lang="en-US" sz="1800" dirty="0"/>
                        <a:t>entity to move over 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backward 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forward </a:t>
                      </a:r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035">
                <a:tc>
                  <a:txBody>
                    <a:bodyPr/>
                    <a:lstStyle/>
                    <a:p>
                      <a:r>
                        <a:rPr lang="en-US" sz="1800" dirty="0"/>
                        <a:t>character 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C-b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C-f </a:t>
                      </a:r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22">
                <a:tc>
                  <a:txBody>
                    <a:bodyPr/>
                    <a:lstStyle/>
                    <a:p>
                      <a:r>
                        <a:rPr lang="en-US" sz="1800" dirty="0"/>
                        <a:t>word 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M-b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M-f </a:t>
                      </a:r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22">
                <a:tc>
                  <a:txBody>
                    <a:bodyPr/>
                    <a:lstStyle/>
                    <a:p>
                      <a:r>
                        <a:rPr lang="en-US" sz="1800" dirty="0"/>
                        <a:t>line 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C-p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C-n</a:t>
                      </a:r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958">
                <a:tc>
                  <a:txBody>
                    <a:bodyPr/>
                    <a:lstStyle/>
                    <a:p>
                      <a:r>
                        <a:rPr lang="en-US" sz="1800" dirty="0"/>
                        <a:t>go to line beginning/end 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C-a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C-e</a:t>
                      </a:r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958">
                <a:tc>
                  <a:txBody>
                    <a:bodyPr/>
                    <a:lstStyle/>
                    <a:p>
                      <a:r>
                        <a:rPr lang="en-US" sz="1800" dirty="0"/>
                        <a:t>go to buffer beginning/end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M-&lt;</a:t>
                      </a:r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M-&gt;</a:t>
                      </a:r>
                    </a:p>
                  </a:txBody>
                  <a:tcPr marT="45705" marB="4570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042" name="TextBox 4">
            <a:extLst>
              <a:ext uri="{FF2B5EF4-FFF2-40B4-BE49-F238E27FC236}">
                <a16:creationId xmlns:a16="http://schemas.microsoft.com/office/drawing/2014/main" id="{6048B78E-ADC4-4B75-A0C0-8E00D1218C95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6253163"/>
            <a:ext cx="8045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D0901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C000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  <a:hlinkClick r:id="rId6"/>
              </a:rPr>
              <a:t>https://courses.cs.washington.edu/courses/cse391/17au/handouts/emacs.pdf</a:t>
            </a: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ECFB2EF3-27D0-40A5-BD9F-11CDDC3CD30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Mounting cse homedir on 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D35A2-6F8A-4C6F-9CAA-FC2E8FEC61A6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marL="228600" indent="0">
              <a:buFontTx/>
              <a:buNone/>
              <a:defRPr/>
            </a:pPr>
            <a:r>
              <a:rPr lang="en-US" sz="2000" b="1" dirty="0">
                <a:hlinkClick r:id="rId4"/>
              </a:rPr>
              <a:t>https://www.cs.washington.edu/lab/software/homeVMs/linuxVM#install</a:t>
            </a:r>
            <a:endParaRPr lang="en-US" sz="2000" b="1" dirty="0"/>
          </a:p>
          <a:p>
            <a:pPr>
              <a:defRPr/>
            </a:pPr>
            <a:r>
              <a:rPr lang="en-US" dirty="0"/>
              <a:t>Create a directory in your home directory, called </a:t>
            </a:r>
            <a:r>
              <a:rPr lang="en-US" dirty="0" err="1"/>
              <a:t>csehomedir</a:t>
            </a:r>
            <a:r>
              <a:rPr lang="en-US" dirty="0"/>
              <a:t>: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cd 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csehomedir</a:t>
            </a:r>
            <a:endParaRPr lang="en-US" dirty="0"/>
          </a:p>
          <a:p>
            <a:pPr>
              <a:defRPr/>
            </a:pPr>
            <a:r>
              <a:rPr lang="en-US" dirty="0"/>
              <a:t>Now to use that directory as a “link” to your CSE files on your VM: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 err="1"/>
              <a:t>sshfs</a:t>
            </a:r>
            <a:r>
              <a:rPr lang="en-US" dirty="0"/>
              <a:t> </a:t>
            </a:r>
            <a:r>
              <a:rPr lang="en-US" dirty="0" err="1"/>
              <a:t>username@attu</a:t>
            </a:r>
            <a:r>
              <a:rPr lang="en-US" dirty="0"/>
              <a:t>:    ~/</a:t>
            </a:r>
            <a:r>
              <a:rPr lang="en-US" dirty="0" err="1"/>
              <a:t>csehomedir</a:t>
            </a:r>
            <a:r>
              <a:rPr lang="en-US" dirty="0"/>
              <a:t>  		</a:t>
            </a:r>
            <a:r>
              <a:rPr lang="en-US" b="1" dirty="0"/>
              <a:t>OR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 err="1"/>
              <a:t>sshfs</a:t>
            </a:r>
            <a:r>
              <a:rPr lang="en-US" dirty="0"/>
              <a:t> </a:t>
            </a:r>
            <a:r>
              <a:rPr lang="en-US" sz="1800" dirty="0"/>
              <a:t>username@attu.cs.washington.edu:/homes/</a:t>
            </a:r>
            <a:r>
              <a:rPr lang="en-US" sz="1800" dirty="0" err="1"/>
              <a:t>iws</a:t>
            </a:r>
            <a:r>
              <a:rPr lang="en-US" sz="1800" dirty="0"/>
              <a:t>/username    ~/</a:t>
            </a:r>
            <a:r>
              <a:rPr lang="en-US" sz="1800" dirty="0" err="1"/>
              <a:t>csehomedir</a:t>
            </a:r>
            <a:r>
              <a:rPr lang="en-US" sz="1800" dirty="0"/>
              <a:t>/ </a:t>
            </a:r>
          </a:p>
          <a:p>
            <a:pPr>
              <a:defRPr/>
            </a:pPr>
            <a:r>
              <a:rPr lang="en-US" dirty="0"/>
              <a:t>It is a good idea to back up your files from your VM regularly.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Actually keep your files on your CSE home directory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Regularly move files from your VM to another location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If you need to get a fresh VM image, you can save the files from your old VM using this procedure</a:t>
            </a:r>
            <a:r>
              <a:rPr lang="en-US" sz="2000" dirty="0"/>
              <a:t>: </a:t>
            </a:r>
            <a:r>
              <a:rPr lang="en-US" sz="2000" b="1" dirty="0"/>
              <a:t>"My VM Seems Broken. How Do I Recover?"</a:t>
            </a:r>
            <a:endParaRPr lang="en-US" sz="2000" dirty="0"/>
          </a:p>
          <a:p>
            <a:pPr>
              <a:defRPr/>
            </a:pPr>
            <a:r>
              <a:rPr lang="en-US" sz="2000" b="1" dirty="0">
                <a:hlinkClick r:id="rId5"/>
              </a:rPr>
              <a:t>https://www.cs.washington.edu/lab/software/homeVMs/linuxVM#faq</a:t>
            </a:r>
            <a:endParaRPr lang="en-US" sz="2000" b="1" dirty="0"/>
          </a:p>
          <a:p>
            <a:pPr>
              <a:defRPr/>
            </a:pPr>
            <a:endParaRPr lang="en-US" dirty="0"/>
          </a:p>
          <a:p>
            <a:pPr lvl="1">
              <a:buFont typeface="Wingdings" charset="2"/>
              <a:buChar char="§"/>
              <a:defRPr/>
            </a:pPr>
            <a:endParaRPr lang="en-US" dirty="0"/>
          </a:p>
          <a:p>
            <a:pPr lvl="1">
              <a:buFont typeface="Wingdings" charset="2"/>
              <a:buChar char="§"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A84CD20B-6E6B-47A4-A434-123F22709D4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My VM is Broken!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763BE-D67D-4AF3-B35B-7417BE69686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marL="228600" indent="0">
              <a:buFontTx/>
              <a:buNone/>
              <a:defRPr/>
            </a:pPr>
            <a:r>
              <a:rPr lang="en-US" sz="2000" b="1" dirty="0">
                <a:hlinkClick r:id="rId4"/>
              </a:rPr>
              <a:t>https://www.cs.washington.edu/lab/software/homeVMs/linuxVM#install</a:t>
            </a:r>
            <a:endParaRPr lang="en-US" sz="2000" b="1" dirty="0"/>
          </a:p>
          <a:p>
            <a:pPr>
              <a:defRPr/>
            </a:pPr>
            <a:r>
              <a:rPr lang="en-US" dirty="0"/>
              <a:t>If your VM is misbehaving, first try a reboot of the VM and also of your machine.  If that doesn’t work, often it is easiest just to get a fresh VM image and start over (maybe you saved the .zip file you downloaded previously?)</a:t>
            </a:r>
          </a:p>
          <a:p>
            <a:pPr>
              <a:defRPr/>
            </a:pPr>
            <a:r>
              <a:rPr lang="en-US" dirty="0"/>
              <a:t>BEFORE you delete your current copy of the VM, you can save the files from your current copy of the VM using this procedure: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See </a:t>
            </a:r>
            <a:r>
              <a:rPr lang="en-US" b="1" dirty="0"/>
              <a:t>"My VM Seems Broken. How Do I Recover?“ </a:t>
            </a:r>
            <a:r>
              <a:rPr lang="en-US" dirty="0"/>
              <a:t>here:</a:t>
            </a:r>
          </a:p>
          <a:p>
            <a:pPr marL="574675" lvl="1" indent="0">
              <a:buFont typeface="Wingdings" charset="2"/>
              <a:buNone/>
              <a:defRPr/>
            </a:pPr>
            <a:r>
              <a:rPr lang="en-US" sz="1800" b="1" dirty="0">
                <a:hlinkClick r:id="rId5"/>
              </a:rPr>
              <a:t>https://www.cs.washington.edu/lab/software/homeVMs/linuxVM#faq</a:t>
            </a:r>
            <a:endParaRPr lang="en-US" sz="1800" b="1" dirty="0"/>
          </a:p>
          <a:p>
            <a:pPr>
              <a:defRPr/>
            </a:pPr>
            <a:endParaRPr lang="en-US" dirty="0"/>
          </a:p>
          <a:p>
            <a:pPr lvl="1">
              <a:buFont typeface="Wingdings" charset="2"/>
              <a:buChar char="§"/>
              <a:defRPr/>
            </a:pPr>
            <a:endParaRPr lang="en-US" dirty="0"/>
          </a:p>
          <a:p>
            <a:pPr lvl="1">
              <a:buFont typeface="Wingdings" charset="2"/>
              <a:buChar char="§"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18C2D785-7562-4CD5-91C2-42C687888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2C84E-55F4-4595-8719-A188F4863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u="sng" dirty="0"/>
              <a:t>S</a:t>
            </a:r>
            <a:r>
              <a:rPr lang="en-US" dirty="0"/>
              <a:t>ecure </a:t>
            </a:r>
            <a:r>
              <a:rPr lang="en-US" b="1" u="sng" dirty="0"/>
              <a:t>Sh</a:t>
            </a:r>
            <a:r>
              <a:rPr lang="en-US" dirty="0"/>
              <a:t>ell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Control a computer remotely, through a shell</a:t>
            </a:r>
          </a:p>
          <a:p>
            <a:pPr>
              <a:defRPr/>
            </a:pPr>
            <a:r>
              <a:rPr lang="en-US" dirty="0"/>
              <a:t>Do work from the comfort of your personal computer</a:t>
            </a:r>
          </a:p>
        </p:txBody>
      </p:sp>
      <p:pic>
        <p:nvPicPr>
          <p:cNvPr id="48132" name="Picture 4">
            <a:extLst>
              <a:ext uri="{FF2B5EF4-FFF2-40B4-BE49-F238E27FC236}">
                <a16:creationId xmlns:a16="http://schemas.microsoft.com/office/drawing/2014/main" id="{E3ECE169-D916-4BCC-92B0-3BE9E6374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038600"/>
            <a:ext cx="78771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14B24E-2FE6-4A04-96A7-35E9FC484A27}"/>
              </a:ext>
            </a:extLst>
          </p:cNvPr>
          <p:cNvSpPr txBox="1"/>
          <p:nvPr/>
        </p:nvSpPr>
        <p:spPr>
          <a:xfrm>
            <a:off x="457200" y="358671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Your PC/Laptop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52E013-B830-4037-80D3-E6A9BF97FACC}"/>
              </a:ext>
            </a:extLst>
          </p:cNvPr>
          <p:cNvSpPr txBox="1"/>
          <p:nvPr/>
        </p:nvSpPr>
        <p:spPr>
          <a:xfrm>
            <a:off x="5638800" y="3448216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Remote server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e.g. Vergil/</a:t>
            </a:r>
            <a:r>
              <a:rPr lang="en-US" dirty="0" err="1">
                <a:latin typeface="Consolas" panose="020B0609020204030204" pitchFamily="49" charset="0"/>
              </a:rPr>
              <a:t>Hyak</a:t>
            </a:r>
            <a:endParaRPr 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ECC0D605-6DE1-49AE-AAE3-15368DDAB0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SSH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02C2C-A3CD-4B7A-804A-6F91B29E0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5400"/>
            <a:ext cx="5257800" cy="4572000"/>
          </a:xfrm>
        </p:spPr>
        <p:txBody>
          <a:bodyPr/>
          <a:lstStyle/>
          <a:p>
            <a:pPr>
              <a:defRPr/>
            </a:pPr>
            <a:r>
              <a:rPr lang="en-US" dirty="0"/>
              <a:t>Windows: </a:t>
            </a:r>
            <a:r>
              <a:rPr lang="en-US" dirty="0" err="1"/>
              <a:t>PuTTY</a:t>
            </a:r>
            <a:endParaRPr lang="en-US" dirty="0"/>
          </a:p>
          <a:p>
            <a:pPr lvl="1">
              <a:defRPr/>
            </a:pPr>
            <a:r>
              <a:rPr lang="en-US" dirty="0"/>
              <a:t>type in server URL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Mac: Built in shell client</a:t>
            </a:r>
          </a:p>
          <a:p>
            <a:pPr lvl="1">
              <a:defRPr/>
            </a:pPr>
            <a:r>
              <a:rPr lang="en-US" dirty="0"/>
              <a:t>just type </a:t>
            </a:r>
            <a:r>
              <a:rPr lang="en-US" dirty="0" err="1">
                <a:latin typeface="Consolas" panose="020B0609020204030204" pitchFamily="49" charset="0"/>
              </a:rPr>
              <a:t>ssh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user@example.com</a:t>
            </a:r>
            <a:endParaRPr lang="en-US" dirty="0">
              <a:latin typeface="Consolas" panose="020B0609020204030204" pitchFamily="49" charset="0"/>
            </a:endParaRPr>
          </a:p>
          <a:p>
            <a:pPr lvl="1">
              <a:defRPr/>
            </a:pPr>
            <a:endParaRPr lang="en-US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dirty="0"/>
              <a:t>Port should be 22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49156" name="Picture 4">
            <a:extLst>
              <a:ext uri="{FF2B5EF4-FFF2-40B4-BE49-F238E27FC236}">
                <a16:creationId xmlns:a16="http://schemas.microsoft.com/office/drawing/2014/main" id="{6CCDD428-0AAF-499D-9F3A-6D2A4824C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92" t="7356"/>
          <a:stretch>
            <a:fillRect/>
          </a:stretch>
        </p:blipFill>
        <p:spPr bwMode="auto">
          <a:xfrm>
            <a:off x="5257800" y="1295400"/>
            <a:ext cx="3657600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7F662AC-A522-4421-9223-33DDCD0CB92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Operating systems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AC54F73-DBE5-4CDA-B02C-1E6189B57701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What is an OS?  Why have one?</a:t>
            </a:r>
          </a:p>
          <a:p>
            <a:pPr>
              <a:defRPr/>
            </a:pPr>
            <a:endParaRPr lang="en-US" altLang="en-US" dirty="0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Ever heard any of these words? Linux, Unix</a:t>
            </a:r>
          </a:p>
          <a:p>
            <a:pPr>
              <a:defRPr/>
            </a:pPr>
            <a:endParaRPr lang="en-US" altLang="en-US" dirty="0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pPr marL="228600" indent="0">
              <a:buFontTx/>
              <a:buNone/>
              <a:defRPr/>
            </a:pPr>
            <a:endParaRPr lang="en-US" altLang="en-US" dirty="0">
              <a:solidFill>
                <a:srgbClr val="262626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DA55F-FFA1-4B27-A832-FF1C59EE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87016-D064-497A-88AF-BDD5DF4BC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interface</a:t>
            </a:r>
          </a:p>
          <a:p>
            <a:endParaRPr lang="en-US" dirty="0"/>
          </a:p>
          <a:p>
            <a:r>
              <a:rPr lang="en-US" dirty="0"/>
              <a:t>This is why it’s important to know how to use command line!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ADEAB4-7D4C-474D-9D22-5FD61BA003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85"/>
          <a:stretch/>
        </p:blipFill>
        <p:spPr>
          <a:xfrm>
            <a:off x="1066800" y="3200400"/>
            <a:ext cx="759115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13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D8EF97-33ED-48DA-B7A0-ED85D2FF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collaborate on code?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451D16-E6D5-4DCC-8369-F85E5B4C4EAB}"/>
              </a:ext>
            </a:extLst>
          </p:cNvPr>
          <p:cNvSpPr txBox="1"/>
          <p:nvPr/>
        </p:nvSpPr>
        <p:spPr>
          <a:xfrm>
            <a:off x="533400" y="12954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What have you tried in the past?</a:t>
            </a:r>
          </a:p>
        </p:txBody>
      </p:sp>
    </p:spTree>
    <p:extLst>
      <p:ext uri="{BB962C8B-B14F-4D97-AF65-F5344CB8AC3E}">
        <p14:creationId xmlns:p14="http://schemas.microsoft.com/office/powerpoint/2010/main" val="2033189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8038-07B3-410F-8CD3-12B5EC71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9EBC5-4273-4DB5-80D1-E0A23C5D3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When you work on a group project, how do you share files?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Google Docs, OneDrive, Dropbox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These are examples of real-time centralized version control</a:t>
            </a:r>
          </a:p>
          <a:p>
            <a:pPr>
              <a:lnSpc>
                <a:spcPct val="200000"/>
              </a:lnSpc>
            </a:pPr>
            <a:r>
              <a:rPr lang="en-US" dirty="0"/>
              <a:t>What happens when two people try to edit the same line?</a:t>
            </a:r>
          </a:p>
          <a:p>
            <a:pPr>
              <a:lnSpc>
                <a:spcPct val="200000"/>
              </a:lnSpc>
            </a:pPr>
            <a:r>
              <a:rPr lang="en-US" dirty="0"/>
              <a:t>What happens when somebody deletes everything?</a:t>
            </a:r>
          </a:p>
          <a:p>
            <a:pPr>
              <a:lnSpc>
                <a:spcPct val="200000"/>
              </a:lnSpc>
            </a:pPr>
            <a:r>
              <a:rPr lang="en-US" dirty="0"/>
              <a:t>How do you know who made what changes, and when?</a:t>
            </a:r>
          </a:p>
        </p:txBody>
      </p:sp>
    </p:spTree>
    <p:extLst>
      <p:ext uri="{BB962C8B-B14F-4D97-AF65-F5344CB8AC3E}">
        <p14:creationId xmlns:p14="http://schemas.microsoft.com/office/powerpoint/2010/main" val="1719945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8E91-332E-4712-8EEE-0A920340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Centralized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80BE4-CDE7-4BFC-94A3-C8A8F1E48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257800"/>
          </a:xfrm>
        </p:spPr>
        <p:txBody>
          <a:bodyPr/>
          <a:lstStyle/>
          <a:p>
            <a:r>
              <a:rPr lang="en-US" dirty="0"/>
              <a:t>You’re probably very familiar with using a real-time centralized Version Control System</a:t>
            </a:r>
          </a:p>
          <a:p>
            <a:pPr lvl="1"/>
            <a:r>
              <a:rPr lang="en-US" dirty="0"/>
              <a:t>E.g. Google Docs, OneDrive, Dropbox</a:t>
            </a:r>
          </a:p>
          <a:p>
            <a:endParaRPr lang="en-US" dirty="0"/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Easy to set up, use, and share</a:t>
            </a:r>
          </a:p>
          <a:p>
            <a:pPr lvl="1"/>
            <a:r>
              <a:rPr lang="en-US" dirty="0"/>
              <a:t>Instant feedback from other editors 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Can’t really resolve conflicts</a:t>
            </a:r>
          </a:p>
          <a:p>
            <a:pPr lvl="1"/>
            <a:r>
              <a:rPr lang="en-US" dirty="0"/>
              <a:t>Other editors “stepping on your toes”</a:t>
            </a:r>
          </a:p>
          <a:p>
            <a:pPr lvl="1"/>
            <a:r>
              <a:rPr lang="en-US" dirty="0"/>
              <a:t>You don’t know who, when, or what</a:t>
            </a:r>
          </a:p>
          <a:p>
            <a:pPr marL="574675" lvl="1" indent="0">
              <a:buNone/>
            </a:pPr>
            <a:r>
              <a:rPr lang="en-US" dirty="0"/>
              <a:t>	each change was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2E9F3E-3414-4C33-B3C0-64EB1341071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3048000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8032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F9DE05-13FD-4882-9100-EBC739213D78}"/>
              </a:ext>
            </a:extLst>
          </p:cNvPr>
          <p:cNvSpPr txBox="1"/>
          <p:nvPr/>
        </p:nvSpPr>
        <p:spPr>
          <a:xfrm>
            <a:off x="1129087" y="3038098"/>
            <a:ext cx="6134100" cy="461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print(“The meaning of life is...”);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323DA-452E-42D2-BDD4-CB6A9FB9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conflict?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FA9F8-1235-4546-B071-4DCD45126DE4}"/>
              </a:ext>
            </a:extLst>
          </p:cNvPr>
          <p:cNvSpPr txBox="1"/>
          <p:nvPr/>
        </p:nvSpPr>
        <p:spPr>
          <a:xfrm>
            <a:off x="1129087" y="1676400"/>
            <a:ext cx="61341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print(“The meaning of life is...”);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478E99-07C8-4846-B03A-448AB9245A27}"/>
              </a:ext>
            </a:extLst>
          </p:cNvPr>
          <p:cNvSpPr txBox="1"/>
          <p:nvPr/>
        </p:nvSpPr>
        <p:spPr>
          <a:xfrm>
            <a:off x="1129087" y="3513118"/>
            <a:ext cx="6134100" cy="4616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print(“The meaning of life is 42”);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697876-E013-475A-9485-B7BACBDA2BC8}"/>
              </a:ext>
            </a:extLst>
          </p:cNvPr>
          <p:cNvSpPr txBox="1"/>
          <p:nvPr/>
        </p:nvSpPr>
        <p:spPr>
          <a:xfrm>
            <a:off x="1129087" y="5287076"/>
            <a:ext cx="7772400" cy="4616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print(“The meaning of life is that it ends”);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485F1E-C59D-4091-BBEB-6BC3ED48B26D}"/>
              </a:ext>
            </a:extLst>
          </p:cNvPr>
          <p:cNvSpPr txBox="1"/>
          <p:nvPr/>
        </p:nvSpPr>
        <p:spPr>
          <a:xfrm>
            <a:off x="1129087" y="4812056"/>
            <a:ext cx="7772400" cy="461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print(“The meaning of life is...”);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546ACD-F05E-4396-B03A-817582A64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10" y="1428616"/>
            <a:ext cx="600400" cy="10265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AAF445-C306-4687-8373-55FA4D90DF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3" t="13372" r="55102" b="11973"/>
          <a:stretch/>
        </p:blipFill>
        <p:spPr>
          <a:xfrm>
            <a:off x="230729" y="4590893"/>
            <a:ext cx="614081" cy="13923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E6AEB6-F194-4CEA-B709-7D3922B90F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9" t="11211" r="11973" b="14169"/>
          <a:stretch/>
        </p:blipFill>
        <p:spPr>
          <a:xfrm>
            <a:off x="244409" y="2781235"/>
            <a:ext cx="600401" cy="139236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5A4C98-A057-4BAE-ADFD-0084A735E38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 bwMode="auto">
          <a:xfrm>
            <a:off x="4196137" y="2138065"/>
            <a:ext cx="0" cy="90003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6" name="Equals 15">
            <a:extLst>
              <a:ext uri="{FF2B5EF4-FFF2-40B4-BE49-F238E27FC236}">
                <a16:creationId xmlns:a16="http://schemas.microsoft.com/office/drawing/2014/main" id="{A6A9C7E7-A628-4915-A73B-8CD2F946C813}"/>
              </a:ext>
            </a:extLst>
          </p:cNvPr>
          <p:cNvSpPr/>
          <p:nvPr/>
        </p:nvSpPr>
        <p:spPr bwMode="auto">
          <a:xfrm>
            <a:off x="4302875" y="2308533"/>
            <a:ext cx="533400" cy="559096"/>
          </a:xfrm>
          <a:prstGeom prst="mathEqual">
            <a:avLst>
              <a:gd name="adj1" fmla="val 15659"/>
              <a:gd name="adj2" fmla="val 22307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16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23DA-452E-42D2-BDD4-CB6A9FB9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dirty="0"/>
              <a:t>What is a conflict?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FA9F8-1235-4546-B071-4DCD45126DE4}"/>
              </a:ext>
            </a:extLst>
          </p:cNvPr>
          <p:cNvSpPr txBox="1"/>
          <p:nvPr/>
        </p:nvSpPr>
        <p:spPr>
          <a:xfrm>
            <a:off x="9906000" y="1676400"/>
            <a:ext cx="61341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print(“The meaning of life is...”);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478E99-07C8-4846-B03A-448AB9245A27}"/>
              </a:ext>
            </a:extLst>
          </p:cNvPr>
          <p:cNvSpPr txBox="1"/>
          <p:nvPr/>
        </p:nvSpPr>
        <p:spPr>
          <a:xfrm>
            <a:off x="1129087" y="1676399"/>
            <a:ext cx="61341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print(“The meaning of life is 42”);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697876-E013-475A-9485-B7BACBDA2BC8}"/>
              </a:ext>
            </a:extLst>
          </p:cNvPr>
          <p:cNvSpPr txBox="1"/>
          <p:nvPr/>
        </p:nvSpPr>
        <p:spPr>
          <a:xfrm>
            <a:off x="1129087" y="5287076"/>
            <a:ext cx="7772400" cy="4616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print(“The meaning of life is that it ends”);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485F1E-C59D-4091-BBEB-6BC3ED48B26D}"/>
              </a:ext>
            </a:extLst>
          </p:cNvPr>
          <p:cNvSpPr txBox="1"/>
          <p:nvPr/>
        </p:nvSpPr>
        <p:spPr>
          <a:xfrm>
            <a:off x="1129087" y="4812056"/>
            <a:ext cx="7772400" cy="461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print(“The meaning of life is...”);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546ACD-F05E-4396-B03A-817582A64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10" y="1428616"/>
            <a:ext cx="600400" cy="10265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AAF445-C306-4687-8373-55FA4D90DF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3" t="13372" r="55102" b="11973"/>
          <a:stretch/>
        </p:blipFill>
        <p:spPr>
          <a:xfrm>
            <a:off x="230729" y="4590893"/>
            <a:ext cx="614081" cy="13923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E6AEB6-F194-4CEA-B709-7D3922B90F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9" t="11211" r="11973" b="14169"/>
          <a:stretch/>
        </p:blipFill>
        <p:spPr>
          <a:xfrm>
            <a:off x="244409" y="2781235"/>
            <a:ext cx="600401" cy="139236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549CED-0C60-4C6A-B2E3-4E639CF0D372}"/>
              </a:ext>
            </a:extLst>
          </p:cNvPr>
          <p:cNvCxnSpPr>
            <a:cxnSpLocks/>
          </p:cNvCxnSpPr>
          <p:nvPr/>
        </p:nvCxnSpPr>
        <p:spPr bwMode="auto">
          <a:xfrm>
            <a:off x="4196137" y="2138065"/>
            <a:ext cx="0" cy="267399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6" name="Equals 5">
            <a:extLst>
              <a:ext uri="{FF2B5EF4-FFF2-40B4-BE49-F238E27FC236}">
                <a16:creationId xmlns:a16="http://schemas.microsoft.com/office/drawing/2014/main" id="{89FBEE90-2A1C-4929-A37D-CA1AB9CD65AB}"/>
              </a:ext>
            </a:extLst>
          </p:cNvPr>
          <p:cNvSpPr/>
          <p:nvPr/>
        </p:nvSpPr>
        <p:spPr bwMode="auto">
          <a:xfrm>
            <a:off x="4414464" y="3195512"/>
            <a:ext cx="533400" cy="559096"/>
          </a:xfrm>
          <a:prstGeom prst="mathEqual">
            <a:avLst>
              <a:gd name="adj1" fmla="val 15659"/>
              <a:gd name="adj2" fmla="val 25679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Not Equal 16">
            <a:extLst>
              <a:ext uri="{FF2B5EF4-FFF2-40B4-BE49-F238E27FC236}">
                <a16:creationId xmlns:a16="http://schemas.microsoft.com/office/drawing/2014/main" id="{D9B218D4-BC89-4E94-9B8A-187B62CB3534}"/>
              </a:ext>
            </a:extLst>
          </p:cNvPr>
          <p:cNvSpPr/>
          <p:nvPr/>
        </p:nvSpPr>
        <p:spPr bwMode="auto">
          <a:xfrm>
            <a:off x="4373387" y="3247662"/>
            <a:ext cx="615553" cy="461666"/>
          </a:xfrm>
          <a:prstGeom prst="mathNotEqual">
            <a:avLst>
              <a:gd name="adj1" fmla="val 25562"/>
              <a:gd name="adj2" fmla="val 6600000"/>
              <a:gd name="adj3" fmla="val 22756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AB607D-7FE7-4E8D-BC6C-026B193A5528}"/>
              </a:ext>
            </a:extLst>
          </p:cNvPr>
          <p:cNvSpPr txBox="1"/>
          <p:nvPr/>
        </p:nvSpPr>
        <p:spPr>
          <a:xfrm>
            <a:off x="5207266" y="3244227"/>
            <a:ext cx="1574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CONFLICT</a:t>
            </a:r>
          </a:p>
        </p:txBody>
      </p:sp>
    </p:spTree>
    <p:extLst>
      <p:ext uri="{BB962C8B-B14F-4D97-AF65-F5344CB8AC3E}">
        <p14:creationId xmlns:p14="http://schemas.microsoft.com/office/powerpoint/2010/main" val="4029844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2" animBg="1"/>
      <p:bldP spid="17" grpId="0" animBg="1"/>
      <p:bldP spid="17" grpId="1" animBg="1"/>
      <p:bldP spid="9" grpId="0"/>
      <p:bldP spid="9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23DA-452E-42D2-BDD4-CB6A9FB9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dirty="0"/>
              <a:t>What is a conflict?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478E99-07C8-4846-B03A-448AB9245A27}"/>
              </a:ext>
            </a:extLst>
          </p:cNvPr>
          <p:cNvSpPr txBox="1"/>
          <p:nvPr/>
        </p:nvSpPr>
        <p:spPr>
          <a:xfrm>
            <a:off x="1129087" y="4830656"/>
            <a:ext cx="6134100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print(“The meaning of life is 42”);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697876-E013-475A-9485-B7BACBDA2BC8}"/>
              </a:ext>
            </a:extLst>
          </p:cNvPr>
          <p:cNvSpPr txBox="1"/>
          <p:nvPr/>
        </p:nvSpPr>
        <p:spPr>
          <a:xfrm>
            <a:off x="1129087" y="5752426"/>
            <a:ext cx="7772400" cy="4616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print(“The meaning of life is that it ends”);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485F1E-C59D-4091-BBEB-6BC3ED48B26D}"/>
              </a:ext>
            </a:extLst>
          </p:cNvPr>
          <p:cNvSpPr txBox="1"/>
          <p:nvPr/>
        </p:nvSpPr>
        <p:spPr>
          <a:xfrm>
            <a:off x="9448800" y="4812056"/>
            <a:ext cx="7772400" cy="461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print(“The meaning of life is...”);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546ACD-F05E-4396-B03A-817582A64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10" y="1428616"/>
            <a:ext cx="600400" cy="10265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AAF445-C306-4687-8373-55FA4D90DF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3" t="13372" r="55102" b="11973"/>
          <a:stretch/>
        </p:blipFill>
        <p:spPr>
          <a:xfrm>
            <a:off x="230729" y="4590893"/>
            <a:ext cx="614081" cy="13923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E6AEB6-F194-4CEA-B709-7D3922B90F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9" t="11211" r="11973" b="14169"/>
          <a:stretch/>
        </p:blipFill>
        <p:spPr>
          <a:xfrm>
            <a:off x="244409" y="2781235"/>
            <a:ext cx="600401" cy="13923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38A70B-A608-4D98-9B0E-93C2021CB886}"/>
              </a:ext>
            </a:extLst>
          </p:cNvPr>
          <p:cNvSpPr txBox="1"/>
          <p:nvPr/>
        </p:nvSpPr>
        <p:spPr>
          <a:xfrm>
            <a:off x="3912955" y="5292091"/>
            <a:ext cx="566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294513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23DA-452E-42D2-BDD4-CB6A9FB9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dirty="0"/>
              <a:t>What is a conflict?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478E99-07C8-4846-B03A-448AB9245A27}"/>
              </a:ext>
            </a:extLst>
          </p:cNvPr>
          <p:cNvSpPr txBox="1"/>
          <p:nvPr/>
        </p:nvSpPr>
        <p:spPr>
          <a:xfrm>
            <a:off x="1129087" y="4830656"/>
            <a:ext cx="6134100" cy="461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print(“The meaning of life is 42”);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697876-E013-475A-9485-B7BACBDA2BC8}"/>
              </a:ext>
            </a:extLst>
          </p:cNvPr>
          <p:cNvSpPr txBox="1"/>
          <p:nvPr/>
        </p:nvSpPr>
        <p:spPr>
          <a:xfrm>
            <a:off x="1129087" y="5752426"/>
            <a:ext cx="7772400" cy="4616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print(“The meaning of life is that it ends”);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485F1E-C59D-4091-BBEB-6BC3ED48B26D}"/>
              </a:ext>
            </a:extLst>
          </p:cNvPr>
          <p:cNvSpPr txBox="1"/>
          <p:nvPr/>
        </p:nvSpPr>
        <p:spPr>
          <a:xfrm>
            <a:off x="9448800" y="4812056"/>
            <a:ext cx="7772400" cy="461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print(“The meaning of life is...”);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546ACD-F05E-4396-B03A-817582A64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10" y="1428616"/>
            <a:ext cx="600400" cy="10265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AAF445-C306-4687-8373-55FA4D90DF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3" t="13372" r="55102" b="11973"/>
          <a:stretch/>
        </p:blipFill>
        <p:spPr>
          <a:xfrm>
            <a:off x="230729" y="4590893"/>
            <a:ext cx="614081" cy="13923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E6AEB6-F194-4CEA-B709-7D3922B90F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9" t="11211" r="11973" b="14169"/>
          <a:stretch/>
        </p:blipFill>
        <p:spPr>
          <a:xfrm>
            <a:off x="244409" y="2781235"/>
            <a:ext cx="600401" cy="139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65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23DA-452E-42D2-BDD4-CB6A9FB9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dirty="0"/>
              <a:t>What is a conflict?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478E99-07C8-4846-B03A-448AB9245A27}"/>
              </a:ext>
            </a:extLst>
          </p:cNvPr>
          <p:cNvSpPr txBox="1"/>
          <p:nvPr/>
        </p:nvSpPr>
        <p:spPr>
          <a:xfrm>
            <a:off x="9296400" y="4830656"/>
            <a:ext cx="6134100" cy="461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print(“The meaning of life is 42”);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697876-E013-475A-9485-B7BACBDA2BC8}"/>
              </a:ext>
            </a:extLst>
          </p:cNvPr>
          <p:cNvSpPr txBox="1"/>
          <p:nvPr/>
        </p:nvSpPr>
        <p:spPr>
          <a:xfrm>
            <a:off x="1129087" y="1711056"/>
            <a:ext cx="77724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print(“The meaning of life is that it ends”);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546ACD-F05E-4396-B03A-817582A64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10" y="1428616"/>
            <a:ext cx="600400" cy="10265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AAF445-C306-4687-8373-55FA4D90DF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3" t="13372" r="55102" b="11973"/>
          <a:stretch/>
        </p:blipFill>
        <p:spPr>
          <a:xfrm>
            <a:off x="230729" y="4590893"/>
            <a:ext cx="614081" cy="13923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E6AEB6-F194-4CEA-B709-7D3922B90F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9" t="11211" r="11973" b="14169"/>
          <a:stretch/>
        </p:blipFill>
        <p:spPr>
          <a:xfrm>
            <a:off x="244409" y="2781235"/>
            <a:ext cx="600401" cy="139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31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274F-A2DB-424B-AAA5-6A3746335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VCS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2911E-CB92-49B9-A845-B5F85D6E5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737EC4-860B-447A-ADB7-A10C1D55EE4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3048000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0EC416-4132-42E2-9ADF-B6F721FE5CA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671763"/>
            <a:ext cx="3048000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52600B-1018-4AD0-B341-13A317D8B12B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30300" y="2057400"/>
            <a:ext cx="204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D0901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C000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Centralized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75D638-54F0-44D3-A252-383367AB60E6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638800" y="20574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D0901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C000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 Model</a:t>
            </a:r>
          </a:p>
        </p:txBody>
      </p:sp>
    </p:spTree>
    <p:extLst>
      <p:ext uri="{BB962C8B-B14F-4D97-AF65-F5344CB8AC3E}">
        <p14:creationId xmlns:p14="http://schemas.microsoft.com/office/powerpoint/2010/main" val="247117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957B820-80D3-43D2-96B9-0AE7A1CBD3F1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Unix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537CA62-D241-4E64-B505-26A90B88C473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>
                <a:solidFill>
                  <a:srgbClr val="262626"/>
                </a:solidFill>
                <a:ea typeface="ＭＳ Ｐゴシック" panose="020B0600070205080204" pitchFamily="34" charset="-128"/>
              </a:rPr>
              <a:t>One of the first operating systems</a:t>
            </a:r>
            <a:endParaRPr lang="en-US" altLang="en-US">
              <a:solidFill>
                <a:srgbClr val="40404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>
              <a:solidFill>
                <a:srgbClr val="404040"/>
              </a:solidFill>
              <a:ea typeface="ＭＳ Ｐゴシック" panose="020B0600070205080204" pitchFamily="34" charset="-128"/>
            </a:endParaRPr>
          </a:p>
          <a:p>
            <a:endParaRPr lang="en-US" altLang="en-US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endParaRPr lang="en-US" altLang="en-US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endParaRPr lang="en-US" altLang="en-US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262626"/>
                </a:solidFill>
                <a:ea typeface="ＭＳ Ｐゴシック" panose="020B0600070205080204" pitchFamily="34" charset="-128"/>
              </a:rPr>
              <a:t>Key Unix ideas:</a:t>
            </a:r>
          </a:p>
          <a:p>
            <a:pPr lvl="1"/>
            <a:r>
              <a:rPr lang="en-US" altLang="en-US">
                <a:solidFill>
                  <a:srgbClr val="404040"/>
                </a:solidFill>
                <a:ea typeface="ＭＳ Ｐゴシック" panose="020B0600070205080204" pitchFamily="34" charset="-128"/>
              </a:rPr>
              <a:t>hierarchical file system; "everything" is a file</a:t>
            </a:r>
          </a:p>
          <a:p>
            <a:pPr lvl="1"/>
            <a:r>
              <a:rPr lang="en-US" altLang="en-US" u="sng">
                <a:solidFill>
                  <a:srgbClr val="404040"/>
                </a:solidFill>
                <a:ea typeface="ＭＳ Ｐゴシック" panose="020B0600070205080204" pitchFamily="34" charset="-128"/>
              </a:rPr>
              <a:t>lots of small programs that work together to solve larger problems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A3212F60-A22A-49B8-9244-1DF972BF4CBC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37" b="40005"/>
          <a:stretch>
            <a:fillRect/>
          </a:stretch>
        </p:blipFill>
        <p:spPr bwMode="auto">
          <a:xfrm>
            <a:off x="5257800" y="1295400"/>
            <a:ext cx="3429000" cy="2373313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274F-A2DB-424B-AAA5-6A3746335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VCS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2911E-CB92-49B9-A845-B5F85D6E5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257800"/>
          </a:xfrm>
        </p:spPr>
        <p:txBody>
          <a:bodyPr/>
          <a:lstStyle/>
          <a:p>
            <a:r>
              <a:rPr lang="en-US" dirty="0"/>
              <a:t>A distributed VCS lets each user have their own copy of the database (called a repository or “repo”)</a:t>
            </a:r>
          </a:p>
          <a:p>
            <a:r>
              <a:rPr lang="en-US" dirty="0"/>
              <a:t>Users can send their versions to each other</a:t>
            </a:r>
          </a:p>
          <a:p>
            <a:pPr lvl="1"/>
            <a:r>
              <a:rPr lang="en-US" dirty="0"/>
              <a:t>If there is a conflict, the sender decides which version to use</a:t>
            </a:r>
          </a:p>
          <a:p>
            <a:endParaRPr lang="en-US" dirty="0"/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Each user’s repo is equally valid</a:t>
            </a:r>
          </a:p>
          <a:p>
            <a:pPr lvl="1"/>
            <a:r>
              <a:rPr lang="en-US" dirty="0"/>
              <a:t>Users can choose how to resolve conflicts</a:t>
            </a:r>
          </a:p>
          <a:p>
            <a:pPr lvl="1"/>
            <a:r>
              <a:rPr lang="en-US" dirty="0"/>
              <a:t>Detailed log of every change ever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More difficult to set up and 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EC416-4132-42E2-9ADF-B6F721FE5CA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048000"/>
            <a:ext cx="3048000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40441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DE12-C810-437A-B3B4-43F5ACD4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53D32-36E1-4180-96A7-482BBAFD9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is a distributed VCS</a:t>
            </a:r>
          </a:p>
          <a:p>
            <a:endParaRPr lang="en-US" dirty="0"/>
          </a:p>
          <a:p>
            <a:r>
              <a:rPr lang="en-US" dirty="0"/>
              <a:t>Most commonly used VCS</a:t>
            </a:r>
          </a:p>
          <a:p>
            <a:endParaRPr lang="en-US" dirty="0"/>
          </a:p>
          <a:p>
            <a:r>
              <a:rPr lang="en-US" dirty="0"/>
              <a:t>Created by Linus Torvalds to support the development of Linux</a:t>
            </a:r>
          </a:p>
        </p:txBody>
      </p:sp>
    </p:spTree>
    <p:extLst>
      <p:ext uri="{BB962C8B-B14F-4D97-AF65-F5344CB8AC3E}">
        <p14:creationId xmlns:p14="http://schemas.microsoft.com/office/powerpoint/2010/main" val="9398595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85F0DBE0-A79F-402C-BEF9-B2F63E25562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z="3600" dirty="0">
                <a:ea typeface="ＭＳ Ｐゴシック" panose="020B0600070205080204" pitchFamily="34" charset="-128"/>
              </a:rPr>
              <a:t>Git on your local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D2FB-B476-4117-9F8F-F42130A33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A5BEAB-4587-40C2-918F-B4B2DE44D0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3"/>
          <a:stretch/>
        </p:blipFill>
        <p:spPr>
          <a:xfrm>
            <a:off x="1657350" y="1447800"/>
            <a:ext cx="5829300" cy="484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475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2766A8B9-3519-4265-9880-62813667C37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Basic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59180-6144-42FB-AF73-DAE50E23BE0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0" y="1295400"/>
            <a:ext cx="5105400" cy="5410200"/>
          </a:xfrm>
        </p:spPr>
        <p:txBody>
          <a:bodyPr/>
          <a:lstStyle/>
          <a:p>
            <a:pPr marL="228600" indent="0">
              <a:buFontTx/>
              <a:buNone/>
              <a:defRPr/>
            </a:pPr>
            <a:r>
              <a:rPr lang="en-US" dirty="0"/>
              <a:t>Basic </a:t>
            </a:r>
            <a:r>
              <a:rPr lang="en-US" dirty="0" err="1"/>
              <a:t>Git</a:t>
            </a:r>
            <a:r>
              <a:rPr lang="en-US" dirty="0"/>
              <a:t> workflow:</a:t>
            </a:r>
          </a:p>
          <a:p>
            <a:pPr>
              <a:defRPr/>
            </a:pPr>
            <a:endParaRPr lang="en-US" dirty="0"/>
          </a:p>
          <a:p>
            <a:pPr marL="685800" indent="-457200">
              <a:buFont typeface="+mj-lt"/>
              <a:buAutoNum type="arabicPeriod"/>
              <a:defRPr/>
            </a:pPr>
            <a:r>
              <a:rPr lang="en-US" b="1" dirty="0"/>
              <a:t>Edit</a:t>
            </a:r>
            <a:r>
              <a:rPr lang="en-US" dirty="0"/>
              <a:t> files in your working directory</a:t>
            </a:r>
          </a:p>
          <a:p>
            <a:pPr marL="685800" indent="-457200">
              <a:buFont typeface="+mj-lt"/>
              <a:buAutoNum type="arabicPeriod"/>
              <a:defRPr/>
            </a:pPr>
            <a:endParaRPr lang="en-US" dirty="0"/>
          </a:p>
          <a:p>
            <a:pPr marL="685800" indent="-457200">
              <a:buFont typeface="+mj-lt"/>
              <a:buAutoNum type="arabicPeriod"/>
              <a:defRPr/>
            </a:pPr>
            <a:r>
              <a:rPr lang="en-US" b="1" dirty="0"/>
              <a:t>Stage</a:t>
            </a:r>
            <a:r>
              <a:rPr lang="en-US" dirty="0"/>
              <a:t> files, adding snapshots of them to your staging area</a:t>
            </a:r>
          </a:p>
          <a:p>
            <a:pPr marL="685800" indent="-457200">
              <a:buFont typeface="+mj-lt"/>
              <a:buAutoNum type="arabicPeriod"/>
              <a:defRPr/>
            </a:pPr>
            <a:endParaRPr lang="en-US" dirty="0"/>
          </a:p>
          <a:p>
            <a:pPr marL="685800" indent="-457200">
              <a:buFont typeface="+mj-lt"/>
              <a:buAutoNum type="arabicPeriod"/>
              <a:defRPr/>
            </a:pPr>
            <a:r>
              <a:rPr lang="en-US" b="1" dirty="0"/>
              <a:t>Commit</a:t>
            </a:r>
            <a:r>
              <a:rPr lang="en-US" dirty="0"/>
              <a:t>, which takes the files as they are in the staging area and stores that snapshot permanently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BD9590-48ED-401F-A2E4-9FFC5BC59D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3"/>
          <a:stretch/>
        </p:blipFill>
        <p:spPr>
          <a:xfrm>
            <a:off x="4267200" y="1495728"/>
            <a:ext cx="4648200" cy="386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105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3F928036-79E3-4C1E-BC4C-4C33285E165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Use Good Commit Messages</a:t>
            </a:r>
          </a:p>
        </p:txBody>
      </p:sp>
      <p:pic>
        <p:nvPicPr>
          <p:cNvPr id="39939" name="Picture 2">
            <a:extLst>
              <a:ext uri="{FF2B5EF4-FFF2-40B4-BE49-F238E27FC236}">
                <a16:creationId xmlns:a16="http://schemas.microsoft.com/office/drawing/2014/main" id="{E909A926-5199-447F-AC88-F073E0CF578A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5935663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3E04A1-84D3-4012-A764-E7DA94D2139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85800" y="6248400"/>
            <a:ext cx="2506663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cap="small" dirty="0">
                <a:latin typeface="Arial" charset="0"/>
                <a:ea typeface="ＭＳ Ｐゴシック" charset="-128"/>
              </a:rPr>
              <a:t>http://xkcd.com/1296/</a:t>
            </a:r>
            <a:endParaRPr lang="en-US" dirty="0">
              <a:latin typeface="Arial" charset="0"/>
            </a:endParaRPr>
          </a:p>
          <a:p>
            <a:pPr eaLnBrk="1" hangingPunct="1">
              <a:defRPr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579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C5F6-9C27-468D-A8C5-F3456D2B8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BB27D-1E87-4059-B856-751DDE6F7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your commit message with either +,-,=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when functionality was added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  when functionality was taken away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/>
              <a:t> for small edits that don’t change the functionality</a:t>
            </a:r>
          </a:p>
          <a:p>
            <a:pPr lvl="1"/>
            <a:endParaRPr lang="en-US" dirty="0"/>
          </a:p>
          <a:p>
            <a:r>
              <a:rPr lang="en-US" dirty="0"/>
              <a:t>Less than one sentence</a:t>
            </a:r>
          </a:p>
          <a:p>
            <a:pPr lvl="1"/>
            <a:r>
              <a:rPr lang="en-US" dirty="0"/>
              <a:t>You can usually omit language like “added” or “removed” since it’s implied by the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 multiple commits as needed</a:t>
            </a:r>
          </a:p>
          <a:p>
            <a:pPr lvl="1"/>
            <a:r>
              <a:rPr lang="en-US" dirty="0"/>
              <a:t>If you added two separate features, make two separate commits!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797AD5-093D-4885-8B09-14B76CF5C3FF}"/>
              </a:ext>
            </a:extLst>
          </p:cNvPr>
          <p:cNvSpPr/>
          <p:nvPr/>
        </p:nvSpPr>
        <p:spPr bwMode="auto">
          <a:xfrm>
            <a:off x="4114800" y="4114800"/>
            <a:ext cx="4800600" cy="10668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When in doubt,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Commit more, rather than less</a:t>
            </a:r>
          </a:p>
        </p:txBody>
      </p:sp>
    </p:spTree>
    <p:extLst>
      <p:ext uri="{BB962C8B-B14F-4D97-AF65-F5344CB8AC3E}">
        <p14:creationId xmlns:p14="http://schemas.microsoft.com/office/powerpoint/2010/main" val="26383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2766A8B9-3519-4265-9880-62813667C37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Git with a remote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59180-6144-42FB-AF73-DAE50E23BE0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179" y="5295897"/>
            <a:ext cx="9144000" cy="1143001"/>
          </a:xfrm>
        </p:spPr>
        <p:txBody>
          <a:bodyPr/>
          <a:lstStyle/>
          <a:p>
            <a:pPr marL="796925" indent="-342900">
              <a:defRPr/>
            </a:pPr>
            <a:r>
              <a:rPr lang="en-US" b="1" dirty="0"/>
              <a:t>Push </a:t>
            </a:r>
            <a:r>
              <a:rPr lang="en-US" dirty="0"/>
              <a:t>commits to the server to publish your commits</a:t>
            </a:r>
            <a:endParaRPr lang="en-US" b="1" dirty="0"/>
          </a:p>
          <a:p>
            <a:pPr marL="796925" indent="-342900">
              <a:defRPr/>
            </a:pPr>
            <a:r>
              <a:rPr lang="en-US" b="1" dirty="0"/>
              <a:t>Pull</a:t>
            </a:r>
            <a:r>
              <a:rPr lang="en-US" dirty="0"/>
              <a:t> from the server to get other users’ commits</a:t>
            </a:r>
            <a:endParaRPr lang="en-US" b="1" dirty="0"/>
          </a:p>
          <a:p>
            <a:pPr>
              <a:defRPr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2A589-FA51-4FE2-9955-B449C258EB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95" y="1219200"/>
            <a:ext cx="6877009" cy="403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316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1CF9-F598-4E6E-8A3D-23400957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shell commands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0E6853-F91D-4F6E-9915-0F0B86A4E8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89" b="677"/>
          <a:stretch/>
        </p:blipFill>
        <p:spPr>
          <a:xfrm>
            <a:off x="990599" y="3962401"/>
            <a:ext cx="6877009" cy="271286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7C2006-2699-40E2-A0CA-04072E701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994147"/>
              </p:ext>
            </p:extLst>
          </p:nvPr>
        </p:nvGraphicFramePr>
        <p:xfrm>
          <a:off x="511154" y="1219200"/>
          <a:ext cx="8023246" cy="2504968"/>
        </p:xfrm>
        <a:graphic>
          <a:graphicData uri="http://schemas.openxmlformats.org/drawingml/2006/table">
            <a:tbl>
              <a:tblPr/>
              <a:tblGrid>
                <a:gridCol w="3527446">
                  <a:extLst>
                    <a:ext uri="{9D8B030D-6E8A-4147-A177-3AD203B41FA5}">
                      <a16:colId xmlns:a16="http://schemas.microsoft.com/office/drawing/2014/main" val="4035608309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501398995"/>
                    </a:ext>
                  </a:extLst>
                </a:gridCol>
              </a:tblGrid>
              <a:tr h="3963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command</a:t>
                      </a:r>
                    </a:p>
                  </a:txBody>
                  <a:tcPr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description</a:t>
                      </a:r>
                    </a:p>
                  </a:txBody>
                  <a:tcPr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963402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git status</a:t>
                      </a:r>
                    </a:p>
                  </a:txBody>
                  <a:tcPr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See which files are/need to be staged</a:t>
                      </a:r>
                    </a:p>
                  </a:txBody>
                  <a:tcPr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692506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git add [-A] [file]</a:t>
                      </a:r>
                    </a:p>
                  </a:txBody>
                  <a:tcPr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Add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</a:rPr>
                        <a:t>[file]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 to the staging area</a:t>
                      </a:r>
                    </a:p>
                  </a:txBody>
                  <a:tcPr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429443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git commit –m [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mssg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]</a:t>
                      </a:r>
                    </a:p>
                  </a:txBody>
                  <a:tcPr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Commit these changes and label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</a:rPr>
                        <a:t>mssg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</a:p>
                  </a:txBody>
                  <a:tcPr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973676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git push [origin master]</a:t>
                      </a:r>
                    </a:p>
                  </a:txBody>
                  <a:tcPr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Send your commits to the server</a:t>
                      </a:r>
                    </a:p>
                  </a:txBody>
                  <a:tcPr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027501"/>
                  </a:ext>
                </a:extLst>
              </a:tr>
              <a:tr h="48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git pull</a:t>
                      </a:r>
                    </a:p>
                  </a:txBody>
                  <a:tcPr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Download updates from the server</a:t>
                      </a:r>
                    </a:p>
                  </a:txBody>
                  <a:tcPr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903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8585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779AA9FD-ABCB-491D-87FD-8C4EEF7204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Vi / Vim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7285A-A678-42F4-B68A-0B34D0854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5400"/>
            <a:ext cx="8991600" cy="4572000"/>
          </a:xfrm>
        </p:spPr>
        <p:txBody>
          <a:bodyPr/>
          <a:lstStyle/>
          <a:p>
            <a:pPr>
              <a:defRPr/>
            </a:pPr>
            <a:r>
              <a:rPr lang="en-US" dirty="0"/>
              <a:t>Powerful command line text editor</a:t>
            </a:r>
          </a:p>
          <a:p>
            <a:pPr>
              <a:defRPr/>
            </a:pPr>
            <a:r>
              <a:rPr lang="en-US" dirty="0"/>
              <a:t>Notoriously infuriating</a:t>
            </a:r>
          </a:p>
          <a:p>
            <a:pPr>
              <a:defRPr/>
            </a:pPr>
            <a:r>
              <a:rPr lang="en-US" dirty="0">
                <a:hlinkClick r:id="rId2"/>
              </a:rPr>
              <a:t>“how to exit vim” is one of the most commonly asked questions on Stack Overflow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44036" name="Picture 4">
            <a:extLst>
              <a:ext uri="{FF2B5EF4-FFF2-40B4-BE49-F238E27FC236}">
                <a16:creationId xmlns:a16="http://schemas.microsoft.com/office/drawing/2014/main" id="{1518A6AB-5BAF-4EAF-80E3-9EE71BA2A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87638"/>
            <a:ext cx="21812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6">
            <a:extLst>
              <a:ext uri="{FF2B5EF4-FFF2-40B4-BE49-F238E27FC236}">
                <a16:creationId xmlns:a16="http://schemas.microsoft.com/office/drawing/2014/main" id="{6DE14BCF-55C8-45D5-BE14-53575C3BA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9" t="3876" r="4355"/>
          <a:stretch>
            <a:fillRect/>
          </a:stretch>
        </p:blipFill>
        <p:spPr bwMode="auto">
          <a:xfrm>
            <a:off x="471488" y="3048000"/>
            <a:ext cx="5486400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F146FD58-CEE3-406F-A068-E10BD1144DE1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Basic Vim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04F01-839F-4E52-93E5-4C17F8F402B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-38100" y="1241425"/>
            <a:ext cx="9144000" cy="4876800"/>
          </a:xfrm>
        </p:spPr>
        <p:txBody>
          <a:bodyPr/>
          <a:lstStyle/>
          <a:p>
            <a:pPr>
              <a:lnSpc>
                <a:spcPct val="200000"/>
              </a:lnSpc>
              <a:defRPr/>
            </a:pPr>
            <a:endParaRPr lang="en-US" sz="2000" dirty="0"/>
          </a:p>
          <a:p>
            <a:pPr>
              <a:lnSpc>
                <a:spcPct val="200000"/>
              </a:lnSpc>
              <a:defRPr/>
            </a:pPr>
            <a:endParaRPr lang="en-US" sz="2000" dirty="0"/>
          </a:p>
          <a:p>
            <a:pPr>
              <a:lnSpc>
                <a:spcPct val="200000"/>
              </a:lnSpc>
              <a:defRPr/>
            </a:pPr>
            <a:endParaRPr lang="en-US" sz="2000" dirty="0"/>
          </a:p>
          <a:p>
            <a:pPr marL="228600" indent="0">
              <a:lnSpc>
                <a:spcPct val="200000"/>
              </a:lnSpc>
              <a:buFontTx/>
              <a:buNone/>
              <a:defRPr/>
            </a:pPr>
            <a:endParaRPr lang="en-US" sz="2000" dirty="0"/>
          </a:p>
        </p:txBody>
      </p:sp>
      <p:sp>
        <p:nvSpPr>
          <p:cNvPr id="45060" name="TextBox 4">
            <a:extLst>
              <a:ext uri="{FF2B5EF4-FFF2-40B4-BE49-F238E27FC236}">
                <a16:creationId xmlns:a16="http://schemas.microsoft.com/office/drawing/2014/main" id="{27679265-A09B-4731-8956-40774F91131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" y="6299200"/>
            <a:ext cx="9144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BD0901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C000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https://wiki.gentoo.org/wiki/Vim/Guide</a:t>
            </a: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  and </a:t>
            </a: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  <a:hlinkClick r:id="rId6"/>
              </a:rPr>
              <a:t>http://tnerual.eriogerg.free.fr/vimqrc.pdf</a:t>
            </a: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747006-4C3D-406E-A198-50E92258D324}"/>
              </a:ext>
            </a:extLst>
          </p:cNvPr>
          <p:cNvGraphicFramePr>
            <a:graphicFrameLocks noGrp="1"/>
          </p:cNvGraphicFramePr>
          <p:nvPr/>
        </p:nvGraphicFramePr>
        <p:xfrm>
          <a:off x="615950" y="1524000"/>
          <a:ext cx="7835900" cy="2940050"/>
        </p:xfrm>
        <a:graphic>
          <a:graphicData uri="http://schemas.openxmlformats.org/drawingml/2006/table">
            <a:tbl>
              <a:tblPr/>
              <a:tblGrid>
                <a:gridCol w="2838450">
                  <a:extLst>
                    <a:ext uri="{9D8B030D-6E8A-4147-A177-3AD203B41FA5}">
                      <a16:colId xmlns:a16="http://schemas.microsoft.com/office/drawing/2014/main" val="4035608309"/>
                    </a:ext>
                  </a:extLst>
                </a:gridCol>
                <a:gridCol w="4997450">
                  <a:extLst>
                    <a:ext uri="{9D8B030D-6E8A-4147-A177-3AD203B41FA5}">
                      <a16:colId xmlns:a16="http://schemas.microsoft.com/office/drawing/2014/main" val="501398995"/>
                    </a:ext>
                  </a:extLst>
                </a:gridCol>
              </a:tblGrid>
              <a:tr h="3963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command</a:t>
                      </a:r>
                    </a:p>
                  </a:txBody>
                  <a:tcPr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description</a:t>
                      </a:r>
                    </a:p>
                  </a:txBody>
                  <a:tcPr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963402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:w</a:t>
                      </a:r>
                    </a:p>
                  </a:txBody>
                  <a:tcPr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Write changes to the file</a:t>
                      </a:r>
                    </a:p>
                  </a:txBody>
                  <a:tcPr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692506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:x</a:t>
                      </a:r>
                    </a:p>
                  </a:txBody>
                  <a:tcPr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Write and quit</a:t>
                      </a:r>
                    </a:p>
                  </a:txBody>
                  <a:tcPr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429443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:q!</a:t>
                      </a:r>
                    </a:p>
                  </a:txBody>
                  <a:tcPr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Quit without saving</a:t>
                      </a:r>
                    </a:p>
                  </a:txBody>
                  <a:tcPr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973676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i or a</a:t>
                      </a:r>
                    </a:p>
                  </a:txBody>
                  <a:tcPr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Enter Insert mode (AKA normal typing mode)</a:t>
                      </a:r>
                    </a:p>
                  </a:txBody>
                  <a:tcPr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027501"/>
                  </a:ext>
                </a:extLst>
              </a:tr>
              <a:tr h="48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v</a:t>
                      </a:r>
                    </a:p>
                  </a:txBody>
                  <a:tcPr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Enter Visual mode (AKA select mode)</a:t>
                      </a:r>
                    </a:p>
                  </a:txBody>
                  <a:tcPr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903044"/>
                  </a:ext>
                </a:extLst>
              </a:tr>
              <a:tr h="4350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ESC</a:t>
                      </a:r>
                    </a:p>
                  </a:txBody>
                  <a:tcPr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Exit Insert or Visual mode</a:t>
                      </a:r>
                    </a:p>
                  </a:txBody>
                  <a:tcPr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2278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C93BCB7-2DFE-4C90-89D4-0C7EED53479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Linux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C1DDAE7-99E2-4497-ABA0-B6FF8A784746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defRPr/>
            </a:pPr>
            <a:r>
              <a:rPr lang="en-US" dirty="0"/>
              <a:t>Unix is an early OS, the progenitor of Linux</a:t>
            </a:r>
            <a:endParaRPr lang="en-US" altLang="en-US" b="1" dirty="0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b="1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Linux</a:t>
            </a:r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: An OS framework</a:t>
            </a:r>
          </a:p>
          <a:p>
            <a:pPr lvl="1">
              <a:defRPr/>
            </a:pPr>
            <a:r>
              <a:rPr lang="en-US" altLang="en-US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Almost every server on the internet</a:t>
            </a:r>
          </a:p>
          <a:p>
            <a:pPr lvl="1">
              <a:defRPr/>
            </a:pPr>
            <a:r>
              <a:rPr lang="en-US" altLang="en-US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Every Android phone</a:t>
            </a:r>
          </a:p>
          <a:p>
            <a:pPr marL="574675" lvl="1" indent="0">
              <a:buFont typeface="Wingdings" panose="05000000000000000000" pitchFamily="2" charset="2"/>
              <a:buNone/>
              <a:defRPr/>
            </a:pPr>
            <a:endParaRPr lang="en-US" altLang="en-US" sz="1200" dirty="0">
              <a:solidFill>
                <a:srgbClr val="404040"/>
              </a:solidFill>
              <a:ea typeface="ＭＳ Ｐゴシック" panose="020B0600070205080204" pitchFamily="34" charset="-128"/>
            </a:endParaRPr>
          </a:p>
          <a:p>
            <a:pPr marL="574675" lvl="1" indent="0">
              <a:buNone/>
              <a:defRPr/>
            </a:pPr>
            <a:endParaRPr lang="en-US" altLang="en-US" dirty="0">
              <a:solidFill>
                <a:srgbClr val="404040"/>
              </a:solidFill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b="1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Distribution (distro)</a:t>
            </a:r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: Different Linux types</a:t>
            </a:r>
          </a:p>
          <a:p>
            <a:pPr lvl="1">
              <a:defRPr/>
            </a:pPr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e.g. Ubuntu, Debian, </a:t>
            </a:r>
            <a:r>
              <a:rPr lang="en-US" altLang="en-US" b="1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Raspbian</a:t>
            </a:r>
            <a:endParaRPr lang="en-US" altLang="en-US" b="1" dirty="0">
              <a:solidFill>
                <a:srgbClr val="404040"/>
              </a:solidFill>
              <a:ea typeface="ＭＳ Ｐゴシック" panose="020B0600070205080204" pitchFamily="34" charset="-128"/>
            </a:endParaRPr>
          </a:p>
          <a:p>
            <a:pPr lvl="1">
              <a:defRPr/>
            </a:pPr>
            <a:endParaRPr lang="en-US" altLang="en-US" sz="1200" dirty="0">
              <a:solidFill>
                <a:srgbClr val="404040"/>
              </a:solidFill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Key features of Linux:</a:t>
            </a:r>
          </a:p>
          <a:p>
            <a:pPr lvl="1">
              <a:defRPr/>
            </a:pPr>
            <a:r>
              <a:rPr lang="en-US" altLang="en-US" b="1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open source software</a:t>
            </a:r>
            <a:r>
              <a:rPr lang="en-US" altLang="en-US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: source can be downloaded</a:t>
            </a:r>
          </a:p>
          <a:p>
            <a:pPr lvl="1">
              <a:defRPr/>
            </a:pPr>
            <a:r>
              <a:rPr lang="en-US" altLang="en-US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free to use</a:t>
            </a:r>
          </a:p>
          <a:p>
            <a:pPr lvl="1">
              <a:defRPr/>
            </a:pPr>
            <a:r>
              <a:rPr lang="en-US" altLang="en-US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constantly being improved/updated by the community</a:t>
            </a:r>
          </a:p>
        </p:txBody>
      </p:sp>
      <p:pic>
        <p:nvPicPr>
          <p:cNvPr id="13316" name="Picture 6">
            <a:extLst>
              <a:ext uri="{FF2B5EF4-FFF2-40B4-BE49-F238E27FC236}">
                <a16:creationId xmlns:a16="http://schemas.microsoft.com/office/drawing/2014/main" id="{6AA83311-6AF2-4B87-87C8-5CB934AC8FC8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276600"/>
            <a:ext cx="1804988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603BBCB-95AA-4516-A757-9FEF40EF038C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Linux Desktop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06CD34D-0C24-40F0-B674-9A44A6DB5941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>
                <a:solidFill>
                  <a:srgbClr val="404040"/>
                </a:solidFill>
                <a:ea typeface="ＭＳ Ｐゴシック" panose="020B0600070205080204" pitchFamily="34" charset="-128"/>
              </a:rPr>
              <a:t>Very similar to navigating Windows or OS X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5BCEDB13-BF4F-4027-B821-697DD3B5D177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80" b="20930"/>
          <a:stretch>
            <a:fillRect/>
          </a:stretch>
        </p:blipFill>
        <p:spPr bwMode="auto">
          <a:xfrm>
            <a:off x="990600" y="2282825"/>
            <a:ext cx="59436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5AF9FB2-0F54-4745-A5E1-419CDFCB80E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Things you can do in Linux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16EDC1A-3DCF-436C-BF76-8743059AA647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>
                <a:solidFill>
                  <a:srgbClr val="262626"/>
                </a:solidFill>
                <a:ea typeface="ＭＳ Ｐゴシック" panose="020B0600070205080204" pitchFamily="34" charset="-128"/>
              </a:rPr>
              <a:t>Browse the internet</a:t>
            </a:r>
          </a:p>
          <a:p>
            <a:pPr lvl="1"/>
            <a:endParaRPr lang="en-US" altLang="en-US">
              <a:solidFill>
                <a:srgbClr val="404040"/>
              </a:solidFill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262626"/>
                </a:solidFill>
                <a:ea typeface="ＭＳ Ｐゴシック" panose="020B0600070205080204" pitchFamily="34" charset="-128"/>
              </a:rPr>
              <a:t>Install and play games</a:t>
            </a:r>
          </a:p>
          <a:p>
            <a:pPr lvl="1"/>
            <a:endParaRPr lang="en-US" altLang="en-US">
              <a:solidFill>
                <a:srgbClr val="404040"/>
              </a:solidFill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262626"/>
                </a:solidFill>
                <a:ea typeface="ＭＳ Ｐゴシック" panose="020B0600070205080204" pitchFamily="34" charset="-128"/>
              </a:rPr>
              <a:t>Play Music and Videos</a:t>
            </a:r>
          </a:p>
          <a:p>
            <a:endParaRPr lang="en-US" altLang="en-US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262626"/>
                </a:solidFill>
                <a:ea typeface="ＭＳ Ｐゴシック" panose="020B0600070205080204" pitchFamily="34" charset="-128"/>
              </a:rPr>
              <a:t>IM, Skype</a:t>
            </a:r>
          </a:p>
          <a:p>
            <a:endParaRPr lang="en-US" altLang="en-US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r>
              <a:rPr lang="en-US" altLang="en-US">
                <a:solidFill>
                  <a:srgbClr val="262626"/>
                </a:solidFill>
                <a:ea typeface="ＭＳ Ｐゴシック" panose="020B0600070205080204" pitchFamily="34" charset="-128"/>
              </a:rPr>
              <a:t>Basically: </a:t>
            </a:r>
            <a:r>
              <a:rPr lang="en-US" altLang="en-US" u="sng">
                <a:solidFill>
                  <a:srgbClr val="262626"/>
                </a:solidFill>
                <a:ea typeface="ＭＳ Ｐゴシック" panose="020B0600070205080204" pitchFamily="34" charset="-128"/>
              </a:rPr>
              <a:t>Everything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EDFDCA4E-AE8A-4569-BB8D-9E8D067006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Command Line</a:t>
            </a:r>
          </a:p>
        </p:txBody>
      </p:sp>
      <p:pic>
        <p:nvPicPr>
          <p:cNvPr id="20483" name="Content Placeholder 7">
            <a:extLst>
              <a:ext uri="{FF2B5EF4-FFF2-40B4-BE49-F238E27FC236}">
                <a16:creationId xmlns:a16="http://schemas.microsoft.com/office/drawing/2014/main" id="{DB985E42-6AC3-4A07-BCE3-2F954FF60F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524000"/>
            <a:ext cx="3810000" cy="3810000"/>
          </a:xfrm>
        </p:spPr>
      </p:pic>
      <p:pic>
        <p:nvPicPr>
          <p:cNvPr id="20484" name="Content Placeholder 4">
            <a:extLst>
              <a:ext uri="{FF2B5EF4-FFF2-40B4-BE49-F238E27FC236}">
                <a16:creationId xmlns:a16="http://schemas.microsoft.com/office/drawing/2014/main" id="{3AA652A0-38F2-49C2-86A4-16830A143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05000"/>
            <a:ext cx="4800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48DA3A4-3469-41BB-A49C-E4DE0E7D237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Shell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671A420-17BC-4B8C-B567-856244CE18ED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 b="1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shell</a:t>
            </a:r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: uses user input to manage the execution of other programs. </a:t>
            </a:r>
          </a:p>
          <a:p>
            <a:pPr lvl="1"/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Runs in a text window</a:t>
            </a:r>
          </a:p>
          <a:p>
            <a:pPr lvl="1"/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User types commands, the shell runs the commands</a:t>
            </a:r>
          </a:p>
          <a:p>
            <a:endParaRPr lang="en-US" altLang="en-US" dirty="0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We will use Bash</a:t>
            </a:r>
          </a:p>
          <a:p>
            <a:pPr lvl="1"/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Most commonly used shell </a:t>
            </a:r>
          </a:p>
          <a:p>
            <a:pPr marL="574675" lvl="1" indent="0">
              <a:buNone/>
            </a:pPr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     on Linux</a:t>
            </a:r>
            <a:endParaRPr lang="en-US" altLang="en-US" dirty="0">
              <a:solidFill>
                <a:srgbClr val="404040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solidFill>
                <a:srgbClr val="404040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Why should I learn to use </a:t>
            </a:r>
          </a:p>
          <a:p>
            <a:pPr marL="228600" indent="0">
              <a:buNone/>
            </a:pPr>
            <a:r>
              <a:rPr lang="en-US" altLang="en-US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     a shell when GUIs exist?</a:t>
            </a:r>
          </a:p>
          <a:p>
            <a:pPr>
              <a:buFontTx/>
              <a:buNone/>
            </a:pPr>
            <a:endParaRPr lang="en-US" altLang="en-US" dirty="0">
              <a:solidFill>
                <a:srgbClr val="262626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4580B3-54AE-49F9-89A8-87E4BED3C70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26"/>
          <a:stretch/>
        </p:blipFill>
        <p:spPr>
          <a:xfrm>
            <a:off x="4572000" y="2667000"/>
            <a:ext cx="4343400" cy="339137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Lucida San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10502</TotalTime>
  <Words>2446</Words>
  <Application>Microsoft Office PowerPoint</Application>
  <PresentationFormat>On-screen Show (4:3)</PresentationFormat>
  <Paragraphs>573</Paragraphs>
  <Slides>49</Slides>
  <Notes>24</Notes>
  <HiddenSlides>7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  <vt:variant>
        <vt:lpstr>Custom Shows</vt:lpstr>
      </vt:variant>
      <vt:variant>
        <vt:i4>1</vt:i4>
      </vt:variant>
    </vt:vector>
  </HeadingPairs>
  <TitlesOfParts>
    <vt:vector size="56" baseType="lpstr">
      <vt:lpstr>Arial</vt:lpstr>
      <vt:lpstr>Calibri</vt:lpstr>
      <vt:lpstr>Consolas</vt:lpstr>
      <vt:lpstr>Lucida Sans</vt:lpstr>
      <vt:lpstr>Wingdings</vt:lpstr>
      <vt:lpstr>Default Design</vt:lpstr>
      <vt:lpstr>Intro to Linux, Command Line, and Version Control</vt:lpstr>
      <vt:lpstr>Lecture summary</vt:lpstr>
      <vt:lpstr>Operating systems</vt:lpstr>
      <vt:lpstr>Unix</vt:lpstr>
      <vt:lpstr>Linux</vt:lpstr>
      <vt:lpstr>Linux Desktop</vt:lpstr>
      <vt:lpstr>Things you can do in Linux</vt:lpstr>
      <vt:lpstr>Command Line</vt:lpstr>
      <vt:lpstr>Shell</vt:lpstr>
      <vt:lpstr>Why use a shell?</vt:lpstr>
      <vt:lpstr>Navigating the file system</vt:lpstr>
      <vt:lpstr>Navigating the file system</vt:lpstr>
      <vt:lpstr>Navigating the file system</vt:lpstr>
      <vt:lpstr>Navigating the file system</vt:lpstr>
      <vt:lpstr>Navigating the file system</vt:lpstr>
      <vt:lpstr>Directory commands</vt:lpstr>
      <vt:lpstr>Relative directories</vt:lpstr>
      <vt:lpstr>File commands</vt:lpstr>
      <vt:lpstr>Shell commands</vt:lpstr>
      <vt:lpstr>Command-line arguments</vt:lpstr>
      <vt:lpstr>Shell/system commands</vt:lpstr>
      <vt:lpstr>File commands</vt:lpstr>
      <vt:lpstr>Exercise Solutions </vt:lpstr>
      <vt:lpstr>SUDO</vt:lpstr>
      <vt:lpstr>Basic Emacs Commands</vt:lpstr>
      <vt:lpstr>Mounting cse homedir on VM</vt:lpstr>
      <vt:lpstr>My VM is Broken!</vt:lpstr>
      <vt:lpstr>SSH</vt:lpstr>
      <vt:lpstr>SSH Clients</vt:lpstr>
      <vt:lpstr>Using SSH</vt:lpstr>
      <vt:lpstr>How to collaborate on code?</vt:lpstr>
      <vt:lpstr>Version Control</vt:lpstr>
      <vt:lpstr>Real-Time Centralized</vt:lpstr>
      <vt:lpstr>What is a conflict?</vt:lpstr>
      <vt:lpstr>What is a conflict?</vt:lpstr>
      <vt:lpstr>What is a conflict?</vt:lpstr>
      <vt:lpstr>What is a conflict?</vt:lpstr>
      <vt:lpstr>What is a conflict?</vt:lpstr>
      <vt:lpstr>Distributed VCS</vt:lpstr>
      <vt:lpstr>Distributed VCS</vt:lpstr>
      <vt:lpstr>Git</vt:lpstr>
      <vt:lpstr>Git on your local machine</vt:lpstr>
      <vt:lpstr>Basic Workflow</vt:lpstr>
      <vt:lpstr>Use Good Commit Messages</vt:lpstr>
      <vt:lpstr>Commit message style</vt:lpstr>
      <vt:lpstr>Git with a remote server</vt:lpstr>
      <vt:lpstr>Git shell commands</vt:lpstr>
      <vt:lpstr>Vi / Vim</vt:lpstr>
      <vt:lpstr>Basic Vim Commands</vt:lpstr>
      <vt:lpstr>Custom Show 1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391 Lecture 1</dc:title>
  <dc:creator>Andrew Hu</dc:creator>
  <dc:description>Slides used in the University of Washington's CSE 142 Python sessions.</dc:description>
  <cp:lastModifiedBy>Yoshi Goto</cp:lastModifiedBy>
  <cp:revision>837</cp:revision>
  <cp:lastPrinted>2018-03-07T00:11:46Z</cp:lastPrinted>
  <dcterms:created xsi:type="dcterms:W3CDTF">2011-03-29T04:33:15Z</dcterms:created>
  <dcterms:modified xsi:type="dcterms:W3CDTF">2019-05-13T00:36:02Z</dcterms:modified>
</cp:coreProperties>
</file>