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269" r:id="rId4"/>
    <p:sldId id="260" r:id="rId5"/>
    <p:sldId id="271" r:id="rId6"/>
    <p:sldId id="270" r:id="rId7"/>
    <p:sldId id="257" r:id="rId8"/>
    <p:sldId id="261" r:id="rId9"/>
    <p:sldId id="258" r:id="rId10"/>
    <p:sldId id="262" r:id="rId11"/>
    <p:sldId id="263" r:id="rId12"/>
    <p:sldId id="266" r:id="rId13"/>
    <p:sldId id="272" r:id="rId14"/>
    <p:sldId id="267" r:id="rId15"/>
    <p:sldId id="265" r:id="rId16"/>
    <p:sldId id="264" r:id="rId17"/>
    <p:sldId id="273" r:id="rId18"/>
    <p:sldId id="28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7BBB"/>
    <a:srgbClr val="9D539F"/>
    <a:srgbClr val="9F2EA2"/>
    <a:srgbClr val="D16AD4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C23825-2BF9-43D8-BEE4-44DE303BC8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AA682-DC72-4A05-9734-BC281556E3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46191-8AFE-4781-8FF8-53084E8A453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96B02-F946-400A-923F-D96D10D81E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8A11E-4722-4DE8-9EDB-5A4336CC74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FD4FD-D41C-449C-B5D6-7559C1DF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76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78152" units="1/cm"/>
          <inkml:channelProperty channel="Y" name="resolution" value="55.78513" units="1/cm"/>
          <inkml:channelProperty channel="T" name="resolution" value="1" units="1/dev"/>
        </inkml:channelProperties>
      </inkml:inkSource>
      <inkml:timestamp xml:id="ts0" timeString="2018-04-13T01:59:39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21204 10293 0,'0'55'0,"-55"0"0,55-55 0,0 0 0,0 0 0,0 0 0,0 0 0,-27 28 0,27-28 0,0 0 0,0 0 0,0 0 0,-55 0 0,55 0 0,0 0 0,0 0 0,-55 27 16,55-27-16,0 0 0,-55 28 15,55-28-15,-82 27 0,-28 0 16,-27 28 0,-1 55-16,-27 27 15,-82 165-15,137-137 16,1 27 0,54 0-16,27 28 15,28-28 1,0-55-16,55 28 15,82-55-15,28-83 16,55-27 0,-28-55-16,28-27 15,164-110 1,-246 82-16,-28 28 16,-28-28-1,-27 28-15,0 27 16,-28 0-16,-27 27 15,0 1 1,-27 27-16,-28 0 16,-82 27-1,-28 1-15,0-1 16,83 1-16,-28-1 16,27 1-1,56-1-15,-28 0 16,28 1-1,-28 54-15,55-82 16</inkml:trace>
  <inkml:trace contextRef="#ctx0" brushRef="#br0" timeOffset="546.8459">21726 10760 0,'0'0'0,"0"0"15,0 55-15,0 27 16,0 83-1,0 0-15,0 27 16,0 0-16,0 0 16,0 28-1,-27-83-15,27-27 16,0-28 0,0-27-16,0-28 15,0-27 1,0-27-16,27-55 15,56-111-15,-1-26 16,28 27 0,-28 82-16,-27 28 15,28 54 1,-1 28-16,-27 83 16,0 54-16,-55 27 15,0 1 1,0-55-16,0-28 15,0 1 1,0-56-16,27 28 16,28 0-16,-55-55 15</inkml:trace>
  <inkml:trace contextRef="#ctx0" brushRef="#br0" timeOffset="890.5946">23292 11336 0,'0'0'0,"-55"55"15,-27 0-15,-56 55 16,1 27 0,55-54-16,27 26 15,0 1-15,27-27 16,1-29-1,27 29-15,27-28 16,83-28 0,-55-27-16,82-27 15,-54-1 1,-1-27-16,1-27 16,-29 27-16,-26-27 15,-28 27 1,0 0-16,0 0 15,0 28 1,-28-1-16,28 28 16</inkml:trace>
  <inkml:trace contextRef="#ctx0" brushRef="#br0" timeOffset="1329.4903">23594 12544 0,'0'0'0,"55"0"15,27 0-15,1 0 16,-1-27 0,-27-1-16,-27 1 15,-1-1 1,1 1-16,-28-28 15,-28 0-15,-27 0 16,0 0 0,-27 0-16,54 1 15,-27 26 1,55 28-16,-27-27 16,-1-1-16,28-27 15,28 28 1,-1-1-16,1 1 15,-1 0 1,1 27-16,27-28 16,0 28-16,-28-27 15,28-1 1,82-54-16,-137 82 16</inkml:trace>
  <inkml:trace contextRef="#ctx0" brushRef="#br0" timeOffset="1532.6088">24363 12434 0,'0'0'16,"0"0"-16,0 0 16,0-82-16,-55-110 15,-27-192 1,54 164-16,-27-137 15,28 138 1,27 54-16,0-82 16,0 247-1</inkml:trace>
  <inkml:trace contextRef="#ctx0" brushRef="#br0" timeOffset="1720.112">24363 12050 0,'55'0'0,"27"0"16,83 0-16,0 55 16,55 55-16,-220-110 15</inkml:trace>
  <inkml:trace contextRef="#ctx0" brushRef="#br0" timeOffset="2173.2435">25846 12380 0,'0'-83'0,"28"-27"16,-28-82-1,27-27-15,-27 27 16,0-1-16,0 1 16,0-82-1,0 274-15</inkml:trace>
  <inkml:trace contextRef="#ctx0" brushRef="#br0" timeOffset="2391.9941">25352 11748 0,'0'0'16,"55"0"-16,55 0 16,0 0-1,-55 0-15,-1 0 16,1 0-1,0 0-15,138-82 16,-193 82-16</inkml:trace>
  <inkml:trace contextRef="#ctx0" brushRef="#br0" timeOffset="2813.926">26039 11666 0,'27'0'0,"1"0"15,-1 0-15,0 0 16,-27 0-16,28 27 16,-28 1-1,27 27-15,1 54 16,-1 1 0,1-27-16,27-1 15,27 0-15,-27-27 16,27-27-1,-27-1-15,28-54 16,-28-1 0,-28-27-16,28-27 15,-55-28 1,83-137-16,-83 247 16</inkml:trace>
  <inkml:trace contextRef="#ctx0" brushRef="#br0" timeOffset="3173.5001">26918 11803 0,'0'0'16,"0"0"-16,0 0 16,0 0-1,0 0-15,0 0 16,0 0-1,27 28-15,-27 26 16,27 29-16,-27-56 16,0 1-1,28-1-15,-28 1 16,27-1 0,28-82-16,28-55 15,-56 28 1,28 0-16,-27 54 15,27-27-15,-28 28 16,0 27 0,-27 0-16,83-28 15,-83 28-15</inkml:trace>
  <inkml:trace contextRef="#ctx0" brushRef="#br0" timeOffset="3611.0192">27467 11638 0,'27'-54'15,"-27"26"-15,28 28 16,-1 0-16,-27 55 16,28 27-1,-28 56-15,0 26 16,0-81-1,-28 26-15,28-26 16,-27-56-16,27 1 16,0-1-1,0-27-15,27-55 16,-27-27 0,28-1-16,-1 1 15,1 0-15,27-1 16,-28 29-1,28 26-15,-28 28 16,1 0 0,27 28-16,-28 54 15,1-27-15,-1 55 16,1-28 0,-1 0-16,1 1 15,54 136 1,-82-219-16</inkml:trace>
  <inkml:trace contextRef="#ctx0" brushRef="#br0" timeOffset="4408.2334">28566 10623 0,'0'0'0,"0"0"15,0 0 1,0 0-16,0 0 15,0 0 1,0 0-16,-28 55 16,28 82-16,-27 28 15,-1 82 1,28-28-16,0-54 16,0-83-1,0 1-15,28-1 16,-1-27-16,28-28 15,0 1 1,27-28-16,1-55 16,-1 27-1,-27 1-15,-27-28 16,-1 28-16,-27-28 16,-55 0-1,0 27-15,-27 1 16,-1 0-1,28 27-15,28 0 16,-28 27 0,-110 28-16,165-55 15</inkml:trace>
  <inkml:trace contextRef="#ctx0" brushRef="#br0" timeOffset="4705.1159">29362 12160 0,'0'0'16,"0"0"-16,0 0 16,0 0-1,0 0-15,0 0 16,-27 0-1,-1-220-15,1-27 16,-1-192-16,28 192 16,0 27-1,0 111-15,28-83 16,-1 109 0,1-82-16,-28 165 15</inkml:trace>
  <inkml:trace contextRef="#ctx0" brushRef="#br0" timeOffset="5048.8663">29417 11638 0,'0'0'0,"0"28"16,27 27-16,-27 0 16,28 82-1,27 28-15,-28-56 16,1 1 0,27-27-16,27-29 15,28-26-15,-55-28 16,27-82-1,1-56-15,-56 28 16,1-27 0,27-137-16,-55 274 15</inkml:trace>
  <inkml:trace contextRef="#ctx0" brushRef="#br0" timeOffset="5486.8118">30873 12654 0,'0'0'16,"0"0"-16,-28 0 16,-54 0-1,0 0-15,27-27 16,-28 27 0,28-55-16,0 0 15,28-55-15,27-27 16,0 54-1,82-54-15,56 27 16,-56 55 0,28 28-16,-28 0 15,-27 27 1,0 0-16,-27 27 16,-28 28-16,0 27 15,-55-27 1,27 0-16,-109 110 15,137-165 1</inkml:trace>
  <inkml:trace contextRef="#ctx0" brushRef="#br0" timeOffset="13221.7164">20600 14246 0,'0'0'0,"0"0"16,-55 28 0,-27-1-16,-28 0 15,28-27-15,-28 0 16,27 0-1,1-27-15,-55-55 16,82-1 0,-28-26-16,56-1 15,-1-55-15,28-27 16,28 82 0,27-55-16,55 56 15,219-1 1,-164 27-16,-165 83 15</inkml:trace>
  <inkml:trace contextRef="#ctx0" brushRef="#br0" timeOffset="13758.993">21397 13587 0,'0'0'0,"0"0"16,0 0-1,-28 0-15,-27 0 16,0 0 0,0 28-16,-27-1 15,0 28-15,27 0 16,0 0-16,0 55 15,27-55 1,1 27-16,27-27 16,27 0-16,-27-28 15,28 1 1,-1-28-16,1-28 16,-1 1-1,28-28-15,-27 27 16,27-26-1,-28-1-15,138-28 16,-165 83-16</inkml:trace>
  <inkml:trace contextRef="#ctx0" brushRef="#br0" timeOffset="14212.1254">21287 13889 0,'0'0'16,"0"0"-16,0 0 15,0 0 1,0 0-16,27 0 16,1 83-16,-1-28 15,-27-1 1,28 1-16,-28-27 15,27-1 1,1 1-16,-28-28 16,55-83-1,-55 28-15,27-27 16,1 0-16,-1 54 16,0-27-1,1 55-15,-1-27 16,1-1-1,-1 1-15,1 27 16,-1 0-16,1 27 16,-1 56-1,-27 54-15,-27-27 16,27 0 0,-28-1-16,-27 139 15,55-248 1</inkml:trace>
  <inkml:trace contextRef="#ctx0" brushRef="#br0" timeOffset="14805.8836">23100 14603 0,'0'0'16,"0"0"-16,-55 27 16,0-27-1,-28 0-15,1-27 16,0 0 0,-1-28-16,1-28 15,27 1-15,27 0 16,1-1-1,-1 1-15,56-28 16,-1 0 0,83-27-16,28 27 15,-56 55-15,0 28 16,1 27 0,-56 0-16,28 27 15,-55 1 1,0-1-16,-27 1 15,-28-1-15,0 28 16,0-55 0,-27 55-16,-28-28 15,-110 56 1,220-83-16</inkml:trace>
  <inkml:trace contextRef="#ctx0" brushRef="#br0" timeOffset="15212.1865">23347 13642 0,'0'0'16,"0"0"-16,0 0 15,-28 28 1,1 27-16,-1 54 15,-26 29-15,-1-56 16,-55 55 0,55-27-16,27-28 15,1-27 1,-1 0-16,28 0 16,28-55-16,-1-27 15,28-28 1,28-55-16,-56 28 15,28 27 1,-55 0-16,28 0 16,-1 27-16,0 28 15,1 0 1,-1 0-16,1 28 16,-1 27-1,56 82-15,-83-137 16</inkml:trace>
  <inkml:trace contextRef="#ctx0" brushRef="#br0" timeOffset="15430.8901">23869 14383 0,'0'-55'16,"0"-82"-16,0 0 15,0-55 1,0-28-16,-28 1 16,1-28-16,-1 82 15,-27-165 1,55 330-16</inkml:trace>
  <inkml:trace contextRef="#ctx0" brushRef="#br0" timeOffset="15665.2697">23292 13368 0,'0'0'0,"0"0"16,55 27 0,0 1-16,27-1 15,83 1-15,-55-1 16,-28 0-1,1-27-15,-28 0 16,27 0 0,0 0-16,138-54 15,-220 54 1</inkml:trace>
  <inkml:trace contextRef="#ctx0" brushRef="#br0" timeOffset="16571.9757">25132 13697 0,'0'0'16,"0"0"-16,0 0 15,-55 28 1,28-28-16,-28 54 16,0 1-1,-55 55-15,55-27 16,0-29-16,28 29 16,-1-28-1,28 0-15,28-28 16,27 0-1,0-27-15,0-27 16,-28 0-16,0-1 16,1 28-1,-1-27-15,1 27 16,27 0 0,-28 27-16,1 28 15,-1 55 1,-27 55-16,-27 27 15,-1 164-15,1-163 16,-1-84 0,1 56-16,-1-55 15,1-83 1,27 28-16,-55 0 16,55-55-16</inkml:trace>
  <inkml:trace contextRef="#ctx0" brushRef="#br0" timeOffset="17134.4831">25517 13066 0,'0'0'0,"0"27"16,-28 56-16,1 54 15,27 28 1,0 27-16,0 0 16,0-27-16,0-28 15,0-27 1,27-28-16,-27-27 15,0 0 1,28-28-16,-1-27 16,1-82-16,-1-1 15,1-54 1,-1 0-16,28 27 16,-28 28-1,28-1-15,-27 1 16,-1 55-1,-27-1-15,28 28 16,-1 28-16,-27-1 16,0 28-1,0 27-15,0 1 16,0-1 0,0 0-16,0-27 15,0 0-15,0 0 16,0-27-1,55 81-15,-55-109 16</inkml:trace>
  <inkml:trace contextRef="#ctx0" brushRef="#br0" timeOffset="17446.9899">26670 13752 0,'0'0'0,"0"0"16,0 0-16,-55 0 15,0 27 1,-54 28-16,-29 0 16,56 0-16,-1 28 15,29-1 1,-1 0-16,0 28 16,27-55-1,28 0-15,0 0 16,28 0-16,54-28 15,28-27 1,0-55-16,0 28 16,0-83-1,-1-27-15,-54 54 16,0-54 0,28-83-16,-83 220 15</inkml:trace>
  <inkml:trace contextRef="#ctx0" brushRef="#br0" timeOffset="17884.4928">26094 14823 0,'54'0'0,"84"0"15,27-28 1,-83 1-16,28-28 16,-28 0-1,-27 0-15,0 0 16,-27 28-16,-1-28 16,-27 0-1,0 27-15,-27-27 16,27 28-1,-28 0-15,-27-1 16,0 1-16,28-1 16,-28 28-1,55-27-15,-28 27 16,28-55 0,28 0-16,27-27 15,-28 27-15,28 0 16,0 0-1,28 0-15,136-55 16,-219 110 0</inkml:trace>
  <inkml:trace contextRef="#ctx0" brushRef="#br0" timeOffset="18087.6207">27604 14466 0,'0'0'0,"0"0"15,0 27 1,0 1-16,0-28 16,0-83-16,0-81 15,-27-29 1,-1-218-16,-27 164 16,0-28-1,55 275-15</inkml:trace>
  <inkml:trace contextRef="#ctx0" brushRef="#br0" timeOffset="18290.7466">27055 13807 0,'0'0'16,"55"0"-16,55 0 15,82 0 1,-55-28-16,28-26 16,110-29-16,-275 83 15</inkml:trace>
  <inkml:trace contextRef="#ctx0" brushRef="#br0" timeOffset="20760.3406">19721 15344 0,'0'0'16,"0"0"-16,0 0 16,0 0-1,0 0-15,0 0 16,-27 55-1,-56 27-15,-27 28 16,1 55-16,-1-28 16,55 28-1,27-1-15,83 29 16,28-29 0,27-54-16,-1-28 15,29-27-15,54-27 16,0-28-1,1-55-15,-84-27 16,-26-1 0,-28 1-16,0 0 15,-28-1 1,-27 28-16,0 0 16,0 28-16,-55-1 15,-27 28 1,27 28-16,-28 27 15,-136 137 1,219-192-16</inkml:trace>
  <inkml:trace contextRef="#ctx0" brushRef="#br0" timeOffset="21275.9715">21232 15426 0,'0'0'16,"-28"83"-16,28 81 15,-27 56 1,-1 0-16,28 54 16,0-54-1,0-56-15,0-54 16,0-27-16,0-28 16,0-28-1,0 0-15,0-27 16,55-82-1,-27 0-15,27-1 16,27-109-16,-54 82 16,27 1-1,-28 54-15,28 0 16,-27 55 0,-1 0-16,28 27 15,-55 1 1,27 54-16,-27 0 15,0-27-15,-27 28 16,-28 109 0,55-192-16</inkml:trace>
  <inkml:trace contextRef="#ctx0" brushRef="#br0" timeOffset="21619.7267">22386 16250 0,'0'0'0,"0"0"16,0 0 0,-28 27-16,-27 28 15,-27 28 1,27-1-16,0-27 15,27 0-15,28 27 16,0-27 0,0 0-16,28-28 15,27 1 1,0-28-16,-28-28 16,28-27-16,-27-54 15,-1 26 1,1 1-16,54-165 15,-82 247 1</inkml:trace>
  <inkml:trace contextRef="#ctx0" brushRef="#br0" timeOffset="22010.3574">22303 17266 0,'0'0'16,"0"0"-16,55 27 15,27-27-15,1-27 16,-1-1 0,-54 1-16,-28-56 15,-28 28 1,1-27-16,-28 0 15,27-1-15,1 28 16,-1-27 0,1 0-16,27 54 15,0-27 1,0-27-16,27 27 16,1 0-1,54-27-15,-27 27 16,28 0-16,81 28 15,84-56 1,-248 83-16</inkml:trace>
  <inkml:trace contextRef="#ctx0" brushRef="#br0" timeOffset="22244.7507">23237 17046 0,'0'0'15,"0"0"1,0-82-16,0-83 16,-27-27-1,-1-28-15,-27 1 16,28 81-16,-1-109 15,28 247 1</inkml:trace>
  <inkml:trace contextRef="#ctx0" brushRef="#br0" timeOffset="22463.4974">22907 16662 0,'0'0'0,"83"0"15,-28 0-15,27 0 16,-27-28 0,27 28-16,111-82 15,-193 82 1</inkml:trace>
  <inkml:trace contextRef="#ctx0" brushRef="#br0" timeOffset="22900.9942">23814 17183 0,'27'-55'16,"28"-82"-16,0-83 15,0 1-15,-27-1 16,-1-27 0,-27 110-16,0 0 15,0 27 1,0 82-16,0-26 15,0 26 1,0 28-16,0 55 16,27 82-16,1 28 15,-1 27 1,83 192-16,0-54 16,-27-138-1,-1-27-15,0-83 16,-27-27-16,28 0 15,-1-28 1,-54-27-16,-1-55 16,-27 55-1</inkml:trace>
  <inkml:trace contextRef="#ctx0" brushRef="#br0" timeOffset="23135.3709">23924 16634 0,'0'0'15,"0"0"1,0 0-16,55 0 16,27-27-16,0 27 15,56-55 1,54 0-16,-82 0 15,192-27 1,-302 82-16</inkml:trace>
  <inkml:trace contextRef="#ctx0" brushRef="#br0" timeOffset="23447.9239">24528 16030 0,'0'0'0,"55"0"15,0-27 1,82-1-16,-54-26 15,54 54 1,-27-28-16,82 1 16,-82-1-1,-28 28-15,1-27 16,-28 27-16,164 27 16,-219-27-1</inkml:trace>
  <inkml:trace contextRef="#ctx0" brushRef="#br0" timeOffset="23682.2574">25050 16497 0,'0'0'0,"0"0"15,27 55 1,28 0-16,0 27 15,28-27 1,-1 27-16,-27 1 16,55 27-16,-55-28 15,27 110 1,-82-192-16</inkml:trace>
  <inkml:trace contextRef="#ctx0" brushRef="#br0" timeOffset="23916.6313">24967 17293 0,'0'0'16,"165"0"-16,275-55 15,-276 0 1,1 0-16,165-54 16,-1-29-16,-136 83 15,-193 55 1</inkml:trace>
  <inkml:trace contextRef="#ctx0" brushRef="#br0" timeOffset="36136.7779">4614 16113 0,'28'-28'0,"109"-27"16,56 0 0,26-27-16,1 55 15,-83 27-15,1 0 16,-28 0-1,82 27-15,82 55 16,-274-82 0</inkml:trace>
  <inkml:trace contextRef="#ctx0" brushRef="#br0" timeOffset="36605.5341">5658 16058 0,'0'0'0,"0"0"15,0 0 1,0 0-16,0 0 16,0 0-1,0 0-15,0 0 16,0 0-16,0 0 15,-27 0 1,27 55-16,0 54 16,0 29-1,0 81-15,0-27 16,27-27 0,1 0-16,-28-55 15,0-28-15,82 220 16,-82-302-1</inkml:trace>
  <inkml:trace contextRef="#ctx0" brushRef="#br0" timeOffset="37918.3831">7361 17348 0,'0'0'16,"0"0"-16,0 0 15,0 0 1,0 0-16,0 0 16,0 0-1,0 0-15,-55 0 16,28-165-16,-1 55 15,28-27 1,28 55-16,-1-28 16,83-164-1,-110 274-15</inkml:trace>
  <inkml:trace contextRef="#ctx0" brushRef="#br0" timeOffset="38121.4892">7416 16470 0,'-55'-28'16,"28"1"-16,-28-28 15,55 27 1,0-82-16,0 110 15</inkml:trace>
  <inkml:trace contextRef="#ctx0" brushRef="#br0" timeOffset="39294.3363">7773 16524 0,'0'0'16,"0"0"-16,0 0 15,0 0 1,28 0-16,-28 55 16,27 55-16,1 55 15,26 54 1,-54-26-16,0-56 16,28-55-1,-28 1-15,27-29 16,-27-26-1,28-56-15,-1-26 16,1-29-16,27 1 16,-28-55-1,28-28-15,-27 83 16,-1-1 0,1 1-16,-28 27 15,27 0-15,-27 28 16,27-1-1,1 1-15,-1-1 16,1 28 0,-1 0-16,28 28 15,-27 27-15,-1-1 16,-27 1 0,28 28-16,-28-1 15,0-27 1,0 0-16,0-28 15,0 1-15,0-1 16,0-27 0,0 28-16,0-28 15,27-28 1,1-27-16,-1 0 16,1-27-1,26 27-15,-26-27 16,27-1-16,0 56 15,0-28 1,0 28-16,-28-28 16,1 55-1,-1-28-15,1 28 16,26 28-16,-54-1 16,28 28-1,-1 27-15,1-27 16,-28 0-1,-28 28-15,28-1 16,0-55-16,28 28 16,27 137-1,-55-192-15</inkml:trace>
  <inkml:trace contextRef="#ctx0" brushRef="#br0" timeOffset="39856.8394">10190 17595 0,'0'0'0,"0"55"15,-27-28-15,27-27 16,-28 0 0,28 0-16,-27-27 15,-28-1 1,27-26-16,-54-84 15,55 28-15,27-54 16,0 54 0,27-55-16,28 55 15,-28 1 1,28 26-16,28 1 16,-1 27-1,1 0-15,-29 28 16,1-1-16,-27 28 15,-1 28 1,-27 27-16,-27 0 16,-56-1-1,29 1-15,-1-27 16,0 27-16,0 0 16,27-1-1,-82 111-15,110-165 16</inkml:trace>
  <inkml:trace contextRef="#ctx0" brushRef="#br0" timeOffset="40622.4731">10575 16305 0,'0'0'0,"0"0"15,27 82-15,28 1 16,-27-1-16,-1 0 16,1 1-1,-1-1-15,-27 0 16,0 1 0,0-1-16,0-27 15,0-28 1,0 1-16,0-28 15,0-28-15,0 1 16,0-55 0,0-1-16,0 1 15,55-83 1,0 55-16,-28 28 16,28 0-16,0 27 15,0 27 1,0 28-16,82 0 15,-137 0 1</inkml:trace>
  <inkml:trace contextRef="#ctx0" brushRef="#br0" timeOffset="184299.6234">19062 16909 0,'0'0'0,"0"0"0,0 0 16,0 0-1,0 0-15,0 0 16,0 0 0,0 0-16,27 55 15,1 0 1,-28 27-16,0 28 16,0-1-1,0 84-15,0-1 16,-28 27-16,1 28 15,0-109 1,27-29-16,0-54 16,27 28-16,-27-28 15,55-28 1,27-27-16,28-27 16,0-1-1,-28-27-15,1-27 16,27-28-16,-28 28 15,28-56 1,-55 56-16,0-28 16,-55 28-1,0-28-15,-28 55 16,1-27 0,-28 0-16,28 27 15,-1 27-15,-27-27 16,28 28-1,-28-1-15,-28 28 16,1 0 0,0 0-16,-28 0 15,55 28-15,-165 27 16,220-55 0</inkml:trace>
  <inkml:trace contextRef="#ctx0" brushRef="#br0" timeOffset="185032.3734">20518 18281 0,'0'0'0,"0"0"16,0 0-16,0 0 15,0 0 1,0 0-16,-28 0 16,1 55-1,-1 27-15,1-27 16,-1 28-1,28-1-15,28-27 16,27 0-16,-28-28 16,1 1-1,27-56-15,0-27 16,-28 0 0,-27-27-16,28-28 15,-28-27-15,0 27 16,0 55-1,0 28-15,0-1 16,-55-26 0,55 54-16</inkml:trace>
  <inkml:trace contextRef="#ctx0" brushRef="#br0" timeOffset="185313.5867">21369 18665 0,'0'0'0,"0"0"15,0 0 1,-27-54-16,-28-84 15,0 1-15,0-28 16,0-27 0,28 28-16,-1 54 15,-27-110 1,55 220-16</inkml:trace>
  <inkml:trace contextRef="#ctx0" brushRef="#br0" timeOffset="185532.3373">20737 18062 0,'0'0'16,"0"0"-16,55 0 15,55 27-15,28-27 16,-29 0-1,-26 0-15,-28-27 16,137-56 0,-192 83-16</inkml:trace>
  <inkml:trace contextRef="#ctx0" brushRef="#br0" timeOffset="186063.5926">22303 17458 0,'0'0'16,"0"0"-16,0 0 15,0 0 1,0 0-16,0 0 16</inkml:trace>
  <inkml:trace contextRef="#ctx0" brushRef="#br0" timeOffset="186813.6459">22386 18254 0,'0'0'0,"0"0"16,0 0 0,0 0-16,0 0 15,0 0 1,0-55-16,0 27 16,0 1-16,0-1 15,0 28 1,-28-27-16,1 0 15,-28 27 1,0 0-16,0 27 16,-28 0-1,28 1-15,1-1 16,26 1-16,1-1 16,-1 28-1,28 0-15,28 27 16,27-27-1,-1 0-15,29-27 16,-56-28-16,28 27 16,-27-27-1,27 0-15,-28-27 16,1-1 0,-1-27-16,-27 0 15,0 28-15,0 0 16,0 27-1,0 0-15,0 0 16,0 54 0,0 1-16,-27 83 15,-1-56 1,1 55-16,27-27 16,-28 0-16,1 0 15,-28-28 1,0 0-16,0-27 15,0-27 1,0-1-16,28-27 16,-28 0-16,55-27 15,-28-56 1,28 83-16</inkml:trace>
  <inkml:trace contextRef="#ctx0" brushRef="#br0" timeOffset="187251.1103">23127 18446 0,'0'0'0,"0"0"16,-27-28-16,-1 1 16,-27 27-16,28-27 15,-1 27 1,-27 0-16,0 0 16,1 27-1,-29 0-15,28 28 16,0 55-16,0 0 15,28-28 1,27 1-16,0-28 16,27-28-1,56 28-15,-1-55 16,28-28 0,27-54-16,-54-55 15,-28 54-15,0-81 16,-28 54-1,55-55-15,-82 165 16</inkml:trace>
  <inkml:trace contextRef="#ctx0" brushRef="#br0" timeOffset="187751.1139">23539 18885 0,'0'0'15,"0"0"1,-55-27-16,0-28 15,28-28-15,-1 28 16,1 1 0,-1-56-16,28 55 15,0 0 1,28 0-16,-1 0 16,28 28-16,0 27 15,0 0 1,0 27-16,-27 1 15,-1-1 1,-27 1-16,0-1 16,-27 28-1,-28-28-15,0 1 16,0-1-16,0-27 16,27 28-1,1-28-15,-1 0 16,1 0-1,-1 27-15,28-27 16</inkml:trace>
  <inkml:trace contextRef="#ctx0" brushRef="#br0" timeOffset="188219.8689">23951 18858 0,'0'0'0,"28"0"15,-1 0-15,28 0 16,-28 0-1,1 0-15,27-28 16,-28 1-16,-27-1 16,0 1-1,0-1-15,0 1 16,-27-1 0,-1 1-16,1 0 15,-1-1-15,1 28 16,0-27-1,27 27-15,0 0 16,0-28 0,0 28-16,0-27 15,27-1 1,0 1-16,-27-1 16,110-54-16,-110 82 15</inkml:trace>
  <inkml:trace contextRef="#ctx0" brushRef="#br0" timeOffset="189267.4561">25682 18473 0,'0'0'0,"-28"0"15,1 0-15,-1 28 16,1-28-16,-1 0 16,1-28-1,-28 28-15,0 0 16,0 0-1,-27 0-15,27 0 16,0 28-16,0 27 16,27 0-1,1 27-15,-1 0 16,28-27 0,0-27-16,0-1 15,28-27 1,27 0-16,0-27 15,27-28-15,-54 27 16,26-27 0,-26 28-16,27-1 15,-28 1 1,1 27-16,-1 27 16,1 1-16,-1 54 15,1-27 1,-1-27-16,56 27 15,-56-55 1,28-28-16,-55 28 16</inkml:trace>
  <inkml:trace contextRef="#ctx0" brushRef="#br0" timeOffset="189970.5488">25819 18199 0,'0'0'0,"0"0"15,0 0 1,0 0-16,0 0 15,0 0 1,0 55-16,0 0 16,0 0-1,27-1-15,-27-26 16,0-1-16,28 28 16,-28-27-1,0-28-15,0 0 16,0 0-1,0-28-15,27 1 16,-27-28-16,28 27 16,-28 1-1,27 27-15,-27-27 16,28 27 0,-28 0-16,27 0 15,1 0-15,-1 27 16,1 0-1,-1 1-15,0-28 16,1 27 0,-1-27-16,1 28 15,27-28-15,-28-28 16,1-27 0,27 28-16,-28-55 15,1 27 1,27 0-16,-28 0 15,0 55 1,1-28-16,-1 28 16,1 0-16,-1 28 15,1-1 1,-28 56-16,0-83 16,220-55-1,-220 55-15</inkml:trace>
  <inkml:trace contextRef="#ctx0" brushRef="#br0" timeOffset="190346.0448">26918 18199 0,'-55'0'0,"55"0"15,-28 0 1,28 0-16,-27 0 15,-1 27-15,28 28 16,-27-27 0,-1 27-16,1-1 15,27 1 1,0 0-16,27-27 16,-27-1-16,28 1 15,-28-28 1,27-28-16,1 1 15,-1-28 1,1 0-16,-1 27 16,1 1-16,-1 0 15,0 27 17,1-28-32,-1 28 15,1 28 1,54-1-16,-82-27 15</inkml:trace>
  <inkml:trace contextRef="#ctx0" brushRef="#br0" timeOffset="190924.1778">27549 18116 0,'0'0'16,"0"0"-16,0 0 15,0 0 1,-27 0-16,-1 0 15,1 28 1,27 27-16,-28 27 16,28-27-1,0 0-15,28 27 16,-1-54-16,1-1 16,-1 1-1,1-1-15,27-27 16,-28-27-1,28-28-15,27-82 16,-27 54-16,0 28 16,0 0-1,0 0-15,0 28 16,-27 0 0,-1 27-16,1 0 15,-1 54-15,-27 56 16,0 28-1,-82 26-15,-1 28 16,-54-27 0,82-55-16,-55 55 15,83-56 1,-83 138-16,110-247 16</inkml:trace>
  <inkml:trace contextRef="#ctx0" brushRef="#br0" timeOffset="215685.7932">12882 15344 0,'0'0'16,"0"0"-16,0 0 16,0 0-1,0 0-15,0 0 16,0 0-1,0 0-15,0 0 16,0 0-16,0 0 16,0 0-1,0 0-15,0 0 16,0 0 0,0 0-16,0 0 15,27 0 1,28 0-16,28 0 15,27-27-15,82-56 16,138-54 0,246-165-16,1 28 15,-192-111 1,-56 83-16,166 55 16,-166-27-16,83-1 15,-192 1 1,165-83-16,-56 110 15,-164 137 1,0 28-16,0-1 16,-1 1-16,-54 27 15,0 28 1,-28-1-16,-27 1 16,-27 27-1,-1-28-15,1 28 16,-28 0-16,0 0 15,0 0 1,0 0-16,0 0 16,0 0-1,0 0-15,0 55 16,0-55 0</inkml:trace>
  <inkml:trace contextRef="#ctx0" brushRef="#br0" timeOffset="216279.5549">13404 16195 0,'0'0'0,"0"0"16,0 0-1,55 0-15,55-27 16,54-28 0,221-28-16,-83-54 15,0 27 1,83-82-16,-56-55 15,138 82-15,-82 28 16,54 0 0,-219 27-16,247-27 15,-82-28-15,-1 28 16,28 27 0,-110-27-16,0 0 15,-137 82 1,-55 27-16,-55 1 15,-28-1 1,-27 28-16,-109 83 16,109-83-16</inkml:trace>
  <inkml:trace contextRef="#ctx0" brushRef="#br0" timeOffset="216779.5568">13788 17156 0,'0'0'0,"0"0"16,0 0-1,0 0-15,0 0 16,0 0-16,55 0 16,0 0-1,110-55-15,55-27 16,27 27-1,0 0-15,193-28 16,82 56 0,-138-1-16,1-54 15,-1 55-15,-192-28 16,193 27 0,-165 28-16,27-27 15,137-1-15,-164 28 16,-83 0-1,-54 0-15,-28-27 16,0 0 0,-55 27-16</inkml:trace>
  <inkml:trace contextRef="#ctx0" brushRef="#br0" timeOffset="217279.6075">13294 17485 0,'0'0'0,"0"0"16,0 0-1,0 0-15,0 0 16,27 0-16,56 0 16,82 0-1,-1 55-15,276 55 16,-220-55-1,-1-28-15,29 28 16,164 55-16,55-55 16,-83 27-1,1-27-15,-28 0 16,-165-28 0,138 1-16,-28-28 15,-138 0-15,-26 0 16,27 0-1,-1 0-15,-54 0 16,55 0 0,55 0-16,-220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EBE5-DAD6-4F39-8321-4D97921A065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52C64-EA37-4537-AFFE-D5F98312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2D6E-F638-4D77-BB5F-5E224D1A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71C97-3F48-4551-B510-B62B62DF7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07354"/>
          </a:xfrm>
        </p:spPr>
        <p:txBody>
          <a:bodyPr anchor="ctr"/>
          <a:lstStyle>
            <a:lvl1pPr marL="0" indent="0" algn="l">
              <a:buNone/>
              <a:defRPr sz="2400">
                <a:latin typeface="+mj-lt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62B1-EB1C-45DA-B546-B5295302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3F7-FE99-4037-AE7D-4F33963D0E1F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A7FB-C4C2-4811-8653-1712751D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63A9E-BCAC-4FAD-A25C-AF12F333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CA51-3282-4DAD-9171-9705160C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E2079-82D8-4AE7-B145-C6350161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5142-07E7-4896-A667-F059A44C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C9E-3FFA-4315-9F32-61831B3F074F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AF75-D3D5-489E-AF63-612958A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F9D5-996A-4EA8-82BD-EF5FE222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3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8E626-94B2-4E32-A690-BADA29724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066AC-3E69-4BF5-9E90-07363B948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962B-9B8A-4A3B-8A09-90418383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E440-1236-46C4-AB39-6D2C6EEF0EDA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85F6-2AF5-4E9C-B42B-D8256E5B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15D5-47B7-4E35-A671-FFE04847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4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3265-5EF3-4E7D-9474-AB9047A5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3B4A-A0E8-4BCE-8596-A9785C5E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49743-FF32-49F3-966F-6A9DEADD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78C7-45ED-460A-AF10-8C16DBF773E3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AB12-8C74-4A50-AA73-5647C37C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0994-D223-4245-983F-94788B18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50ED-CF37-4625-BF6D-19A3140F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46BB1-1A9D-4AA8-BF8C-07D1F1D2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6DFD-1DD3-480E-9AE9-95A6C523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0087-5138-4B09-B9C5-7FE3E409AC76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DF70-2FA4-4F2B-AFB6-F693B54C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F409-5896-4BA7-BCC2-39F44641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9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F4F0-A243-42D9-953B-889BC45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C370-ACD4-492B-92DE-9175715BD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2AD21-27EC-49A8-9090-F8047D67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F9A5B-A5B6-416D-97AB-7981CE9F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0ED3-C3B4-4379-AF50-E1EAEC58283D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91589-5E6A-477B-826C-5AEAB44C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CE4BE-A6DD-4497-A124-C87E2F33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3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DC3A-2557-4C3F-A120-831724DC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00CD2-7A8E-4689-9004-18DC611CB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F0EF7-EBA6-49E5-B562-9E9C784B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C64ED-81F1-49E9-9F52-920B3E852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45B83-F496-434B-9F3E-2DFDFBBA3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4E815-B7D1-416B-9D4D-F7EEF48A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557B-A424-4FF2-9089-E9505D2932BB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D24AB-4C03-4090-BE2C-79448E89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4468F-C20B-40AB-93C3-4F9D68B3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1539-322F-414D-A0EF-C9C61614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49222-6294-4EAA-A857-B4055A76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B144-C732-4AB5-BC99-71FF73EA492D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53187-035F-47BC-9EC4-44ECABF5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FCF60-052F-4B0C-B01B-9B22A7F7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24818-2738-4787-887B-B38B2444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9029-1496-4E44-9E61-5B6707AFEF57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9D16-BF19-4D9B-9618-314ECB27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8F2B1-A6ED-4C30-8A42-8FECD35C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3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BF3A-3563-4E40-B69A-1991BAEB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EB37-29AE-4B03-8A6D-B0996DD1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A3348-72AA-4EC8-8135-1C7A931B8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9FC6-D309-4A45-B823-12F469E2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5BE-5848-4B4B-865D-835F1C7AC3AF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559C5-5FFB-46EE-B98A-E01D5B1D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2174-3EBC-407A-9642-3383BA3C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7DF5-0044-43FD-97DB-6846FA92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79512-8B2A-4D45-B5C4-46CDDA4E9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3D4A7-1134-4F2B-9121-53F6EAA6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99DF6-8A78-483E-97FA-38EAD1FF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405-7448-4D40-90B9-FBCB733B4CA4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5617A-80F5-48A3-AB40-BB0F3446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01AB-93FB-4522-8693-67B2C7DD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9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94945-57FA-4F0F-AF61-70E6B66C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AD0E-556D-417A-BA15-097BB111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7D190-BD96-4FFF-B31E-DA97C20BF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32952-1487-4211-817A-F6BACD28A150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5040-415A-4E70-B525-CB36C00C2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02FE-4912-4E1B-86F8-40A8D870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9A98C-3152-4FF0-B746-CA5C5C1E6CE5}"/>
              </a:ext>
            </a:extLst>
          </p:cNvPr>
          <p:cNvSpPr/>
          <p:nvPr userDrawn="1"/>
        </p:nvSpPr>
        <p:spPr>
          <a:xfrm>
            <a:off x="-1" y="1"/>
            <a:ext cx="12192001" cy="3651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E093A-51C1-44D8-A955-F04FC4BC343F}"/>
              </a:ext>
            </a:extLst>
          </p:cNvPr>
          <p:cNvSpPr txBox="1"/>
          <p:nvPr userDrawn="1"/>
        </p:nvSpPr>
        <p:spPr>
          <a:xfrm>
            <a:off x="4038600" y="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 Writing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0B5B7-97D9-4446-823D-258ECC63D0F1}"/>
              </a:ext>
            </a:extLst>
          </p:cNvPr>
          <p:cNvSpPr txBox="1"/>
          <p:nvPr userDrawn="1"/>
        </p:nvSpPr>
        <p:spPr>
          <a:xfrm>
            <a:off x="9982201" y="-841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 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59006-0B8C-4F17-B190-DAD406D44347}"/>
              </a:ext>
            </a:extLst>
          </p:cNvPr>
          <p:cNvSpPr txBox="1"/>
          <p:nvPr userDrawn="1"/>
        </p:nvSpPr>
        <p:spPr>
          <a:xfrm>
            <a:off x="-48735" y="0"/>
            <a:ext cx="225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ENGR 297: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iGEM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5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" panose="020B0603020102020204" pitchFamily="34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uwigem/18sp/feedback/" TargetMode="External"/><Relationship Id="rId2" Type="http://schemas.openxmlformats.org/officeDocument/2006/relationships/hyperlink" Target="http://tinyurl.com/uwigem/18sp/attendanc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s.cs.washington.edu/~mernst/pubs/groupthink-2006-2up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E5AB-88CA-4C4F-ABC6-A1F4AA37E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l"/>
            <a:r>
              <a:rPr lang="en-US" dirty="0">
                <a:cs typeface="Browallia New" panose="020B0502040204020203" pitchFamily="34" charset="-34"/>
              </a:rPr>
              <a:t>Spec</a:t>
            </a:r>
            <a:r>
              <a:rPr lang="en-US" dirty="0"/>
              <a:t> Writing</a:t>
            </a:r>
            <a:br>
              <a:rPr lang="en-US" dirty="0">
                <a:latin typeface="Franklin Gothic Medium" panose="020B0603020102020204" pitchFamily="34" charset="0"/>
              </a:rPr>
            </a:br>
            <a:r>
              <a:rPr lang="en-US" sz="4000" dirty="0">
                <a:latin typeface="+mn-lt"/>
              </a:rPr>
              <a:t>ENGR 297: Spring 2018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3CD2A-B912-45DC-BB06-9A4A4A5E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00781"/>
          </a:xfrm>
        </p:spPr>
        <p:txBody>
          <a:bodyPr anchor="ctr"/>
          <a:lstStyle/>
          <a:p>
            <a:pPr algn="l"/>
            <a:r>
              <a:rPr lang="en-US" dirty="0">
                <a:latin typeface="Franklin Gothic Medium" panose="020B0603020102020204" pitchFamily="34" charset="0"/>
              </a:rPr>
              <a:t>Instructor</a:t>
            </a:r>
            <a:r>
              <a:rPr lang="en-US" b="1" dirty="0">
                <a:latin typeface="Franklin Gothic Medium" panose="020B0603020102020204" pitchFamily="34" charset="0"/>
              </a:rPr>
              <a:t>: </a:t>
            </a:r>
            <a:r>
              <a:rPr lang="en-US" dirty="0">
                <a:latin typeface="+mj-lt"/>
              </a:rPr>
              <a:t>Andrew Hu</a:t>
            </a:r>
          </a:p>
        </p:txBody>
      </p:sp>
    </p:spTree>
    <p:extLst>
      <p:ext uri="{BB962C8B-B14F-4D97-AF65-F5344CB8AC3E}">
        <p14:creationId xmlns:p14="http://schemas.microsoft.com/office/powerpoint/2010/main" val="16668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02D2-98F0-498B-BBF3-A42969B9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the spec before implementing?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F9A24-1897-4346-99C4-D3EFC693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E3C89-51FE-4772-BB7B-1EAC8FD2BA58}"/>
              </a:ext>
            </a:extLst>
          </p:cNvPr>
          <p:cNvSpPr txBox="1"/>
          <p:nvPr/>
        </p:nvSpPr>
        <p:spPr>
          <a:xfrm>
            <a:off x="6096001" y="1981200"/>
            <a:ext cx="5672831" cy="1055608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think through how the entire system will be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925AF-3750-44FE-8A26-60AB4DA1D0C9}"/>
              </a:ext>
            </a:extLst>
          </p:cNvPr>
          <p:cNvSpPr txBox="1"/>
          <p:nvPr/>
        </p:nvSpPr>
        <p:spPr>
          <a:xfrm>
            <a:off x="6096001" y="3429000"/>
            <a:ext cx="5672831" cy="1055608"/>
          </a:xfrm>
          <a:prstGeom prst="roundRect">
            <a:avLst/>
          </a:prstGeom>
          <a:solidFill>
            <a:srgbClr val="7030A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let others write code that uses your spec, before your code is ready</a:t>
            </a:r>
          </a:p>
        </p:txBody>
      </p:sp>
    </p:spTree>
    <p:extLst>
      <p:ext uri="{BB962C8B-B14F-4D97-AF65-F5344CB8AC3E}">
        <p14:creationId xmlns:p14="http://schemas.microsoft.com/office/powerpoint/2010/main" val="22945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928F-58E9-4753-934A-1DC08EE5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2D8D-DDB1-444C-97DE-474099D74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How to use this library</a:t>
            </a:r>
          </a:p>
          <a:p>
            <a:pPr lvl="1"/>
            <a:r>
              <a:rPr lang="en-US" dirty="0"/>
              <a:t>Just the method calls</a:t>
            </a:r>
          </a:p>
          <a:p>
            <a:pPr lvl="1"/>
            <a:r>
              <a:rPr lang="en-US" dirty="0"/>
              <a:t>Black Box</a:t>
            </a:r>
          </a:p>
          <a:p>
            <a:pPr lvl="1"/>
            <a:endParaRPr lang="en-US" dirty="0"/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The actual code</a:t>
            </a:r>
          </a:p>
          <a:p>
            <a:pPr lvl="1"/>
            <a:r>
              <a:rPr lang="en-US" dirty="0"/>
              <a:t>Algorithms and data structures used are visible</a:t>
            </a:r>
          </a:p>
          <a:p>
            <a:pPr lvl="1"/>
            <a:r>
              <a:rPr lang="en-US" dirty="0"/>
              <a:t>The inner workings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2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8D2B-196C-4A78-A1DE-7654D2D2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 &amp; Postcondition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CA01-6673-4368-A8E2-5374D1DDC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6710" cy="4351338"/>
          </a:xfrm>
        </p:spPr>
        <p:txBody>
          <a:bodyPr/>
          <a:lstStyle/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What the user must guarantee about input</a:t>
            </a:r>
          </a:p>
          <a:p>
            <a:pPr lvl="1"/>
            <a:endParaRPr lang="en-US" dirty="0"/>
          </a:p>
          <a:p>
            <a:r>
              <a:rPr lang="en-US" dirty="0"/>
              <a:t>Postconditions</a:t>
            </a:r>
          </a:p>
          <a:p>
            <a:pPr lvl="1"/>
            <a:r>
              <a:rPr lang="en-US" dirty="0"/>
              <a:t>What the author must guarantee about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001A6-95C5-44CC-B5FD-43307AF9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348" y="1389666"/>
            <a:ext cx="5011733" cy="491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0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C63E-055B-48B4-BCF3-40806563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&amp; Postconditions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91073-3482-4C58-B63B-67288439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to </a:t>
            </a:r>
            <a:r>
              <a:rPr lang="en-US" dirty="0" err="1"/>
              <a:t>int</a:t>
            </a:r>
            <a:r>
              <a:rPr lang="en-US" dirty="0"/>
              <a:t> converter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static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(String s){…}</a:t>
            </a:r>
          </a:p>
          <a:p>
            <a:r>
              <a:rPr lang="en-US" dirty="0"/>
              <a:t>Preconditions?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Postconditions?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8A5C8-57FB-4AAB-8CED-0CA42E8C022B}"/>
              </a:ext>
            </a:extLst>
          </p:cNvPr>
          <p:cNvSpPr txBox="1"/>
          <p:nvPr/>
        </p:nvSpPr>
        <p:spPr>
          <a:xfrm>
            <a:off x="6096001" y="3141784"/>
            <a:ext cx="5672831" cy="10556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“s” must be a valid string representation of an integer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5FA5B-CE9A-4D43-B78E-F75D31C5F435}"/>
              </a:ext>
            </a:extLst>
          </p:cNvPr>
          <p:cNvSpPr txBox="1"/>
          <p:nvPr/>
        </p:nvSpPr>
        <p:spPr>
          <a:xfrm>
            <a:off x="6096001" y="4589584"/>
            <a:ext cx="5672831" cy="10556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value returned is the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value represented by “s”</a:t>
            </a:r>
          </a:p>
        </p:txBody>
      </p:sp>
    </p:spTree>
    <p:extLst>
      <p:ext uri="{BB962C8B-B14F-4D97-AF65-F5344CB8AC3E}">
        <p14:creationId xmlns:p14="http://schemas.microsoft.com/office/powerpoint/2010/main" val="20172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ADFB-9665-4749-AF9B-73D86F03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D0BF-5D06-4CD5-90EE-CDDB96A5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Do I have to define what the behavior is when the precondition is met?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Yes!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Do I have to define what the behavior is when the precondition </a:t>
            </a:r>
            <a:r>
              <a:rPr lang="en-US" u="sng" dirty="0"/>
              <a:t>is not </a:t>
            </a:r>
            <a:r>
              <a:rPr lang="en-US" dirty="0"/>
              <a:t>met?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No, please don’t…</a:t>
            </a:r>
          </a:p>
        </p:txBody>
      </p:sp>
    </p:spTree>
    <p:extLst>
      <p:ext uri="{BB962C8B-B14F-4D97-AF65-F5344CB8AC3E}">
        <p14:creationId xmlns:p14="http://schemas.microsoft.com/office/powerpoint/2010/main" val="28111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FD20-2B69-410A-B05A-DE4AC1CD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hide the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1ECE-B765-437C-BCB9-A4E6FD94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A5D6B-FB7F-4E97-8FD3-8370265547A0}"/>
              </a:ext>
            </a:extLst>
          </p:cNvPr>
          <p:cNvSpPr txBox="1"/>
          <p:nvPr/>
        </p:nvSpPr>
        <p:spPr>
          <a:xfrm>
            <a:off x="6096000" y="1965960"/>
            <a:ext cx="5672831" cy="1532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can edit the implementation without having to change the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C6E1F-C6D6-4017-A31B-4DDC72701D75}"/>
              </a:ext>
            </a:extLst>
          </p:cNvPr>
          <p:cNvSpPr txBox="1"/>
          <p:nvPr/>
        </p:nvSpPr>
        <p:spPr>
          <a:xfrm>
            <a:off x="6095999" y="4001029"/>
            <a:ext cx="5672831" cy="105560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avoid user dependency on information outside of the spec</a:t>
            </a:r>
          </a:p>
        </p:txBody>
      </p:sp>
    </p:spTree>
    <p:extLst>
      <p:ext uri="{BB962C8B-B14F-4D97-AF65-F5344CB8AC3E}">
        <p14:creationId xmlns:p14="http://schemas.microsoft.com/office/powerpoint/2010/main" val="247276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B4DE-68E1-43B3-8DEB-4C5749B6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Medusa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33B2-635C-4076-B025-A2B0D732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5231423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dirty="0"/>
              <a:t>Alice’s code uses a large sorted list of data</a:t>
            </a:r>
          </a:p>
          <a:p>
            <a:pPr>
              <a:spcBef>
                <a:spcPts val="2000"/>
              </a:spcBef>
            </a:pPr>
            <a:r>
              <a:rPr lang="en-US" dirty="0"/>
              <a:t>Alice tells Bob how she has implemented this</a:t>
            </a:r>
          </a:p>
          <a:p>
            <a:pPr>
              <a:spcBef>
                <a:spcPts val="2000"/>
              </a:spcBef>
            </a:pPr>
            <a:r>
              <a:rPr lang="en-US" dirty="0"/>
              <a:t>Bob now assumes that getting the list of data in sorted order is a fast operation, and uses it frequently</a:t>
            </a:r>
          </a:p>
          <a:p>
            <a:pPr>
              <a:spcBef>
                <a:spcPts val="2000"/>
              </a:spcBef>
            </a:pPr>
            <a:r>
              <a:rPr lang="en-US" dirty="0"/>
              <a:t>Alice later decides that it is better to implement this as a hash table for better lookup times, while keeping the interface the same</a:t>
            </a:r>
          </a:p>
          <a:p>
            <a:pPr>
              <a:spcBef>
                <a:spcPts val="2000"/>
              </a:spcBef>
            </a:pPr>
            <a:r>
              <a:rPr lang="en-US" dirty="0"/>
              <a:t>Now Bob’s code is slowing down the whole system, but he has written so much of it that he can’t just delete it all</a:t>
            </a:r>
          </a:p>
          <a:p>
            <a:pPr>
              <a:spcBef>
                <a:spcPts val="2000"/>
              </a:spcBef>
            </a:pPr>
            <a:r>
              <a:rPr lang="en-US" dirty="0"/>
              <a:t>His code has been “turned to stone”</a:t>
            </a:r>
          </a:p>
        </p:txBody>
      </p:sp>
    </p:spTree>
    <p:extLst>
      <p:ext uri="{BB962C8B-B14F-4D97-AF65-F5344CB8AC3E}">
        <p14:creationId xmlns:p14="http://schemas.microsoft.com/office/powerpoint/2010/main" val="397019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5780-015C-46AC-8D76-D3CBEDDD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8676"/>
            <a:ext cx="10515600" cy="2852737"/>
          </a:xfrm>
        </p:spPr>
        <p:txBody>
          <a:bodyPr/>
          <a:lstStyle/>
          <a:p>
            <a:r>
              <a:rPr lang="en-US" dirty="0"/>
              <a:t>Spec Example: Pacman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0F65-F140-48E4-A701-0363B0751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88401"/>
            <a:ext cx="10515600" cy="1500187"/>
          </a:xfrm>
        </p:spPr>
        <p:txBody>
          <a:bodyPr/>
          <a:lstStyle/>
          <a:p>
            <a:r>
              <a:rPr lang="en-US" dirty="0"/>
              <a:t>Dividing up the parts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77544-3D5A-432E-BB72-BBE4CF52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752" y="583535"/>
            <a:ext cx="5363796" cy="30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4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77A6-366B-4F33-AF35-E0F7AA40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Part: Parts of the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BA88-4AFA-484C-B0AB-8F818C096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divide up Pacman, and what interacts with what?</a:t>
            </a:r>
          </a:p>
        </p:txBody>
      </p:sp>
    </p:spTree>
    <p:extLst>
      <p:ext uri="{BB962C8B-B14F-4D97-AF65-F5344CB8AC3E}">
        <p14:creationId xmlns:p14="http://schemas.microsoft.com/office/powerpoint/2010/main" val="60808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ACF8C8-E252-4B5F-9334-F8046923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parts to Pacman?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14E88-BE7B-4324-BD3D-441D2399E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FE463-173E-498B-9F39-E26283D2BCE1}"/>
              </a:ext>
            </a:extLst>
          </p:cNvPr>
          <p:cNvSpPr txBox="1"/>
          <p:nvPr/>
        </p:nvSpPr>
        <p:spPr>
          <a:xfrm>
            <a:off x="6096001" y="1998784"/>
            <a:ext cx="5672831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Pacman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060BC-3994-408A-AE47-00586CEA7F83}"/>
              </a:ext>
            </a:extLst>
          </p:cNvPr>
          <p:cNvSpPr txBox="1"/>
          <p:nvPr/>
        </p:nvSpPr>
        <p:spPr>
          <a:xfrm>
            <a:off x="6096001" y="2911454"/>
            <a:ext cx="5672831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B8974-E04E-49C4-A03E-A963EBFAC83A}"/>
              </a:ext>
            </a:extLst>
          </p:cNvPr>
          <p:cNvSpPr txBox="1"/>
          <p:nvPr/>
        </p:nvSpPr>
        <p:spPr>
          <a:xfrm>
            <a:off x="6096001" y="3809382"/>
            <a:ext cx="5672831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map and dots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17170-F242-47CF-AD10-20E9CDFCEBF1}"/>
              </a:ext>
            </a:extLst>
          </p:cNvPr>
          <p:cNvSpPr txBox="1"/>
          <p:nvPr/>
        </p:nvSpPr>
        <p:spPr>
          <a:xfrm>
            <a:off x="6096001" y="4769561"/>
            <a:ext cx="5672831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graphics</a:t>
            </a:r>
          </a:p>
        </p:txBody>
      </p:sp>
    </p:spTree>
    <p:extLst>
      <p:ext uri="{BB962C8B-B14F-4D97-AF65-F5344CB8AC3E}">
        <p14:creationId xmlns:p14="http://schemas.microsoft.com/office/powerpoint/2010/main" val="38860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81C5-CA82-4126-B3DE-012E36E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8289-5AE5-4A0E-B368-F842F1A1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the software-subteam!</a:t>
            </a:r>
          </a:p>
          <a:p>
            <a:endParaRPr lang="en-US" dirty="0"/>
          </a:p>
          <a:p>
            <a:r>
              <a:rPr lang="en-US" dirty="0"/>
              <a:t>Attendance Link: </a:t>
            </a:r>
            <a:r>
              <a:rPr lang="en-US" dirty="0">
                <a:hlinkClick r:id="rId2"/>
              </a:rPr>
              <a:t>tinyurl.com/</a:t>
            </a:r>
            <a:r>
              <a:rPr lang="en-US" dirty="0" err="1">
                <a:hlinkClick r:id="rId2"/>
              </a:rPr>
              <a:t>uwigem</a:t>
            </a:r>
            <a:r>
              <a:rPr lang="en-US" dirty="0">
                <a:hlinkClick r:id="rId2"/>
              </a:rPr>
              <a:t>/18sp/attendance/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Anonymous Feedback Form: </a:t>
            </a:r>
            <a:r>
              <a:rPr lang="en-US" dirty="0">
                <a:hlinkClick r:id="rId3"/>
              </a:rPr>
              <a:t>tinyurl.com/</a:t>
            </a:r>
            <a:r>
              <a:rPr lang="en-US" dirty="0" err="1">
                <a:hlinkClick r:id="rId3"/>
              </a:rPr>
              <a:t>uwigem</a:t>
            </a:r>
            <a:r>
              <a:rPr lang="en-US" dirty="0">
                <a:hlinkClick r:id="rId3"/>
              </a:rPr>
              <a:t>/18sp/feedback/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32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78B8-AC65-457A-BAA3-BCAF22FC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ABEF-A91B-428C-856E-F6D1A8BE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happens when you push the stick/arrow keys in a direction?</a:t>
            </a:r>
          </a:p>
          <a:p>
            <a:pPr>
              <a:lnSpc>
                <a:spcPct val="150000"/>
              </a:lnSpc>
            </a:pPr>
            <a:r>
              <a:rPr lang="en-US" dirty="0"/>
              <a:t>Does he continue to move in that direction?</a:t>
            </a:r>
          </a:p>
          <a:p>
            <a:pPr>
              <a:lnSpc>
                <a:spcPct val="150000"/>
              </a:lnSpc>
            </a:pPr>
            <a:r>
              <a:rPr lang="en-US" dirty="0"/>
              <a:t>What happens when he hits a wall?</a:t>
            </a:r>
          </a:p>
          <a:p>
            <a:pPr>
              <a:lnSpc>
                <a:spcPct val="150000"/>
              </a:lnSpc>
            </a:pPr>
            <a:r>
              <a:rPr lang="en-US" dirty="0"/>
              <a:t>What happens when he eats a big dot?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EC4587-A1C5-4D38-8DC4-F464B0EFC5FA}"/>
                  </a:ext>
                </a:extLst>
              </p14:cNvPr>
              <p14:cNvContentPartPr/>
              <p14:nvPr/>
            </p14:nvContentPartPr>
            <p14:xfrm>
              <a:off x="1661040" y="3685680"/>
              <a:ext cx="9513000" cy="334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EC4587-A1C5-4D38-8DC4-F464B0EFC5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680" y="3676320"/>
                <a:ext cx="9531720" cy="33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509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8E5B-B576-4209-B019-A346982B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856D0-CB18-4139-BC71-4B62692B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happens when they are released?</a:t>
            </a:r>
          </a:p>
          <a:p>
            <a:pPr>
              <a:lnSpc>
                <a:spcPct val="150000"/>
              </a:lnSpc>
            </a:pPr>
            <a:r>
              <a:rPr lang="en-US" dirty="0"/>
              <a:t>What direction do they move?</a:t>
            </a:r>
          </a:p>
          <a:p>
            <a:pPr>
              <a:lnSpc>
                <a:spcPct val="150000"/>
              </a:lnSpc>
            </a:pPr>
            <a:r>
              <a:rPr lang="en-US" dirty="0"/>
              <a:t>What happens when Pacman eats a big dot?</a:t>
            </a:r>
          </a:p>
          <a:p>
            <a:pPr>
              <a:lnSpc>
                <a:spcPct val="150000"/>
              </a:lnSpc>
            </a:pPr>
            <a:r>
              <a:rPr lang="en-US" dirty="0"/>
              <a:t>What happens when they are eaten by Pacman?</a:t>
            </a:r>
          </a:p>
          <a:p>
            <a:pPr>
              <a:lnSpc>
                <a:spcPct val="150000"/>
              </a:lnSpc>
            </a:pPr>
            <a:r>
              <a:rPr lang="en-US" dirty="0"/>
              <a:t>When do they change directions?</a:t>
            </a:r>
          </a:p>
        </p:txBody>
      </p:sp>
    </p:spTree>
    <p:extLst>
      <p:ext uri="{BB962C8B-B14F-4D97-AF65-F5344CB8AC3E}">
        <p14:creationId xmlns:p14="http://schemas.microsoft.com/office/powerpoint/2010/main" val="69052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8E5B-B576-4209-B019-A346982B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&amp; Dots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856D0-CB18-4139-BC71-4B62692B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happens when Pacman touches the little dots?</a:t>
            </a:r>
          </a:p>
          <a:p>
            <a:pPr>
              <a:lnSpc>
                <a:spcPct val="150000"/>
              </a:lnSpc>
            </a:pPr>
            <a:r>
              <a:rPr lang="en-US" dirty="0"/>
              <a:t>What happens when Pacman hits a wall?</a:t>
            </a:r>
          </a:p>
          <a:p>
            <a:pPr>
              <a:lnSpc>
                <a:spcPct val="150000"/>
              </a:lnSpc>
            </a:pPr>
            <a:r>
              <a:rPr lang="en-US" dirty="0"/>
              <a:t>What happens when Pacman eats a big dot?</a:t>
            </a:r>
          </a:p>
        </p:txBody>
      </p:sp>
    </p:spTree>
    <p:extLst>
      <p:ext uri="{BB962C8B-B14F-4D97-AF65-F5344CB8AC3E}">
        <p14:creationId xmlns:p14="http://schemas.microsoft.com/office/powerpoint/2010/main" val="94129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AF87-0057-4013-844C-A326D609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DD24-E4CB-4E91-A2AC-F91EBD9D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things can you see on the screen?</a:t>
            </a:r>
          </a:p>
          <a:p>
            <a:pPr>
              <a:lnSpc>
                <a:spcPct val="150000"/>
              </a:lnSpc>
            </a:pPr>
            <a:r>
              <a:rPr lang="en-US" dirty="0"/>
              <a:t>What do you see when Pacman eats a dot?</a:t>
            </a:r>
          </a:p>
          <a:p>
            <a:pPr>
              <a:lnSpc>
                <a:spcPct val="150000"/>
              </a:lnSpc>
            </a:pPr>
            <a:r>
              <a:rPr lang="en-US" dirty="0"/>
              <a:t>What do you see when Pacman eats a big dot?</a:t>
            </a:r>
          </a:p>
          <a:p>
            <a:pPr>
              <a:lnSpc>
                <a:spcPct val="150000"/>
              </a:lnSpc>
            </a:pPr>
            <a:r>
              <a:rPr lang="en-US" dirty="0"/>
              <a:t>What do you see when Pacman eats a ghost?</a:t>
            </a:r>
          </a:p>
        </p:txBody>
      </p:sp>
    </p:spTree>
    <p:extLst>
      <p:ext uri="{BB962C8B-B14F-4D97-AF65-F5344CB8AC3E}">
        <p14:creationId xmlns:p14="http://schemas.microsoft.com/office/powerpoint/2010/main" val="179233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3EBD-04C9-4284-BDBC-AD15601B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parts to Pacman?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8966-8979-4F90-8114-A95E1BEBF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9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A8C4-F8C6-4038-9379-33BFD1C0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Specification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D295A-C990-4A23-94AE-9C7D391D6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these interactions work in the code?</a:t>
            </a:r>
          </a:p>
        </p:txBody>
      </p:sp>
    </p:spTree>
    <p:extLst>
      <p:ext uri="{BB962C8B-B14F-4D97-AF65-F5344CB8AC3E}">
        <p14:creationId xmlns:p14="http://schemas.microsoft.com/office/powerpoint/2010/main" val="1643676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C2130-B766-41D9-AD27-74F8DF76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Pacman and Walls</a:t>
            </a:r>
          </a:p>
        </p:txBody>
      </p:sp>
      <p:sp>
        <p:nvSpPr>
          <p:cNvPr id="7" name="AutoShape 2" descr="data:image/png;base64,iVBORw0KGgoAAAANSUhEUgAAAOEAAADhCAMAAAAJbSJIAAAABlBMVEX//////wB4fhrhAAABG0lEQVR4nO3RQQ6DUAxDQXr/S3dfqaiIX+zAvBN4km2TJEmSJF3ba11pypcICQnzERIS5iMkJMxHOEG40HAmQkLCfISEhPkICQnzERIWkvYjJOyPkLA/QsL+CAn7IyTsj5CwP0LC/ggJ+yMk7I/w4cKJfkJCwnyEhIT5CAkJ8xES9p+DkJCQkJCQkJCQkJBwtPBQhIT9ERL2R0jYHyFhf4SE40YTEhISEhISEhISEhKOFl42+lCEhIT5CAkJ8xESEuYjfJowvfanbviljwgJ+yMk7I+QsD9Cwv4ICfsjJOyPkLA/QsL+CAn7IxwIXkkizERISJiPkJAwHyEhYb4/Ci/zxwz7ERIS5iMkJMxHSEiYj3C+UJIkSZLu2xs3qmCvL6ouVQAAAABJRU5ErkJggg==">
            <a:extLst>
              <a:ext uri="{FF2B5EF4-FFF2-40B4-BE49-F238E27FC236}">
                <a16:creationId xmlns:a16="http://schemas.microsoft.com/office/drawing/2014/main" id="{7B14AD0A-1BAF-4546-823D-55D3652A9408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101785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dirty="0"/>
              <a:t>How do we stop Pacman from running through a wall?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Check for collision before updating position</a:t>
            </a:r>
          </a:p>
          <a:p>
            <a:pPr>
              <a:lnSpc>
                <a:spcPct val="150000"/>
              </a:lnSpc>
            </a:pPr>
            <a:r>
              <a:rPr lang="en-US" dirty="0"/>
              <a:t>Who should check? Pacman or the map?</a:t>
            </a:r>
          </a:p>
          <a:p>
            <a:pPr>
              <a:lnSpc>
                <a:spcPct val="150000"/>
              </a:lnSpc>
            </a:pPr>
            <a:r>
              <a:rPr lang="en-US" dirty="0"/>
              <a:t>Who has the “right” to update Pacman’s coordinates?</a:t>
            </a:r>
          </a:p>
          <a:p>
            <a:pPr>
              <a:lnSpc>
                <a:spcPct val="150000"/>
              </a:lnSpc>
            </a:pPr>
            <a:r>
              <a:rPr lang="en-US" dirty="0"/>
              <a:t>No on true answer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CC625A-C495-47E6-A3F2-F52C428F8E8D}"/>
              </a:ext>
            </a:extLst>
          </p:cNvPr>
          <p:cNvSpPr/>
          <p:nvPr/>
        </p:nvSpPr>
        <p:spPr>
          <a:xfrm>
            <a:off x="10707565" y="3855182"/>
            <a:ext cx="1292469" cy="2500679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04F86D-E477-4A9B-99D0-40B07A128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866968" y="4248196"/>
            <a:ext cx="1714649" cy="17146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54A709-A761-4854-B951-B7459B6DD98B}"/>
              </a:ext>
            </a:extLst>
          </p:cNvPr>
          <p:cNvSpPr txBox="1"/>
          <p:nvPr/>
        </p:nvSpPr>
        <p:spPr>
          <a:xfrm>
            <a:off x="1678145" y="5551567"/>
            <a:ext cx="6731623" cy="1055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Give an argument for both sides: Pacman or the map updating coordinates</a:t>
            </a:r>
          </a:p>
        </p:txBody>
      </p:sp>
    </p:spTree>
    <p:extLst>
      <p:ext uri="{BB962C8B-B14F-4D97-AF65-F5344CB8AC3E}">
        <p14:creationId xmlns:p14="http://schemas.microsoft.com/office/powerpoint/2010/main" val="31474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015E-6F67-4693-AB32-51853827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Brainstorming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6E30-CA93-4A6E-90B5-066DAD4A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Try to come up with an outline for a Pacman spec</a:t>
            </a:r>
          </a:p>
          <a:p>
            <a:pPr>
              <a:lnSpc>
                <a:spcPct val="150000"/>
              </a:lnSpc>
            </a:pPr>
            <a:r>
              <a:rPr lang="en-US" dirty="0"/>
              <a:t>Think about which part controls what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Does the map or Pacman control his coordinates?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 Pacman and the ghosts write directly to the screen? Does it go through the map?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updating Pacman’s position, do the dots need to be updated? Is that a separate method? If so, </a:t>
            </a:r>
            <a:r>
              <a:rPr lang="en-US"/>
              <a:t>who owns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4B9E-4A3A-4669-ABC6-0FF8A029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Think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A5BF-4589-4827-99A3-178B946F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https://homes.cs.washington.edu/~mernst/pubs/groupthink-2006-2up.pdf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3C1C-6439-4339-9CBC-941F4604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this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2F285-CFF4-4A22-8A16-D2C6A843F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the fundamentals of software development</a:t>
            </a:r>
          </a:p>
          <a:p>
            <a:endParaRPr lang="en-US" dirty="0"/>
          </a:p>
          <a:p>
            <a:r>
              <a:rPr lang="en-US" dirty="0"/>
              <a:t>Planning our software as the project comes together from </a:t>
            </a:r>
            <a:r>
              <a:rPr lang="en-US" dirty="0" err="1"/>
              <a:t>Wetlab</a:t>
            </a:r>
            <a:endParaRPr lang="en-US" dirty="0"/>
          </a:p>
          <a:p>
            <a:endParaRPr lang="en-US" dirty="0"/>
          </a:p>
          <a:p>
            <a:r>
              <a:rPr lang="en-US" dirty="0"/>
              <a:t>Writing </a:t>
            </a:r>
            <a:r>
              <a:rPr lang="en-US" i="1" dirty="0"/>
              <a:t>some</a:t>
            </a:r>
            <a:r>
              <a:rPr lang="en-US" dirty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342618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3A73-7589-4CA3-A7F4-61794BFF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ABCC-B290-420C-9401-160842BBE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Most classes we will act as a class</a:t>
            </a:r>
          </a:p>
          <a:p>
            <a:pPr>
              <a:lnSpc>
                <a:spcPct val="150000"/>
              </a:lnSpc>
            </a:pPr>
            <a:r>
              <a:rPr lang="en-US" dirty="0"/>
              <a:t>As time goes on we will have to act more like a team</a:t>
            </a:r>
          </a:p>
          <a:p>
            <a:pPr>
              <a:lnSpc>
                <a:spcPct val="150000"/>
              </a:lnSpc>
            </a:pPr>
            <a:r>
              <a:rPr lang="en-US" dirty="0"/>
              <a:t>Just keep in mind that we will have to work together differently based on the situation</a:t>
            </a:r>
          </a:p>
        </p:txBody>
      </p:sp>
    </p:spTree>
    <p:extLst>
      <p:ext uri="{BB962C8B-B14F-4D97-AF65-F5344CB8AC3E}">
        <p14:creationId xmlns:p14="http://schemas.microsoft.com/office/powerpoint/2010/main" val="135204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D318-FAB1-4B9D-B241-21170F2E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talking about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94CB-8079-46D0-94CB-B6E0EBD29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  <a:p>
            <a:endParaRPr lang="en-US" dirty="0"/>
          </a:p>
          <a:p>
            <a:r>
              <a:rPr lang="en-US" dirty="0"/>
              <a:t>Why are we writing specs?</a:t>
            </a:r>
          </a:p>
          <a:p>
            <a:endParaRPr lang="en-US" dirty="0"/>
          </a:p>
          <a:p>
            <a:r>
              <a:rPr lang="en-US" dirty="0"/>
              <a:t>Activity: Let’s try to write a spec</a:t>
            </a:r>
          </a:p>
        </p:txBody>
      </p:sp>
    </p:spTree>
    <p:extLst>
      <p:ext uri="{BB962C8B-B14F-4D97-AF65-F5344CB8AC3E}">
        <p14:creationId xmlns:p14="http://schemas.microsoft.com/office/powerpoint/2010/main" val="164949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02D2-98F0-498B-BBF3-A42969B9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spec? (specification)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F9A24-1897-4346-99C4-D3EFC693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E3C89-51FE-4772-BB7B-1EAC8FD2BA58}"/>
              </a:ext>
            </a:extLst>
          </p:cNvPr>
          <p:cNvSpPr txBox="1"/>
          <p:nvPr/>
        </p:nvSpPr>
        <p:spPr>
          <a:xfrm>
            <a:off x="6096000" y="1965960"/>
            <a:ext cx="5672831" cy="10972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collection of class and method signatures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6B56E0-086C-47DC-9E8B-6978E5CFAAB3}"/>
              </a:ext>
            </a:extLst>
          </p:cNvPr>
          <p:cNvSpPr txBox="1"/>
          <p:nvPr/>
        </p:nvSpPr>
        <p:spPr>
          <a:xfrm>
            <a:off x="6095999" y="3473490"/>
            <a:ext cx="5672831" cy="10556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explanations of how to use that library</a:t>
            </a:r>
          </a:p>
        </p:txBody>
      </p:sp>
    </p:spTree>
    <p:extLst>
      <p:ext uri="{BB962C8B-B14F-4D97-AF65-F5344CB8AC3E}">
        <p14:creationId xmlns:p14="http://schemas.microsoft.com/office/powerpoint/2010/main" val="110585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9DC9-C57A-4F92-9019-1C8AEFE4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409"/>
          </a:xfrm>
        </p:spPr>
        <p:txBody>
          <a:bodyPr>
            <a:normAutofit/>
          </a:bodyPr>
          <a:lstStyle/>
          <a:p>
            <a:r>
              <a:rPr lang="en-US" sz="4000" dirty="0"/>
              <a:t>Example: Java </a:t>
            </a:r>
            <a:r>
              <a:rPr lang="en-US" sz="4000" dirty="0" err="1"/>
              <a:t>ArrayList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5230-216C-421A-BB13-1035AF0F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561C0-FE18-4D02-B977-67ED19935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42400" r="38379"/>
          <a:stretch/>
        </p:blipFill>
        <p:spPr>
          <a:xfrm>
            <a:off x="0" y="1237213"/>
            <a:ext cx="12192000" cy="539554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ED84A9-AEB8-436F-A01B-2EE2F8CA2DA4}"/>
              </a:ext>
            </a:extLst>
          </p:cNvPr>
          <p:cNvSpPr/>
          <p:nvPr/>
        </p:nvSpPr>
        <p:spPr>
          <a:xfrm>
            <a:off x="390617" y="2592280"/>
            <a:ext cx="5637321" cy="399495"/>
          </a:xfrm>
          <a:prstGeom prst="roundRect">
            <a:avLst/>
          </a:prstGeom>
          <a:solidFill>
            <a:srgbClr val="F8CBAD">
              <a:alpha val="20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88319-507A-4A04-93D1-FFF8B90B4C52}"/>
              </a:ext>
            </a:extLst>
          </p:cNvPr>
          <p:cNvSpPr txBox="1"/>
          <p:nvPr/>
        </p:nvSpPr>
        <p:spPr>
          <a:xfrm>
            <a:off x="2334827" y="2991775"/>
            <a:ext cx="18731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signature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E217FF-4298-4823-A95E-11E23FE5C2D0}"/>
              </a:ext>
            </a:extLst>
          </p:cNvPr>
          <p:cNvSpPr/>
          <p:nvPr/>
        </p:nvSpPr>
        <p:spPr>
          <a:xfrm>
            <a:off x="4972974" y="5443265"/>
            <a:ext cx="5637321" cy="369333"/>
          </a:xfrm>
          <a:prstGeom prst="roundRect">
            <a:avLst/>
          </a:prstGeom>
          <a:solidFill>
            <a:srgbClr val="F8CBAD">
              <a:alpha val="20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7613FF-4E01-4264-9E69-5058C46BD505}"/>
              </a:ext>
            </a:extLst>
          </p:cNvPr>
          <p:cNvSpPr txBox="1"/>
          <p:nvPr/>
        </p:nvSpPr>
        <p:spPr>
          <a:xfrm>
            <a:off x="2984376" y="5446253"/>
            <a:ext cx="18731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8362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02D2-98F0-498B-BBF3-A42969B9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 spec useful?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F9A24-1897-4346-99C4-D3EFC693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E3C89-51FE-4772-BB7B-1EAC8FD2BA58}"/>
              </a:ext>
            </a:extLst>
          </p:cNvPr>
          <p:cNvSpPr txBox="1"/>
          <p:nvPr/>
        </p:nvSpPr>
        <p:spPr>
          <a:xfrm>
            <a:off x="6096000" y="1981200"/>
            <a:ext cx="5672831" cy="1055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formal way to describe a library’s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925AF-3750-44FE-8A26-60AB4DA1D0C9}"/>
              </a:ext>
            </a:extLst>
          </p:cNvPr>
          <p:cNvSpPr txBox="1"/>
          <p:nvPr/>
        </p:nvSpPr>
        <p:spPr>
          <a:xfrm>
            <a:off x="6096000" y="3429000"/>
            <a:ext cx="5672831" cy="1055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implementation can be changed without changing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0DB54-636C-4757-8987-FBEF8671F70D}"/>
              </a:ext>
            </a:extLst>
          </p:cNvPr>
          <p:cNvSpPr txBox="1"/>
          <p:nvPr/>
        </p:nvSpPr>
        <p:spPr>
          <a:xfrm>
            <a:off x="6095999" y="4876800"/>
            <a:ext cx="5672831" cy="1055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hides implementation details from users</a:t>
            </a:r>
          </a:p>
        </p:txBody>
      </p:sp>
    </p:spTree>
    <p:extLst>
      <p:ext uri="{BB962C8B-B14F-4D97-AF65-F5344CB8AC3E}">
        <p14:creationId xmlns:p14="http://schemas.microsoft.com/office/powerpoint/2010/main" val="9162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828</Words>
  <Application>Microsoft Office PowerPoint</Application>
  <PresentationFormat>Widescreen</PresentationFormat>
  <Paragraphs>126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Browallia New</vt:lpstr>
      <vt:lpstr>Calibri</vt:lpstr>
      <vt:lpstr>Calibri Light</vt:lpstr>
      <vt:lpstr>Consolas</vt:lpstr>
      <vt:lpstr>Franklin Gothic Medium</vt:lpstr>
      <vt:lpstr>Times New Roman</vt:lpstr>
      <vt:lpstr>Office Theme</vt:lpstr>
      <vt:lpstr>Spec Writing ENGR 297: Spring 2018</vt:lpstr>
      <vt:lpstr>Administrivia</vt:lpstr>
      <vt:lpstr>Group Think Exercise</vt:lpstr>
      <vt:lpstr>What are we doing this Spring?</vt:lpstr>
      <vt:lpstr>Class vs Team</vt:lpstr>
      <vt:lpstr>What are we talking about today</vt:lpstr>
      <vt:lpstr>What is a spec? (specification) </vt:lpstr>
      <vt:lpstr>Example: Java ArrayList</vt:lpstr>
      <vt:lpstr>How is a spec useful?</vt:lpstr>
      <vt:lpstr>Why write the spec before implementing?</vt:lpstr>
      <vt:lpstr>Interface vs Implementation</vt:lpstr>
      <vt:lpstr>Precondition &amp; Postcondition</vt:lpstr>
      <vt:lpstr>Pre &amp; Postconditions Examples</vt:lpstr>
      <vt:lpstr>Undefined Behavior</vt:lpstr>
      <vt:lpstr>Why should we hide the implementation?</vt:lpstr>
      <vt:lpstr>The Medusa Effect</vt:lpstr>
      <vt:lpstr>Spec Example: Pacman </vt:lpstr>
      <vt:lpstr>First Part: Parts of the Game</vt:lpstr>
      <vt:lpstr>What are the parts to Pacman?</vt:lpstr>
      <vt:lpstr>Pacman</vt:lpstr>
      <vt:lpstr>Ghosts</vt:lpstr>
      <vt:lpstr>Map &amp; Dots</vt:lpstr>
      <vt:lpstr>Graphics</vt:lpstr>
      <vt:lpstr>Any other parts to Pacman?</vt:lpstr>
      <vt:lpstr>Next Step: Specification</vt:lpstr>
      <vt:lpstr>Example: Pacman and Walls</vt:lpstr>
      <vt:lpstr>Activity: Brainstorming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Software</dc:title>
  <dc:creator>Andrew Hu</dc:creator>
  <cp:lastModifiedBy>Andrew Hu</cp:lastModifiedBy>
  <cp:revision>85</cp:revision>
  <dcterms:created xsi:type="dcterms:W3CDTF">2018-03-13T02:10:49Z</dcterms:created>
  <dcterms:modified xsi:type="dcterms:W3CDTF">2018-04-13T02:21:56Z</dcterms:modified>
</cp:coreProperties>
</file>