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eue Machina" charset="1" panose="00000500000000000000"/>
      <p:regular r:id="rId10"/>
    </p:embeddedFont>
    <p:embeddedFont>
      <p:font typeface="Neue Machina Light" charset="1" panose="00000400000000000000"/>
      <p:regular r:id="rId11"/>
    </p:embeddedFont>
    <p:embeddedFont>
      <p:font typeface="Neue Machina Ultra-Bold" charset="1" panose="000009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14326" y="6543974"/>
            <a:ext cx="5428652" cy="5428652"/>
          </a:xfrm>
          <a:custGeom>
            <a:avLst/>
            <a:gdLst/>
            <a:ahLst/>
            <a:cxnLst/>
            <a:rect r="r" b="b" t="t" l="l"/>
            <a:pathLst>
              <a:path h="5428652" w="5428652">
                <a:moveTo>
                  <a:pt x="0" y="0"/>
                </a:moveTo>
                <a:lnTo>
                  <a:pt x="5428652" y="0"/>
                </a:lnTo>
                <a:lnTo>
                  <a:pt x="5428652" y="5428652"/>
                </a:lnTo>
                <a:lnTo>
                  <a:pt x="0" y="542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25882" y="6874980"/>
            <a:ext cx="6095177" cy="6095177"/>
          </a:xfrm>
          <a:custGeom>
            <a:avLst/>
            <a:gdLst/>
            <a:ahLst/>
            <a:cxnLst/>
            <a:rect r="r" b="b" t="t" l="l"/>
            <a:pathLst>
              <a:path h="6095177" w="6095177">
                <a:moveTo>
                  <a:pt x="0" y="0"/>
                </a:moveTo>
                <a:lnTo>
                  <a:pt x="6095177" y="0"/>
                </a:lnTo>
                <a:lnTo>
                  <a:pt x="6095177" y="6095177"/>
                </a:lnTo>
                <a:lnTo>
                  <a:pt x="0" y="6095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39238" y="4642802"/>
            <a:ext cx="952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444365"/>
            <a:ext cx="9525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314529" y="2542991"/>
            <a:ext cx="18288000" cy="3268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9378" indent="-399689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FFFFF"/>
                </a:solidFill>
                <a:latin typeface="Neue Machina"/>
              </a:rPr>
              <a:t>Creating an e-commerce application on IBM Cloud Foundry involves deploying a web-based platform selling products or services. </a:t>
            </a:r>
          </a:p>
          <a:p>
            <a:pPr algn="just">
              <a:lnSpc>
                <a:spcPts val="5183"/>
              </a:lnSpc>
            </a:pPr>
          </a:p>
          <a:p>
            <a:pPr algn="just" marL="799378" indent="-399689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FFFFF"/>
                </a:solidFill>
                <a:latin typeface="Neue Machina"/>
              </a:rPr>
              <a:t>IBM Cloud Foundry is a Platform as a Service (PaaS) offering that simplifies the deployment and management of web applications.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8381" y="329565"/>
            <a:ext cx="8040439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14529" y="6496119"/>
            <a:ext cx="17973471" cy="133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eue Machina"/>
              </a:rPr>
              <a:t> These applications provide a virtual marketplace where customers can browse, select, purchase, and sometimes even review products.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9496" y="0"/>
            <a:ext cx="8996085" cy="8996085"/>
          </a:xfrm>
          <a:custGeom>
            <a:avLst/>
            <a:gdLst/>
            <a:ahLst/>
            <a:cxnLst/>
            <a:rect r="r" b="b" t="t" l="l"/>
            <a:pathLst>
              <a:path h="8996085" w="8996085">
                <a:moveTo>
                  <a:pt x="0" y="0"/>
                </a:moveTo>
                <a:lnTo>
                  <a:pt x="8996085" y="0"/>
                </a:lnTo>
                <a:lnTo>
                  <a:pt x="8996085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81976" y="-1991669"/>
            <a:ext cx="7242652" cy="7242652"/>
          </a:xfrm>
          <a:custGeom>
            <a:avLst/>
            <a:gdLst/>
            <a:ahLst/>
            <a:cxnLst/>
            <a:rect r="r" b="b" t="t" l="l"/>
            <a:pathLst>
              <a:path h="7242652" w="7242652">
                <a:moveTo>
                  <a:pt x="0" y="0"/>
                </a:moveTo>
                <a:lnTo>
                  <a:pt x="7242652" y="0"/>
                </a:lnTo>
                <a:lnTo>
                  <a:pt x="7242652" y="7242652"/>
                </a:lnTo>
                <a:lnTo>
                  <a:pt x="0" y="724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4026" y="329565"/>
            <a:ext cx="5263020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2110105"/>
            <a:ext cx="17259300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"/>
              </a:rPr>
              <a:t>Creating an e-commerce application on IBM Cloud Foundry involves severalkey steps. Firstly, sign up for an IBM Cloud account and set up a Cloud Foundry space to serve as our development environment. In this space, We'll develop our e-commerce application, encompassing both the front-end  and back-end 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"/>
              </a:rPr>
              <a:t> To store product data, user information, and orders securely, integrate a compatible database service like IBM Db2 on Cloud or PostgreSQL. Then, create a manifest.yml file to define deployment settings and use the IBM Cloud Command-Line Interface (CLI) to push our application to Cloud Foundry.Establish backup and continuous integration/continuous deployment (CI/CD) strategies for automation.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9496" y="0"/>
            <a:ext cx="8996085" cy="8996085"/>
          </a:xfrm>
          <a:custGeom>
            <a:avLst/>
            <a:gdLst/>
            <a:ahLst/>
            <a:cxnLst/>
            <a:rect r="r" b="b" t="t" l="l"/>
            <a:pathLst>
              <a:path h="8996085" w="8996085">
                <a:moveTo>
                  <a:pt x="0" y="0"/>
                </a:moveTo>
                <a:lnTo>
                  <a:pt x="8996085" y="0"/>
                </a:lnTo>
                <a:lnTo>
                  <a:pt x="8996085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81976" y="-1991669"/>
            <a:ext cx="7242652" cy="7242652"/>
          </a:xfrm>
          <a:custGeom>
            <a:avLst/>
            <a:gdLst/>
            <a:ahLst/>
            <a:cxnLst/>
            <a:rect r="r" b="b" t="t" l="l"/>
            <a:pathLst>
              <a:path h="7242652" w="7242652">
                <a:moveTo>
                  <a:pt x="0" y="0"/>
                </a:moveTo>
                <a:lnTo>
                  <a:pt x="7242652" y="0"/>
                </a:lnTo>
                <a:lnTo>
                  <a:pt x="7242652" y="7242652"/>
                </a:lnTo>
                <a:lnTo>
                  <a:pt x="0" y="724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287" y="2870329"/>
            <a:ext cx="15393425" cy="4546343"/>
          </a:xfrm>
          <a:custGeom>
            <a:avLst/>
            <a:gdLst/>
            <a:ahLst/>
            <a:cxnLst/>
            <a:rect r="r" b="b" t="t" l="l"/>
            <a:pathLst>
              <a:path h="4546343" w="15393425">
                <a:moveTo>
                  <a:pt x="0" y="0"/>
                </a:moveTo>
                <a:lnTo>
                  <a:pt x="15393426" y="0"/>
                </a:lnTo>
                <a:lnTo>
                  <a:pt x="15393426" y="4546342"/>
                </a:lnTo>
                <a:lnTo>
                  <a:pt x="0" y="4546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289365" y="329565"/>
            <a:ext cx="1431886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Approch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9496" y="-28575"/>
            <a:ext cx="8996085" cy="8996085"/>
          </a:xfrm>
          <a:custGeom>
            <a:avLst/>
            <a:gdLst/>
            <a:ahLst/>
            <a:cxnLst/>
            <a:rect r="r" b="b" t="t" l="l"/>
            <a:pathLst>
              <a:path h="8996085" w="8996085">
                <a:moveTo>
                  <a:pt x="0" y="0"/>
                </a:moveTo>
                <a:lnTo>
                  <a:pt x="8996085" y="0"/>
                </a:lnTo>
                <a:lnTo>
                  <a:pt x="8996085" y="8996085"/>
                </a:lnTo>
                <a:lnTo>
                  <a:pt x="0" y="8996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81976" y="-1991669"/>
            <a:ext cx="7242652" cy="7242652"/>
          </a:xfrm>
          <a:custGeom>
            <a:avLst/>
            <a:gdLst/>
            <a:ahLst/>
            <a:cxnLst/>
            <a:rect r="r" b="b" t="t" l="l"/>
            <a:pathLst>
              <a:path h="7242652" w="7242652">
                <a:moveTo>
                  <a:pt x="0" y="0"/>
                </a:moveTo>
                <a:lnTo>
                  <a:pt x="7242652" y="0"/>
                </a:lnTo>
                <a:lnTo>
                  <a:pt x="7242652" y="7242652"/>
                </a:lnTo>
                <a:lnTo>
                  <a:pt x="0" y="724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61695" y="3685626"/>
            <a:ext cx="14647850" cy="4162227"/>
          </a:xfrm>
          <a:custGeom>
            <a:avLst/>
            <a:gdLst/>
            <a:ahLst/>
            <a:cxnLst/>
            <a:rect r="r" b="b" t="t" l="l"/>
            <a:pathLst>
              <a:path h="4162227" w="14647850">
                <a:moveTo>
                  <a:pt x="0" y="0"/>
                </a:moveTo>
                <a:lnTo>
                  <a:pt x="14647850" y="0"/>
                </a:lnTo>
                <a:lnTo>
                  <a:pt x="14647850" y="4162227"/>
                </a:lnTo>
                <a:lnTo>
                  <a:pt x="0" y="41622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86" t="0" r="-386" b="-110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036034" y="329565"/>
            <a:ext cx="1431886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Techenology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8214" y="-4882840"/>
            <a:ext cx="9218676" cy="9218676"/>
          </a:xfrm>
          <a:custGeom>
            <a:avLst/>
            <a:gdLst/>
            <a:ahLst/>
            <a:cxnLst/>
            <a:rect r="r" b="b" t="t" l="l"/>
            <a:pathLst>
              <a:path h="9218676" w="9218676">
                <a:moveTo>
                  <a:pt x="0" y="0"/>
                </a:moveTo>
                <a:lnTo>
                  <a:pt x="9218676" y="0"/>
                </a:lnTo>
                <a:lnTo>
                  <a:pt x="9218676" y="9218677"/>
                </a:lnTo>
                <a:lnTo>
                  <a:pt x="0" y="9218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20443" y="-1551311"/>
            <a:ext cx="8685325" cy="8685325"/>
          </a:xfrm>
          <a:custGeom>
            <a:avLst/>
            <a:gdLst/>
            <a:ahLst/>
            <a:cxnLst/>
            <a:rect r="r" b="b" t="t" l="l"/>
            <a:pathLst>
              <a:path h="8685325" w="8685325">
                <a:moveTo>
                  <a:pt x="0" y="0"/>
                </a:moveTo>
                <a:lnTo>
                  <a:pt x="8685326" y="0"/>
                </a:lnTo>
                <a:lnTo>
                  <a:pt x="8685326" y="8685325"/>
                </a:lnTo>
                <a:lnTo>
                  <a:pt x="0" y="8685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7802" y="4806269"/>
            <a:ext cx="9218676" cy="9218676"/>
          </a:xfrm>
          <a:custGeom>
            <a:avLst/>
            <a:gdLst/>
            <a:ahLst/>
            <a:cxnLst/>
            <a:rect r="r" b="b" t="t" l="l"/>
            <a:pathLst>
              <a:path h="9218676" w="9218676">
                <a:moveTo>
                  <a:pt x="0" y="0"/>
                </a:moveTo>
                <a:lnTo>
                  <a:pt x="9218677" y="0"/>
                </a:lnTo>
                <a:lnTo>
                  <a:pt x="9218677" y="9218676"/>
                </a:lnTo>
                <a:lnTo>
                  <a:pt x="0" y="9218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99438" y="7474099"/>
            <a:ext cx="8685325" cy="8685325"/>
          </a:xfrm>
          <a:custGeom>
            <a:avLst/>
            <a:gdLst/>
            <a:ahLst/>
            <a:cxnLst/>
            <a:rect r="r" b="b" t="t" l="l"/>
            <a:pathLst>
              <a:path h="8685325" w="8685325">
                <a:moveTo>
                  <a:pt x="0" y="0"/>
                </a:moveTo>
                <a:lnTo>
                  <a:pt x="8685326" y="0"/>
                </a:lnTo>
                <a:lnTo>
                  <a:pt x="8685326" y="8685325"/>
                </a:lnTo>
                <a:lnTo>
                  <a:pt x="0" y="8685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817865" y="365816"/>
            <a:ext cx="14318861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Neue Machina Ultra-Bold"/>
              </a:rPr>
              <a:t> 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0629" y="6986859"/>
            <a:ext cx="17927371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 Semi-Bold"/>
              </a:rPr>
              <a:t>Developer-Friendly:</a:t>
            </a:r>
            <a:r>
              <a:rPr lang="en-US" sz="3399">
                <a:solidFill>
                  <a:srgbClr val="FFFFFF"/>
                </a:solidFill>
                <a:latin typeface="Neue Machina"/>
              </a:rPr>
              <a:t> IBM Cloud Foundry provides a user-friendly environment for developers, supporting various programming languages, frameworks, and libraries.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4810442"/>
            <a:ext cx="952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60629" y="1916486"/>
            <a:ext cx="17978345" cy="61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</a:pPr>
            <a:r>
              <a:rPr lang="en-US" sz="3579">
                <a:solidFill>
                  <a:srgbClr val="FFFFFF"/>
                </a:solidFill>
                <a:latin typeface="Neue Machina Bold"/>
              </a:rPr>
              <a:t> This cloud platform provides several key advantages for e-commerce: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0629" y="3073354"/>
            <a:ext cx="17496511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"/>
              </a:rPr>
              <a:t>Scalability: IBM Cloud Foundry allows businesses to easily scale their e-commerce applications up or down to meet varying demand.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655" y="4730069"/>
            <a:ext cx="17978345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"/>
              </a:rPr>
              <a:t>Reliability: IBM Cloud Foundry is designed to provide high availability and reliability, ensuring that e-commerce applications are accessible to customers 24/7.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655" y="9082550"/>
            <a:ext cx="16898671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Neue Machina"/>
              </a:rPr>
              <a:t>Security: IBM Cloud Foundry places a strong emphasis on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DAFw8Yp1fJI</dc:identifier>
  <dcterms:modified xsi:type="dcterms:W3CDTF">2011-08-01T06:04:30Z</dcterms:modified>
  <cp:revision>1</cp:revision>
  <dc:title>Introduction</dc:title>
</cp:coreProperties>
</file>