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BE446-9A3C-4E5B-9BD8-2945FE43012F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CE30B-5C9E-4488-A8A9-9336E3DBB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7D15-F5C1-4044-8577-7B9AC97A9DD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D61C-888D-4598-BF01-59027596A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7D15-F5C1-4044-8577-7B9AC97A9DD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D61C-888D-4598-BF01-59027596A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7D15-F5C1-4044-8577-7B9AC97A9DD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D61C-888D-4598-BF01-59027596A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7D15-F5C1-4044-8577-7B9AC97A9DD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D61C-888D-4598-BF01-59027596A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7D15-F5C1-4044-8577-7B9AC97A9DD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D61C-888D-4598-BF01-59027596A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7D15-F5C1-4044-8577-7B9AC97A9DD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D61C-888D-4598-BF01-59027596A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7D15-F5C1-4044-8577-7B9AC97A9DD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D61C-888D-4598-BF01-59027596A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7D15-F5C1-4044-8577-7B9AC97A9DD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D61C-888D-4598-BF01-59027596A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7D15-F5C1-4044-8577-7B9AC97A9DD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D61C-888D-4598-BF01-59027596A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7D15-F5C1-4044-8577-7B9AC97A9DD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D61C-888D-4598-BF01-59027596A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7D15-F5C1-4044-8577-7B9AC97A9DD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D61C-888D-4598-BF01-59027596A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D7D15-F5C1-4044-8577-7B9AC97A9DD4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3D61C-888D-4598-BF01-59027596A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Lending Club Case Study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4048" y="4797152"/>
            <a:ext cx="3736504" cy="1752600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tx1"/>
                </a:solidFill>
              </a:rPr>
              <a:t>Soundharya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Sai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Nigama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Veena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600" b="1" dirty="0" smtClean="0"/>
              <a:t>Conclusion 7 : </a:t>
            </a:r>
          </a:p>
          <a:p>
            <a:pPr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dirty="0" smtClean="0"/>
              <a:t>The higher the interest rate, higher will be the probability to default.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Recommendation 7 :</a:t>
            </a:r>
          </a:p>
          <a:p>
            <a:pPr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Provide appropriate interest rate for the loan amount and term period.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357301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 - 1</a:t>
            </a:r>
            <a:endParaRPr lang="en-US" sz="1600" dirty="0"/>
          </a:p>
        </p:txBody>
      </p:sp>
      <p:pic>
        <p:nvPicPr>
          <p:cNvPr id="5" name="Picture 4" descr="intrs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116632"/>
            <a:ext cx="5256584" cy="34412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1500" b="1" dirty="0" smtClean="0"/>
              <a:t>Conclusion 8 :</a:t>
            </a:r>
          </a:p>
          <a:p>
            <a:pPr>
              <a:buNone/>
            </a:pPr>
            <a:r>
              <a:rPr lang="en-US" sz="1500" dirty="0"/>
              <a:t>	</a:t>
            </a:r>
            <a:r>
              <a:rPr lang="en-US" sz="1500" dirty="0" smtClean="0"/>
              <a:t> </a:t>
            </a:r>
            <a:r>
              <a:rPr lang="en-US" sz="1500" dirty="0"/>
              <a:t>Installment, </a:t>
            </a:r>
            <a:r>
              <a:rPr lang="en-US" sz="1500" dirty="0" err="1"/>
              <a:t>funded_amnt_inv</a:t>
            </a:r>
            <a:r>
              <a:rPr lang="en-US" sz="1500" dirty="0"/>
              <a:t>, </a:t>
            </a:r>
            <a:r>
              <a:rPr lang="en-US" sz="1500" dirty="0" err="1"/>
              <a:t>funded_amnt</a:t>
            </a:r>
            <a:r>
              <a:rPr lang="en-US" sz="1500" dirty="0"/>
              <a:t> and </a:t>
            </a:r>
            <a:r>
              <a:rPr lang="en-US" sz="1500" dirty="0" err="1"/>
              <a:t>loan_amnt</a:t>
            </a:r>
            <a:r>
              <a:rPr lang="en-US" sz="1500" dirty="0"/>
              <a:t> are highly correlated</a:t>
            </a:r>
            <a:r>
              <a:rPr lang="en-US" sz="1500" dirty="0" smtClean="0"/>
              <a:t>.</a:t>
            </a:r>
          </a:p>
          <a:p>
            <a:pPr>
              <a:buNone/>
            </a:pP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42088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Fig-1</a:t>
            </a:r>
            <a:endParaRPr lang="en-US" sz="1400" dirty="0"/>
          </a:p>
        </p:txBody>
      </p:sp>
      <p:pic>
        <p:nvPicPr>
          <p:cNvPr id="6" name="Picture 5" descr="heat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0"/>
            <a:ext cx="6984776" cy="5301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Conclusion 9 : </a:t>
            </a:r>
            <a:r>
              <a:rPr lang="en-US" sz="1600" dirty="0" smtClean="0"/>
              <a:t>As seen in Fig – 1 ,Higher the DTI, higher the chance for charge off.</a:t>
            </a:r>
          </a:p>
          <a:p>
            <a:pPr>
              <a:buNone/>
            </a:pPr>
            <a:r>
              <a:rPr lang="en-US" sz="1600" b="1" dirty="0" smtClean="0"/>
              <a:t>Recommendation 9 </a:t>
            </a:r>
            <a:r>
              <a:rPr lang="en-US" sz="1600" dirty="0" smtClean="0"/>
              <a:t>: Reducing approving loan with 20% to 25% DTI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39952" y="213285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 - 1</a:t>
            </a:r>
            <a:endParaRPr lang="en-US" sz="1600" dirty="0"/>
          </a:p>
        </p:txBody>
      </p:sp>
      <p:pic>
        <p:nvPicPr>
          <p:cNvPr id="6" name="Picture 5" descr="cr_ter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3356992"/>
            <a:ext cx="3960440" cy="28822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3768" y="6237312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 - 2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3429000"/>
            <a:ext cx="34563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Conclusion 10 :</a:t>
            </a:r>
            <a:r>
              <a:rPr lang="en-US" sz="1600" dirty="0" smtClean="0"/>
              <a:t> As seen in Fig-2 Charged off Rate is high for applicants who take 60 months term(Assumed, higher loan amount with 60 Month term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860032" y="4653136"/>
            <a:ext cx="3168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Recommendation 10 : </a:t>
            </a:r>
            <a:r>
              <a:rPr lang="en-US" sz="1600" dirty="0" smtClean="0"/>
              <a:t>Provide 60 Month term for lesser loan amount. Try not to give higher loan amount for 60 month term.</a:t>
            </a:r>
            <a:endParaRPr lang="en-US" sz="1600" dirty="0"/>
          </a:p>
        </p:txBody>
      </p:sp>
      <p:pic>
        <p:nvPicPr>
          <p:cNvPr id="11" name="Picture 10" descr="dt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188640"/>
            <a:ext cx="6120680" cy="19961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Problem statement:</a:t>
            </a:r>
          </a:p>
          <a:p>
            <a:pPr>
              <a:buNone/>
            </a:pPr>
            <a:r>
              <a:rPr lang="en-US" sz="1800" dirty="0" smtClean="0"/>
              <a:t>		Consumer finance company which lending various types of loans to urban customers. When the company receives a loan application, the company has to make a decision for loan approval based on the applicant’s profile. 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smtClean="0"/>
              <a:t>       	Based on the applicant profile, the company will either will approve or reject.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smtClean="0"/>
              <a:t>       </a:t>
            </a:r>
            <a:r>
              <a:rPr lang="en-US" sz="1800" b="1" dirty="0" smtClean="0"/>
              <a:t>There are two type of risk :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  		 1) </a:t>
            </a:r>
            <a:r>
              <a:rPr lang="en-US" sz="1800" dirty="0"/>
              <a:t>If the applicant is</a:t>
            </a:r>
            <a:r>
              <a:rPr lang="en-US" sz="1800" b="1" dirty="0"/>
              <a:t> </a:t>
            </a:r>
            <a:r>
              <a:rPr lang="en-US" sz="1800" dirty="0"/>
              <a:t>likely to repay the loan, then not approving the loan results in a loss of business to the </a:t>
            </a:r>
            <a:r>
              <a:rPr lang="en-US" sz="1800" dirty="0" smtClean="0"/>
              <a:t>company.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		 2) </a:t>
            </a:r>
            <a:r>
              <a:rPr lang="en-US" sz="1800" dirty="0"/>
              <a:t>If the applicant is not likely to repay the loan, i.e. he/she is likely to default, then approving the loan may lead to a financial loss for the </a:t>
            </a:r>
            <a:r>
              <a:rPr lang="en-US" sz="1800" dirty="0" smtClean="0"/>
              <a:t>company.</a:t>
            </a: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92941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Project Objective: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1900" dirty="0" smtClean="0"/>
              <a:t>Accepted loan application will end up in three type:</a:t>
            </a:r>
          </a:p>
          <a:p>
            <a:pPr>
              <a:buNone/>
            </a:pPr>
            <a:r>
              <a:rPr lang="en-US" sz="1900" dirty="0"/>
              <a:t> </a:t>
            </a:r>
            <a:r>
              <a:rPr lang="en-US" sz="1900" dirty="0" smtClean="0"/>
              <a:t>      1)Fully paid – Repaid full loan amount</a:t>
            </a:r>
          </a:p>
          <a:p>
            <a:pPr>
              <a:buNone/>
            </a:pPr>
            <a:r>
              <a:rPr lang="en-US" sz="1900" dirty="0" smtClean="0"/>
              <a:t>       2)Charged-off(Default) – Failed to replay</a:t>
            </a:r>
          </a:p>
          <a:p>
            <a:pPr>
              <a:buNone/>
            </a:pPr>
            <a:r>
              <a:rPr lang="en-US" sz="1900" dirty="0"/>
              <a:t> </a:t>
            </a:r>
            <a:r>
              <a:rPr lang="en-US" sz="1900" dirty="0" smtClean="0"/>
              <a:t>      3)Current – Repaying the loan amount</a:t>
            </a:r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2400" b="1" dirty="0" smtClean="0"/>
              <a:t>		</a:t>
            </a:r>
            <a:r>
              <a:rPr lang="en-US" sz="1800" b="1" dirty="0" smtClean="0"/>
              <a:t>To find </a:t>
            </a:r>
            <a:r>
              <a:rPr lang="en-US" sz="1800" b="1" dirty="0" smtClean="0"/>
              <a:t>which </a:t>
            </a:r>
            <a:r>
              <a:rPr lang="en-US" sz="1800" b="1" dirty="0" smtClean="0"/>
              <a:t>type of loan applicant </a:t>
            </a:r>
            <a:r>
              <a:rPr lang="en-US" sz="1800" b="1" dirty="0" smtClean="0"/>
              <a:t>is</a:t>
            </a:r>
            <a:r>
              <a:rPr lang="en-US" sz="1800" b="1" dirty="0" smtClean="0"/>
              <a:t> </a:t>
            </a:r>
            <a:r>
              <a:rPr lang="en-US" sz="1800" b="1" dirty="0" smtClean="0"/>
              <a:t>resulting in default(failed to repay the loan amount) for to reduce business loss and risk associated with that applicant.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Dataset used for project work: </a:t>
            </a:r>
          </a:p>
          <a:p>
            <a:pPr>
              <a:buNone/>
            </a:pPr>
            <a:r>
              <a:rPr lang="en-US" sz="2400" dirty="0" smtClean="0"/>
              <a:t>		 </a:t>
            </a:r>
            <a:r>
              <a:rPr lang="en-US" sz="1800" dirty="0"/>
              <a:t>loan data </a:t>
            </a:r>
            <a:r>
              <a:rPr lang="en-US" sz="1800" dirty="0" smtClean="0"/>
              <a:t>of </a:t>
            </a:r>
            <a:r>
              <a:rPr lang="en-US" sz="1800" dirty="0"/>
              <a:t>all </a:t>
            </a:r>
            <a:r>
              <a:rPr lang="en-US" sz="1800" dirty="0" smtClean="0"/>
              <a:t>Accepted loan applicants </a:t>
            </a:r>
            <a:r>
              <a:rPr lang="en-US" sz="1800" dirty="0"/>
              <a:t>through the time period 2007 </a:t>
            </a:r>
            <a:r>
              <a:rPr lang="en-US" sz="1800" dirty="0" smtClean="0"/>
              <a:t>to 2011</a:t>
            </a:r>
            <a:r>
              <a:rPr lang="en-US" sz="1800" dirty="0"/>
              <a:t>.</a:t>
            </a:r>
            <a:endParaRPr lang="en-US" sz="1800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606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Recommendation: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sz="1400" b="1" dirty="0"/>
              <a:t>	</a:t>
            </a:r>
            <a:r>
              <a:rPr lang="en-US" sz="1400" b="1" dirty="0" smtClean="0"/>
              <a:t>	                                                                           </a:t>
            </a:r>
            <a:r>
              <a:rPr lang="en-US" sz="1400" dirty="0" smtClean="0"/>
              <a:t>  Fig - 1 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b="1" dirty="0" smtClean="0"/>
              <a:t>Conclusion 1 :</a:t>
            </a:r>
          </a:p>
          <a:p>
            <a:pPr>
              <a:buNone/>
            </a:pPr>
            <a:r>
              <a:rPr lang="en-US" sz="1400" dirty="0" smtClean="0"/>
              <a:t> 	 The loan applicant with the work experience 0 to 2.5 years is having more chance to end up in charge  off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b="1" dirty="0" smtClean="0"/>
              <a:t>Recommendation 1 :</a:t>
            </a:r>
          </a:p>
          <a:p>
            <a:pPr>
              <a:buNone/>
            </a:pPr>
            <a:r>
              <a:rPr lang="en-US" sz="1400" dirty="0" smtClean="0"/>
              <a:t>	Have a valid employment proof verification of loan applicant  </a:t>
            </a:r>
            <a:r>
              <a:rPr lang="en-US" sz="1400" dirty="0" err="1" smtClean="0"/>
              <a:t>i.e</a:t>
            </a:r>
            <a:r>
              <a:rPr lang="en-US" sz="1400" dirty="0" smtClean="0"/>
              <a:t>, he/she will continue to work </a:t>
            </a:r>
            <a:r>
              <a:rPr lang="en-US" sz="1400" dirty="0" err="1" smtClean="0"/>
              <a:t>untill</a:t>
            </a:r>
            <a:r>
              <a:rPr lang="en-US" sz="1400" dirty="0" smtClean="0"/>
              <a:t> loan has been repaid 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4" descr="empworkye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1196752"/>
            <a:ext cx="3855985" cy="2778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2068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b="1" dirty="0" smtClean="0"/>
              <a:t>Conclusion 2 : 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Even though the number of loan applicant very less in ‘other’ home ownership( As seen in Fig - 2), will have high chance to end up in default as seen in Fig - 1 .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Since, there are more loan applicant in </a:t>
            </a:r>
            <a:r>
              <a:rPr lang="en-US" sz="1400" dirty="0" err="1" smtClean="0"/>
              <a:t>Mortage</a:t>
            </a:r>
            <a:r>
              <a:rPr lang="en-US" sz="1400" dirty="0" smtClean="0"/>
              <a:t> and Rent type of home ownership, where the number of loan applicant resulting in default is also high as seen in Fig - 2.</a:t>
            </a:r>
          </a:p>
          <a:p>
            <a:pPr>
              <a:buNone/>
            </a:pPr>
            <a:r>
              <a:rPr lang="en-US" sz="1400" b="1" dirty="0" smtClean="0"/>
              <a:t>Recommendation 2 :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Reduce giving loan approval for ‘other’ home ownership type. Since, its having highest rate in charge off with 18.36%.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Have a proper investigation and verification on  Rent and </a:t>
            </a:r>
            <a:r>
              <a:rPr lang="en-US" sz="1400" dirty="0" err="1"/>
              <a:t>M</a:t>
            </a:r>
            <a:r>
              <a:rPr lang="en-US" sz="1400" dirty="0" err="1" smtClean="0"/>
              <a:t>ortage</a:t>
            </a:r>
            <a:r>
              <a:rPr lang="en-US" sz="1400" dirty="0" smtClean="0"/>
              <a:t> home ownership before giving loan approval.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 smtClean="0"/>
          </a:p>
        </p:txBody>
      </p:sp>
      <p:pic>
        <p:nvPicPr>
          <p:cNvPr id="7" name="Picture 6" descr="Cr_Homeowner shi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20688"/>
            <a:ext cx="3347864" cy="23827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91680" y="306896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 -1 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228184" y="328498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Fig-2 </a:t>
            </a:r>
            <a:endParaRPr lang="en-US" sz="1200" dirty="0"/>
          </a:p>
        </p:txBody>
      </p:sp>
      <p:pic>
        <p:nvPicPr>
          <p:cNvPr id="8" name="Picture 7" descr="hom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9384" y="620688"/>
            <a:ext cx="5544616" cy="27100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400" b="1" dirty="0" smtClean="0"/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endParaRPr lang="en-US" sz="1400" b="1" dirty="0" smtClean="0"/>
          </a:p>
          <a:p>
            <a:pPr>
              <a:buNone/>
            </a:pPr>
            <a:r>
              <a:rPr lang="en-US" sz="1400" b="1" dirty="0" smtClean="0"/>
              <a:t>Conclusion 3 :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Though the number of applicant for grade G is less as seen in Fig - 2, 33.77 %  of them resulting in default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as seen in Fig - 1. The grade – G have high chance to end up in default compared to other grades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The </a:t>
            </a:r>
            <a:r>
              <a:rPr lang="en-US" sz="1400" dirty="0" err="1" smtClean="0"/>
              <a:t>propability</a:t>
            </a:r>
            <a:r>
              <a:rPr lang="en-US" sz="1400" dirty="0" smtClean="0"/>
              <a:t> to charge off is increasing as grade increase from A to G.</a:t>
            </a:r>
          </a:p>
          <a:p>
            <a:pPr>
              <a:buNone/>
            </a:pPr>
            <a:r>
              <a:rPr lang="en-US" sz="1400" dirty="0" smtClean="0"/>
              <a:t>2. 	As the number of applicant in Grade A, B and C are high , the number of charge off is also high.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b="1" dirty="0" smtClean="0"/>
              <a:t>Recommendation 3 :</a:t>
            </a:r>
          </a:p>
          <a:p>
            <a:pPr>
              <a:buAutoNum type="arabicPeriod"/>
            </a:pPr>
            <a:r>
              <a:rPr lang="en-US" sz="1400" dirty="0" smtClean="0"/>
              <a:t>Avoid approving loan to grade G loan applicant.</a:t>
            </a:r>
          </a:p>
          <a:p>
            <a:pPr>
              <a:buAutoNum type="arabicPeriod"/>
            </a:pPr>
            <a:r>
              <a:rPr lang="en-US" sz="1400" dirty="0" smtClean="0"/>
              <a:t>Have proper verification of Grade A,B and C loan applicant.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b="1" dirty="0" smtClean="0"/>
              <a:t>	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4" descr="gra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548680"/>
            <a:ext cx="3852686" cy="29523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1760" y="335699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Fig-1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092280" y="350100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Fig-2</a:t>
            </a:r>
            <a:endParaRPr lang="en-US" sz="1200" dirty="0"/>
          </a:p>
        </p:txBody>
      </p:sp>
      <p:pic>
        <p:nvPicPr>
          <p:cNvPr id="8" name="Picture 7" descr="gra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620688"/>
            <a:ext cx="4680520" cy="2758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Conclusion 4 :</a:t>
            </a:r>
          </a:p>
          <a:p>
            <a:pPr>
              <a:buNone/>
            </a:pPr>
            <a:r>
              <a:rPr lang="en-US" sz="1400" dirty="0" smtClean="0"/>
              <a:t>	The loan applicant with sub grade F4,F5,G1,G2,G3 and G5 having highest probability of charge off rate.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600" b="1" dirty="0" smtClean="0"/>
              <a:t>Recommendation 4 :</a:t>
            </a:r>
          </a:p>
          <a:p>
            <a:pPr>
              <a:buNone/>
            </a:pPr>
            <a:r>
              <a:rPr lang="en-US" sz="1600" b="1" dirty="0"/>
              <a:t>	</a:t>
            </a:r>
            <a:r>
              <a:rPr lang="en-US" sz="1400" dirty="0" smtClean="0"/>
              <a:t>Avoid giving loan approval for following </a:t>
            </a:r>
            <a:r>
              <a:rPr lang="en-US" sz="1400" dirty="0" err="1" smtClean="0"/>
              <a:t>subgrade</a:t>
            </a:r>
            <a:r>
              <a:rPr lang="en-US" sz="1400" dirty="0" smtClean="0"/>
              <a:t> F4,F5,G1,G2,G3 and G5. As number of loan applicant is also very less compared to other grades, there will be no major impact in rejecting.</a:t>
            </a:r>
            <a:endParaRPr lang="en-US" sz="1400" b="1" dirty="0" smtClean="0"/>
          </a:p>
          <a:p>
            <a:pPr>
              <a:buNone/>
            </a:pP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55976" y="371703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Fig-1</a:t>
            </a:r>
            <a:endParaRPr lang="en-US" sz="1400" dirty="0"/>
          </a:p>
        </p:txBody>
      </p:sp>
      <p:pic>
        <p:nvPicPr>
          <p:cNvPr id="8" name="Picture 7" descr="subgra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8640"/>
            <a:ext cx="9144000" cy="3551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1600" b="1" dirty="0" smtClean="0"/>
              <a:t>Conclusion 5 :</a:t>
            </a:r>
          </a:p>
          <a:p>
            <a:pPr>
              <a:buNone/>
            </a:pPr>
            <a:r>
              <a:rPr lang="en-US" sz="1600" b="1" dirty="0" smtClean="0"/>
              <a:t>		</a:t>
            </a:r>
            <a:r>
              <a:rPr lang="en-US" sz="1400" dirty="0" smtClean="0"/>
              <a:t>Applicants who take loan on 'SMALL BUSINESS' Purpose are likely to charge off with 27.08% followed by renewable energy and educational.</a:t>
            </a:r>
          </a:p>
          <a:p>
            <a:pPr>
              <a:buNone/>
            </a:pPr>
            <a:endParaRPr lang="en-US" sz="1500" dirty="0"/>
          </a:p>
          <a:p>
            <a:pPr>
              <a:buNone/>
            </a:pPr>
            <a:r>
              <a:rPr lang="en-US" sz="1500" b="1" dirty="0" smtClean="0"/>
              <a:t>Recommendation 5 :</a:t>
            </a:r>
          </a:p>
          <a:p>
            <a:pPr>
              <a:buNone/>
            </a:pPr>
            <a:r>
              <a:rPr lang="en-US" sz="1500" dirty="0"/>
              <a:t>	</a:t>
            </a:r>
            <a:r>
              <a:rPr lang="en-US" sz="1500" dirty="0" smtClean="0"/>
              <a:t>	</a:t>
            </a:r>
            <a:r>
              <a:rPr lang="en-US" sz="1400" dirty="0" smtClean="0"/>
              <a:t>As the Small Business can't run well in initial stages and thus applicants can't repay loan immediately. So, have a proper verification on probability of business success on small scale business. Same applicable to renewable energy and education.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936" y="371703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 - 1</a:t>
            </a:r>
            <a:endParaRPr lang="en-US" sz="1400" dirty="0"/>
          </a:p>
        </p:txBody>
      </p:sp>
      <p:pic>
        <p:nvPicPr>
          <p:cNvPr id="8" name="Picture 7" descr="purpo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60648"/>
            <a:ext cx="8820472" cy="3433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579296" cy="619268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900" b="1" dirty="0" smtClean="0"/>
          </a:p>
          <a:p>
            <a:pPr>
              <a:buNone/>
            </a:pPr>
            <a:endParaRPr lang="en-US" sz="1900" b="1" dirty="0"/>
          </a:p>
          <a:p>
            <a:pPr>
              <a:buNone/>
            </a:pPr>
            <a:endParaRPr lang="en-US" sz="1900" b="1" dirty="0" smtClean="0"/>
          </a:p>
          <a:p>
            <a:pPr>
              <a:buNone/>
            </a:pPr>
            <a:endParaRPr lang="en-US" sz="1900" b="1" dirty="0"/>
          </a:p>
          <a:p>
            <a:pPr>
              <a:buNone/>
            </a:pPr>
            <a:r>
              <a:rPr lang="en-US" sz="2300" b="1" dirty="0" smtClean="0"/>
              <a:t>Conclusion 6 :</a:t>
            </a:r>
          </a:p>
          <a:p>
            <a:pPr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800" dirty="0" smtClean="0"/>
              <a:t>The lesser the annual income, the higher the probability to be default. As seen in Fig-1 , the lesser salary range 0 to 20000 have highest charge of rate as 20%.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2300" b="1" dirty="0" smtClean="0"/>
              <a:t>Recommendation 6 :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800" dirty="0" smtClean="0"/>
              <a:t>If He/she posses lesser annual salary range have a proper salary verification . </a:t>
            </a:r>
            <a:r>
              <a:rPr lang="en-US" sz="1800" dirty="0" err="1" smtClean="0"/>
              <a:t>i.e</a:t>
            </a:r>
            <a:r>
              <a:rPr lang="en-US" sz="1800" dirty="0" smtClean="0"/>
              <a:t>, he/she will have salary hike in future days in order to complete loan debt. 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	As number of applicant is high from 20000 to 60000, so requested to follow the recommendation highly for this category.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3645024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 - 1</a:t>
            </a:r>
            <a:endParaRPr lang="en-US" sz="1600" dirty="0"/>
          </a:p>
        </p:txBody>
      </p:sp>
      <p:pic>
        <p:nvPicPr>
          <p:cNvPr id="6" name="Picture 5" descr="cr_annu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48680"/>
            <a:ext cx="9144000" cy="30246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344</Words>
  <Application>Microsoft Office PowerPoint</Application>
  <PresentationFormat>On-screen Show (4:3)</PresentationFormat>
  <Paragraphs>168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Lending Club Case Study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Admin</dc:creator>
  <cp:lastModifiedBy>Admin</cp:lastModifiedBy>
  <cp:revision>61</cp:revision>
  <dcterms:created xsi:type="dcterms:W3CDTF">2022-10-05T03:02:54Z</dcterms:created>
  <dcterms:modified xsi:type="dcterms:W3CDTF">2022-10-05T13:28:44Z</dcterms:modified>
</cp:coreProperties>
</file>