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79" r:id="rId7"/>
    <p:sldId id="277" r:id="rId8"/>
    <p:sldId id="280" r:id="rId9"/>
    <p:sldId id="281" r:id="rId10"/>
    <p:sldId id="261" r:id="rId11"/>
    <p:sldId id="266" r:id="rId12"/>
    <p:sldId id="275" r:id="rId13"/>
    <p:sldId id="276" r:id="rId14"/>
    <p:sldId id="282" r:id="rId15"/>
    <p:sldId id="283" r:id="rId16"/>
    <p:sldId id="28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2CB2C-A2D6-4DD5-A94C-22C93E9FFA0D}" v="70" dt="2019-11-13T15:39:55.401"/>
    <p1510:client id="{B7FE9243-0CB0-4473-B213-3DC5D0DD1F01}" v="2" dt="2019-11-13T15:41:10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675"/>
  </p:normalViewPr>
  <p:slideViewPr>
    <p:cSldViewPr snapToGrid="0" snapToObjects="1">
      <p:cViewPr varScale="1">
        <p:scale>
          <a:sx n="77" d="100"/>
          <a:sy n="77" d="100"/>
        </p:scale>
        <p:origin x="27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459FA-27E6-485B-9832-7ECCA8830D07}" type="doc">
      <dgm:prSet loTypeId="urn:microsoft.com/office/officeart/2005/8/layout/cycle5" loCatId="cycle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5FA6E47-5478-4B22-8090-EC33B41EDA15}">
      <dgm:prSet phldrT="[Text]"/>
      <dgm:spPr/>
      <dgm:t>
        <a:bodyPr/>
        <a:lstStyle/>
        <a:p>
          <a:r>
            <a:rPr lang="en-IN" dirty="0"/>
            <a:t>Storage of finished products</a:t>
          </a:r>
        </a:p>
      </dgm:t>
    </dgm:pt>
    <dgm:pt modelId="{38D83B0F-EC9D-475F-9667-8B295B1B8785}" type="parTrans" cxnId="{CAAA9CBB-3F0D-430F-9C5F-28A82569BDDA}">
      <dgm:prSet/>
      <dgm:spPr/>
      <dgm:t>
        <a:bodyPr/>
        <a:lstStyle/>
        <a:p>
          <a:endParaRPr lang="en-IN"/>
        </a:p>
      </dgm:t>
    </dgm:pt>
    <dgm:pt modelId="{B088469F-122B-49CB-A771-BF7602F6249E}" type="sibTrans" cxnId="{CAAA9CBB-3F0D-430F-9C5F-28A82569BDDA}">
      <dgm:prSet/>
      <dgm:spPr/>
      <dgm:t>
        <a:bodyPr/>
        <a:lstStyle/>
        <a:p>
          <a:endParaRPr lang="en-IN"/>
        </a:p>
      </dgm:t>
    </dgm:pt>
    <dgm:pt modelId="{0F76EC11-8236-4AD4-880F-E498CCBAD3BA}">
      <dgm:prSet phldrT="[Text]"/>
      <dgm:spPr/>
      <dgm:t>
        <a:bodyPr/>
        <a:lstStyle/>
        <a:p>
          <a:r>
            <a:rPr lang="en-IN" dirty="0"/>
            <a:t>Updating stock</a:t>
          </a:r>
        </a:p>
      </dgm:t>
    </dgm:pt>
    <dgm:pt modelId="{F493BCBE-2816-40A3-9EC6-0E53092177D8}" type="parTrans" cxnId="{6A9AEA6C-2F0B-432D-9A4F-BA624726884C}">
      <dgm:prSet/>
      <dgm:spPr/>
      <dgm:t>
        <a:bodyPr/>
        <a:lstStyle/>
        <a:p>
          <a:endParaRPr lang="en-IN"/>
        </a:p>
      </dgm:t>
    </dgm:pt>
    <dgm:pt modelId="{B2964233-F446-4C79-8FB4-20E7EEED66B8}" type="sibTrans" cxnId="{6A9AEA6C-2F0B-432D-9A4F-BA624726884C}">
      <dgm:prSet/>
      <dgm:spPr/>
      <dgm:t>
        <a:bodyPr/>
        <a:lstStyle/>
        <a:p>
          <a:endParaRPr lang="en-IN"/>
        </a:p>
      </dgm:t>
    </dgm:pt>
    <dgm:pt modelId="{FD33DF4F-BD52-4898-817C-637343D4C94A}">
      <dgm:prSet phldrT="[Text]"/>
      <dgm:spPr/>
      <dgm:t>
        <a:bodyPr/>
        <a:lstStyle/>
        <a:p>
          <a:r>
            <a:rPr lang="en-IN" dirty="0"/>
            <a:t>Order placed</a:t>
          </a:r>
        </a:p>
      </dgm:t>
    </dgm:pt>
    <dgm:pt modelId="{C39A4CEC-515D-4156-B231-E546B4476B3C}" type="parTrans" cxnId="{616DBB81-384B-4CB9-A594-D99019093C65}">
      <dgm:prSet/>
      <dgm:spPr/>
      <dgm:t>
        <a:bodyPr/>
        <a:lstStyle/>
        <a:p>
          <a:endParaRPr lang="en-IN"/>
        </a:p>
      </dgm:t>
    </dgm:pt>
    <dgm:pt modelId="{C7541D14-F836-4173-AE66-376A0427B485}" type="sibTrans" cxnId="{616DBB81-384B-4CB9-A594-D99019093C65}">
      <dgm:prSet/>
      <dgm:spPr/>
      <dgm:t>
        <a:bodyPr/>
        <a:lstStyle/>
        <a:p>
          <a:endParaRPr lang="en-IN"/>
        </a:p>
      </dgm:t>
    </dgm:pt>
    <dgm:pt modelId="{405B1D28-BC51-4558-8186-DBD2BBA4D161}">
      <dgm:prSet phldrT="[Text]"/>
      <dgm:spPr/>
      <dgm:t>
        <a:bodyPr/>
        <a:lstStyle/>
        <a:p>
          <a:r>
            <a:rPr lang="en-IN" dirty="0"/>
            <a:t>Transportation </a:t>
          </a:r>
        </a:p>
      </dgm:t>
    </dgm:pt>
    <dgm:pt modelId="{37BF9AB6-A59F-477E-986A-1FB1C3731628}" type="parTrans" cxnId="{460BA0B0-FDE6-4610-AD6C-0D23D9BE52DC}">
      <dgm:prSet/>
      <dgm:spPr/>
      <dgm:t>
        <a:bodyPr/>
        <a:lstStyle/>
        <a:p>
          <a:endParaRPr lang="en-IN"/>
        </a:p>
      </dgm:t>
    </dgm:pt>
    <dgm:pt modelId="{4D8AD323-7971-4106-B5B5-ABBD5C4DE0B4}" type="sibTrans" cxnId="{460BA0B0-FDE6-4610-AD6C-0D23D9BE52DC}">
      <dgm:prSet/>
      <dgm:spPr/>
      <dgm:t>
        <a:bodyPr/>
        <a:lstStyle/>
        <a:p>
          <a:endParaRPr lang="en-IN"/>
        </a:p>
      </dgm:t>
    </dgm:pt>
    <dgm:pt modelId="{4E091E9A-B59A-4791-8F2B-79A161885F8D}">
      <dgm:prSet phldrT="[Text]"/>
      <dgm:spPr/>
      <dgm:t>
        <a:bodyPr/>
        <a:lstStyle/>
        <a:p>
          <a:r>
            <a:rPr lang="en-IN" dirty="0"/>
            <a:t>Distribution</a:t>
          </a:r>
        </a:p>
      </dgm:t>
    </dgm:pt>
    <dgm:pt modelId="{4F869121-CD8E-471D-89A9-E2EE1A9C0486}" type="parTrans" cxnId="{A0B95CE5-EE19-4A83-8916-28660CCAED94}">
      <dgm:prSet/>
      <dgm:spPr/>
      <dgm:t>
        <a:bodyPr/>
        <a:lstStyle/>
        <a:p>
          <a:endParaRPr lang="en-IN"/>
        </a:p>
      </dgm:t>
    </dgm:pt>
    <dgm:pt modelId="{7FA4F80B-FF44-4519-AC99-ED5F3E2B5399}" type="sibTrans" cxnId="{A0B95CE5-EE19-4A83-8916-28660CCAED94}">
      <dgm:prSet/>
      <dgm:spPr/>
      <dgm:t>
        <a:bodyPr/>
        <a:lstStyle/>
        <a:p>
          <a:endParaRPr lang="en-IN"/>
        </a:p>
      </dgm:t>
    </dgm:pt>
    <dgm:pt modelId="{CE38CBA9-E1F4-4C86-A2F2-EAFDEDDB1B8C}" type="pres">
      <dgm:prSet presAssocID="{6A9459FA-27E6-485B-9832-7ECCA8830D07}" presName="cycle" presStyleCnt="0">
        <dgm:presLayoutVars>
          <dgm:dir/>
          <dgm:resizeHandles val="exact"/>
        </dgm:presLayoutVars>
      </dgm:prSet>
      <dgm:spPr/>
    </dgm:pt>
    <dgm:pt modelId="{D45F956A-7DEE-4DBB-BD87-A087E516DA84}" type="pres">
      <dgm:prSet presAssocID="{35FA6E47-5478-4B22-8090-EC33B41EDA15}" presName="node" presStyleLbl="node1" presStyleIdx="0" presStyleCnt="5">
        <dgm:presLayoutVars>
          <dgm:bulletEnabled val="1"/>
        </dgm:presLayoutVars>
      </dgm:prSet>
      <dgm:spPr/>
    </dgm:pt>
    <dgm:pt modelId="{1F3AF3DE-5E55-4739-A5DB-66E38ECF66A2}" type="pres">
      <dgm:prSet presAssocID="{35FA6E47-5478-4B22-8090-EC33B41EDA15}" presName="spNode" presStyleCnt="0"/>
      <dgm:spPr/>
    </dgm:pt>
    <dgm:pt modelId="{C93A0353-4887-4719-84BC-69CC55F80E5B}" type="pres">
      <dgm:prSet presAssocID="{B088469F-122B-49CB-A771-BF7602F6249E}" presName="sibTrans" presStyleLbl="sibTrans1D1" presStyleIdx="0" presStyleCnt="5"/>
      <dgm:spPr/>
    </dgm:pt>
    <dgm:pt modelId="{DC7CAD86-F19C-4DCE-9FF8-2D5AB9400CBE}" type="pres">
      <dgm:prSet presAssocID="{0F76EC11-8236-4AD4-880F-E498CCBAD3BA}" presName="node" presStyleLbl="node1" presStyleIdx="1" presStyleCnt="5">
        <dgm:presLayoutVars>
          <dgm:bulletEnabled val="1"/>
        </dgm:presLayoutVars>
      </dgm:prSet>
      <dgm:spPr/>
    </dgm:pt>
    <dgm:pt modelId="{1977C8FE-3BA7-4DE4-AB29-B5B6C56938B3}" type="pres">
      <dgm:prSet presAssocID="{0F76EC11-8236-4AD4-880F-E498CCBAD3BA}" presName="spNode" presStyleCnt="0"/>
      <dgm:spPr/>
    </dgm:pt>
    <dgm:pt modelId="{744F4141-9AB9-4F45-826C-DA454E453E04}" type="pres">
      <dgm:prSet presAssocID="{B2964233-F446-4C79-8FB4-20E7EEED66B8}" presName="sibTrans" presStyleLbl="sibTrans1D1" presStyleIdx="1" presStyleCnt="5"/>
      <dgm:spPr/>
    </dgm:pt>
    <dgm:pt modelId="{D54A6B92-42A0-450F-9DC0-7E7A591773E0}" type="pres">
      <dgm:prSet presAssocID="{FD33DF4F-BD52-4898-817C-637343D4C94A}" presName="node" presStyleLbl="node1" presStyleIdx="2" presStyleCnt="5">
        <dgm:presLayoutVars>
          <dgm:bulletEnabled val="1"/>
        </dgm:presLayoutVars>
      </dgm:prSet>
      <dgm:spPr/>
    </dgm:pt>
    <dgm:pt modelId="{52256916-3914-4B9B-AE77-781763D85EDB}" type="pres">
      <dgm:prSet presAssocID="{FD33DF4F-BD52-4898-817C-637343D4C94A}" presName="spNode" presStyleCnt="0"/>
      <dgm:spPr/>
    </dgm:pt>
    <dgm:pt modelId="{D09AA168-3A9A-4B63-9AA1-36B829B3B397}" type="pres">
      <dgm:prSet presAssocID="{C7541D14-F836-4173-AE66-376A0427B485}" presName="sibTrans" presStyleLbl="sibTrans1D1" presStyleIdx="2" presStyleCnt="5"/>
      <dgm:spPr/>
    </dgm:pt>
    <dgm:pt modelId="{3450B945-F972-45DA-BCC4-9794EACEB87F}" type="pres">
      <dgm:prSet presAssocID="{405B1D28-BC51-4558-8186-DBD2BBA4D161}" presName="node" presStyleLbl="node1" presStyleIdx="3" presStyleCnt="5">
        <dgm:presLayoutVars>
          <dgm:bulletEnabled val="1"/>
        </dgm:presLayoutVars>
      </dgm:prSet>
      <dgm:spPr/>
    </dgm:pt>
    <dgm:pt modelId="{D7456A35-2FFC-4C23-AF31-1E58F853A426}" type="pres">
      <dgm:prSet presAssocID="{405B1D28-BC51-4558-8186-DBD2BBA4D161}" presName="spNode" presStyleCnt="0"/>
      <dgm:spPr/>
    </dgm:pt>
    <dgm:pt modelId="{E7A7AD78-365B-47E5-89BB-BC11C49F9CAA}" type="pres">
      <dgm:prSet presAssocID="{4D8AD323-7971-4106-B5B5-ABBD5C4DE0B4}" presName="sibTrans" presStyleLbl="sibTrans1D1" presStyleIdx="3" presStyleCnt="5"/>
      <dgm:spPr/>
    </dgm:pt>
    <dgm:pt modelId="{F8B98F63-6600-45E9-90CB-F485B2117BC0}" type="pres">
      <dgm:prSet presAssocID="{4E091E9A-B59A-4791-8F2B-79A161885F8D}" presName="node" presStyleLbl="node1" presStyleIdx="4" presStyleCnt="5">
        <dgm:presLayoutVars>
          <dgm:bulletEnabled val="1"/>
        </dgm:presLayoutVars>
      </dgm:prSet>
      <dgm:spPr/>
    </dgm:pt>
    <dgm:pt modelId="{FBD72A83-E594-4CC7-B336-E4FA2B5FB6A3}" type="pres">
      <dgm:prSet presAssocID="{4E091E9A-B59A-4791-8F2B-79A161885F8D}" presName="spNode" presStyleCnt="0"/>
      <dgm:spPr/>
    </dgm:pt>
    <dgm:pt modelId="{40CBCEB0-99A8-47EC-B2FD-3F83C3E1BE71}" type="pres">
      <dgm:prSet presAssocID="{7FA4F80B-FF44-4519-AC99-ED5F3E2B5399}" presName="sibTrans" presStyleLbl="sibTrans1D1" presStyleIdx="4" presStyleCnt="5"/>
      <dgm:spPr/>
    </dgm:pt>
  </dgm:ptLst>
  <dgm:cxnLst>
    <dgm:cxn modelId="{7F46940F-4D30-4770-BD82-792B6C036AD8}" type="presOf" srcId="{35FA6E47-5478-4B22-8090-EC33B41EDA15}" destId="{D45F956A-7DEE-4DBB-BD87-A087E516DA84}" srcOrd="0" destOrd="0" presId="urn:microsoft.com/office/officeart/2005/8/layout/cycle5"/>
    <dgm:cxn modelId="{F7357114-F97A-4998-AE9E-5073509B62B7}" type="presOf" srcId="{405B1D28-BC51-4558-8186-DBD2BBA4D161}" destId="{3450B945-F972-45DA-BCC4-9794EACEB87F}" srcOrd="0" destOrd="0" presId="urn:microsoft.com/office/officeart/2005/8/layout/cycle5"/>
    <dgm:cxn modelId="{CC8EF82F-B6C9-4EA7-B54C-10D37E365EE5}" type="presOf" srcId="{FD33DF4F-BD52-4898-817C-637343D4C94A}" destId="{D54A6B92-42A0-450F-9DC0-7E7A591773E0}" srcOrd="0" destOrd="0" presId="urn:microsoft.com/office/officeart/2005/8/layout/cycle5"/>
    <dgm:cxn modelId="{49943B5E-D7A6-41AF-99B0-8F9E81B2615D}" type="presOf" srcId="{4D8AD323-7971-4106-B5B5-ABBD5C4DE0B4}" destId="{E7A7AD78-365B-47E5-89BB-BC11C49F9CAA}" srcOrd="0" destOrd="0" presId="urn:microsoft.com/office/officeart/2005/8/layout/cycle5"/>
    <dgm:cxn modelId="{56C2AF65-6FF3-4D54-8F44-87250B8290C5}" type="presOf" srcId="{6A9459FA-27E6-485B-9832-7ECCA8830D07}" destId="{CE38CBA9-E1F4-4C86-A2F2-EAFDEDDB1B8C}" srcOrd="0" destOrd="0" presId="urn:microsoft.com/office/officeart/2005/8/layout/cycle5"/>
    <dgm:cxn modelId="{6A9AEA6C-2F0B-432D-9A4F-BA624726884C}" srcId="{6A9459FA-27E6-485B-9832-7ECCA8830D07}" destId="{0F76EC11-8236-4AD4-880F-E498CCBAD3BA}" srcOrd="1" destOrd="0" parTransId="{F493BCBE-2816-40A3-9EC6-0E53092177D8}" sibTransId="{B2964233-F446-4C79-8FB4-20E7EEED66B8}"/>
    <dgm:cxn modelId="{A0CC2D53-3B07-42C6-BC83-CBFFF2997A5C}" type="presOf" srcId="{7FA4F80B-FF44-4519-AC99-ED5F3E2B5399}" destId="{40CBCEB0-99A8-47EC-B2FD-3F83C3E1BE71}" srcOrd="0" destOrd="0" presId="urn:microsoft.com/office/officeart/2005/8/layout/cycle5"/>
    <dgm:cxn modelId="{616DBB81-384B-4CB9-A594-D99019093C65}" srcId="{6A9459FA-27E6-485B-9832-7ECCA8830D07}" destId="{FD33DF4F-BD52-4898-817C-637343D4C94A}" srcOrd="2" destOrd="0" parTransId="{C39A4CEC-515D-4156-B231-E546B4476B3C}" sibTransId="{C7541D14-F836-4173-AE66-376A0427B485}"/>
    <dgm:cxn modelId="{B3A504AB-DC4E-4EDB-BF5C-BA71527ACF9C}" type="presOf" srcId="{B2964233-F446-4C79-8FB4-20E7EEED66B8}" destId="{744F4141-9AB9-4F45-826C-DA454E453E04}" srcOrd="0" destOrd="0" presId="urn:microsoft.com/office/officeart/2005/8/layout/cycle5"/>
    <dgm:cxn modelId="{823EE3AF-8EE2-4ABE-8EC3-E02CC26206EB}" type="presOf" srcId="{C7541D14-F836-4173-AE66-376A0427B485}" destId="{D09AA168-3A9A-4B63-9AA1-36B829B3B397}" srcOrd="0" destOrd="0" presId="urn:microsoft.com/office/officeart/2005/8/layout/cycle5"/>
    <dgm:cxn modelId="{460BA0B0-FDE6-4610-AD6C-0D23D9BE52DC}" srcId="{6A9459FA-27E6-485B-9832-7ECCA8830D07}" destId="{405B1D28-BC51-4558-8186-DBD2BBA4D161}" srcOrd="3" destOrd="0" parTransId="{37BF9AB6-A59F-477E-986A-1FB1C3731628}" sibTransId="{4D8AD323-7971-4106-B5B5-ABBD5C4DE0B4}"/>
    <dgm:cxn modelId="{CAAA9CBB-3F0D-430F-9C5F-28A82569BDDA}" srcId="{6A9459FA-27E6-485B-9832-7ECCA8830D07}" destId="{35FA6E47-5478-4B22-8090-EC33B41EDA15}" srcOrd="0" destOrd="0" parTransId="{38D83B0F-EC9D-475F-9667-8B295B1B8785}" sibTransId="{B088469F-122B-49CB-A771-BF7602F6249E}"/>
    <dgm:cxn modelId="{9A6376D0-71C9-4609-839B-0117582B4FAC}" type="presOf" srcId="{4E091E9A-B59A-4791-8F2B-79A161885F8D}" destId="{F8B98F63-6600-45E9-90CB-F485B2117BC0}" srcOrd="0" destOrd="0" presId="urn:microsoft.com/office/officeart/2005/8/layout/cycle5"/>
    <dgm:cxn modelId="{C836C7DF-725C-4F0B-A956-E83F7E97982C}" type="presOf" srcId="{B088469F-122B-49CB-A771-BF7602F6249E}" destId="{C93A0353-4887-4719-84BC-69CC55F80E5B}" srcOrd="0" destOrd="0" presId="urn:microsoft.com/office/officeart/2005/8/layout/cycle5"/>
    <dgm:cxn modelId="{A0B95CE5-EE19-4A83-8916-28660CCAED94}" srcId="{6A9459FA-27E6-485B-9832-7ECCA8830D07}" destId="{4E091E9A-B59A-4791-8F2B-79A161885F8D}" srcOrd="4" destOrd="0" parTransId="{4F869121-CD8E-471D-89A9-E2EE1A9C0486}" sibTransId="{7FA4F80B-FF44-4519-AC99-ED5F3E2B5399}"/>
    <dgm:cxn modelId="{12B0DDEF-2AC4-454F-AF61-7CC0C60698B8}" type="presOf" srcId="{0F76EC11-8236-4AD4-880F-E498CCBAD3BA}" destId="{DC7CAD86-F19C-4DCE-9FF8-2D5AB9400CBE}" srcOrd="0" destOrd="0" presId="urn:microsoft.com/office/officeart/2005/8/layout/cycle5"/>
    <dgm:cxn modelId="{275B4D40-E41C-4743-9F29-48CB4446D24A}" type="presParOf" srcId="{CE38CBA9-E1F4-4C86-A2F2-EAFDEDDB1B8C}" destId="{D45F956A-7DEE-4DBB-BD87-A087E516DA84}" srcOrd="0" destOrd="0" presId="urn:microsoft.com/office/officeart/2005/8/layout/cycle5"/>
    <dgm:cxn modelId="{16F1DE0D-0BA3-41D1-A39E-B255D42A4C5A}" type="presParOf" srcId="{CE38CBA9-E1F4-4C86-A2F2-EAFDEDDB1B8C}" destId="{1F3AF3DE-5E55-4739-A5DB-66E38ECF66A2}" srcOrd="1" destOrd="0" presId="urn:microsoft.com/office/officeart/2005/8/layout/cycle5"/>
    <dgm:cxn modelId="{04EB90D1-8D68-40A0-8341-04035CF6D404}" type="presParOf" srcId="{CE38CBA9-E1F4-4C86-A2F2-EAFDEDDB1B8C}" destId="{C93A0353-4887-4719-84BC-69CC55F80E5B}" srcOrd="2" destOrd="0" presId="urn:microsoft.com/office/officeart/2005/8/layout/cycle5"/>
    <dgm:cxn modelId="{77046D90-79BB-4945-ACAB-664B75731E92}" type="presParOf" srcId="{CE38CBA9-E1F4-4C86-A2F2-EAFDEDDB1B8C}" destId="{DC7CAD86-F19C-4DCE-9FF8-2D5AB9400CBE}" srcOrd="3" destOrd="0" presId="urn:microsoft.com/office/officeart/2005/8/layout/cycle5"/>
    <dgm:cxn modelId="{DEB1E1C3-F4DC-4394-B4F1-8948E1572FAD}" type="presParOf" srcId="{CE38CBA9-E1F4-4C86-A2F2-EAFDEDDB1B8C}" destId="{1977C8FE-3BA7-4DE4-AB29-B5B6C56938B3}" srcOrd="4" destOrd="0" presId="urn:microsoft.com/office/officeart/2005/8/layout/cycle5"/>
    <dgm:cxn modelId="{50697D13-8B3F-440E-B554-0B343DB27CC2}" type="presParOf" srcId="{CE38CBA9-E1F4-4C86-A2F2-EAFDEDDB1B8C}" destId="{744F4141-9AB9-4F45-826C-DA454E453E04}" srcOrd="5" destOrd="0" presId="urn:microsoft.com/office/officeart/2005/8/layout/cycle5"/>
    <dgm:cxn modelId="{6B9F5368-C0B5-48C1-BC1C-CE95AA9AF06B}" type="presParOf" srcId="{CE38CBA9-E1F4-4C86-A2F2-EAFDEDDB1B8C}" destId="{D54A6B92-42A0-450F-9DC0-7E7A591773E0}" srcOrd="6" destOrd="0" presId="urn:microsoft.com/office/officeart/2005/8/layout/cycle5"/>
    <dgm:cxn modelId="{FB42F337-023B-43A7-A83A-89F2153F6AFC}" type="presParOf" srcId="{CE38CBA9-E1F4-4C86-A2F2-EAFDEDDB1B8C}" destId="{52256916-3914-4B9B-AE77-781763D85EDB}" srcOrd="7" destOrd="0" presId="urn:microsoft.com/office/officeart/2005/8/layout/cycle5"/>
    <dgm:cxn modelId="{C4A5DE11-29E9-481A-9674-D65D3A7A771D}" type="presParOf" srcId="{CE38CBA9-E1F4-4C86-A2F2-EAFDEDDB1B8C}" destId="{D09AA168-3A9A-4B63-9AA1-36B829B3B397}" srcOrd="8" destOrd="0" presId="urn:microsoft.com/office/officeart/2005/8/layout/cycle5"/>
    <dgm:cxn modelId="{85DC28F4-17DB-4CA2-8856-ACEE0F648378}" type="presParOf" srcId="{CE38CBA9-E1F4-4C86-A2F2-EAFDEDDB1B8C}" destId="{3450B945-F972-45DA-BCC4-9794EACEB87F}" srcOrd="9" destOrd="0" presId="urn:microsoft.com/office/officeart/2005/8/layout/cycle5"/>
    <dgm:cxn modelId="{521EEDC1-C95B-428B-AF97-BC8D76EBC1B6}" type="presParOf" srcId="{CE38CBA9-E1F4-4C86-A2F2-EAFDEDDB1B8C}" destId="{D7456A35-2FFC-4C23-AF31-1E58F853A426}" srcOrd="10" destOrd="0" presId="urn:microsoft.com/office/officeart/2005/8/layout/cycle5"/>
    <dgm:cxn modelId="{518B6982-B372-41FA-BA3A-BA757F8D2322}" type="presParOf" srcId="{CE38CBA9-E1F4-4C86-A2F2-EAFDEDDB1B8C}" destId="{E7A7AD78-365B-47E5-89BB-BC11C49F9CAA}" srcOrd="11" destOrd="0" presId="urn:microsoft.com/office/officeart/2005/8/layout/cycle5"/>
    <dgm:cxn modelId="{36442488-782F-46C8-BE30-907E1CC9000E}" type="presParOf" srcId="{CE38CBA9-E1F4-4C86-A2F2-EAFDEDDB1B8C}" destId="{F8B98F63-6600-45E9-90CB-F485B2117BC0}" srcOrd="12" destOrd="0" presId="urn:microsoft.com/office/officeart/2005/8/layout/cycle5"/>
    <dgm:cxn modelId="{71668E94-ECD1-4C77-9A11-FD97F0683561}" type="presParOf" srcId="{CE38CBA9-E1F4-4C86-A2F2-EAFDEDDB1B8C}" destId="{FBD72A83-E594-4CC7-B336-E4FA2B5FB6A3}" srcOrd="13" destOrd="0" presId="urn:microsoft.com/office/officeart/2005/8/layout/cycle5"/>
    <dgm:cxn modelId="{A8027E49-F8C2-42A3-8FF2-37B730AB604F}" type="presParOf" srcId="{CE38CBA9-E1F4-4C86-A2F2-EAFDEDDB1B8C}" destId="{40CBCEB0-99A8-47EC-B2FD-3F83C3E1BE7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Local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Fresh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economic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solidFill>
          <a:schemeClr val="bg1"/>
        </a:solidFill>
        <a:ln>
          <a:noFill/>
        </a:ln>
      </dgm:spPr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Grow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Harvest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Update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 custLinFactNeighborY="-71914"/>
      <dgm:spPr/>
    </dgm:pt>
    <dgm:pt modelId="{D5B4F75B-F23E-458D-8503-2D17FB11A702}" type="pres">
      <dgm:prSet presAssocID="{AAC263CB-8256-4B03-92FE-1622698FB3E9}" presName="iconRect" presStyleLbl="node1" presStyleIdx="0" presStyleCnt="3" custScaleX="120047" custScaleY="113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 custLinFactNeighborY="334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vest baske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Search Product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Add to cart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Checkout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 custLinFactNeighborY="-71914"/>
      <dgm:spPr/>
    </dgm:pt>
    <dgm:pt modelId="{D5B4F75B-F23E-458D-8503-2D17FB11A702}" type="pres">
      <dgm:prSet presAssocID="{AAC263CB-8256-4B03-92FE-1622698FB3E9}" presName="iconRect" presStyleLbl="node1" presStyleIdx="0" presStyleCnt="3" custScaleX="120047" custScaleY="1131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 custLinFactNeighborY="3343"/>
      <dgm:spPr/>
    </dgm:pt>
    <dgm:pt modelId="{BF46F64E-08D3-4401-971A-A37980929B2F}" type="pres">
      <dgm:prSet presAssocID="{4E8D2E69-0173-4BD3-B96A-7A9C5DD12B47}" presName="iconRect" presStyleLbl="node1" presStyleIdx="1" presStyleCnt="3" custLinFactNeighborY="-2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F956A-7DEE-4DBB-BD87-A087E516DA84}">
      <dsp:nvSpPr>
        <dsp:cNvPr id="0" name=""/>
        <dsp:cNvSpPr/>
      </dsp:nvSpPr>
      <dsp:spPr>
        <a:xfrm>
          <a:off x="4277766" y="1352"/>
          <a:ext cx="1502866" cy="9768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Storage of finished products</a:t>
          </a:r>
        </a:p>
      </dsp:txBody>
      <dsp:txXfrm>
        <a:off x="4325453" y="49039"/>
        <a:ext cx="1407492" cy="881489"/>
      </dsp:txXfrm>
    </dsp:sp>
    <dsp:sp modelId="{C93A0353-4887-4719-84BC-69CC55F80E5B}">
      <dsp:nvSpPr>
        <dsp:cNvPr id="0" name=""/>
        <dsp:cNvSpPr/>
      </dsp:nvSpPr>
      <dsp:spPr>
        <a:xfrm>
          <a:off x="3078940" y="489784"/>
          <a:ext cx="3900518" cy="3900518"/>
        </a:xfrm>
        <a:custGeom>
          <a:avLst/>
          <a:gdLst/>
          <a:ahLst/>
          <a:cxnLst/>
          <a:rect l="0" t="0" r="0" b="0"/>
          <a:pathLst>
            <a:path>
              <a:moveTo>
                <a:pt x="2902681" y="248377"/>
              </a:moveTo>
              <a:arcTo wR="1950259" hR="1950259" stAng="17953958" swAng="121070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CAD86-F19C-4DCE-9FF8-2D5AB9400CBE}">
      <dsp:nvSpPr>
        <dsp:cNvPr id="0" name=""/>
        <dsp:cNvSpPr/>
      </dsp:nvSpPr>
      <dsp:spPr>
        <a:xfrm>
          <a:off x="6132573" y="1348948"/>
          <a:ext cx="1502866" cy="9768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Updating stock</a:t>
          </a:r>
        </a:p>
      </dsp:txBody>
      <dsp:txXfrm>
        <a:off x="6180260" y="1396635"/>
        <a:ext cx="1407492" cy="881489"/>
      </dsp:txXfrm>
    </dsp:sp>
    <dsp:sp modelId="{744F4141-9AB9-4F45-826C-DA454E453E04}">
      <dsp:nvSpPr>
        <dsp:cNvPr id="0" name=""/>
        <dsp:cNvSpPr/>
      </dsp:nvSpPr>
      <dsp:spPr>
        <a:xfrm>
          <a:off x="3078940" y="489784"/>
          <a:ext cx="3900518" cy="3900518"/>
        </a:xfrm>
        <a:custGeom>
          <a:avLst/>
          <a:gdLst/>
          <a:ahLst/>
          <a:cxnLst/>
          <a:rect l="0" t="0" r="0" b="0"/>
          <a:pathLst>
            <a:path>
              <a:moveTo>
                <a:pt x="3895829" y="2085417"/>
              </a:moveTo>
              <a:arcTo wR="1950259" hR="1950259" stAng="21838435" swAng="135908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A6B92-42A0-450F-9DC0-7E7A591773E0}">
      <dsp:nvSpPr>
        <dsp:cNvPr id="0" name=""/>
        <dsp:cNvSpPr/>
      </dsp:nvSpPr>
      <dsp:spPr>
        <a:xfrm>
          <a:off x="5424100" y="3529405"/>
          <a:ext cx="1502866" cy="9768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Order placed</a:t>
          </a:r>
        </a:p>
      </dsp:txBody>
      <dsp:txXfrm>
        <a:off x="5471787" y="3577092"/>
        <a:ext cx="1407492" cy="881489"/>
      </dsp:txXfrm>
    </dsp:sp>
    <dsp:sp modelId="{D09AA168-3A9A-4B63-9AA1-36B829B3B397}">
      <dsp:nvSpPr>
        <dsp:cNvPr id="0" name=""/>
        <dsp:cNvSpPr/>
      </dsp:nvSpPr>
      <dsp:spPr>
        <a:xfrm>
          <a:off x="3078940" y="489784"/>
          <a:ext cx="3900518" cy="3900518"/>
        </a:xfrm>
        <a:custGeom>
          <a:avLst/>
          <a:gdLst/>
          <a:ahLst/>
          <a:cxnLst/>
          <a:rect l="0" t="0" r="0" b="0"/>
          <a:pathLst>
            <a:path>
              <a:moveTo>
                <a:pt x="2189346" y="3885808"/>
              </a:moveTo>
              <a:arcTo wR="1950259" hR="1950259" stAng="4977496" swAng="84500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0B945-F972-45DA-BCC4-9794EACEB87F}">
      <dsp:nvSpPr>
        <dsp:cNvPr id="0" name=""/>
        <dsp:cNvSpPr/>
      </dsp:nvSpPr>
      <dsp:spPr>
        <a:xfrm>
          <a:off x="3131433" y="3529405"/>
          <a:ext cx="1502866" cy="9768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Transportation </a:t>
          </a:r>
        </a:p>
      </dsp:txBody>
      <dsp:txXfrm>
        <a:off x="3179120" y="3577092"/>
        <a:ext cx="1407492" cy="881489"/>
      </dsp:txXfrm>
    </dsp:sp>
    <dsp:sp modelId="{E7A7AD78-365B-47E5-89BB-BC11C49F9CAA}">
      <dsp:nvSpPr>
        <dsp:cNvPr id="0" name=""/>
        <dsp:cNvSpPr/>
      </dsp:nvSpPr>
      <dsp:spPr>
        <a:xfrm>
          <a:off x="3078940" y="489784"/>
          <a:ext cx="3900518" cy="3900518"/>
        </a:xfrm>
        <a:custGeom>
          <a:avLst/>
          <a:gdLst/>
          <a:ahLst/>
          <a:cxnLst/>
          <a:rect l="0" t="0" r="0" b="0"/>
          <a:pathLst>
            <a:path>
              <a:moveTo>
                <a:pt x="206812" y="2824276"/>
              </a:moveTo>
              <a:arcTo wR="1950259" hR="1950259" stAng="9202480" swAng="1359084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98F63-6600-45E9-90CB-F485B2117BC0}">
      <dsp:nvSpPr>
        <dsp:cNvPr id="0" name=""/>
        <dsp:cNvSpPr/>
      </dsp:nvSpPr>
      <dsp:spPr>
        <a:xfrm>
          <a:off x="2422959" y="1348948"/>
          <a:ext cx="1502866" cy="9768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Distribution</a:t>
          </a:r>
        </a:p>
      </dsp:txBody>
      <dsp:txXfrm>
        <a:off x="2470646" y="1396635"/>
        <a:ext cx="1407492" cy="881489"/>
      </dsp:txXfrm>
    </dsp:sp>
    <dsp:sp modelId="{40CBCEB0-99A8-47EC-B2FD-3F83C3E1BE71}">
      <dsp:nvSpPr>
        <dsp:cNvPr id="0" name=""/>
        <dsp:cNvSpPr/>
      </dsp:nvSpPr>
      <dsp:spPr>
        <a:xfrm>
          <a:off x="3078940" y="489784"/>
          <a:ext cx="3900518" cy="3900518"/>
        </a:xfrm>
        <a:custGeom>
          <a:avLst/>
          <a:gdLst/>
          <a:ahLst/>
          <a:cxnLst/>
          <a:rect l="0" t="0" r="0" b="0"/>
          <a:pathLst>
            <a:path>
              <a:moveTo>
                <a:pt x="469237" y="681368"/>
              </a:moveTo>
              <a:arcTo wR="1950259" hR="1950259" stAng="13235333" swAng="121070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Local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Fresh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solidFill>
          <a:schemeClr val="bg1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economic</a:t>
          </a:r>
        </a:p>
      </dsp:txBody>
      <dsp:txXfrm>
        <a:off x="7041543" y="2857896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86229" y="218967"/>
          <a:ext cx="763976" cy="720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Grow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8553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Harvest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Update</a:t>
          </a:r>
        </a:p>
      </dsp:txBody>
      <dsp:txXfrm>
        <a:off x="1336435" y="2893210"/>
        <a:ext cx="3963149" cy="1157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86229" y="218967"/>
          <a:ext cx="763976" cy="720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3000" b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Search Product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8553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5402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to cart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Checkout</a:t>
          </a: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B8F905-EFDF-4BCD-ABC3-E419B27D2F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EAA86-590B-4C69-B0E2-94FC16A132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03608-A827-46F5-A4DD-9E71ACDAE95E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92A9-AA34-437B-9802-B56C110156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8C11C-94EF-47CC-B812-2A980F318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98BAA-1F69-47F6-8232-BC6D0A2BE3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56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32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2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5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6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3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7.svg"/><Relationship Id="rId3" Type="http://schemas.openxmlformats.org/officeDocument/2006/relationships/image" Target="../media/image11.jpeg"/><Relationship Id="rId7" Type="http://schemas.openxmlformats.org/officeDocument/2006/relationships/diagramData" Target="../diagrams/data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microsoft.com/office/2007/relationships/hdphoto" Target="../media/hdphoto2.wdp"/><Relationship Id="rId10" Type="http://schemas.openxmlformats.org/officeDocument/2006/relationships/diagramColors" Target="../diagrams/colors2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18.jpeg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diagramColors" Target="../diagrams/colors3.xml"/><Relationship Id="rId5" Type="http://schemas.openxmlformats.org/officeDocument/2006/relationships/image" Target="../media/image20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9.jpeg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8.jpeg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diagramColors" Target="../diagrams/colors4.xml"/><Relationship Id="rId5" Type="http://schemas.openxmlformats.org/officeDocument/2006/relationships/image" Target="../media/image20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9.jpeg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03" y="923453"/>
            <a:ext cx="11614239" cy="2840181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Supply chain management using blockchain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831335"/>
            <a:ext cx="8010144" cy="3026665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Presented by</a:t>
            </a:r>
          </a:p>
          <a:p>
            <a:pPr algn="r"/>
            <a:r>
              <a:rPr lang="en-US" b="1" dirty="0" err="1">
                <a:solidFill>
                  <a:srgbClr val="FFFFFF"/>
                </a:solidFill>
              </a:rPr>
              <a:t>BYTEam</a:t>
            </a:r>
            <a:endParaRPr lang="en-US" b="1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Members: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Priyadharshini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Jayadurga</a:t>
            </a:r>
            <a:r>
              <a:rPr lang="en-US" dirty="0">
                <a:solidFill>
                  <a:srgbClr val="FFFFFF"/>
                </a:solidFill>
              </a:rPr>
              <a:t> N</a:t>
            </a:r>
          </a:p>
          <a:p>
            <a:pPr marL="342900" indent="-342900" algn="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Soundharya</a:t>
            </a:r>
            <a:r>
              <a:rPr lang="en-US" dirty="0">
                <a:solidFill>
                  <a:srgbClr val="FFFFFF"/>
                </a:solidFill>
              </a:rPr>
              <a:t> S</a:t>
            </a:r>
          </a:p>
          <a:p>
            <a:pPr marL="342900" indent="-342900" algn="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en-US" dirty="0" err="1">
                <a:solidFill>
                  <a:srgbClr val="FFFFFF"/>
                </a:solidFill>
              </a:rPr>
              <a:t>Sushmabala</a:t>
            </a:r>
            <a:r>
              <a:rPr lang="en-US" dirty="0">
                <a:solidFill>
                  <a:srgbClr val="FFFFFF"/>
                </a:solidFill>
              </a:rPr>
              <a:t> S A </a:t>
            </a:r>
          </a:p>
          <a:p>
            <a:pPr marL="342900" indent="-342900" algn="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Vishali V</a:t>
            </a:r>
          </a:p>
          <a:p>
            <a:pPr marL="342900" indent="-342900" algn="r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7948-BC34-4671-8837-29D3C84F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D508-FAB3-46F7-8CF0-A88285AE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1CF2-7D85-4C00-B869-6EAEF99A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0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AF34-3B04-4628-BA27-A45D2F3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ABAE-E5B3-4A3F-B8CF-0F61784E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9E47-8523-4F08-91D0-1CA1E09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5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C147-E19C-492E-84E6-1936FA2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A7F4-7987-4FDA-9CEA-FD1C0782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anticipated target beneficiary group was assumed to be about 178 villages.</a:t>
            </a:r>
          </a:p>
          <a:p>
            <a:r>
              <a:rPr lang="en-IN" dirty="0"/>
              <a:t>Number of people was around a lakh.</a:t>
            </a:r>
          </a:p>
          <a:p>
            <a:r>
              <a:rPr lang="en-IN" dirty="0"/>
              <a:t>A web based application was created where</a:t>
            </a:r>
          </a:p>
          <a:p>
            <a:pPr lvl="1"/>
            <a:r>
              <a:rPr lang="en-IN" dirty="0"/>
              <a:t>Farmers upload crop details</a:t>
            </a:r>
          </a:p>
          <a:p>
            <a:pPr lvl="1"/>
            <a:r>
              <a:rPr lang="en-IN" dirty="0"/>
              <a:t>The farmer himself decides the selling price and updates it</a:t>
            </a:r>
          </a:p>
          <a:p>
            <a:pPr lvl="1"/>
            <a:r>
              <a:rPr lang="en-IN" dirty="0"/>
              <a:t>Customers on the other hand, view items</a:t>
            </a:r>
          </a:p>
          <a:p>
            <a:pPr lvl="1"/>
            <a:r>
              <a:rPr lang="en-IN" dirty="0"/>
              <a:t>Order them and get them delivered</a:t>
            </a:r>
          </a:p>
          <a:p>
            <a:pPr lvl="1"/>
            <a:r>
              <a:rPr lang="en-IN" dirty="0"/>
              <a:t>Customers pay the cost fixed by the farmer along with the cost of transportation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274320" lvl="1" indent="0">
              <a:buNone/>
            </a:pPr>
            <a:endParaRPr lang="en-IN" dirty="0"/>
          </a:p>
          <a:p>
            <a:pPr marL="27432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F5627-1B1B-4226-917E-F0B5DF1F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216-50DC-43C0-BE1E-886A7711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IMPLICATION FOR THE VILLAGE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AB5E-2700-4AA9-B39D-93D0797C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IS ABSOLUTELY NO FINANCIAL IMPLICATION INVOLVED FOR THE VILLAGE</a:t>
            </a:r>
          </a:p>
          <a:p>
            <a:pPr marL="0" indent="0">
              <a:buNone/>
            </a:pPr>
            <a:r>
              <a:rPr lang="en-IN" dirty="0"/>
              <a:t>Provided, people know to operate basic computer and can work with keyboards and touch pads.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otherwise, training would be required to train the farmers on how to use the web based or mobile based application according to their changing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93507-BDFF-429F-BF3A-9888892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endPos="65000" dist="50800" dir="5400000" sy="-100000" algn="bl" rotWithShape="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06DC-322A-4538-8E9B-790BADB0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India and its villages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B0EB-39C0-4FBA-A37F-E4D8C1A0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584448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India ranks second in worldwide farm outputs.</a:t>
            </a:r>
          </a:p>
          <a:p>
            <a:pPr>
              <a:spcAft>
                <a:spcPts val="600"/>
              </a:spcAft>
            </a:pPr>
            <a:r>
              <a:rPr lang="en-IN" dirty="0"/>
              <a:t>75% of India lives in rural areas, which implies about 83.3 crore Indians are from villages.</a:t>
            </a:r>
          </a:p>
          <a:p>
            <a:pPr>
              <a:spcAft>
                <a:spcPts val="600"/>
              </a:spcAft>
            </a:pPr>
            <a:r>
              <a:rPr lang="en-IN" dirty="0"/>
              <a:t>Agriculture contributes to 17%-18% of the country’s GDP.</a:t>
            </a:r>
          </a:p>
          <a:p>
            <a:pPr>
              <a:spcAft>
                <a:spcPts val="600"/>
              </a:spcAft>
            </a:pPr>
            <a:r>
              <a:rPr lang="en-IN" dirty="0"/>
              <a:t>About 50% of the Indian workforce is employed in agriculture. </a:t>
            </a:r>
          </a:p>
          <a:p>
            <a:pPr>
              <a:spcAft>
                <a:spcPts val="600"/>
              </a:spcAft>
            </a:pPr>
            <a:r>
              <a:rPr lang="en-IN" dirty="0"/>
              <a:t>A huge portion of the income of villages comes from agriculture.</a:t>
            </a:r>
          </a:p>
          <a:p>
            <a:pPr>
              <a:spcAft>
                <a:spcPts val="600"/>
              </a:spcAft>
            </a:pPr>
            <a:r>
              <a:rPr lang="en-IN" dirty="0"/>
              <a:t>Thereby, Agriculture forms the backbone of Indian economy.</a:t>
            </a:r>
          </a:p>
          <a:p>
            <a:pPr>
              <a:spcAft>
                <a:spcPts val="600"/>
              </a:spcAft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7658-5606-4B38-90A3-62691708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3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0228-7405-4ADC-856F-1F6277A9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Supply chain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E5FD-84E8-4558-A799-F6D87EEBF7EC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>
            <a:normAutofit fontScale="92500" lnSpcReduction="10000"/>
          </a:bodyPr>
          <a:lstStyle/>
          <a:p>
            <a:r>
              <a:rPr lang="en-IN" dirty="0"/>
              <a:t>Supply chain management and optimization is an integral part of most businesses</a:t>
            </a:r>
          </a:p>
          <a:p>
            <a:r>
              <a:rPr lang="en-IN" dirty="0"/>
              <a:t>Reduces overhead</a:t>
            </a:r>
          </a:p>
          <a:p>
            <a:r>
              <a:rPr lang="en-IN" dirty="0"/>
              <a:t>Improved quality control</a:t>
            </a:r>
          </a:p>
          <a:p>
            <a:r>
              <a:rPr lang="en-IN" dirty="0"/>
              <a:t>Controlled  intruders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BLOCKCHAIN TECHNOLOGY ENABLES:</a:t>
            </a:r>
          </a:p>
          <a:p>
            <a:pPr marL="0" indent="0">
              <a:buNone/>
            </a:pPr>
            <a:endParaRPr lang="en-IN" dirty="0"/>
          </a:p>
          <a:p>
            <a:pPr lvl="1">
              <a:spcAft>
                <a:spcPts val="0"/>
              </a:spcAft>
            </a:pPr>
            <a:r>
              <a:rPr lang="en-IN" dirty="0"/>
              <a:t>Better visibility of the supply chain</a:t>
            </a:r>
          </a:p>
          <a:p>
            <a:pPr marL="274320" lvl="1" indent="0">
              <a:buNone/>
            </a:pPr>
            <a:endParaRPr lang="en-IN" dirty="0"/>
          </a:p>
          <a:p>
            <a:pPr lvl="1">
              <a:spcAft>
                <a:spcPts val="0"/>
              </a:spcAft>
            </a:pPr>
            <a:r>
              <a:rPr lang="en-IN" dirty="0"/>
              <a:t>Better monitoring of goods</a:t>
            </a:r>
          </a:p>
          <a:p>
            <a:pPr marL="274320" lvl="1" indent="0">
              <a:spcAft>
                <a:spcPts val="0"/>
              </a:spcAft>
              <a:buNone/>
            </a:pPr>
            <a:endParaRPr lang="en-IN" dirty="0"/>
          </a:p>
          <a:p>
            <a:pPr lvl="1"/>
            <a:r>
              <a:rPr lang="en-IN" dirty="0"/>
              <a:t>Transparent but secure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9775-110C-4E7C-B812-AE5DBC18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C28A-27AC-4674-A29B-A08B9F04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C1B346-6A24-466C-ACBA-E141A286F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477401"/>
              </p:ext>
            </p:extLst>
          </p:nvPr>
        </p:nvGraphicFramePr>
        <p:xfrm>
          <a:off x="1069975" y="1801368"/>
          <a:ext cx="10058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095D9-5286-42B1-9724-08A947AE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C2850-0C3F-404C-9331-F9288F0BA92D}"/>
              </a:ext>
            </a:extLst>
          </p:cNvPr>
          <p:cNvSpPr txBox="1"/>
          <p:nvPr/>
        </p:nvSpPr>
        <p:spPr>
          <a:xfrm>
            <a:off x="5424384" y="3780044"/>
            <a:ext cx="189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Supply Chain </a:t>
            </a:r>
          </a:p>
        </p:txBody>
      </p:sp>
    </p:spTree>
    <p:extLst>
      <p:ext uri="{BB962C8B-B14F-4D97-AF65-F5344CB8AC3E}">
        <p14:creationId xmlns:p14="http://schemas.microsoft.com/office/powerpoint/2010/main" val="6365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CB52-A61E-47CD-A6C8-92E26218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B6DC-EAE2-481C-B0E4-01E80AC9EBF3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dotDmnd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Innovative mobile and web based application</a:t>
            </a:r>
          </a:p>
          <a:p>
            <a:r>
              <a:rPr lang="en-IN" dirty="0"/>
              <a:t>Enables farmers to sell products directly to the customers</a:t>
            </a:r>
          </a:p>
          <a:p>
            <a:r>
              <a:rPr lang="en-IN" dirty="0"/>
              <a:t>Zero intruders</a:t>
            </a:r>
          </a:p>
          <a:p>
            <a:r>
              <a:rPr lang="en-IN" dirty="0"/>
              <a:t>Revolutionizes existing supply chain</a:t>
            </a:r>
          </a:p>
          <a:p>
            <a:r>
              <a:rPr lang="en-IN" dirty="0"/>
              <a:t>Based on e-commerce.</a:t>
            </a:r>
          </a:p>
          <a:p>
            <a:r>
              <a:rPr lang="en-IN" dirty="0"/>
              <a:t>Integration of supply chain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9A0CB-B166-43AF-927D-479A2378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F230-EC36-4F2B-A586-FEEFD021CF5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IN" dirty="0"/>
              <a:t>Why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859-867A-40BC-89E4-AA75A2A4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driven approach</a:t>
            </a:r>
          </a:p>
          <a:p>
            <a:r>
              <a:rPr lang="en-IN" dirty="0"/>
              <a:t>Better collaboration</a:t>
            </a:r>
          </a:p>
          <a:p>
            <a:r>
              <a:rPr lang="en-IN" dirty="0"/>
              <a:t>Improved quality control</a:t>
            </a:r>
          </a:p>
          <a:p>
            <a:r>
              <a:rPr lang="en-IN" dirty="0"/>
              <a:t>Reduced overhead costs</a:t>
            </a:r>
          </a:p>
          <a:p>
            <a:r>
              <a:rPr lang="en-IN" dirty="0"/>
              <a:t>Lower risks in delivery of product</a:t>
            </a:r>
          </a:p>
          <a:p>
            <a:r>
              <a:rPr lang="en-IN" dirty="0"/>
              <a:t>Secure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C21B-3BE1-48DD-8723-D83FAF27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fresh produce promise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4537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1EFB2882-C2D8-4B79-A78B-59FAFA2E0B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0867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515" y="350731"/>
            <a:ext cx="5299586" cy="115277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Farmers'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184992"/>
              </p:ext>
            </p:extLst>
          </p:nvPr>
        </p:nvGraphicFramePr>
        <p:xfrm>
          <a:off x="6414515" y="1723600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515" y="350731"/>
            <a:ext cx="5299586" cy="115277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Customers’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724552"/>
              </p:ext>
            </p:extLst>
          </p:nvPr>
        </p:nvGraphicFramePr>
        <p:xfrm>
          <a:off x="6414515" y="1723600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249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86B74-898A-4B79-B684-ECA65B02345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63E97C-133C-40F0-844F-2F45A0E9F4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B630B1-E3BC-49E8-9460-5CC81CEC2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Widescreen</PresentationFormat>
  <Paragraphs>97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Supply chain management using blockchain</vt:lpstr>
      <vt:lpstr>India and its villages</vt:lpstr>
      <vt:lpstr>Supply chain management</vt:lpstr>
      <vt:lpstr>Existing system</vt:lpstr>
      <vt:lpstr>Proposed system</vt:lpstr>
      <vt:lpstr>Why Blockchain?</vt:lpstr>
      <vt:lpstr>Our fresh produce promise</vt:lpstr>
      <vt:lpstr>Farmers'</vt:lpstr>
      <vt:lpstr>Customers’</vt:lpstr>
      <vt:lpstr>IMPLEMENTATION</vt:lpstr>
      <vt:lpstr>PowerPoint Presentation</vt:lpstr>
      <vt:lpstr>IMPACT OF PROPOSED SOLUTION</vt:lpstr>
      <vt:lpstr>FINANCIAL IMPLICATION FOR THE VILLAGE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Wood  Type Desig</dc:title>
  <dc:creator/>
  <cp:lastModifiedBy/>
  <cp:revision>10</cp:revision>
  <dcterms:created xsi:type="dcterms:W3CDTF">2019-05-14T06:29:13Z</dcterms:created>
  <dcterms:modified xsi:type="dcterms:W3CDTF">2019-11-14T16:06:46Z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