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9"/>
  </p:notesMasterIdLst>
  <p:sldIdLst>
    <p:sldId id="418" r:id="rId3"/>
    <p:sldId id="405" r:id="rId4"/>
    <p:sldId id="419" r:id="rId5"/>
    <p:sldId id="420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420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61" autoAdjust="0"/>
  </p:normalViewPr>
  <p:slideViewPr>
    <p:cSldViewPr snapToGrid="0">
      <p:cViewPr varScale="1">
        <p:scale>
          <a:sx n="78" d="100"/>
          <a:sy n="7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5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5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1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1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71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9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1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4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3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6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2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8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7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2023/9/19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2023/9/19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2023/9/19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改变单位冲激响应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]+2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−1]−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−2]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并画出波形。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事实上，这个例子中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的意义是识别输入信号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的边沿。解释说明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是如何表现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的边沿的。对上述系统，你能想到一个应用场景吗？ 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（作业题）</a:t>
                </a:r>
                <a:endParaRPr lang="en-US" altLang="zh-CN" dirty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 r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2660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30208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卷积运算的另一个非常重要的功能应用是特征匹配（例如，机器学习技术中的卷积神经网络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实现特征匹配所利用的卷积运算方法如下，其本质也是相关性、相似度的计算：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71A5FB32-10FA-4C80-9548-D78B5B58AB2C}"/>
                  </a:ext>
                </a:extLst>
              </p:cNvPr>
              <p:cNvSpPr txBox="1"/>
              <p:nvPr/>
            </p:nvSpPr>
            <p:spPr bwMode="auto">
              <a:xfrm>
                <a:off x="1727651" y="3656135"/>
                <a:ext cx="8736698" cy="1462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71A5FB32-10FA-4C80-9548-D78B5B58A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7651" y="3656135"/>
                <a:ext cx="8736698" cy="1462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24832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首先创建一个输入信号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，它由以下四个信号拼接而成：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  MATLAB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命令：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BE3E285-1378-456C-AE45-F458DFC99B15}"/>
              </a:ext>
            </a:extLst>
          </p:cNvPr>
          <p:cNvSpPr txBox="1"/>
          <p:nvPr/>
        </p:nvSpPr>
        <p:spPr>
          <a:xfrm>
            <a:off x="1058489" y="2520099"/>
            <a:ext cx="30867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x1=sin(pi/10*(0:19));</a:t>
            </a:r>
          </a:p>
          <a:p>
            <a:r>
              <a:rPr lang="en-GB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x2=sin(pi/5*(0:19));</a:t>
            </a:r>
          </a:p>
          <a:p>
            <a:r>
              <a:rPr lang="en-GB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x3=sin(pi/2*(0:19));</a:t>
            </a:r>
          </a:p>
          <a:p>
            <a:r>
              <a:rPr lang="en-GB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x4=(-1).^(0:19);</a:t>
            </a:r>
          </a:p>
          <a:p>
            <a:r>
              <a:rPr lang="en-GB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x=[x1 x2 x3 x4];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C34B93-1492-4EB1-88A6-07A6C1C14B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31" y="1978429"/>
            <a:ext cx="4635328" cy="3476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5155490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399" y="1347096"/>
                <a:ext cx="10456487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利用卷积分别找到输入信号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和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特征相匹配、相似度较高的部分。在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中，有两个命令可实现上述功能：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命令一：                       上述命令中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fliplr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(x)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表示将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进行左右翻转；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命令二：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		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一般来说，相比于命令一，命令二的运算时间更短。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分别计算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并画出波形。解释这四个输出是如何表现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和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的匹配特征的。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（作业题）</a:t>
                </a:r>
                <a:endParaRPr lang="en-US" altLang="zh-CN" dirty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399" y="1347096"/>
                <a:ext cx="10456487" cy="4518398"/>
              </a:xfrm>
              <a:blipFill>
                <a:blip r:embed="rId3"/>
                <a:stretch>
                  <a:fillRect l="-1748" t="-2429" r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EB89C22-F641-4DBC-A39B-EE37E67D0A44}"/>
              </a:ext>
            </a:extLst>
          </p:cNvPr>
          <p:cNvSpPr txBox="1"/>
          <p:nvPr/>
        </p:nvSpPr>
        <p:spPr>
          <a:xfrm>
            <a:off x="1972888" y="2280241"/>
            <a:ext cx="3086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c1=conv(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(x),x1);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8EB073-5CFA-4211-A6EE-22B881103D18}"/>
              </a:ext>
            </a:extLst>
          </p:cNvPr>
          <p:cNvSpPr txBox="1"/>
          <p:nvPr/>
        </p:nvSpPr>
        <p:spPr>
          <a:xfrm>
            <a:off x="1972888" y="3130910"/>
            <a:ext cx="2272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c1=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xcorr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(x,x1);</a:t>
            </a:r>
          </a:p>
        </p:txBody>
      </p:sp>
    </p:spTree>
    <p:extLst>
      <p:ext uri="{BB962C8B-B14F-4D97-AF65-F5344CB8AC3E}">
        <p14:creationId xmlns:p14="http://schemas.microsoft.com/office/powerpoint/2010/main" val="1854812366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347096"/>
            <a:ext cx="10456487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本实验作业第二部分要求对一个特定的音频片段，能够从一个音频文件库中找到该片段所属的原始音频。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该实验作业需用到上述提及的利用卷积进行特征匹配的方法。程序的运行会比较耗时，因此进入每一次循环时，建议利用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disp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命令展示程序执行进度。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49563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347096"/>
            <a:ext cx="10456487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对提供的音频与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函数，你需要用到以下命令：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1.                                      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该命令读取所提供的音频文件，并将其波形保存在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中，采样频率保存在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Fs_y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中；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2.                                       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该命令是一个预编译的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函数（你无法看到函数源代码），从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个音频文件中随机得到一个时长为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的片段，并将片段的波形与采样频率保存在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findme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Fs_s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执行时将‘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uxxxxxxx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’换成一个以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开头，紧跟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个数字的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（例如：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u1234567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将作为随机数随机截取一个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的片段。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执行时，将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个音频文件及“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get_tune.p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”放在同一文件夹下，进入该文件夹再执行。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10C657-770E-47AA-8635-1BE5B12C7C32}"/>
              </a:ext>
            </a:extLst>
          </p:cNvPr>
          <p:cNvSpPr txBox="1"/>
          <p:nvPr/>
        </p:nvSpPr>
        <p:spPr>
          <a:xfrm>
            <a:off x="1257991" y="1914481"/>
            <a:ext cx="5480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[y, Fs_y]=audioread(</a:t>
            </a:r>
            <a:r>
              <a:rPr lang="es-E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‘</a:t>
            </a:r>
            <a:r>
              <a:rPr lang="zh-CN" alt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替换成音频文件名</a:t>
            </a:r>
            <a:r>
              <a:rPr lang="es-E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F33ED6-CF27-4AE8-ACDD-39AEB76BEE65}"/>
              </a:ext>
            </a:extLst>
          </p:cNvPr>
          <p:cNvSpPr txBox="1"/>
          <p:nvPr/>
        </p:nvSpPr>
        <p:spPr>
          <a:xfrm>
            <a:off x="1257991" y="3429000"/>
            <a:ext cx="5480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findme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Fs_s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get_tune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‘</a:t>
            </a:r>
            <a:r>
              <a:rPr lang="en-US" altLang="zh-C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uxxxxxxx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5955826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9DB44A-C749-6BB9-D499-8B06A16C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1071562"/>
            <a:ext cx="10753725" cy="47148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DB7E7F-F765-4B3E-8CEA-4B969D888910}"/>
              </a:ext>
            </a:extLst>
          </p:cNvPr>
          <p:cNvSpPr/>
          <p:nvPr/>
        </p:nvSpPr>
        <p:spPr bwMode="auto">
          <a:xfrm>
            <a:off x="1177987" y="1924968"/>
            <a:ext cx="1615440" cy="3399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0149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8" y="1240877"/>
            <a:ext cx="10282237" cy="497957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通过本次实验，你将进一步了解卷积的原理及其在信号处理中的应用；你将利用卷积运算在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中实现一个具体的应用：音频片段识别。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对离散时间信号，进一步掌握卷积运算的原理；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了解卷积运算在信号处理中的 具体应用：移动平均、边沿识别、特征匹配；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利用卷积实现音频片段识别。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完成并提交实验作业。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本实验提供文件包括：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get_tune.p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”：预编译的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函数，功能为从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个音频中截取片段。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（二）实验内容：卷积原理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回忆一下，对离散时间信号，卷积和的计算方式：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动态过程：</a:t>
                </a:r>
                <a:r>
                  <a:rPr lang="en-US" altLang="zh-CN" sz="2400" b="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b="0" dirty="0">
                    <a:solidFill>
                      <a:srgbClr val="000000"/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翻转、平移直至与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相交。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GB" altLang="zh-CN" b="0" i="0" dirty="0">
                  <a:solidFill>
                    <a:srgbClr val="20202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  <a:blipFill>
                <a:blip r:embed="rId3"/>
                <a:stretch>
                  <a:fillRect l="-1582" t="-1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8D3839F3-46F3-4664-B094-76D2BEB363D4}"/>
                  </a:ext>
                </a:extLst>
              </p:cNvPr>
              <p:cNvSpPr txBox="1"/>
              <p:nvPr/>
            </p:nvSpPr>
            <p:spPr bwMode="auto">
              <a:xfrm>
                <a:off x="3277964" y="1882753"/>
                <a:ext cx="5636072" cy="1462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8D3839F3-46F3-4664-B094-76D2BEB3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7964" y="1882753"/>
                <a:ext cx="5636072" cy="1462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01691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（二）实验内容：卷积原理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在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中创建如下输入信号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上述信号的创建方法有很多，在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中画出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的波形为：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ACA444-F695-48BC-ADFF-5A8868142AFA}"/>
                  </a:ext>
                </a:extLst>
              </p:cNvPr>
              <p:cNvSpPr txBox="1"/>
              <p:nvPr/>
            </p:nvSpPr>
            <p:spPr>
              <a:xfrm>
                <a:off x="2512990" y="1982204"/>
                <a:ext cx="7777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−17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∈[0,19]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ACA444-F695-48BC-ADFF-5A8868142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90" y="1982204"/>
                <a:ext cx="7777230" cy="461665"/>
              </a:xfrm>
              <a:prstGeom prst="rect">
                <a:avLst/>
              </a:prstGeom>
              <a:blipFill>
                <a:blip r:embed="rId4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0252EF8-1363-4D34-A0E6-FF93004BFADB}"/>
              </a:ext>
            </a:extLst>
          </p:cNvPr>
          <p:cNvSpPr txBox="1"/>
          <p:nvPr/>
        </p:nvSpPr>
        <p:spPr>
          <a:xfrm>
            <a:off x="780284" y="3696237"/>
            <a:ext cx="2282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命令：</a:t>
            </a:r>
            <a:r>
              <a:rPr lang="en-US" altLang="zh-CN" dirty="0">
                <a:solidFill>
                  <a:sysClr val="windowText" lastClr="000000"/>
                </a:solidFill>
              </a:rPr>
              <a:t>stem(0:1:19, x)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90FA5C-8C41-4655-A676-CED854CB9C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79" y="3397514"/>
            <a:ext cx="4450454" cy="3337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2332854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（二）实验内容：卷积原理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创建一个单位冲激函数作为系统的单位冲激响应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画出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的波形为：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 r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ACA444-F695-48BC-ADFF-5A8868142AFA}"/>
                  </a:ext>
                </a:extLst>
              </p:cNvPr>
              <p:cNvSpPr txBox="1"/>
              <p:nvPr/>
            </p:nvSpPr>
            <p:spPr>
              <a:xfrm>
                <a:off x="2512990" y="1982204"/>
                <a:ext cx="7777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∈[0,19]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ACA444-F695-48BC-ADFF-5A8868142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90" y="1982204"/>
                <a:ext cx="7777230" cy="461665"/>
              </a:xfrm>
              <a:prstGeom prst="rect">
                <a:avLst/>
              </a:prstGeom>
              <a:blipFill>
                <a:blip r:embed="rId4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B427D36-1BE6-467A-AD7F-0115E9FAA3CF}"/>
              </a:ext>
            </a:extLst>
          </p:cNvPr>
          <p:cNvSpPr txBox="1"/>
          <p:nvPr/>
        </p:nvSpPr>
        <p:spPr>
          <a:xfrm>
            <a:off x="881108" y="4044800"/>
            <a:ext cx="2305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命令：</a:t>
            </a:r>
            <a:r>
              <a:rPr lang="en-US" altLang="zh-CN" dirty="0">
                <a:solidFill>
                  <a:sysClr val="windowText" lastClr="000000"/>
                </a:solidFill>
              </a:rPr>
              <a:t>stem(0:1:19, h)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859CE0-3616-40D3-AAFE-8740A37E21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93" y="3398279"/>
            <a:ext cx="4425214" cy="3318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1941906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（二）实验内容：卷积原理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计算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画出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的波形，并思考一下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的时间范围是如何确定的？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83D66FA-EDD8-45E3-A6EA-75D08CBEF97C}"/>
              </a:ext>
            </a:extLst>
          </p:cNvPr>
          <p:cNvSpPr txBox="1"/>
          <p:nvPr/>
        </p:nvSpPr>
        <p:spPr>
          <a:xfrm>
            <a:off x="4241577" y="1971505"/>
            <a:ext cx="2009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命令：</a:t>
            </a:r>
            <a:r>
              <a:rPr lang="en-US" altLang="zh-CN" dirty="0">
                <a:solidFill>
                  <a:sysClr val="windowText" lastClr="000000"/>
                </a:solidFill>
              </a:rPr>
              <a:t>y=conv(x, h)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3EB632-9F98-4B7F-90CC-8CF9B074BE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36" y="3494917"/>
            <a:ext cx="4484112" cy="33630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6478795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（二）实验内容：卷积原理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改变单位冲激响应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=6, 10, 19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，在三种情况下分别计算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并画出波形。比较一下区别，并思考造成这些不同的原因。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对每次生成的卷积结果，联想课堂教学上提到的卷积的动态过程。 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 r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660458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改变单位冲激响应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=1,3, 15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，在三种情况下分别计算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并画出波形。比较一下区别，并思考造成这些不同的原因。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观察输入信号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输出信号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，结合传递函数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及卷积运算方法，解释该系统实现了什么功能。对上述系统，你能想到一个应用场景吗？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（作业题）</a:t>
                </a:r>
                <a:endParaRPr lang="en-US" altLang="zh-CN" dirty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 r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96260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改变单位冲激响应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(1/3)(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−3])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并画出波形。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事实上，这个例子中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的意义是对输入信号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求移动平均（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moving average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）。解释说明为什么上述卷积运算可以实现移动平均。对上述系统，你能想到一个应用场景吗？ 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（作业题）</a:t>
                </a:r>
                <a:endParaRPr lang="en-US" altLang="zh-CN" dirty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70595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10040</TotalTime>
  <Words>1440</Words>
  <Application>Microsoft Office PowerPoint</Application>
  <PresentationFormat>宽屏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 MT</vt:lpstr>
      <vt:lpstr>华文中宋</vt:lpstr>
      <vt:lpstr>宋体</vt:lpstr>
      <vt:lpstr>Microsoft Yahei</vt:lpstr>
      <vt:lpstr>Calibri</vt:lpstr>
      <vt:lpstr>Calibri Light</vt:lpstr>
      <vt:lpstr>Cambria Math</vt:lpstr>
      <vt:lpstr>Courier New</vt:lpstr>
      <vt:lpstr>Times New Roman</vt:lpstr>
      <vt:lpstr>Wingdings</vt:lpstr>
      <vt:lpstr>默认设计模板</vt:lpstr>
      <vt:lpstr>1_默认设计模板</vt:lpstr>
      <vt:lpstr>PowerPoint 演示文稿</vt:lpstr>
      <vt:lpstr>（一）实验介绍</vt:lpstr>
      <vt:lpstr>（二）实验内容：卷积原理</vt:lpstr>
      <vt:lpstr>（二）实验内容：卷积原理</vt:lpstr>
      <vt:lpstr>（二）实验内容：卷积原理</vt:lpstr>
      <vt:lpstr>（二）实验内容：卷积原理</vt:lpstr>
      <vt:lpstr>（二）实验内容：卷积原理</vt:lpstr>
      <vt:lpstr>（二）实验内容：卷积应用</vt:lpstr>
      <vt:lpstr>（二）实验内容：卷积应用</vt:lpstr>
      <vt:lpstr>（二）实验内容：卷积应用</vt:lpstr>
      <vt:lpstr>（二）实验内容：卷积应用</vt:lpstr>
      <vt:lpstr>（二）实验内容：卷积应用</vt:lpstr>
      <vt:lpstr>（二）实验内容：卷积应用</vt:lpstr>
      <vt:lpstr>（三）实验作业</vt:lpstr>
      <vt:lpstr>（三）实验作业</vt:lpstr>
      <vt:lpstr>（三）实验作业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Duan</cp:lastModifiedBy>
  <cp:revision>629</cp:revision>
  <dcterms:created xsi:type="dcterms:W3CDTF">2018-10-18T11:34:23Z</dcterms:created>
  <dcterms:modified xsi:type="dcterms:W3CDTF">2023-09-19T07:20:44Z</dcterms:modified>
</cp:coreProperties>
</file>