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7"/>
  </p:notesMasterIdLst>
  <p:sldIdLst>
    <p:sldId id="418" r:id="rId3"/>
    <p:sldId id="405" r:id="rId4"/>
    <p:sldId id="419" r:id="rId5"/>
    <p:sldId id="453" r:id="rId6"/>
    <p:sldId id="452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5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53"/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61" autoAdjust="0"/>
  </p:normalViewPr>
  <p:slideViewPr>
    <p:cSldViewPr snapToGrid="0">
      <p:cViewPr varScale="1">
        <p:scale>
          <a:sx n="94" d="100"/>
          <a:sy n="94" d="100"/>
        </p:scale>
        <p:origin x="1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9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6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7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1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9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1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7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8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2023/9/26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2023/9/26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2023/9/26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实验五 系统与滤波器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利用如下命令可构建一个以下电路所组成的低通滤波器系统：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314962-9BD8-4F2B-9E46-2055C58C8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741680" y="1826883"/>
            <a:ext cx="4195962" cy="23618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E9DA423-26D6-4F41-9D23-537409CD306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98031" y="2241148"/>
                <a:ext cx="4542908" cy="766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45720" rIns="0" bIns="45720" numCol="1" anchor="t" anchorCtr="0" compatLnSpc="1"/>
              <a:lstStyle>
                <a:lvl1pPr marL="51435" indent="-51435" algn="l" rtl="0" eaLnBrk="0" fontAlgn="base" hangingPunct="0">
                  <a:lnSpc>
                    <a:spcPct val="90000"/>
                  </a:lnSpc>
                  <a:spcBef>
                    <a:spcPts val="675"/>
                  </a:spcBef>
                  <a:spcAft>
                    <a:spcPts val="11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 "/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21653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975">
                    <a:solidFill>
                      <a:srgbClr val="404040"/>
                    </a:solidFill>
                    <a:latin typeface="+mn-lt"/>
                    <a:ea typeface="+mn-ea"/>
                  </a:defRPr>
                </a:lvl2pPr>
                <a:lvl3pPr marL="318135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3pPr>
                <a:lvl4pPr marL="420370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4pPr>
                <a:lvl5pPr marL="52387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5pPr>
                <a:lvl6pPr marL="8667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6pPr>
                <a:lvl7pPr marL="12096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7pPr>
                <a:lvl8pPr marL="15525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8pPr>
                <a:lvl9pPr marL="18954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E9DA423-26D6-4F41-9D23-537409CD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031" y="2241148"/>
                <a:ext cx="4542908" cy="766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04D32C-9F17-4AA1-BC52-B4CDC5541AA3}"/>
              </a:ext>
            </a:extLst>
          </p:cNvPr>
          <p:cNvSpPr txBox="1">
            <a:spLocks/>
          </p:cNvSpPr>
          <p:nvPr/>
        </p:nvSpPr>
        <p:spPr bwMode="auto">
          <a:xfrm>
            <a:off x="1570872" y="3195973"/>
            <a:ext cx="1058028" cy="4660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RC=1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98EA7F-5FD8-4F7E-83D0-AF28C814B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465" y="3428999"/>
            <a:ext cx="2462516" cy="488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367737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对创建的传递函数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Hw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，可利用本实验所提供的“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my_bodeplot.m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”进行展示，展示不同角频率下，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Hw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的值（增益）的大小，运行命令如下：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生成结果如下：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71D1E-B326-42FC-9BD2-CCE08FEA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14" y="2220006"/>
            <a:ext cx="3450771" cy="496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2E0530-5FAC-487A-9116-88C994793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7" y="2906484"/>
            <a:ext cx="4963885" cy="3722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003861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分别创建角频率为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的两个正弦波，并将两个正弦波拼接，如下：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0EE9A6-2562-4F64-94CC-DBC64A13B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6" y="2054678"/>
            <a:ext cx="5301343" cy="3976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6BBB9A-41B3-4B94-AD1F-5D9FA71D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78" y="2187070"/>
            <a:ext cx="2643712" cy="1241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766966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5"/>
            <a:ext cx="10789920" cy="48526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lsim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命令将拼接得到的输入信号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，放入之前创建的传递函数为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Hw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的系统中，得到输出信号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并查看，如下：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可以看出，角频率为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的正弦波的幅度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被明显缩小，角频率为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的正弦波的幅度变化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较小。因此，对输入信号的高频部分进行的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更大的滤除。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E1CB83-2F54-428F-A6D1-10126E70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91" y="2356758"/>
            <a:ext cx="3614734" cy="625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3451F5-6FAE-4773-9A15-E5BBAFC04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44" y="2357106"/>
            <a:ext cx="5123543" cy="3842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6477239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8DB653-BA08-8AED-EA40-EBC681A2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081087"/>
            <a:ext cx="10725150" cy="4695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DB7E7F-F765-4B3E-8CEA-4B969D888910}"/>
              </a:ext>
            </a:extLst>
          </p:cNvPr>
          <p:cNvSpPr/>
          <p:nvPr/>
        </p:nvSpPr>
        <p:spPr bwMode="auto">
          <a:xfrm>
            <a:off x="1337148" y="1894625"/>
            <a:ext cx="1615440" cy="3399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0149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" y="1240877"/>
            <a:ext cx="10282237" cy="497957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通过本次实验，你将学习到真实世界中用来处理信号的系统是如何构建的，并且学会利用滤波器对信号进行处理。具体地，对声音信号中的噪声进行滤除。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回顾线性时不变系统对频域表示的信号的响应；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了解真实世界中，利用电子元件构建不同滤波器的方法；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中构建滤波器，对具有噪声的声音信号进行处理。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本实验提供文件包括：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一个原始音频文件：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whknight.wav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两个噪声音频文件：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sines.wav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hfnoise.wav</a:t>
            </a:r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回忆课堂上所学知识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线性时不变系统对频域表示的信号的响应：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b="0" i="0" dirty="0">
                  <a:solidFill>
                    <a:schemeClr val="tx1"/>
                  </a:solidFill>
                  <a:effectLst/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b="0" i="0" dirty="0">
                  <a:solidFill>
                    <a:schemeClr val="tx1"/>
                  </a:solidFill>
                  <a:effectLst/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+mn-ea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上述过程表示，线性时不变系统的输出仍然由组成输入信号的频率分量所组成，然而各频率分量的大小发生变化，变化量取决于系统的特征值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𝑗𝑘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1889"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A84F8A6B-8193-43E2-9EE5-E144706715FD}"/>
              </a:ext>
            </a:extLst>
          </p:cNvPr>
          <p:cNvGrpSpPr/>
          <p:nvPr/>
        </p:nvGrpSpPr>
        <p:grpSpPr>
          <a:xfrm>
            <a:off x="2983001" y="1935384"/>
            <a:ext cx="5993379" cy="1219583"/>
            <a:chOff x="1698790" y="811767"/>
            <a:chExt cx="5993379" cy="1219583"/>
          </a:xfrm>
        </p:grpSpPr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F458743B-EFEE-49B8-8A63-7AD82411D022}"/>
                </a:ext>
              </a:extLst>
            </p:cNvPr>
            <p:cNvGrpSpPr/>
            <p:nvPr/>
          </p:nvGrpSpPr>
          <p:grpSpPr>
            <a:xfrm>
              <a:off x="1698790" y="811767"/>
              <a:ext cx="5993379" cy="1219583"/>
              <a:chOff x="-1533283" y="963215"/>
              <a:chExt cx="5993379" cy="1219583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51872B5-C215-4F22-B22A-792DC3B35CF7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單箭頭接點 5">
                <a:extLst>
                  <a:ext uri="{FF2B5EF4-FFF2-40B4-BE49-F238E27FC236}">
                    <a16:creationId xmlns:a16="http://schemas.microsoft.com/office/drawing/2014/main" id="{019C6D27-0E83-4F8D-B14D-AD8195AD11F0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線單箭頭接點 6">
                <a:extLst>
                  <a:ext uri="{FF2B5EF4-FFF2-40B4-BE49-F238E27FC236}">
                    <a16:creationId xmlns:a16="http://schemas.microsoft.com/office/drawing/2014/main" id="{C18F93FD-F020-4172-8B5A-4FC1DCBF838C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3C52E11-691C-4153-A6AC-F2F82A3E819A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F964099-9F7E-4D1A-9C73-6A6DE6E783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0C6B5554-E2B3-4421-9CEE-A8AEDADD6564}"/>
                      </a:ext>
                    </a:extLst>
                  </p:cNvPr>
                  <p:cNvSpPr/>
                  <p:nvPr/>
                </p:nvSpPr>
                <p:spPr>
                  <a:xfrm>
                    <a:off x="-1533283" y="963215"/>
                    <a:ext cx="3110082" cy="10993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CFAA4E3-58F8-492F-B1F9-CC2BF3D558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33283" y="963215"/>
                    <a:ext cx="3110082" cy="10993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2A3363E-61EB-4B22-A435-8C3DFC6A8B8F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5AAD8C7-5CF0-4D82-AFB7-7100FB695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7ADC5BA-5FE6-41BD-A060-E7FF03640162}"/>
                  </a:ext>
                </a:extLst>
              </p:cNvPr>
              <p:cNvSpPr txBox="1"/>
              <p:nvPr/>
            </p:nvSpPr>
            <p:spPr>
              <a:xfrm>
                <a:off x="3045083" y="3297055"/>
                <a:ext cx="6096000" cy="1267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7ADC5BA-5FE6-41BD-A060-E7FF0364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83" y="3297055"/>
                <a:ext cx="6096000" cy="12671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事实上，对于非周期的连续时间信号来说，各频率分量间并非呈谐波关系（傅里叶变换），因此对一般信号来说，系统的特征值为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，特征值由各频率分量的角频率所决定。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也被称为系统的传递函数。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1889"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1475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为了对信号进行处理，可以构建不同系统函数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，来实现所需目标。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例如，构建以下系统函数，从而可以滤除输入信号中的高频部分，保留低频部分（理想低通滤波器）：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2294"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7344481C-EA3A-4A7E-A032-57231DABE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82" y="3067050"/>
            <a:ext cx="4269301" cy="3676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9433637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然而，理想低通滤波器由于是非因果的，因此是物理不可实现的。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现实中，常常以电阻和电容组成的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电路来实现一个低通滤波器：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5838A1-2343-41A2-8BF5-06A28CF55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741680" y="3097790"/>
            <a:ext cx="4195962" cy="23618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50669" y="3097790"/>
                <a:ext cx="5835650" cy="2767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45720" rIns="0" bIns="45720" numCol="1" anchor="t" anchorCtr="0" compatLnSpc="1"/>
              <a:lstStyle>
                <a:lvl1pPr marL="51435" indent="-51435" algn="l" rtl="0" eaLnBrk="0" fontAlgn="base" hangingPunct="0">
                  <a:lnSpc>
                    <a:spcPct val="90000"/>
                  </a:lnSpc>
                  <a:spcBef>
                    <a:spcPts val="675"/>
                  </a:spcBef>
                  <a:spcAft>
                    <a:spcPts val="11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 "/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21653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975">
                    <a:solidFill>
                      <a:srgbClr val="404040"/>
                    </a:solidFill>
                    <a:latin typeface="+mn-lt"/>
                    <a:ea typeface="+mn-ea"/>
                  </a:defRPr>
                </a:lvl2pPr>
                <a:lvl3pPr marL="318135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3pPr>
                <a:lvl4pPr marL="420370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4pPr>
                <a:lvl5pPr marL="52387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5pPr>
                <a:lvl6pPr marL="8667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6pPr>
                <a:lvl7pPr marL="12096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7pPr>
                <a:lvl8pPr marL="15525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8pPr>
                <a:lvl9pPr marL="18954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其中，电阻的电阻值为</a:t>
                </a:r>
                <a:r>
                  <a:rPr lang="en-US" altLang="zh-CN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R</a:t>
                </a: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，电容的电抗值为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>
                      <a:rPr lang="zh-CN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zh-CN" altLang="en-US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电阻与电抗为两个不同维度，因此电路的总阻抗可用复数表示：</a:t>
                </a: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1/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0669" y="3097790"/>
                <a:ext cx="5835650" cy="2767704"/>
              </a:xfrm>
              <a:prstGeom prst="rect">
                <a:avLst/>
              </a:prstGeom>
              <a:blipFill>
                <a:blip r:embed="rId4"/>
                <a:stretch>
                  <a:fillRect l="-3239" t="-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718472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现实中，常常以电阻和电容组成的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电路来实现一个低通滤波器：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5838A1-2343-41A2-8BF5-06A28CF55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660400" y="1783340"/>
            <a:ext cx="4195962" cy="23618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56362" y="1954790"/>
                <a:ext cx="5835650" cy="2767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45720" rIns="0" bIns="45720" numCol="1" anchor="t" anchorCtr="0" compatLnSpc="1"/>
              <a:lstStyle>
                <a:lvl1pPr marL="51435" indent="-51435" algn="l" rtl="0" eaLnBrk="0" fontAlgn="base" hangingPunct="0">
                  <a:lnSpc>
                    <a:spcPct val="90000"/>
                  </a:lnSpc>
                  <a:spcBef>
                    <a:spcPts val="675"/>
                  </a:spcBef>
                  <a:spcAft>
                    <a:spcPts val="11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 "/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21653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975">
                    <a:solidFill>
                      <a:srgbClr val="404040"/>
                    </a:solidFill>
                    <a:latin typeface="+mn-lt"/>
                    <a:ea typeface="+mn-ea"/>
                  </a:defRPr>
                </a:lvl2pPr>
                <a:lvl3pPr marL="318135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3pPr>
                <a:lvl4pPr marL="420370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4pPr>
                <a:lvl5pPr marL="52387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5pPr>
                <a:lvl6pPr marL="8667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6pPr>
                <a:lvl7pPr marL="12096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7pPr>
                <a:lvl8pPr marL="15525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8pPr>
                <a:lvl9pPr marL="18954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其中，电阻的电阻值为</a:t>
                </a:r>
                <a:r>
                  <a:rPr lang="en-US" altLang="zh-CN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R</a:t>
                </a: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，电容的电抗值为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>
                      <a:rPr lang="zh-CN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zh-CN" altLang="en-US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电阻与电抗为两个不同维度，因此电路的总阻抗可用复数表示：</a:t>
                </a: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1/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根据分压原理：</a:t>
                </a: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1/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+1/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6362" y="1954790"/>
                <a:ext cx="5835650" cy="2767704"/>
              </a:xfrm>
              <a:prstGeom prst="rect">
                <a:avLst/>
              </a:prstGeom>
              <a:blipFill>
                <a:blip r:embed="rId4"/>
                <a:stretch>
                  <a:fillRect l="-3239" t="-3084" b="-5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83079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现实中，常常以电阻和电容组成的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电路来实现一个低通滤波器：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5838A1-2343-41A2-8BF5-06A28CF55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660400" y="1783340"/>
            <a:ext cx="4195962" cy="23618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56362" y="1954790"/>
                <a:ext cx="5835650" cy="1474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45720" rIns="0" bIns="45720" numCol="1" anchor="t" anchorCtr="0" compatLnSpc="1"/>
              <a:lstStyle>
                <a:lvl1pPr marL="51435" indent="-51435" algn="l" rtl="0" eaLnBrk="0" fontAlgn="base" hangingPunct="0">
                  <a:lnSpc>
                    <a:spcPct val="90000"/>
                  </a:lnSpc>
                  <a:spcBef>
                    <a:spcPts val="675"/>
                  </a:spcBef>
                  <a:spcAft>
                    <a:spcPts val="11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 "/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21653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975">
                    <a:solidFill>
                      <a:srgbClr val="404040"/>
                    </a:solidFill>
                    <a:latin typeface="+mn-lt"/>
                    <a:ea typeface="+mn-ea"/>
                  </a:defRPr>
                </a:lvl2pPr>
                <a:lvl3pPr marL="318135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3pPr>
                <a:lvl4pPr marL="420370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4pPr>
                <a:lvl5pPr marL="52387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5pPr>
                <a:lvl6pPr marL="8667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6pPr>
                <a:lvl7pPr marL="12096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7pPr>
                <a:lvl8pPr marL="15525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8pPr>
                <a:lvl9pPr marL="18954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该系统是一个低通滤波器：</a:t>
                </a: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6362" y="1954790"/>
                <a:ext cx="5835650" cy="1474210"/>
              </a:xfrm>
              <a:prstGeom prst="rect">
                <a:avLst/>
              </a:prstGeom>
              <a:blipFill>
                <a:blip r:embed="rId4"/>
                <a:stretch>
                  <a:fillRect l="-32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C1A5266-4D9D-48F2-B095-3B2E4DC4E9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24" y="3421854"/>
            <a:ext cx="4276725" cy="3207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1486488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中，可利用命令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tf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来构建一个传递函数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，例如：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den>
                    </m:f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上述传递函数可用如下命令实现：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上述传递函数可用如下命令实现：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tf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命令中的第一个输入向量表示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分子中多项式系数，第二个输入向量表示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分母中多项式系数。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2294"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5C7237C-5C31-4AFE-8AE6-21411CEBE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768" y="1942421"/>
            <a:ext cx="2886076" cy="528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F48510-E6DB-499F-A7A8-EF44709EE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171" y="3272920"/>
            <a:ext cx="2462516" cy="488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58500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10277</TotalTime>
  <Words>841</Words>
  <Application>Microsoft Office PowerPoint</Application>
  <PresentationFormat>宽屏</PresentationFormat>
  <Paragraphs>97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MT</vt:lpstr>
      <vt:lpstr>华文中宋</vt:lpstr>
      <vt:lpstr>宋体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biubiu</dc:creator>
  <cp:lastModifiedBy>Duan</cp:lastModifiedBy>
  <cp:revision>666</cp:revision>
  <dcterms:created xsi:type="dcterms:W3CDTF">2018-10-18T11:34:23Z</dcterms:created>
  <dcterms:modified xsi:type="dcterms:W3CDTF">2023-09-26T06:03:00Z</dcterms:modified>
</cp:coreProperties>
</file>