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7"/>
  </p:notesMasterIdLst>
  <p:sldIdLst>
    <p:sldId id="418" r:id="rId3"/>
    <p:sldId id="405" r:id="rId4"/>
    <p:sldId id="419" r:id="rId5"/>
    <p:sldId id="466" r:id="rId6"/>
    <p:sldId id="467" r:id="rId7"/>
    <p:sldId id="462" r:id="rId8"/>
    <p:sldId id="468" r:id="rId9"/>
    <p:sldId id="469" r:id="rId10"/>
    <p:sldId id="470" r:id="rId11"/>
    <p:sldId id="471" r:id="rId12"/>
    <p:sldId id="472" r:id="rId13"/>
    <p:sldId id="473" r:id="rId14"/>
    <p:sldId id="450" r:id="rId15"/>
    <p:sldId id="4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466"/>
            <p14:sldId id="467"/>
            <p14:sldId id="462"/>
            <p14:sldId id="468"/>
            <p14:sldId id="469"/>
            <p14:sldId id="470"/>
            <p14:sldId id="471"/>
            <p14:sldId id="472"/>
            <p14:sldId id="473"/>
            <p14:sldId id="450"/>
            <p14:sldId id="4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561" autoAdjust="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3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0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96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7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5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8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3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7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3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2023/10/17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2023/10/17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2023/10/17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317912" y="181766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实验七 短时傅里叶变换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202129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对生成的两个频谱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clip_S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进行最大池化处理，即设置一个方形窗口，在频谱图中求每个方形区域内，频谱的最大值。池化窗口大小可自行调整：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3X3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5X5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7X7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，甚至其它大小。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7127709-840F-4AFF-989E-C6AAD96C3BBE}"/>
              </a:ext>
            </a:extLst>
          </p:cNvPr>
          <p:cNvGrpSpPr/>
          <p:nvPr/>
        </p:nvGrpSpPr>
        <p:grpSpPr>
          <a:xfrm>
            <a:off x="1408605" y="2276474"/>
            <a:ext cx="5935170" cy="4467225"/>
            <a:chOff x="935679" y="1930268"/>
            <a:chExt cx="6265506" cy="469913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1C46FD1-D112-4FD3-AC01-08D2EC707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79" y="1930268"/>
              <a:ext cx="6265506" cy="469913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C7E902D-78FF-4438-9041-E9A7D3A84952}"/>
                </a:ext>
              </a:extLst>
            </p:cNvPr>
            <p:cNvGrpSpPr/>
            <p:nvPr/>
          </p:nvGrpSpPr>
          <p:grpSpPr>
            <a:xfrm>
              <a:off x="1661160" y="2270760"/>
              <a:ext cx="1805940" cy="495300"/>
              <a:chOff x="1661160" y="2270760"/>
              <a:chExt cx="1805940" cy="4953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6B698F-E23F-462C-9E45-AACC612F99FB}"/>
                  </a:ext>
                </a:extLst>
              </p:cNvPr>
              <p:cNvSpPr/>
              <p:nvPr/>
            </p:nvSpPr>
            <p:spPr bwMode="auto">
              <a:xfrm>
                <a:off x="166116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AD77D01-1722-47F6-A68D-37A27D278317}"/>
                  </a:ext>
                </a:extLst>
              </p:cNvPr>
              <p:cNvSpPr/>
              <p:nvPr/>
            </p:nvSpPr>
            <p:spPr bwMode="auto">
              <a:xfrm>
                <a:off x="226314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E768171-E76D-4E28-A4E3-DCDB5CF67C89}"/>
                  </a:ext>
                </a:extLst>
              </p:cNvPr>
              <p:cNvSpPr/>
              <p:nvPr/>
            </p:nvSpPr>
            <p:spPr bwMode="auto">
              <a:xfrm>
                <a:off x="286512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A62A7CC-2003-48B0-8633-15CA1EDEF3AB}"/>
                </a:ext>
              </a:extLst>
            </p:cNvPr>
            <p:cNvGrpSpPr/>
            <p:nvPr/>
          </p:nvGrpSpPr>
          <p:grpSpPr>
            <a:xfrm>
              <a:off x="1661160" y="2766060"/>
              <a:ext cx="1805940" cy="495300"/>
              <a:chOff x="1661160" y="2270760"/>
              <a:chExt cx="1805940" cy="4953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011580D-DA12-4647-9264-83D69F810CCD}"/>
                  </a:ext>
                </a:extLst>
              </p:cNvPr>
              <p:cNvSpPr/>
              <p:nvPr/>
            </p:nvSpPr>
            <p:spPr bwMode="auto">
              <a:xfrm>
                <a:off x="166116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742DCC8-253C-4CA6-A098-13DC8EB74080}"/>
                  </a:ext>
                </a:extLst>
              </p:cNvPr>
              <p:cNvSpPr/>
              <p:nvPr/>
            </p:nvSpPr>
            <p:spPr bwMode="auto">
              <a:xfrm>
                <a:off x="226314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263E1AB-D639-4518-B03D-E9B6B871B766}"/>
                  </a:ext>
                </a:extLst>
              </p:cNvPr>
              <p:cNvSpPr/>
              <p:nvPr/>
            </p:nvSpPr>
            <p:spPr bwMode="auto">
              <a:xfrm>
                <a:off x="286512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0A2524E-132A-4080-A5DB-8C4BCB394863}"/>
                </a:ext>
              </a:extLst>
            </p:cNvPr>
            <p:cNvGrpSpPr/>
            <p:nvPr/>
          </p:nvGrpSpPr>
          <p:grpSpPr>
            <a:xfrm>
              <a:off x="1661160" y="5609272"/>
              <a:ext cx="1805940" cy="495300"/>
              <a:chOff x="1661160" y="2270760"/>
              <a:chExt cx="1805940" cy="49530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13BEEC8-970D-4D27-8283-D72D3DAF0046}"/>
                  </a:ext>
                </a:extLst>
              </p:cNvPr>
              <p:cNvSpPr/>
              <p:nvPr/>
            </p:nvSpPr>
            <p:spPr bwMode="auto">
              <a:xfrm>
                <a:off x="166116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D3D07DF-EBDE-4C01-9591-4E4FBE87B6EE}"/>
                  </a:ext>
                </a:extLst>
              </p:cNvPr>
              <p:cNvSpPr/>
              <p:nvPr/>
            </p:nvSpPr>
            <p:spPr bwMode="auto">
              <a:xfrm>
                <a:off x="226314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4952644-5DEB-46C2-BB79-266A310200BE}"/>
                  </a:ext>
                </a:extLst>
              </p:cNvPr>
              <p:cNvSpPr/>
              <p:nvPr/>
            </p:nvSpPr>
            <p:spPr bwMode="auto">
              <a:xfrm>
                <a:off x="286512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7F1585A-ABE1-4B84-92E5-82B7B234BCEC}"/>
                </a:ext>
              </a:extLst>
            </p:cNvPr>
            <p:cNvGrpSpPr/>
            <p:nvPr/>
          </p:nvGrpSpPr>
          <p:grpSpPr>
            <a:xfrm rot="5400000">
              <a:off x="4775835" y="2926080"/>
              <a:ext cx="1805940" cy="495300"/>
              <a:chOff x="1661160" y="2270760"/>
              <a:chExt cx="1805940" cy="4953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A2818D1-D5FF-42F7-9BE8-72E8FF82C8F4}"/>
                  </a:ext>
                </a:extLst>
              </p:cNvPr>
              <p:cNvSpPr/>
              <p:nvPr/>
            </p:nvSpPr>
            <p:spPr bwMode="auto">
              <a:xfrm>
                <a:off x="166116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2A3E6F2-0262-4936-A94A-D1291837899F}"/>
                  </a:ext>
                </a:extLst>
              </p:cNvPr>
              <p:cNvSpPr/>
              <p:nvPr/>
            </p:nvSpPr>
            <p:spPr bwMode="auto">
              <a:xfrm>
                <a:off x="226314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350F729-059B-46E5-8602-A3401FDFBA6E}"/>
                  </a:ext>
                </a:extLst>
              </p:cNvPr>
              <p:cNvSpPr/>
              <p:nvPr/>
            </p:nvSpPr>
            <p:spPr bwMode="auto">
              <a:xfrm>
                <a:off x="286512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CFA6A58-5730-4C32-9390-F84C01128A99}"/>
                </a:ext>
              </a:extLst>
            </p:cNvPr>
            <p:cNvSpPr txBox="1"/>
            <p:nvPr/>
          </p:nvSpPr>
          <p:spPr>
            <a:xfrm>
              <a:off x="4096083" y="2571750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……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F98F920-BA47-4DD5-9024-35E1B63FA8D2}"/>
                </a:ext>
              </a:extLst>
            </p:cNvPr>
            <p:cNvSpPr txBox="1"/>
            <p:nvPr/>
          </p:nvSpPr>
          <p:spPr>
            <a:xfrm rot="5400000">
              <a:off x="1668553" y="4531442"/>
              <a:ext cx="1189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……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4F246331-4F34-4EA9-A5EA-7F034656A0C9}"/>
              </a:ext>
            </a:extLst>
          </p:cNvPr>
          <p:cNvSpPr txBox="1"/>
          <p:nvPr/>
        </p:nvSpPr>
        <p:spPr>
          <a:xfrm>
            <a:off x="8120216" y="3367566"/>
            <a:ext cx="33086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思考：池化的作用是什么？（作业题）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1419781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202129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要验证截取的音频是否来源于本音频文件，可利用音频片段频谱（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clip_S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）在原音频频谱（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）上进行滑动，并利用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corrcoef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命令计算两者相关性。（注意：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clip_S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为池化后的频谱）。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每次滑动的距离自行确定。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5FFF25D-0947-476C-8FB8-D46F7D813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8" y="4560773"/>
            <a:ext cx="4693901" cy="143215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3A98520-FD97-4EAC-BC1F-A270B7404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3" y="2636724"/>
            <a:ext cx="4800597" cy="360044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163BE0-CDB4-4D7C-9D35-C764B7409BC8}"/>
              </a:ext>
            </a:extLst>
          </p:cNvPr>
          <p:cNvCxnSpPr>
            <a:stCxn id="34" idx="3"/>
          </p:cNvCxnSpPr>
          <p:nvPr/>
        </p:nvCxnSpPr>
        <p:spPr bwMode="auto">
          <a:xfrm>
            <a:off x="4836319" y="5276850"/>
            <a:ext cx="1473044" cy="190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7908757-7D80-4A94-9029-E0DA3CC23901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4836319" y="4436948"/>
            <a:ext cx="1473044" cy="8399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7B4ABBA-06FD-4FBB-9507-019DCF025684}"/>
              </a:ext>
            </a:extLst>
          </p:cNvPr>
          <p:cNvCxnSpPr>
            <a:cxnSpLocks/>
            <a:stCxn id="34" idx="3"/>
          </p:cNvCxnSpPr>
          <p:nvPr/>
        </p:nvCxnSpPr>
        <p:spPr bwMode="auto">
          <a:xfrm flipV="1">
            <a:off x="4836319" y="3652954"/>
            <a:ext cx="1473044" cy="16238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AF3284E-07B5-4A65-8656-0DA45F783D3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9363" y="4686300"/>
            <a:ext cx="0" cy="4800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5D14963-FF10-4C7D-AE08-2C39E441221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9363" y="3802380"/>
            <a:ext cx="0" cy="4800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51417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202129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再随意选择另一个音频文件，生成频谱，并池化。计算另一个音频频谱与音频片段“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u7654321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”频谱的相关性。比较匹配和不匹配的信号频谱相关性有何不同？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40245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347096"/>
            <a:ext cx="10456487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对提供的音频与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函数，你需要用到以下命令：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                                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该命令是一个预编译的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函数（你无法看到函数源代码），该命令从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个音频文件中随机得到一个时长为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的片段，并将片段放慢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1%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，将慢放片段的波形与采样频率保存在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findme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Fs_s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执行时将‘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uxxxxxxx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’换成一个以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开头，紧跟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个数字的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（例如：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u1234567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将作为随机数随机截取一个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左右的片段。（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注：使用同样的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利用该函数截取的片段将与实验四不同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个音频文件及“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get_tune_slow.p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 放在同一文件夹下，进入该文件夹再执行。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DEA42C-3316-E9E8-1361-422359EB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741" y="2066924"/>
            <a:ext cx="5808518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5955826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5CAF41-DC91-C632-4F45-B5942CD3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842" y="1180033"/>
            <a:ext cx="8769046" cy="56779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DDE503-433D-F8B7-91CB-B38549AF810E}"/>
              </a:ext>
            </a:extLst>
          </p:cNvPr>
          <p:cNvSpPr/>
          <p:nvPr/>
        </p:nvSpPr>
        <p:spPr bwMode="auto">
          <a:xfrm>
            <a:off x="1561507" y="1864535"/>
            <a:ext cx="1803400" cy="3175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F81A853-4587-8784-AD40-D990FEBE8A25}"/>
              </a:ext>
            </a:extLst>
          </p:cNvPr>
          <p:cNvSpPr/>
          <p:nvPr/>
        </p:nvSpPr>
        <p:spPr bwMode="auto">
          <a:xfrm>
            <a:off x="4452090" y="1850201"/>
            <a:ext cx="1803400" cy="3175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4247A99-D0A1-7C9E-EECA-170042E0319A}"/>
              </a:ext>
            </a:extLst>
          </p:cNvPr>
          <p:cNvSpPr/>
          <p:nvPr/>
        </p:nvSpPr>
        <p:spPr bwMode="auto">
          <a:xfrm>
            <a:off x="7346267" y="1838517"/>
            <a:ext cx="1803400" cy="3175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27D832B-11D2-7107-685C-39B4BE47AF4E}"/>
              </a:ext>
            </a:extLst>
          </p:cNvPr>
          <p:cNvSpPr/>
          <p:nvPr/>
        </p:nvSpPr>
        <p:spPr bwMode="auto">
          <a:xfrm>
            <a:off x="1522519" y="3718143"/>
            <a:ext cx="1803400" cy="3175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90252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8" y="1156902"/>
            <a:ext cx="10282237" cy="497957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通过本次实验，你将学习到目前最常使用的时频分析方法之一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短时傅里叶变换（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Short-Time Fourier Transform, STFT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）的原理，并生成、理解频谱图，最后利用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对具体信号进行分析与识别。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基于实验六所学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，理解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学会在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中使用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，并生成频谱图；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实现音频片段识别（与实验四 卷积 实现内容相似）；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完成并提交实验作业。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本实验提供文件包括（将所有文件放在一个文件夹中）：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个音频文件；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get_tune.p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”: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个音频中截取片段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865DA2-B095-B0A9-3E5E-CCC00EF74D13}"/>
              </a:ext>
            </a:extLst>
          </p:cNvPr>
          <p:cNvSpPr txBox="1"/>
          <p:nvPr/>
        </p:nvSpPr>
        <p:spPr>
          <a:xfrm>
            <a:off x="5350669" y="5377932"/>
            <a:ext cx="644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“</a:t>
            </a:r>
            <a:r>
              <a:rPr lang="en-US" altLang="zh-CN" sz="1800" dirty="0" err="1">
                <a:latin typeface="+mn-ea"/>
                <a:cs typeface="Times New Roman" panose="02020603050405020304" pitchFamily="18" charset="0"/>
              </a:rPr>
              <a:t>get_tune_slow.p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”: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个音频中截取片段，并减速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1%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我们之前所学习的傅里叶变换对整个时间轴进行分析，因此其频谱的描绘是“全局性”的，不能反映时间维度局部区域上的频域特征。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时域：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				   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频域：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A6D1F9-7203-47FB-8E14-75C99729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3" y="2710618"/>
            <a:ext cx="4905375" cy="20972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64472A-7E60-4F30-BBF6-E14C9F7DB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775" y="2787892"/>
            <a:ext cx="6525169" cy="194267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C8A22E2-D5C8-4927-89B1-D3CF8914F1BC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>
            <a:off x="5159828" y="3759231"/>
            <a:ext cx="4059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2917F8E-B2D8-44D2-B9FB-4715E35A07AB}"/>
              </a:ext>
            </a:extLst>
          </p:cNvPr>
          <p:cNvCxnSpPr>
            <a:cxnSpLocks/>
          </p:cNvCxnSpPr>
          <p:nvPr/>
        </p:nvCxnSpPr>
        <p:spPr bwMode="auto">
          <a:xfrm>
            <a:off x="1315616" y="2867025"/>
            <a:ext cx="0" cy="1940819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4FDC27B-5D0C-4CDB-913F-17BC31F4651F}"/>
              </a:ext>
            </a:extLst>
          </p:cNvPr>
          <p:cNvCxnSpPr>
            <a:cxnSpLocks/>
          </p:cNvCxnSpPr>
          <p:nvPr/>
        </p:nvCxnSpPr>
        <p:spPr bwMode="auto">
          <a:xfrm>
            <a:off x="2082379" y="2867024"/>
            <a:ext cx="0" cy="1940819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CAAE3CF-A09C-46D4-8521-07D3F6B8EA50}"/>
              </a:ext>
            </a:extLst>
          </p:cNvPr>
          <p:cNvSpPr/>
          <p:nvPr/>
        </p:nvSpPr>
        <p:spPr bwMode="auto">
          <a:xfrm rot="16200000">
            <a:off x="1446245" y="4374908"/>
            <a:ext cx="475862" cy="1187186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74C32CD-067B-4B03-BB17-63E687C46603}"/>
              </a:ext>
            </a:extLst>
          </p:cNvPr>
          <p:cNvCxnSpPr>
            <a:stCxn id="14" idx="1"/>
          </p:cNvCxnSpPr>
          <p:nvPr/>
        </p:nvCxnSpPr>
        <p:spPr bwMode="auto">
          <a:xfrm rot="16200000" flipH="1">
            <a:off x="2246321" y="4644287"/>
            <a:ext cx="755829" cy="188011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7DB5EA2-5940-4982-BF28-7E319349C9EF}"/>
              </a:ext>
            </a:extLst>
          </p:cNvPr>
          <p:cNvSpPr txBox="1"/>
          <p:nvPr/>
        </p:nvSpPr>
        <p:spPr>
          <a:xfrm>
            <a:off x="3655268" y="5729212"/>
            <a:ext cx="1205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频域？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1501691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69801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为分析信号频率随时间的变化，常利用短时傅里叶变换（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）。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通过在原信号时间轴上加窗口函数，每次截取一部分时间上的信号，进行傅里叶变换。两个连续的窗口所截取部分通常存在重叠。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Short-time Fourier transform - MATLAB stft - MathWorks AmÃ©rica Latina">
            <a:extLst>
              <a:ext uri="{FF2B5EF4-FFF2-40B4-BE49-F238E27FC236}">
                <a16:creationId xmlns:a16="http://schemas.microsoft.com/office/drawing/2014/main" id="{3137B3AC-4104-4B89-BE76-EBCF8330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60" y="2379306"/>
            <a:ext cx="5959158" cy="42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147173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69801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所生成频域表示，随时间发生变化，通常利用热图表现不同频率分量的功率随时间变化的情况，也称之为频谱。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93494-C76B-46E1-88DF-256D765A8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74" y="1930268"/>
            <a:ext cx="6265506" cy="46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652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79826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首先将所提供的函数“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get_tune.p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”及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个音频文件复制到同一个文件夹，利用如下命令截取音频片段，并降低音频片段采样频率至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8000Hz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62DB7A-00FD-50BA-1AE0-DC373AD3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147" y="2069472"/>
            <a:ext cx="5686425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9948029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A6689CD2-EC57-448B-9F89-E8B61B8EC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55" y="3703206"/>
            <a:ext cx="8584983" cy="600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79826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接下来，对截取的音频片段进行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。首先规定窗口长度（即每次进行傅里叶变换的时间片段长度），以及两个窗口重叠部分长度，如下：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利用命令“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spectrogram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”进行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657E33-CEA2-4BDB-8B25-52EC337F3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65" y="2156832"/>
            <a:ext cx="6455390" cy="697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1627BE-88DA-4CF7-A03C-4A227EFAB5BD}"/>
              </a:ext>
            </a:extLst>
          </p:cNvPr>
          <p:cNvSpPr txBox="1"/>
          <p:nvPr/>
        </p:nvSpPr>
        <p:spPr>
          <a:xfrm>
            <a:off x="462521" y="4751248"/>
            <a:ext cx="1533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时域信号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3069F2-C65F-4DA5-8719-0B011D0DC11C}"/>
              </a:ext>
            </a:extLst>
          </p:cNvPr>
          <p:cNvSpPr txBox="1"/>
          <p:nvPr/>
        </p:nvSpPr>
        <p:spPr>
          <a:xfrm>
            <a:off x="1672559" y="5298392"/>
            <a:ext cx="2764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每个窗口内的采样点数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B414CF-3F32-4F16-841D-A3F81B1FE2BA}"/>
              </a:ext>
            </a:extLst>
          </p:cNvPr>
          <p:cNvSpPr txBox="1"/>
          <p:nvPr/>
        </p:nvSpPr>
        <p:spPr>
          <a:xfrm>
            <a:off x="4479584" y="5031255"/>
            <a:ext cx="2764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窗口重叠部分的采样点数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E34C8F-1613-457D-9761-F3400A1617A9}"/>
              </a:ext>
            </a:extLst>
          </p:cNvPr>
          <p:cNvSpPr txBox="1"/>
          <p:nvPr/>
        </p:nvSpPr>
        <p:spPr>
          <a:xfrm>
            <a:off x="7515419" y="5031255"/>
            <a:ext cx="33086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每个窗口进行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的点数（本实验中与窗口采样点数相同）</a:t>
            </a:r>
            <a:endParaRPr lang="zh-CN" altLang="en-US" sz="2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47E1AC-1BFB-4B0B-A315-ECA2236A6CCB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1995808" y="3995487"/>
            <a:ext cx="1071498" cy="986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A5B7EC-A914-4EE0-AD8B-B043838A84F9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3054951" y="3952875"/>
            <a:ext cx="1153581" cy="13455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D853EF-F92A-4064-91AC-BC60A6F6A84A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5861976" y="3980291"/>
            <a:ext cx="43190" cy="105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6332E3-DDEF-4B13-BBC3-970A6F9D000B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7787640" y="3980291"/>
            <a:ext cx="1382085" cy="105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C8ED01A-7B38-4787-A481-172704E7C4C3}"/>
              </a:ext>
            </a:extLst>
          </p:cNvPr>
          <p:cNvSpPr txBox="1"/>
          <p:nvPr/>
        </p:nvSpPr>
        <p:spPr>
          <a:xfrm>
            <a:off x="9772158" y="3617474"/>
            <a:ext cx="1533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采样频率</a:t>
            </a:r>
            <a:endParaRPr lang="zh-CN" altLang="en-US" sz="2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B57F2A4-85EB-47F4-9469-F4C3021D2A5F}"/>
              </a:ext>
            </a:extLst>
          </p:cNvPr>
          <p:cNvCxnSpPr>
            <a:cxnSpLocks/>
            <a:stCxn id="35" idx="1"/>
          </p:cNvCxnSpPr>
          <p:nvPr/>
        </p:nvCxnSpPr>
        <p:spPr bwMode="auto">
          <a:xfrm flipH="1">
            <a:off x="8982075" y="3848307"/>
            <a:ext cx="7900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683417825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79826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利用命令“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spectrogram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”也可生成频谱图，去掉该命令的输出变量，即可生成频谱图：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42FD45-8820-4687-9869-4E2BD825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74" y="2218744"/>
            <a:ext cx="9130651" cy="412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ADC8B49-34B7-4DEA-85B7-39DBACAB5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84" y="273204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35827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79826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通过实验四，我们知道，该音频片段来源于文件“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rudenko_29.mp4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”，读取该音频，并利用与上面同样的命令生成频谱。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7570E-85E9-4BF9-BD12-D4FA1B8B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01" y="2355695"/>
            <a:ext cx="7534043" cy="1602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176975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10733</TotalTime>
  <Words>905</Words>
  <Application>Microsoft Office PowerPoint</Application>
  <PresentationFormat>宽屏</PresentationFormat>
  <Paragraphs>73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MT</vt:lpstr>
      <vt:lpstr>华文中宋</vt:lpstr>
      <vt:lpstr>宋体</vt:lpstr>
      <vt:lpstr>Calibri</vt:lpstr>
      <vt:lpstr>Calibri Light</vt:lpstr>
      <vt:lpstr>Times New Roman</vt:lpstr>
      <vt:lpstr>Wingdings</vt:lpstr>
      <vt:lpstr>默认设计模板</vt:lpstr>
      <vt:lpstr>1_默认设计模板</vt:lpstr>
      <vt:lpstr>PowerPoint 演示文稿</vt:lpstr>
      <vt:lpstr>（一）实验介绍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（三）实验作业</vt:lpstr>
      <vt:lpstr>（三）实验作业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biubiu</dc:creator>
  <cp:lastModifiedBy>Duan</cp:lastModifiedBy>
  <cp:revision>775</cp:revision>
  <dcterms:created xsi:type="dcterms:W3CDTF">2018-10-18T11:34:23Z</dcterms:created>
  <dcterms:modified xsi:type="dcterms:W3CDTF">2023-10-17T08:26:59Z</dcterms:modified>
</cp:coreProperties>
</file>