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8"/>
  </p:notesMasterIdLst>
  <p:sldIdLst>
    <p:sldId id="418" r:id="rId4"/>
    <p:sldId id="405" r:id="rId5"/>
    <p:sldId id="419" r:id="rId6"/>
    <p:sldId id="535" r:id="rId7"/>
    <p:sldId id="536" r:id="rId8"/>
    <p:sldId id="423" r:id="rId9"/>
    <p:sldId id="424" r:id="rId10"/>
    <p:sldId id="425" r:id="rId11"/>
    <p:sldId id="537" r:id="rId12"/>
    <p:sldId id="420" r:id="rId13"/>
    <p:sldId id="429" r:id="rId14"/>
    <p:sldId id="430" r:id="rId15"/>
    <p:sldId id="53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9" r:id="rId27"/>
    <p:sldId id="514" r:id="rId28"/>
    <p:sldId id="515" r:id="rId29"/>
    <p:sldId id="516" r:id="rId30"/>
    <p:sldId id="517" r:id="rId31"/>
    <p:sldId id="538" r:id="rId32"/>
    <p:sldId id="518" r:id="rId33"/>
    <p:sldId id="519" r:id="rId34"/>
    <p:sldId id="520" r:id="rId35"/>
    <p:sldId id="505" r:id="rId36"/>
    <p:sldId id="506" r:id="rId37"/>
    <p:sldId id="525" r:id="rId38"/>
    <p:sldId id="526" r:id="rId39"/>
    <p:sldId id="527" r:id="rId40"/>
    <p:sldId id="528" r:id="rId41"/>
    <p:sldId id="529" r:id="rId42"/>
    <p:sldId id="530" r:id="rId43"/>
    <p:sldId id="531" r:id="rId44"/>
    <p:sldId id="532" r:id="rId45"/>
    <p:sldId id="533" r:id="rId46"/>
    <p:sldId id="407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535"/>
            <p14:sldId id="536"/>
            <p14:sldId id="423"/>
            <p14:sldId id="424"/>
            <p14:sldId id="425"/>
            <p14:sldId id="537"/>
            <p14:sldId id="420"/>
            <p14:sldId id="429"/>
            <p14:sldId id="430"/>
            <p14:sldId id="53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9"/>
            <p14:sldId id="514"/>
            <p14:sldId id="515"/>
            <p14:sldId id="516"/>
            <p14:sldId id="517"/>
            <p14:sldId id="538"/>
            <p14:sldId id="518"/>
            <p14:sldId id="519"/>
            <p14:sldId id="520"/>
            <p14:sldId id="505"/>
            <p14:sldId id="506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BD"/>
    <a:srgbClr val="FFC715"/>
    <a:srgbClr val="FFFFFF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38" autoAdjust="0"/>
  </p:normalViewPr>
  <p:slideViewPr>
    <p:cSldViewPr snapToGrid="0">
      <p:cViewPr varScale="1">
        <p:scale>
          <a:sx n="57" d="100"/>
          <a:sy n="57" d="100"/>
        </p:scale>
        <p:origin x="51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40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76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2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8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6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08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1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4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05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08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10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83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26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199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91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23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3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56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28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91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16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46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62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54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85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813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81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3031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0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56726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30294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05120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644354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684616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77149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7758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42805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4061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6.png"/><Relationship Id="rId9" Type="http://schemas.openxmlformats.org/officeDocument/2006/relationships/image" Target="../media/image5.wmf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1.png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5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png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70.jp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71.jp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75.jp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76.jp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5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8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6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6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91.jp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18" Type="http://schemas.openxmlformats.org/officeDocument/2006/relationships/image" Target="../media/image24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8.jpeg"/><Relationship Id="rId10" Type="http://schemas.openxmlformats.org/officeDocument/2006/relationships/image" Target="../media/image20.jpeg"/><Relationship Id="rId4" Type="http://schemas.openxmlformats.org/officeDocument/2006/relationships/image" Target="../media/image17.wmf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636105" y="2307937"/>
            <a:ext cx="114498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2 </a:t>
            </a:r>
            <a:r>
              <a:rPr kumimoji="1"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Complex Numbers &amp; Signal Property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equations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复杂方程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 complex number contain real and imaginary parts, a complex equation amount to two real equations. For instance,             can be decomposed into two equations,</a:t>
            </a:r>
            <a:r>
              <a:rPr lang="zh-CN" altLang="zh-CN" sz="2000" dirty="0">
                <a:effectLst/>
                <a:ea typeface="Segoe UI Web (West European)"/>
              </a:rPr>
              <a:t>由于复杂数字包含</a:t>
            </a:r>
            <a:r>
              <a:rPr lang="zh-CN" altLang="en-US" sz="2000" dirty="0">
                <a:effectLst/>
                <a:ea typeface="Segoe UI Web (West European)"/>
              </a:rPr>
              <a:t>实部虚部</a:t>
            </a:r>
            <a:r>
              <a:rPr lang="zh-CN" altLang="zh-CN" sz="2000" dirty="0">
                <a:effectLst/>
                <a:ea typeface="Segoe UI Web (West European)"/>
              </a:rPr>
              <a:t>的部分，复杂的方程相当于两个真实方程。例如，可以分解为两个方程，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both    and    are real. Thus, two solutions              and                   are found for the complex equation            .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5924B327-53F5-4722-A763-CA0854E90B76}"/>
                  </a:ext>
                </a:extLst>
              </p:cNvPr>
              <p:cNvSpPr txBox="1"/>
              <p:nvPr/>
            </p:nvSpPr>
            <p:spPr>
              <a:xfrm>
                <a:off x="7745413" y="1625600"/>
                <a:ext cx="865187" cy="390525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5924B327-53F5-4722-A763-CA0854E9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413" y="1625600"/>
                <a:ext cx="865187" cy="390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5549B87E-1C59-4657-B531-8D991110326D}"/>
                  </a:ext>
                </a:extLst>
              </p:cNvPr>
              <p:cNvSpPr txBox="1"/>
              <p:nvPr/>
            </p:nvSpPr>
            <p:spPr>
              <a:xfrm>
                <a:off x="4603080" y="2836865"/>
                <a:ext cx="1700883" cy="86677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5549B87E-1C59-4657-B531-8D991110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80" y="2836865"/>
                <a:ext cx="1700883" cy="866775"/>
              </a:xfrm>
              <a:prstGeom prst="rect">
                <a:avLst/>
              </a:prstGeom>
              <a:blipFill>
                <a:blip r:embed="rId5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87D7D69-933F-4125-801C-9BE5892918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006433"/>
              </p:ext>
            </p:extLst>
          </p:nvPr>
        </p:nvGraphicFramePr>
        <p:xfrm>
          <a:off x="2615574" y="4312419"/>
          <a:ext cx="272498" cy="30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114120" imgH="126720" progId="Equation.DSMT4">
                  <p:embed/>
                </p:oleObj>
              </mc:Choice>
              <mc:Fallback>
                <p:oleObj name="Equation" r:id="rId6" imgW="114120" imgH="1267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BC45DA6-26EE-4469-8A58-6F56A1D31F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5574" y="4312419"/>
                        <a:ext cx="272498" cy="30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4E6DAA2-BFD3-461D-A7F7-530C1F9DB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80748"/>
              </p:ext>
            </p:extLst>
          </p:nvPr>
        </p:nvGraphicFramePr>
        <p:xfrm>
          <a:off x="3483238" y="4326475"/>
          <a:ext cx="272498" cy="32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8" imgW="126720" imgH="152280" progId="Equation.DSMT4">
                  <p:embed/>
                </p:oleObj>
              </mc:Choice>
              <mc:Fallback>
                <p:oleObj name="Equation" r:id="rId8" imgW="126720" imgH="1522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064339A-68F2-446E-B4E0-48B3C0E5A9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3238" y="4326475"/>
                        <a:ext cx="272498" cy="32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78122C9-8C37-40D0-91C1-742235E12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03909"/>
              </p:ext>
            </p:extLst>
          </p:nvPr>
        </p:nvGraphicFramePr>
        <p:xfrm>
          <a:off x="7455980" y="4305300"/>
          <a:ext cx="1089024" cy="39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0" imgW="495000" imgH="177480" progId="Equation.DSMT4">
                  <p:embed/>
                </p:oleObj>
              </mc:Choice>
              <mc:Fallback>
                <p:oleObj name="Equation" r:id="rId10" imgW="495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55980" y="4305300"/>
                        <a:ext cx="1089024" cy="390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359241F-E704-4CD7-9B6E-C7C4DB242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17855"/>
              </p:ext>
            </p:extLst>
          </p:nvPr>
        </p:nvGraphicFramePr>
        <p:xfrm>
          <a:off x="9140170" y="4266836"/>
          <a:ext cx="1200717" cy="39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2" imgW="545760" imgH="177480" progId="Equation.DSMT4">
                  <p:embed/>
                </p:oleObj>
              </mc:Choice>
              <mc:Fallback>
                <p:oleObj name="Equation" r:id="rId12" imgW="545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0170" y="4266836"/>
                        <a:ext cx="1200717" cy="390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946D749E-CFF7-49F0-A51E-34D33D3DF26F}"/>
                  </a:ext>
                </a:extLst>
              </p:cNvPr>
              <p:cNvSpPr txBox="1"/>
              <p:nvPr/>
            </p:nvSpPr>
            <p:spPr>
              <a:xfrm>
                <a:off x="5094827" y="3874724"/>
                <a:ext cx="865188" cy="39211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对象 9">
                <a:extLst>
                  <a:ext uri="{FF2B5EF4-FFF2-40B4-BE49-F238E27FC236}">
                    <a16:creationId xmlns:a16="http://schemas.microsoft.com/office/drawing/2014/main" id="{946D749E-CFF7-49F0-A51E-34D33D3DF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27" y="3874724"/>
                <a:ext cx="865188" cy="3921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22069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DeMoivre’s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（棣莫弗定理）</a:t>
            </a:r>
            <a:endParaRPr kumimoji="1"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lecture, we introduce Euler’s formula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（欧拉公式）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. Using the rule of multiplication, the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DeMoivre’s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can be derived,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theorem is quite useful for deriving trigonometric identities. For instance, choose          in the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DeMoivre’s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and compare the real parts on both sides,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A7B7F9AE-F44B-4C90-9A71-B4211AFD2DEE}"/>
                  </a:ext>
                </a:extLst>
              </p:cNvPr>
              <p:cNvSpPr txBox="1"/>
              <p:nvPr/>
            </p:nvSpPr>
            <p:spPr>
              <a:xfrm>
                <a:off x="9821655" y="1243017"/>
                <a:ext cx="2063750" cy="37465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A7B7F9AE-F44B-4C90-9A71-B4211AFD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655" y="1243017"/>
                <a:ext cx="2063750" cy="374650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28CB9906-CEF6-4164-9229-6C167997E525}"/>
                  </a:ext>
                </a:extLst>
              </p:cNvPr>
              <p:cNvSpPr txBox="1"/>
              <p:nvPr/>
            </p:nvSpPr>
            <p:spPr>
              <a:xfrm>
                <a:off x="2818606" y="2204042"/>
                <a:ext cx="6554788" cy="5207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28CB9906-CEF6-4164-9229-6C167997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06" y="2204042"/>
                <a:ext cx="6554788" cy="520700"/>
              </a:xfrm>
              <a:prstGeom prst="rect">
                <a:avLst/>
              </a:prstGeom>
              <a:blipFill>
                <a:blip r:embed="rId5"/>
                <a:stretch>
                  <a:fillRect b="-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4452EB8-169B-49D8-BAE0-AF8DF0870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577101"/>
              </p:ext>
            </p:extLst>
          </p:nvPr>
        </p:nvGraphicFramePr>
        <p:xfrm>
          <a:off x="2926980" y="3393350"/>
          <a:ext cx="695109" cy="34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304560" imgH="152280" progId="Equation.DSMT4">
                  <p:embed/>
                </p:oleObj>
              </mc:Choice>
              <mc:Fallback>
                <p:oleObj name="Equation" r:id="rId6" imgW="30456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6980" y="3393350"/>
                        <a:ext cx="695109" cy="349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9AF08D7-F007-4574-B4E9-20B4CB258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357462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8" imgW="0" imgH="0" progId="Equation.DSMT4">
                  <p:embed/>
                </p:oleObj>
              </mc:Choice>
              <mc:Fallback>
                <p:oleObj name="Equation" r:id="rId8" imgW="0" imgH="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BD54024-0239-4AF5-9D58-8332A0BA2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244921"/>
              </p:ext>
            </p:extLst>
          </p:nvPr>
        </p:nvGraphicFramePr>
        <p:xfrm>
          <a:off x="3850828" y="4234509"/>
          <a:ext cx="3492862" cy="470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1320480" imgH="177480" progId="Equation.DSMT4">
                  <p:embed/>
                </p:oleObj>
              </mc:Choice>
              <mc:Fallback>
                <p:oleObj name="Equation" r:id="rId9" imgW="1320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0828" y="4234509"/>
                        <a:ext cx="3492862" cy="470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934937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DeMoivre’s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（棣莫弗定理）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theorem also provides a natural way to compute roots of complex numbers,</a:t>
            </a:r>
            <a:r>
              <a:rPr lang="zh-CN" altLang="zh-CN" sz="2000" dirty="0">
                <a:effectLst/>
                <a:ea typeface="Segoe UI Web (West European)"/>
              </a:rPr>
              <a:t>定理还提供了计算复杂数字根源的自然方法，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subtleties arise for complex roots – there are more than one possible values. Therefore, when computing the          root of a complex numbers, there are    possible values.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38B6791B-1949-431F-A010-C90B35D51995}"/>
                  </a:ext>
                </a:extLst>
              </p:cNvPr>
              <p:cNvSpPr txBox="1"/>
              <p:nvPr/>
            </p:nvSpPr>
            <p:spPr>
              <a:xfrm>
                <a:off x="3453413" y="2130424"/>
                <a:ext cx="4276726" cy="113387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38B6791B-1949-431F-A010-C90B35D51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413" y="2130424"/>
                <a:ext cx="4276726" cy="1133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52EF448-8021-48F2-805A-4350A1813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63209"/>
              </p:ext>
            </p:extLst>
          </p:nvPr>
        </p:nvGraphicFramePr>
        <p:xfrm>
          <a:off x="7129664" y="3782042"/>
          <a:ext cx="600475" cy="39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253800" imgH="164880" progId="Equation.DSMT4">
                  <p:embed/>
                </p:oleObj>
              </mc:Choice>
              <mc:Fallback>
                <p:oleObj name="Equation" r:id="rId5" imgW="2538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29664" y="3782042"/>
                        <a:ext cx="600475" cy="390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DDA4A68-710C-4EC0-BE48-47D85BDB9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66066"/>
              </p:ext>
            </p:extLst>
          </p:nvPr>
        </p:nvGraphicFramePr>
        <p:xfrm>
          <a:off x="3162484" y="4237557"/>
          <a:ext cx="290929" cy="32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114120" imgH="126720" progId="Equation.DSMT4">
                  <p:embed/>
                </p:oleObj>
              </mc:Choice>
              <mc:Fallback>
                <p:oleObj name="Equation" r:id="rId7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2484" y="4237557"/>
                        <a:ext cx="290929" cy="323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124076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 Property</a:t>
            </a:r>
            <a:r>
              <a:rPr kumimoji="1"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（信号属性）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790733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1F627E-7A64-4E9C-8B45-0579E727598B}"/>
              </a:ext>
            </a:extLst>
          </p:cNvPr>
          <p:cNvSpPr/>
          <p:nvPr/>
        </p:nvSpPr>
        <p:spPr>
          <a:xfrm>
            <a:off x="-171450" y="1012827"/>
            <a:ext cx="9010650" cy="423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en-US" altLang="zh-TW" sz="34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Continuous/Discrete-time Signals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), 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x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[</a:t>
            </a:r>
            <a:r>
              <a:rPr lang="en-US" altLang="zh-TW" sz="30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]</a:t>
            </a:r>
          </a:p>
          <a:p>
            <a:pPr lvl="2">
              <a:lnSpc>
                <a:spcPct val="200000"/>
              </a:lnSpc>
              <a:defRPr/>
            </a:pPr>
            <a:endParaRPr lang="en-US" altLang="zh-TW" sz="36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2">
              <a:lnSpc>
                <a:spcPct val="200000"/>
              </a:lnSpc>
              <a:defRPr/>
            </a:pPr>
            <a:r>
              <a:rPr lang="en-US" altLang="zh-TW" sz="3400" b="1" u="sng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Signal Energy/Power</a:t>
            </a:r>
          </a:p>
          <a:p>
            <a:pPr lvl="2">
              <a:lnSpc>
                <a:spcPct val="150000"/>
              </a:lnSpc>
              <a:defRPr/>
            </a:pPr>
            <a:endParaRPr lang="en-US" altLang="zh-TW" sz="2000" b="1" u="sng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837DAF-7B6C-4724-A8B7-7D227C59D48C}"/>
              </a:ext>
            </a:extLst>
          </p:cNvPr>
          <p:cNvGrpSpPr/>
          <p:nvPr/>
        </p:nvGrpSpPr>
        <p:grpSpPr>
          <a:xfrm>
            <a:off x="3165752" y="2163604"/>
            <a:ext cx="7130774" cy="1446371"/>
            <a:chOff x="2187576" y="2200424"/>
            <a:chExt cx="7555160" cy="1660376"/>
          </a:xfrm>
        </p:grpSpPr>
        <p:pic>
          <p:nvPicPr>
            <p:cNvPr id="6" name="圖片 1">
              <a:extLst>
                <a:ext uri="{FF2B5EF4-FFF2-40B4-BE49-F238E27FC236}">
                  <a16:creationId xmlns:a16="http://schemas.microsoft.com/office/drawing/2014/main" id="{E47DD5CA-2199-46FB-AA8C-C299A2E10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33" r="4628" b="-2"/>
            <a:stretch/>
          </p:blipFill>
          <p:spPr bwMode="auto">
            <a:xfrm>
              <a:off x="2187576" y="2552700"/>
              <a:ext cx="7229475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1">
              <a:extLst>
                <a:ext uri="{FF2B5EF4-FFF2-40B4-BE49-F238E27FC236}">
                  <a16:creationId xmlns:a16="http://schemas.microsoft.com/office/drawing/2014/main" id="{F1C1824B-1B0D-450A-A055-B181AFA3BED3}"/>
                </a:ext>
              </a:extLst>
            </p:cNvPr>
            <p:cNvSpPr txBox="1"/>
            <p:nvPr/>
          </p:nvSpPr>
          <p:spPr>
            <a:xfrm>
              <a:off x="3195018" y="2204864"/>
              <a:ext cx="81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x(t)</a:t>
              </a:r>
              <a:endParaRPr lang="zh-TW" altLang="en-US" sz="2800" dirty="0"/>
            </a:p>
          </p:txBody>
        </p:sp>
        <p:sp>
          <p:nvSpPr>
            <p:cNvPr id="8" name="文字方塊 4">
              <a:extLst>
                <a:ext uri="{FF2B5EF4-FFF2-40B4-BE49-F238E27FC236}">
                  <a16:creationId xmlns:a16="http://schemas.microsoft.com/office/drawing/2014/main" id="{65E097B6-6563-4016-A560-D4754DF7D767}"/>
                </a:ext>
              </a:extLst>
            </p:cNvPr>
            <p:cNvSpPr txBox="1"/>
            <p:nvPr/>
          </p:nvSpPr>
          <p:spPr>
            <a:xfrm>
              <a:off x="6816080" y="2200424"/>
              <a:ext cx="668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x[n]</a:t>
              </a:r>
              <a:endParaRPr lang="zh-TW" altLang="en-US" sz="2800" dirty="0"/>
            </a:p>
          </p:txBody>
        </p:sp>
        <p:sp>
          <p:nvSpPr>
            <p:cNvPr id="9" name="文字方塊 5">
              <a:extLst>
                <a:ext uri="{FF2B5EF4-FFF2-40B4-BE49-F238E27FC236}">
                  <a16:creationId xmlns:a16="http://schemas.microsoft.com/office/drawing/2014/main" id="{96FC54DB-2CA9-4083-9BF3-475B6348F05A}"/>
                </a:ext>
              </a:extLst>
            </p:cNvPr>
            <p:cNvSpPr txBox="1"/>
            <p:nvPr/>
          </p:nvSpPr>
          <p:spPr>
            <a:xfrm>
              <a:off x="9408369" y="2996952"/>
              <a:ext cx="334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n</a:t>
              </a:r>
              <a:endParaRPr lang="zh-TW" altLang="en-US" sz="2800" dirty="0"/>
            </a:p>
          </p:txBody>
        </p:sp>
        <p:sp>
          <p:nvSpPr>
            <p:cNvPr id="10" name="圓角矩形 2">
              <a:extLst>
                <a:ext uri="{FF2B5EF4-FFF2-40B4-BE49-F238E27FC236}">
                  <a16:creationId xmlns:a16="http://schemas.microsoft.com/office/drawing/2014/main" id="{A14B4D90-C314-4231-93B5-8992356B8512}"/>
                </a:ext>
              </a:extLst>
            </p:cNvPr>
            <p:cNvSpPr/>
            <p:nvPr/>
          </p:nvSpPr>
          <p:spPr>
            <a:xfrm>
              <a:off x="5139556" y="3198615"/>
              <a:ext cx="504056" cy="4616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6">
              <a:extLst>
                <a:ext uri="{FF2B5EF4-FFF2-40B4-BE49-F238E27FC236}">
                  <a16:creationId xmlns:a16="http://schemas.microsoft.com/office/drawing/2014/main" id="{47C41ECA-1832-4582-B6DE-E06F01D835E1}"/>
                </a:ext>
              </a:extLst>
            </p:cNvPr>
            <p:cNvSpPr txBox="1"/>
            <p:nvPr/>
          </p:nvSpPr>
          <p:spPr>
            <a:xfrm>
              <a:off x="5015880" y="3068960"/>
              <a:ext cx="5247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</a:t>
              </a:r>
              <a:endParaRPr lang="zh-TW" altLang="en-US" sz="2800" dirty="0"/>
            </a:p>
          </p:txBody>
        </p:sp>
      </p:grpSp>
      <p:graphicFrame>
        <p:nvGraphicFramePr>
          <p:cNvPr id="12" name="物件 5">
            <a:extLst>
              <a:ext uri="{FF2B5EF4-FFF2-40B4-BE49-F238E27FC236}">
                <a16:creationId xmlns:a16="http://schemas.microsoft.com/office/drawing/2014/main" id="{427E8C0C-12E9-4AA3-BE68-879B17918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9" y="4676123"/>
          <a:ext cx="5551486" cy="162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2336800" imgH="685800" progId="Equation.DSMT4">
                  <p:embed/>
                </p:oleObj>
              </mc:Choice>
              <mc:Fallback>
                <p:oleObj name="Equation" r:id="rId5" imgW="2336800" imgH="685800" progId="Equation.DSMT4">
                  <p:embed/>
                  <p:pic>
                    <p:nvPicPr>
                      <p:cNvPr id="12" name="物件 5">
                        <a:extLst>
                          <a:ext uri="{FF2B5EF4-FFF2-40B4-BE49-F238E27FC236}">
                            <a16:creationId xmlns:a16="http://schemas.microsoft.com/office/drawing/2014/main" id="{427E8C0C-12E9-4AA3-BE68-879B17918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9" y="4676123"/>
                        <a:ext cx="5551486" cy="1629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250991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“Electrical” Signal Energy &amp; Power</a:t>
            </a:r>
            <a:r>
              <a:rPr lang="zh-CN" altLang="zh-CN" sz="2400" dirty="0">
                <a:effectLst/>
                <a:ea typeface="Segoe UI Web (West European)"/>
              </a:rPr>
              <a:t>"电气"信号能量与功率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D9A7E-D69C-4AF9-B6FA-69F1AFA04A06}"/>
              </a:ext>
            </a:extLst>
          </p:cNvPr>
          <p:cNvSpPr/>
          <p:nvPr/>
        </p:nvSpPr>
        <p:spPr>
          <a:xfrm>
            <a:off x="381370" y="1305341"/>
            <a:ext cx="105819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useful to characterise signals by measures such as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power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resistor is:</a:t>
            </a:r>
          </a:p>
          <a:p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expanded over the interval [</a:t>
            </a:r>
            <a:r>
              <a:rPr lang="en-GB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is:</a:t>
            </a:r>
          </a:p>
          <a:p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GB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energy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</a:p>
          <a:p>
            <a:endParaRPr lang="en-GB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these concepts defined for any continuous or discrete time signal?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F6761AD-CAED-4081-9F54-6748B20B9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7675" y="2018881"/>
          <a:ext cx="28384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473120" imgH="393480" progId="Equation.3">
                  <p:embed/>
                </p:oleObj>
              </mc:Choice>
              <mc:Fallback>
                <p:oleObj name="Equation" r:id="rId4" imgW="1473120" imgH="39348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F6761AD-CAED-4081-9F54-6748B20B9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2018881"/>
                        <a:ext cx="28384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6259A50-D45A-448D-84E8-A7DB7021F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7675" y="3260726"/>
          <a:ext cx="28384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473120" imgH="393480" progId="Equation.3">
                  <p:embed/>
                </p:oleObj>
              </mc:Choice>
              <mc:Fallback>
                <p:oleObj name="Equation" r:id="rId6" imgW="1473120" imgH="39348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6259A50-D45A-448D-84E8-A7DB7021F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3260726"/>
                        <a:ext cx="28384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3C0941E-DD91-43B5-B3C7-729004E0E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7675" y="4312065"/>
          <a:ext cx="42814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2222280" imgH="431640" progId="Equation.DSMT4">
                  <p:embed/>
                </p:oleObj>
              </mc:Choice>
              <mc:Fallback>
                <p:oleObj name="Equation" r:id="rId8" imgW="2222280" imgH="431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3C0941E-DD91-43B5-B3C7-729004E0E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312065"/>
                        <a:ext cx="4281488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41647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Signal Energy and Power</a:t>
            </a:r>
            <a:r>
              <a:rPr lang="zh-CN" altLang="zh-CN" sz="2400" dirty="0">
                <a:effectLst/>
                <a:ea typeface="Segoe UI Web (West European)"/>
              </a:rPr>
              <a:t>通用信号能量和功率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ACBB71-8E06-4828-A35D-B19C0912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098550"/>
            <a:ext cx="10836275" cy="51212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 fontScale="92500"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Total energy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continuous signal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over [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is:</a:t>
            </a: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|.| denote the magnitude of the (complex) number.</a:t>
            </a:r>
          </a:p>
          <a:p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a discrete time signal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over [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r>
              <a:rPr lang="zh-CN" altLang="zh-CN" dirty="0">
                <a:effectLst/>
                <a:ea typeface="Segoe UI Web (West European)"/>
              </a:rPr>
              <a:t>其中|.|表示（复杂）数字的大小。 同样，对于在 [n1， n2] 上离散时间信号 x [n]：</a:t>
            </a: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 dividing the quantities by (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+1), respectively, gives the </a:t>
            </a: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power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ea typeface="Segoe UI Web (West European)"/>
              </a:rPr>
              <a:t>通过将数量除以 （t2-t1） 和 （n2-n1+1），分别提供平均功率 P</a:t>
            </a:r>
          </a:p>
          <a:p>
            <a:pPr marL="0" indent="0">
              <a:buNone/>
            </a:pP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Note that these are similar to the electrical analogies (voltage), but they are different, both value and dimension.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BD09361-0542-4AEE-888C-46077D499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7958" y="1566864"/>
          <a:ext cx="2196031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939600" imgH="355320" progId="Equation.3">
                  <p:embed/>
                </p:oleObj>
              </mc:Choice>
              <mc:Fallback>
                <p:oleObj name="Equation" r:id="rId4" imgW="939600" imgH="35532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BD09361-0542-4AEE-888C-46077D499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958" y="1566864"/>
                        <a:ext cx="2196031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163B35C6-8BB1-4098-B373-08BE57AF7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338657"/>
              </p:ext>
            </p:extLst>
          </p:nvPr>
        </p:nvGraphicFramePr>
        <p:xfrm>
          <a:off x="4198971" y="3429000"/>
          <a:ext cx="2552667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028520" imgH="304560" progId="Equation.3">
                  <p:embed/>
                </p:oleObj>
              </mc:Choice>
              <mc:Fallback>
                <p:oleObj name="Equation" r:id="rId6" imgW="1028520" imgH="30456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163B35C6-8BB1-4098-B373-08BE57AF7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71" y="3429000"/>
                        <a:ext cx="2552667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497285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over Infinite Time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（无限时间）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48871D-55FD-40B7-B8F9-6F7FB985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33" y="1243231"/>
            <a:ext cx="12212008" cy="49720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many signals, we’re interested in examining the power and energy over an infinite time interval (-</a:t>
            </a:r>
            <a:r>
              <a:rPr lang="en-GB" altLang="zh-CN" sz="23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∞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3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∞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These quantities are therefore defined by:</a:t>
            </a: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the sums or integrals do not converge, the energy of such a signal is infinite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zh-CN" sz="1600" dirty="0">
                <a:effectLst/>
                <a:ea typeface="Segoe UI Web (West European)"/>
              </a:rPr>
              <a:t>如果总和或积分不收敛，则此信号的能量是无限的</a:t>
            </a:r>
          </a:p>
          <a:p>
            <a:pPr marL="0" indent="0">
              <a:buClrTx/>
              <a:buNone/>
            </a:pPr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Two important (sub)classes of signals</a:t>
            </a:r>
          </a:p>
          <a:p>
            <a:pPr marL="876300" lvl="1" indent="-419100">
              <a:buClrTx/>
              <a:buFontTx/>
              <a:buAutoNum type="arabicPeriod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total energy (and therefore zero average power)</a:t>
            </a:r>
            <a:r>
              <a:rPr lang="zh-CN" altLang="zh-CN" sz="1800" dirty="0">
                <a:effectLst/>
                <a:ea typeface="Segoe UI Web (West European)"/>
              </a:rPr>
              <a:t>有限的总能量（因此平均功率为零）</a:t>
            </a:r>
            <a:endParaRPr lang="en-GB" altLang="zh-CN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0" lvl="1" indent="-419100">
              <a:buClrTx/>
              <a:buFontTx/>
              <a:buAutoNum type="arabicPeriod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average power (and therefore infinite total energy</a:t>
            </a: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effectLst/>
                <a:ea typeface="Segoe UI Web (West European)"/>
              </a:rPr>
              <a:t>有限的平均功率（因此无限总</a:t>
            </a:r>
            <a:r>
              <a:rPr lang="zh-CN" altLang="en-US" sz="1800" dirty="0">
                <a:effectLst/>
                <a:ea typeface="Segoe UI Web (West European)"/>
              </a:rPr>
              <a:t>能量</a:t>
            </a:r>
            <a:r>
              <a:rPr lang="zh-CN" altLang="zh-CN" sz="1800" dirty="0">
                <a:effectLst/>
                <a:ea typeface="Segoe UI Web (West European)"/>
              </a:rPr>
              <a:t>）</a:t>
            </a:r>
          </a:p>
          <a:p>
            <a:pPr marL="876300" lvl="1" indent="-419100">
              <a:buClrTx/>
              <a:buFontTx/>
              <a:buAutoNum type="arabicPeriod"/>
            </a:pPr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Signal analysis over infinite time, all depends on the “tails” (limiting behaviour)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ED90368-F9FF-4D19-A46E-2E8B681D2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8183" y="1932664"/>
          <a:ext cx="4479744" cy="46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2311200" imgH="330120" progId="Equation.3">
                  <p:embed/>
                </p:oleObj>
              </mc:Choice>
              <mc:Fallback>
                <p:oleObj name="Equation" r:id="rId4" imgW="2311200" imgH="33012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AED90368-F9FF-4D19-A46E-2E8B681D2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183" y="1932664"/>
                        <a:ext cx="4479744" cy="465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5F2A1997-CA41-404C-BEBD-78A064A90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5500" y="2466299"/>
          <a:ext cx="4950337" cy="41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2552400" imgH="291960" progId="Equation.3">
                  <p:embed/>
                </p:oleObj>
              </mc:Choice>
              <mc:Fallback>
                <p:oleObj name="Equation" r:id="rId6" imgW="2552400" imgH="29196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5F2A1997-CA41-404C-BEBD-78A064A90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500" y="2466299"/>
                        <a:ext cx="4950337" cy="412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C6C4ED70-4ACB-4026-9EAB-4E9ABE500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111017"/>
              </p:ext>
            </p:extLst>
          </p:nvPr>
        </p:nvGraphicFramePr>
        <p:xfrm>
          <a:off x="3307494" y="3587771"/>
          <a:ext cx="3274080" cy="55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1688760" imgH="393480" progId="Equation.3">
                  <p:embed/>
                </p:oleObj>
              </mc:Choice>
              <mc:Fallback>
                <p:oleObj name="Equation" r:id="rId8" imgW="1688760" imgH="393480" progId="Equation.3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C6C4ED70-4ACB-4026-9EAB-4E9ABE500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494" y="3587771"/>
                        <a:ext cx="3274080" cy="554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170EE3D8-0314-4065-AFCF-B38D79792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58644"/>
              </p:ext>
            </p:extLst>
          </p:nvPr>
        </p:nvGraphicFramePr>
        <p:xfrm>
          <a:off x="2961846" y="4255593"/>
          <a:ext cx="3965376" cy="55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2044440" imgH="393480" progId="Equation.3">
                  <p:embed/>
                </p:oleObj>
              </mc:Choice>
              <mc:Fallback>
                <p:oleObj name="Equation" r:id="rId10" imgW="2044440" imgH="393480" progId="Equation.3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170EE3D8-0314-4065-AFCF-B38D79792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846" y="4255593"/>
                        <a:ext cx="3965376" cy="554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35890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28602"/>
            <a:ext cx="9898064" cy="784225"/>
          </a:xfrm>
        </p:spPr>
        <p:txBody>
          <a:bodyPr/>
          <a:lstStyle/>
          <a:p>
            <a:pPr marL="457200" lvl="2">
              <a:lnSpc>
                <a:spcPct val="15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highlight>
                  <a:srgbClr val="FFFF00"/>
                </a:highlight>
                <a:latin typeface="Times New Roman" pitchFamily="18" charset="0"/>
                <a:ea typeface="新細明體" charset="-120"/>
                <a:cs typeface="Times New Roman" pitchFamily="18" charset="0"/>
              </a:rPr>
              <a:t>Transformation of A Signal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87F386-8E2A-4066-86A6-D34B23CA7DDE}"/>
              </a:ext>
            </a:extLst>
          </p:cNvPr>
          <p:cNvSpPr/>
          <p:nvPr/>
        </p:nvSpPr>
        <p:spPr>
          <a:xfrm>
            <a:off x="142876" y="1012827"/>
            <a:ext cx="8839200" cy="4827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3" indent="-285750">
              <a:lnSpc>
                <a:spcPts val="43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Shift</a:t>
            </a:r>
          </a:p>
          <a:p>
            <a:pPr marL="914400" lvl="3">
              <a:lnSpc>
                <a:spcPts val="4300"/>
              </a:lnSpc>
              <a:spcBef>
                <a:spcPts val="1200"/>
              </a:spcBef>
              <a:buSzPct val="70000"/>
              <a:defRPr/>
            </a:pP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ts val="43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Reversal</a:t>
            </a:r>
            <a:r>
              <a:rPr lang="zh-CN" altLang="zh-CN" dirty="0">
                <a:effectLst/>
                <a:ea typeface="Segoe UI Web (West European)"/>
              </a:rPr>
              <a:t>时间倒转</a:t>
            </a: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>
              <a:lnSpc>
                <a:spcPts val="4300"/>
              </a:lnSpc>
              <a:spcBef>
                <a:spcPts val="1200"/>
              </a:spcBef>
              <a:buSzPct val="70000"/>
              <a:defRPr/>
            </a:pP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ts val="43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Scaling</a:t>
            </a:r>
            <a:r>
              <a:rPr lang="zh-CN" altLang="zh-CN" dirty="0">
                <a:effectLst/>
                <a:ea typeface="Segoe UI Web (West European)"/>
              </a:rPr>
              <a:t>时间</a:t>
            </a:r>
            <a:r>
              <a:rPr lang="zh-CN" altLang="en-US" dirty="0">
                <a:effectLst/>
                <a:ea typeface="Segoe UI Web (West European)"/>
              </a:rPr>
              <a:t>缩放</a:t>
            </a: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>
              <a:lnSpc>
                <a:spcPts val="4300"/>
              </a:lnSpc>
              <a:spcBef>
                <a:spcPts val="1200"/>
              </a:spcBef>
              <a:buSzPct val="70000"/>
              <a:defRPr/>
            </a:pP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914400" lvl="3" indent="-285750">
              <a:lnSpc>
                <a:spcPts val="43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Combination</a:t>
            </a:r>
          </a:p>
        </p:txBody>
      </p:sp>
      <p:graphicFrame>
        <p:nvGraphicFramePr>
          <p:cNvPr id="5" name="物件 3">
            <a:extLst>
              <a:ext uri="{FF2B5EF4-FFF2-40B4-BE49-F238E27FC236}">
                <a16:creationId xmlns:a16="http://schemas.microsoft.com/office/drawing/2014/main" id="{5C4E90C3-C11A-4521-90C9-985C0C172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3224215"/>
          <a:ext cx="58277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方程式" r:id="rId4" imgW="2120900" imgH="203200" progId="Equation.3">
                  <p:embed/>
                </p:oleObj>
              </mc:Choice>
              <mc:Fallback>
                <p:oleObj name="方程式" r:id="rId4" imgW="2120900" imgH="203200" progId="Equation.3">
                  <p:embed/>
                  <p:pic>
                    <p:nvPicPr>
                      <p:cNvPr id="5" name="物件 3">
                        <a:extLst>
                          <a:ext uri="{FF2B5EF4-FFF2-40B4-BE49-F238E27FC236}">
                            <a16:creationId xmlns:a16="http://schemas.microsoft.com/office/drawing/2014/main" id="{5C4E90C3-C11A-4521-90C9-985C0C172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3224215"/>
                        <a:ext cx="58277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4">
            <a:extLst>
              <a:ext uri="{FF2B5EF4-FFF2-40B4-BE49-F238E27FC236}">
                <a16:creationId xmlns:a16="http://schemas.microsoft.com/office/drawing/2014/main" id="{E735DBFC-EF4A-4052-9B42-E5673BF6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1701800"/>
          <a:ext cx="6226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方程式" r:id="rId6" imgW="2324100" imgH="228600" progId="Equation.3">
                  <p:embed/>
                </p:oleObj>
              </mc:Choice>
              <mc:Fallback>
                <p:oleObj name="方程式" r:id="rId6" imgW="2324100" imgH="228600" progId="Equation.3">
                  <p:embed/>
                  <p:pic>
                    <p:nvPicPr>
                      <p:cNvPr id="6" name="物件 4">
                        <a:extLst>
                          <a:ext uri="{FF2B5EF4-FFF2-40B4-BE49-F238E27FC236}">
                            <a16:creationId xmlns:a16="http://schemas.microsoft.com/office/drawing/2014/main" id="{E735DBFC-EF4A-4052-9B42-E5673BF61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1701800"/>
                        <a:ext cx="62261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5">
            <a:extLst>
              <a:ext uri="{FF2B5EF4-FFF2-40B4-BE49-F238E27FC236}">
                <a16:creationId xmlns:a16="http://schemas.microsoft.com/office/drawing/2014/main" id="{D1523633-F28D-4AF3-9437-888C1B71F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4543425"/>
          <a:ext cx="51308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方程式" r:id="rId8" imgW="1866090" imgH="203112" progId="Equation.3">
                  <p:embed/>
                </p:oleObj>
              </mc:Choice>
              <mc:Fallback>
                <p:oleObj name="方程式" r:id="rId8" imgW="1866090" imgH="203112" progId="Equation.3">
                  <p:embed/>
                  <p:pic>
                    <p:nvPicPr>
                      <p:cNvPr id="7" name="物件 5">
                        <a:extLst>
                          <a:ext uri="{FF2B5EF4-FFF2-40B4-BE49-F238E27FC236}">
                            <a16:creationId xmlns:a16="http://schemas.microsoft.com/office/drawing/2014/main" id="{D1523633-F28D-4AF3-9437-888C1B71F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4543425"/>
                        <a:ext cx="51308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6">
            <a:extLst>
              <a:ext uri="{FF2B5EF4-FFF2-40B4-BE49-F238E27FC236}">
                <a16:creationId xmlns:a16="http://schemas.microsoft.com/office/drawing/2014/main" id="{D5A013BB-3EEC-4B9D-95DF-6D5CC73AE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821" y="5726107"/>
          <a:ext cx="5199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方程式" r:id="rId10" imgW="1892300" imgH="203200" progId="Equation.3">
                  <p:embed/>
                </p:oleObj>
              </mc:Choice>
              <mc:Fallback>
                <p:oleObj name="方程式" r:id="rId10" imgW="1892300" imgH="203200" progId="Equation.3">
                  <p:embed/>
                  <p:pic>
                    <p:nvPicPr>
                      <p:cNvPr id="8" name="物件 6">
                        <a:extLst>
                          <a:ext uri="{FF2B5EF4-FFF2-40B4-BE49-F238E27FC236}">
                            <a16:creationId xmlns:a16="http://schemas.microsoft.com/office/drawing/2014/main" id="{D5A013BB-3EEC-4B9D-95DF-6D5CC73AE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821" y="5726107"/>
                        <a:ext cx="51990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8E7EAC7-5E24-4A50-BA07-D3D1051AF0FE}"/>
              </a:ext>
            </a:extLst>
          </p:cNvPr>
          <p:cNvSpPr txBox="1"/>
          <p:nvPr/>
        </p:nvSpPr>
        <p:spPr>
          <a:xfrm>
            <a:off x="2755084" y="117549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effectLst/>
                <a:ea typeface="Segoe UI Web (West European)"/>
              </a:rPr>
              <a:t>时间转换</a:t>
            </a:r>
          </a:p>
        </p:txBody>
      </p:sp>
    </p:spTree>
    <p:extLst>
      <p:ext uri="{BB962C8B-B14F-4D97-AF65-F5344CB8AC3E}">
        <p14:creationId xmlns:p14="http://schemas.microsoft.com/office/powerpoint/2010/main" val="2594264049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5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（时间缩放）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AB519B9F-A3D5-4199-B4B8-251F353C3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9"/>
          <a:stretch/>
        </p:blipFill>
        <p:spPr>
          <a:xfrm>
            <a:off x="1199828" y="1749158"/>
            <a:ext cx="8202168" cy="3359684"/>
          </a:xfrm>
          <a:prstGeom prst="rect">
            <a:avLst/>
          </a:prstGeom>
        </p:spPr>
      </p:pic>
      <p:sp>
        <p:nvSpPr>
          <p:cNvPr id="6" name="文字方塊 4">
            <a:extLst>
              <a:ext uri="{FF2B5EF4-FFF2-40B4-BE49-F238E27FC236}">
                <a16:creationId xmlns:a16="http://schemas.microsoft.com/office/drawing/2014/main" id="{C55ACC1A-A77A-4BA4-9ACB-D06B892A3EE4}"/>
              </a:ext>
            </a:extLst>
          </p:cNvPr>
          <p:cNvSpPr txBox="1"/>
          <p:nvPr/>
        </p:nvSpPr>
        <p:spPr>
          <a:xfrm>
            <a:off x="3843462" y="2091314"/>
            <a:ext cx="88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x(t)</a:t>
            </a:r>
            <a:endParaRPr lang="zh-TW" altLang="en-US" sz="2800" dirty="0"/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873F3C2D-4871-4B14-8C54-12F67174261D}"/>
              </a:ext>
            </a:extLst>
          </p:cNvPr>
          <p:cNvSpPr txBox="1"/>
          <p:nvPr/>
        </p:nvSpPr>
        <p:spPr>
          <a:xfrm>
            <a:off x="4728220" y="345946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x(at), a&lt;1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D09A4B-E3EB-471F-97BE-138BB2B0CD9D}"/>
              </a:ext>
            </a:extLst>
          </p:cNvPr>
          <p:cNvSpPr txBox="1"/>
          <p:nvPr/>
        </p:nvSpPr>
        <p:spPr>
          <a:xfrm>
            <a:off x="3843462" y="4467578"/>
            <a:ext cx="171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x(at), a&gt;1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081E87-9767-4063-B451-1F218172D261}"/>
              </a:ext>
            </a:extLst>
          </p:cNvPr>
          <p:cNvSpPr txBox="1"/>
          <p:nvPr/>
        </p:nvSpPr>
        <p:spPr>
          <a:xfrm>
            <a:off x="8904684" y="1629649"/>
            <a:ext cx="66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x[n]</a:t>
            </a:r>
            <a:endParaRPr lang="zh-TW" altLang="en-US" sz="2800" dirty="0"/>
          </a:p>
        </p:txBody>
      </p:sp>
      <p:sp>
        <p:nvSpPr>
          <p:cNvPr id="10" name="文字方塊 10">
            <a:extLst>
              <a:ext uri="{FF2B5EF4-FFF2-40B4-BE49-F238E27FC236}">
                <a16:creationId xmlns:a16="http://schemas.microsoft.com/office/drawing/2014/main" id="{34E2C9BE-7582-46DA-93DB-531EF22FB8AF}"/>
              </a:ext>
            </a:extLst>
          </p:cNvPr>
          <p:cNvSpPr txBox="1"/>
          <p:nvPr/>
        </p:nvSpPr>
        <p:spPr>
          <a:xfrm>
            <a:off x="9408741" y="4005913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  <p:sp>
        <p:nvSpPr>
          <p:cNvPr id="11" name="文字方塊 11">
            <a:extLst>
              <a:ext uri="{FF2B5EF4-FFF2-40B4-BE49-F238E27FC236}">
                <a16:creationId xmlns:a16="http://schemas.microsoft.com/office/drawing/2014/main" id="{34FB2EF8-B8F6-46B4-8471-5B621363F40C}"/>
              </a:ext>
            </a:extLst>
          </p:cNvPr>
          <p:cNvSpPr txBox="1"/>
          <p:nvPr/>
        </p:nvSpPr>
        <p:spPr>
          <a:xfrm>
            <a:off x="9401997" y="2883402"/>
            <a:ext cx="385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0155183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47" y="657452"/>
            <a:ext cx="9851006" cy="784225"/>
          </a:xfrm>
        </p:spPr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Numbers – the basics  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egoe UI Web (West European)"/>
              </a:rPr>
              <a:t>复杂数字 - 基础知识</a:t>
            </a:r>
            <a:br>
              <a:rPr lang="zh-CN" altLang="zh-CN" sz="2400" dirty="0">
                <a:effectLst/>
                <a:ea typeface="Segoe UI Web (West European)"/>
              </a:rPr>
            </a:b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notes cover the basic definitions and properties of complex numbers (Boas 2.1-2.5). The story starts from finding solutions for the simple algebraic equation                 . There is no real solution to the equation. </a:t>
            </a:r>
            <a:r>
              <a:rPr lang="en-US" altLang="zh-CN" dirty="0"/>
              <a:t>But, if we introduce the notion of imaginary numbers,</a:t>
            </a:r>
            <a:endParaRPr lang="zh-CN" altLang="zh-CN" dirty="0"/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one can write down the solutions             . Going beyond the pure imaginary numbers, one can introduce the complex number with real and imaginary parts,</a:t>
            </a:r>
            <a:endParaRPr lang="zh-CN" altLang="zh-CN" dirty="0"/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where    and    are real numbers, representing the real and imaginary parts respectively.</a:t>
            </a:r>
            <a:endParaRPr lang="zh-CN" altLang="zh-CN" dirty="0"/>
          </a:p>
          <a:p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28C03EC-9192-406A-8B88-3BA250CDE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46475"/>
              </p:ext>
            </p:extLst>
          </p:nvPr>
        </p:nvGraphicFramePr>
        <p:xfrm>
          <a:off x="4496706" y="2008415"/>
          <a:ext cx="1355548" cy="46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520560" imgH="177480" progId="Equation.DSMT4">
                  <p:embed/>
                </p:oleObj>
              </mc:Choice>
              <mc:Fallback>
                <p:oleObj name="Equation" r:id="rId4" imgW="520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6706" y="2008415"/>
                        <a:ext cx="1355548" cy="46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80F85E5B-58C4-4ADC-AAA4-05D20C0E5DCB}"/>
                  </a:ext>
                </a:extLst>
              </p:cNvPr>
              <p:cNvSpPr txBox="1"/>
              <p:nvPr/>
            </p:nvSpPr>
            <p:spPr>
              <a:xfrm>
                <a:off x="4102100" y="2982913"/>
                <a:ext cx="2851150" cy="49053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对象 10">
                <a:extLst>
                  <a:ext uri="{FF2B5EF4-FFF2-40B4-BE49-F238E27FC236}">
                    <a16:creationId xmlns:a16="http://schemas.microsoft.com/office/drawing/2014/main" id="{80F85E5B-58C4-4ADC-AAA4-05D20C0E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100" y="2982913"/>
                <a:ext cx="2851150" cy="490537"/>
              </a:xfrm>
              <a:prstGeom prst="rect">
                <a:avLst/>
              </a:prstGeom>
              <a:blipFill>
                <a:blip r:embed="rId6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F3FEBF5F-7BB8-4B03-A6DA-81BD3FF86FAE}"/>
                  </a:ext>
                </a:extLst>
              </p:cNvPr>
              <p:cNvSpPr txBox="1"/>
              <p:nvPr/>
            </p:nvSpPr>
            <p:spPr>
              <a:xfrm>
                <a:off x="4860925" y="3859213"/>
                <a:ext cx="784225" cy="3365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对象 11">
                <a:extLst>
                  <a:ext uri="{FF2B5EF4-FFF2-40B4-BE49-F238E27FC236}">
                    <a16:creationId xmlns:a16="http://schemas.microsoft.com/office/drawing/2014/main" id="{F3FEBF5F-7BB8-4B03-A6DA-81BD3FF8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25" y="3859213"/>
                <a:ext cx="784225" cy="336550"/>
              </a:xfrm>
              <a:prstGeom prst="rect">
                <a:avLst/>
              </a:prstGeom>
              <a:blipFill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24D96C3C-9784-4F20-9B6D-2AD9322DDB79}"/>
                  </a:ext>
                </a:extLst>
              </p:cNvPr>
              <p:cNvSpPr txBox="1"/>
              <p:nvPr/>
            </p:nvSpPr>
            <p:spPr>
              <a:xfrm>
                <a:off x="4789488" y="4606925"/>
                <a:ext cx="1436687" cy="4905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24D96C3C-9784-4F20-9B6D-2AD9322D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88" y="4606925"/>
                <a:ext cx="1436687" cy="4905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BC45DA6-26EE-4469-8A58-6F56A1D31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45292"/>
              </p:ext>
            </p:extLst>
          </p:nvPr>
        </p:nvGraphicFramePr>
        <p:xfrm>
          <a:off x="1476789" y="5156085"/>
          <a:ext cx="272498" cy="30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789" y="5156085"/>
                        <a:ext cx="272498" cy="30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064339A-68F2-446E-B4E0-48B3C0E5A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501332"/>
              </p:ext>
            </p:extLst>
          </p:nvPr>
        </p:nvGraphicFramePr>
        <p:xfrm>
          <a:off x="2235752" y="5143974"/>
          <a:ext cx="272498" cy="32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1" imgW="126720" imgH="152280" progId="Equation.DSMT4">
                  <p:embed/>
                </p:oleObj>
              </mc:Choice>
              <mc:Fallback>
                <p:oleObj name="Equation" r:id="rId11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5752" y="5143974"/>
                        <a:ext cx="272498" cy="32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Periodic Signal</a:t>
            </a:r>
            <a:r>
              <a:rPr lang="zh-CN" altLang="en-US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（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周期信号</a:t>
            </a:r>
            <a:r>
              <a:rPr lang="zh-CN" altLang="en-US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）</a:t>
            </a:r>
            <a:endParaRPr lang="en-US" altLang="zh-TW" sz="3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CD785E-B6C8-41A1-BD8C-5C9200104803}"/>
              </a:ext>
            </a:extLst>
          </p:cNvPr>
          <p:cNvSpPr/>
          <p:nvPr/>
        </p:nvSpPr>
        <p:spPr>
          <a:xfrm>
            <a:off x="1371600" y="2394642"/>
            <a:ext cx="9744075" cy="1657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250000"/>
              </a:lnSpc>
              <a:defRPr/>
            </a:pP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: Fundamental period : the smallest positive value of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</a:t>
            </a:r>
          </a:p>
          <a:p>
            <a:pPr marL="1162800" lvl="2">
              <a:lnSpc>
                <a:spcPct val="150000"/>
              </a:lnSpc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aperiodic : NOT periodic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非周期的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非周期的</a:t>
            </a: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5" name="物件 3">
            <a:extLst>
              <a:ext uri="{FF2B5EF4-FFF2-40B4-BE49-F238E27FC236}">
                <a16:creationId xmlns:a16="http://schemas.microsoft.com/office/drawing/2014/main" id="{5700A25B-9053-4DD7-A259-514272E37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341438"/>
          <a:ext cx="4500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方程式" r:id="rId4" imgW="2005729" imgH="203112" progId="Equation.3">
                  <p:embed/>
                </p:oleObj>
              </mc:Choice>
              <mc:Fallback>
                <p:oleObj name="方程式" r:id="rId4" imgW="2005729" imgH="203112" progId="Equation.3">
                  <p:embed/>
                  <p:pic>
                    <p:nvPicPr>
                      <p:cNvPr id="5" name="物件 3">
                        <a:extLst>
                          <a:ext uri="{FF2B5EF4-FFF2-40B4-BE49-F238E27FC236}">
                            <a16:creationId xmlns:a16="http://schemas.microsoft.com/office/drawing/2014/main" id="{5700A25B-9053-4DD7-A259-514272E37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341438"/>
                        <a:ext cx="45005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4">
            <a:extLst>
              <a:ext uri="{FF2B5EF4-FFF2-40B4-BE49-F238E27FC236}">
                <a16:creationId xmlns:a16="http://schemas.microsoft.com/office/drawing/2014/main" id="{0BB5F1D2-6861-4D5D-9F36-19DAEB38C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13875"/>
              </p:ext>
            </p:extLst>
          </p:nvPr>
        </p:nvGraphicFramePr>
        <p:xfrm>
          <a:off x="2351088" y="1938338"/>
          <a:ext cx="4879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方程式" r:id="rId6" imgW="2005729" imgH="203112" progId="Equation.3">
                  <p:embed/>
                </p:oleObj>
              </mc:Choice>
              <mc:Fallback>
                <p:oleObj name="方程式" r:id="rId6" imgW="2005729" imgH="203112" progId="Equation.3">
                  <p:embed/>
                  <p:pic>
                    <p:nvPicPr>
                      <p:cNvPr id="6" name="物件 4">
                        <a:extLst>
                          <a:ext uri="{FF2B5EF4-FFF2-40B4-BE49-F238E27FC236}">
                            <a16:creationId xmlns:a16="http://schemas.microsoft.com/office/drawing/2014/main" id="{0BB5F1D2-6861-4D5D-9F36-19DAEB38C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938338"/>
                        <a:ext cx="48799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5">
            <a:extLst>
              <a:ext uri="{FF2B5EF4-FFF2-40B4-BE49-F238E27FC236}">
                <a16:creationId xmlns:a16="http://schemas.microsoft.com/office/drawing/2014/main" id="{4DFDE7FB-F013-4B1F-99DB-A724A9FF3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4519464"/>
          <a:ext cx="59404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方程式" r:id="rId8" imgW="2387600" imgH="228600" progId="Equation.3">
                  <p:embed/>
                </p:oleObj>
              </mc:Choice>
              <mc:Fallback>
                <p:oleObj name="方程式" r:id="rId8" imgW="2387600" imgH="228600" progId="Equation.3">
                  <p:embed/>
                  <p:pic>
                    <p:nvPicPr>
                      <p:cNvPr id="7" name="物件 5">
                        <a:extLst>
                          <a:ext uri="{FF2B5EF4-FFF2-40B4-BE49-F238E27FC236}">
                            <a16:creationId xmlns:a16="http://schemas.microsoft.com/office/drawing/2014/main" id="{4DFDE7FB-F013-4B1F-99DB-A724A9FF3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519464"/>
                        <a:ext cx="59404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387562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28602"/>
            <a:ext cx="9745664" cy="784225"/>
          </a:xfrm>
        </p:spPr>
        <p:txBody>
          <a:bodyPr/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Even/Odd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6CE38A-AFEA-449D-86F4-99EC83F6C51C}"/>
              </a:ext>
            </a:extLst>
          </p:cNvPr>
          <p:cNvSpPr/>
          <p:nvPr/>
        </p:nvSpPr>
        <p:spPr>
          <a:xfrm>
            <a:off x="523875" y="1305342"/>
            <a:ext cx="862012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Odd        </a:t>
            </a:r>
          </a:p>
          <a:p>
            <a:pPr marL="914400" lvl="3" indent="-342900">
              <a:lnSpc>
                <a:spcPct val="200000"/>
              </a:lnSpc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Any signal can be discomposed into a sum of an </a:t>
            </a:r>
          </a:p>
          <a:p>
            <a:pPr marL="914400" lvl="3"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even and an odd</a:t>
            </a:r>
          </a:p>
          <a:p>
            <a:pPr marL="914400" lvl="3">
              <a:buSzPct val="70000"/>
              <a:defRPr/>
            </a:pPr>
            <a:r>
              <a:rPr lang="zh-CN" altLang="zh-CN" sz="2000" dirty="0">
                <a:effectLst/>
                <a:ea typeface="Segoe UI Web (West European)"/>
              </a:rPr>
              <a:t>任何信号都可以分解成一个总和 偶</a:t>
            </a:r>
            <a:r>
              <a:rPr lang="zh-CN" altLang="en-US" sz="2000" dirty="0">
                <a:effectLst/>
                <a:ea typeface="Segoe UI Web (West European)"/>
              </a:rPr>
              <a:t>函数和奇函数</a:t>
            </a:r>
            <a:endParaRPr lang="zh-CN" altLang="zh-CN" sz="2000" dirty="0">
              <a:effectLst/>
              <a:ea typeface="Segoe UI Web (West European)"/>
            </a:endParaRPr>
          </a:p>
          <a:p>
            <a:pPr marL="914400" lvl="3"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5" name="物件 2">
            <a:extLst>
              <a:ext uri="{FF2B5EF4-FFF2-40B4-BE49-F238E27FC236}">
                <a16:creationId xmlns:a16="http://schemas.microsoft.com/office/drawing/2014/main" id="{682DBF1B-909D-499D-ABF8-4A95FB506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74202"/>
              </p:ext>
            </p:extLst>
          </p:nvPr>
        </p:nvGraphicFramePr>
        <p:xfrm>
          <a:off x="2243356" y="4922857"/>
          <a:ext cx="67071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方程式" r:id="rId4" imgW="2933700" imgH="393700" progId="Equation.3">
                  <p:embed/>
                </p:oleObj>
              </mc:Choice>
              <mc:Fallback>
                <p:oleObj name="方程式" r:id="rId4" imgW="2933700" imgH="393700" progId="Equation.3">
                  <p:embed/>
                  <p:pic>
                    <p:nvPicPr>
                      <p:cNvPr id="5" name="物件 2">
                        <a:extLst>
                          <a:ext uri="{FF2B5EF4-FFF2-40B4-BE49-F238E27FC236}">
                            <a16:creationId xmlns:a16="http://schemas.microsoft.com/office/drawing/2014/main" id="{682DBF1B-909D-499D-ABF8-4A95FB506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356" y="4922857"/>
                        <a:ext cx="67071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3">
            <a:extLst>
              <a:ext uri="{FF2B5EF4-FFF2-40B4-BE49-F238E27FC236}">
                <a16:creationId xmlns:a16="http://schemas.microsoft.com/office/drawing/2014/main" id="{AC6A55B7-076E-45DF-90CB-60CA0F7BE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1699795"/>
          <a:ext cx="45910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方程式" r:id="rId6" imgW="1993900" imgH="203200" progId="Equation.3">
                  <p:embed/>
                </p:oleObj>
              </mc:Choice>
              <mc:Fallback>
                <p:oleObj name="方程式" r:id="rId6" imgW="1993900" imgH="203200" progId="Equation.3">
                  <p:embed/>
                  <p:pic>
                    <p:nvPicPr>
                      <p:cNvPr id="6" name="物件 3">
                        <a:extLst>
                          <a:ext uri="{FF2B5EF4-FFF2-40B4-BE49-F238E27FC236}">
                            <a16:creationId xmlns:a16="http://schemas.microsoft.com/office/drawing/2014/main" id="{AC6A55B7-076E-45DF-90CB-60CA0F7BE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1699795"/>
                        <a:ext cx="45910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4">
            <a:extLst>
              <a:ext uri="{FF2B5EF4-FFF2-40B4-BE49-F238E27FC236}">
                <a16:creationId xmlns:a16="http://schemas.microsoft.com/office/drawing/2014/main" id="{D3B71B5E-4DF3-4336-B8E9-F690A85F8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988" y="2585620"/>
          <a:ext cx="4826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方程式" r:id="rId8" imgW="2095500" imgH="203200" progId="Equation.3">
                  <p:embed/>
                </p:oleObj>
              </mc:Choice>
              <mc:Fallback>
                <p:oleObj name="方程式" r:id="rId8" imgW="2095500" imgH="203200" progId="Equation.3">
                  <p:embed/>
                  <p:pic>
                    <p:nvPicPr>
                      <p:cNvPr id="7" name="物件 4">
                        <a:extLst>
                          <a:ext uri="{FF2B5EF4-FFF2-40B4-BE49-F238E27FC236}">
                            <a16:creationId xmlns:a16="http://schemas.microsoft.com/office/drawing/2014/main" id="{D3B71B5E-4DF3-4336-B8E9-F690A85F8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2585620"/>
                        <a:ext cx="4826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936832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Even/Odd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圖片 2">
            <a:extLst>
              <a:ext uri="{FF2B5EF4-FFF2-40B4-BE49-F238E27FC236}">
                <a16:creationId xmlns:a16="http://schemas.microsoft.com/office/drawing/2014/main" id="{B26DBB43-6E43-4356-977F-030B82B53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2" r="2097" b="23371"/>
          <a:stretch/>
        </p:blipFill>
        <p:spPr bwMode="auto">
          <a:xfrm>
            <a:off x="1573214" y="2022475"/>
            <a:ext cx="807878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3">
            <a:extLst>
              <a:ext uri="{FF2B5EF4-FFF2-40B4-BE49-F238E27FC236}">
                <a16:creationId xmlns:a16="http://schemas.microsoft.com/office/drawing/2014/main" id="{594E807E-B04A-4F0D-896A-32D434410A29}"/>
              </a:ext>
            </a:extLst>
          </p:cNvPr>
          <p:cNvSpPr txBox="1"/>
          <p:nvPr/>
        </p:nvSpPr>
        <p:spPr>
          <a:xfrm>
            <a:off x="1788468" y="158358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Even</a:t>
            </a:r>
            <a:endParaRPr lang="zh-TW" altLang="en-US" sz="2800" dirty="0"/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id="{57244B91-5FD9-4859-A5A4-95EF2CA0E1C6}"/>
              </a:ext>
            </a:extLst>
          </p:cNvPr>
          <p:cNvSpPr txBox="1"/>
          <p:nvPr/>
        </p:nvSpPr>
        <p:spPr>
          <a:xfrm>
            <a:off x="6540996" y="156081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Odd</a:t>
            </a:r>
            <a:endParaRPr lang="zh-TW" altLang="en-US" sz="2800" dirty="0"/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DE03026C-E41D-4CC8-B26B-BB67EEE92490}"/>
              </a:ext>
            </a:extLst>
          </p:cNvPr>
          <p:cNvSpPr txBox="1"/>
          <p:nvPr/>
        </p:nvSpPr>
        <p:spPr>
          <a:xfrm>
            <a:off x="2004492" y="5014318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x(-t)=x(t)</a:t>
            </a:r>
            <a:endParaRPr lang="zh-TW" altLang="en-US" sz="2800" dirty="0"/>
          </a:p>
        </p:txBody>
      </p:sp>
      <p:sp>
        <p:nvSpPr>
          <p:cNvPr id="9" name="文字方塊 6">
            <a:extLst>
              <a:ext uri="{FF2B5EF4-FFF2-40B4-BE49-F238E27FC236}">
                <a16:creationId xmlns:a16="http://schemas.microsoft.com/office/drawing/2014/main" id="{3A032583-DE7E-4D05-B61C-6CC4DB665910}"/>
              </a:ext>
            </a:extLst>
          </p:cNvPr>
          <p:cNvSpPr txBox="1"/>
          <p:nvPr/>
        </p:nvSpPr>
        <p:spPr>
          <a:xfrm>
            <a:off x="7295096" y="5056708"/>
            <a:ext cx="1766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x(-t)=-x(t)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9771099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lnSpc>
                <a:spcPct val="200000"/>
              </a:lnSpc>
            </a:pPr>
            <a:r>
              <a:rPr lang="en-US" altLang="zh-TW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535752-7F7D-4CF7-A158-006557704752}"/>
              </a:ext>
            </a:extLst>
          </p:cNvPr>
          <p:cNvSpPr/>
          <p:nvPr/>
        </p:nvSpPr>
        <p:spPr>
          <a:xfrm>
            <a:off x="230981" y="1012011"/>
            <a:ext cx="1023937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Basic Building Blocks from which one can construct many different signals and define frameworks for analyzing many different signals efficiently</a:t>
            </a:r>
          </a:p>
          <a:p>
            <a:pPr lvl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zh-CN" dirty="0">
                <a:effectLst/>
                <a:ea typeface="Segoe UI Web (West European)"/>
              </a:rPr>
              <a:t>基础构建基块，从中可以构建许多不同的信号并定义有效分析许多不同信号的框架 基本构建块，从中可以构建许多不同的信号，并定义框架，以有效地分析许多不同的信号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14">
            <a:extLst>
              <a:ext uri="{FF2B5EF4-FFF2-40B4-BE49-F238E27FC236}">
                <a16:creationId xmlns:a16="http://schemas.microsoft.com/office/drawing/2014/main" id="{72F8B633-9C1E-453E-B394-9FA91E33E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13227"/>
              </p:ext>
            </p:extLst>
          </p:nvPr>
        </p:nvGraphicFramePr>
        <p:xfrm>
          <a:off x="1627218" y="3197225"/>
          <a:ext cx="21113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736600" imgH="228600" progId="Equation.3">
                  <p:embed/>
                </p:oleObj>
              </mc:Choice>
              <mc:Fallback>
                <p:oleObj name="Equation" r:id="rId4" imgW="736600" imgH="228600" progId="Equation.3">
                  <p:embed/>
                  <p:pic>
                    <p:nvPicPr>
                      <p:cNvPr id="5" name="Object 14">
                        <a:extLst>
                          <a:ext uri="{FF2B5EF4-FFF2-40B4-BE49-F238E27FC236}">
                            <a16:creationId xmlns:a16="http://schemas.microsoft.com/office/drawing/2014/main" id="{72F8B633-9C1E-453E-B394-9FA91E33E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218" y="3197225"/>
                        <a:ext cx="21113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>
            <a:extLst>
              <a:ext uri="{FF2B5EF4-FFF2-40B4-BE49-F238E27FC236}">
                <a16:creationId xmlns:a16="http://schemas.microsoft.com/office/drawing/2014/main" id="{D906A431-19B4-410F-A3C9-A59632A85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57911"/>
              </p:ext>
            </p:extLst>
          </p:nvPr>
        </p:nvGraphicFramePr>
        <p:xfrm>
          <a:off x="7072037" y="3138379"/>
          <a:ext cx="12350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方程式" r:id="rId6" imgW="545863" imgH="431613" progId="Equation.3">
                  <p:embed/>
                </p:oleObj>
              </mc:Choice>
              <mc:Fallback>
                <p:oleObj name="方程式" r:id="rId6" imgW="545863" imgH="431613" progId="Equation.3">
                  <p:embed/>
                  <p:pic>
                    <p:nvPicPr>
                      <p:cNvPr id="6" name="Object 16">
                        <a:extLst>
                          <a:ext uri="{FF2B5EF4-FFF2-40B4-BE49-F238E27FC236}">
                            <a16:creationId xmlns:a16="http://schemas.microsoft.com/office/drawing/2014/main" id="{D906A431-19B4-410F-A3C9-A59632A85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037" y="3138379"/>
                        <a:ext cx="12350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7">
            <a:extLst>
              <a:ext uri="{FF2B5EF4-FFF2-40B4-BE49-F238E27FC236}">
                <a16:creationId xmlns:a16="http://schemas.microsoft.com/office/drawing/2014/main" id="{3C8B9413-94DA-416A-B0D1-DE205B95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55" y="3278188"/>
            <a:ext cx="2784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5551358E-0C42-4E2D-8FEC-A1F47E7BA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67" y="4325938"/>
            <a:ext cx="32639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</p:txBody>
      </p:sp>
      <p:graphicFrame>
        <p:nvGraphicFramePr>
          <p:cNvPr id="9" name="Object 20">
            <a:extLst>
              <a:ext uri="{FF2B5EF4-FFF2-40B4-BE49-F238E27FC236}">
                <a16:creationId xmlns:a16="http://schemas.microsoft.com/office/drawing/2014/main" id="{CAE8430B-C454-4EEA-ADA9-A5623550B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28889"/>
              </p:ext>
            </p:extLst>
          </p:nvPr>
        </p:nvGraphicFramePr>
        <p:xfrm>
          <a:off x="7170767" y="4184650"/>
          <a:ext cx="13636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558558" imgH="431613" progId="Equation.3">
                  <p:embed/>
                </p:oleObj>
              </mc:Choice>
              <mc:Fallback>
                <p:oleObj name="Equation" r:id="rId8" imgW="558558" imgH="431613" progId="Equation.3">
                  <p:embed/>
                  <p:pic>
                    <p:nvPicPr>
                      <p:cNvPr id="9" name="Object 20">
                        <a:extLst>
                          <a:ext uri="{FF2B5EF4-FFF2-40B4-BE49-F238E27FC236}">
                            <a16:creationId xmlns:a16="http://schemas.microsoft.com/office/drawing/2014/main" id="{CAE8430B-C454-4EEA-ADA9-A5623550B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67" y="4184650"/>
                        <a:ext cx="13636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8BC646E5-B2A6-44C6-AD49-8CA101D50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5118913"/>
          <a:ext cx="23288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方程式" r:id="rId10" imgW="850900" imgH="228600" progId="Equation.3">
                  <p:embed/>
                </p:oleObj>
              </mc:Choice>
              <mc:Fallback>
                <p:oleObj name="方程式" r:id="rId10" imgW="850900" imgH="228600" progId="Equation.3">
                  <p:embed/>
                  <p:pic>
                    <p:nvPicPr>
                      <p:cNvPr id="10" name="Object 21">
                        <a:extLst>
                          <a:ext uri="{FF2B5EF4-FFF2-40B4-BE49-F238E27FC236}">
                            <a16:creationId xmlns:a16="http://schemas.microsoft.com/office/drawing/2014/main" id="{8BC646E5-B2A6-44C6-AD49-8CA101D50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5118913"/>
                        <a:ext cx="23288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696857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lnSpc>
                <a:spcPct val="200000"/>
              </a:lnSpc>
            </a:pPr>
            <a:r>
              <a:rPr lang="en-US" altLang="zh-TW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7" name="圖片 2">
            <a:extLst>
              <a:ext uri="{FF2B5EF4-FFF2-40B4-BE49-F238E27FC236}">
                <a16:creationId xmlns:a16="http://schemas.microsoft.com/office/drawing/2014/main" id="{B0E8FC02-196F-4A62-B612-98A69DC3C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69" y="1393726"/>
            <a:ext cx="7513625" cy="4394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4">
                <a:extLst>
                  <a:ext uri="{FF2B5EF4-FFF2-40B4-BE49-F238E27FC236}">
                    <a16:creationId xmlns:a16="http://schemas.microsoft.com/office/drawing/2014/main" id="{8AA97017-4898-42AC-B5B9-8BE1FA76DF46}"/>
                  </a:ext>
                </a:extLst>
              </p:cNvPr>
              <p:cNvSpPr txBox="1"/>
              <p:nvPr/>
            </p:nvSpPr>
            <p:spPr>
              <a:xfrm>
                <a:off x="1758752" y="1681759"/>
                <a:ext cx="187220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4">
                <a:extLst>
                  <a:ext uri="{FF2B5EF4-FFF2-40B4-BE49-F238E27FC236}">
                    <a16:creationId xmlns:a16="http://schemas.microsoft.com/office/drawing/2014/main" id="{8AA97017-4898-42AC-B5B9-8BE1FA76D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52" y="1681759"/>
                <a:ext cx="1872208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5">
                <a:extLst>
                  <a:ext uri="{FF2B5EF4-FFF2-40B4-BE49-F238E27FC236}">
                    <a16:creationId xmlns:a16="http://schemas.microsoft.com/office/drawing/2014/main" id="{A44914D8-C9B0-4FC0-A708-91F6681AAF56}"/>
                  </a:ext>
                </a:extLst>
              </p:cNvPr>
              <p:cNvSpPr txBox="1"/>
              <p:nvPr/>
            </p:nvSpPr>
            <p:spPr>
              <a:xfrm>
                <a:off x="4495056" y="2905895"/>
                <a:ext cx="576064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5">
                <a:extLst>
                  <a:ext uri="{FF2B5EF4-FFF2-40B4-BE49-F238E27FC236}">
                    <a16:creationId xmlns:a16="http://schemas.microsoft.com/office/drawing/2014/main" id="{A44914D8-C9B0-4FC0-A708-91F6681AA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056" y="2905895"/>
                <a:ext cx="576064" cy="473591"/>
              </a:xfrm>
              <a:prstGeom prst="rect">
                <a:avLst/>
              </a:prstGeom>
              <a:blipFill>
                <a:blip r:embed="rId5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">
                <a:extLst>
                  <a:ext uri="{FF2B5EF4-FFF2-40B4-BE49-F238E27FC236}">
                    <a16:creationId xmlns:a16="http://schemas.microsoft.com/office/drawing/2014/main" id="{CF7900F0-C9BE-41AB-A571-C7DB92412509}"/>
                  </a:ext>
                </a:extLst>
              </p:cNvPr>
              <p:cNvSpPr txBox="1"/>
              <p:nvPr/>
            </p:nvSpPr>
            <p:spPr>
              <a:xfrm>
                <a:off x="5935216" y="1817808"/>
                <a:ext cx="3096344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𝑅𝑒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">
                <a:extLst>
                  <a:ext uri="{FF2B5EF4-FFF2-40B4-BE49-F238E27FC236}">
                    <a16:creationId xmlns:a16="http://schemas.microsoft.com/office/drawing/2014/main" id="{CF7900F0-C9BE-41AB-A571-C7DB9241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16" y="1817808"/>
                <a:ext cx="3096344" cy="507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7">
                <a:extLst>
                  <a:ext uri="{FF2B5EF4-FFF2-40B4-BE49-F238E27FC236}">
                    <a16:creationId xmlns:a16="http://schemas.microsoft.com/office/drawing/2014/main" id="{26A91340-7D4C-4B0E-8721-B766D9B07383}"/>
                  </a:ext>
                </a:extLst>
              </p:cNvPr>
              <p:cNvSpPr txBox="1"/>
              <p:nvPr/>
            </p:nvSpPr>
            <p:spPr>
              <a:xfrm>
                <a:off x="5935200" y="3914007"/>
                <a:ext cx="3744432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7">
                <a:extLst>
                  <a:ext uri="{FF2B5EF4-FFF2-40B4-BE49-F238E27FC236}">
                    <a16:creationId xmlns:a16="http://schemas.microsoft.com/office/drawing/2014/main" id="{26A91340-7D4C-4B0E-8721-B766D9B0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200" y="3914007"/>
                <a:ext cx="3744432" cy="507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8">
                <a:extLst>
                  <a:ext uri="{FF2B5EF4-FFF2-40B4-BE49-F238E27FC236}">
                    <a16:creationId xmlns:a16="http://schemas.microsoft.com/office/drawing/2014/main" id="{38FD5FB3-7FDC-4F2B-9CAF-65C8909DB748}"/>
                  </a:ext>
                </a:extLst>
              </p:cNvPr>
              <p:cNvSpPr txBox="1"/>
              <p:nvPr/>
            </p:nvSpPr>
            <p:spPr>
              <a:xfrm>
                <a:off x="1902768" y="4706095"/>
                <a:ext cx="2880320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𝑗𝑥</m:t>
                          </m:r>
                        </m:sup>
                      </m:sSup>
                      <m:r>
                        <a:rPr lang="en-US" altLang="zh-TW" sz="24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altLang="zh-TW" sz="240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8">
                <a:extLst>
                  <a:ext uri="{FF2B5EF4-FFF2-40B4-BE49-F238E27FC236}">
                    <a16:creationId xmlns:a16="http://schemas.microsoft.com/office/drawing/2014/main" id="{38FD5FB3-7FDC-4F2B-9CAF-65C8909DB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68" y="4706095"/>
                <a:ext cx="2880320" cy="473591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9">
                <a:extLst>
                  <a:ext uri="{FF2B5EF4-FFF2-40B4-BE49-F238E27FC236}">
                    <a16:creationId xmlns:a16="http://schemas.microsoft.com/office/drawing/2014/main" id="{A1B64666-F2FB-47D2-A810-7B9B4C24A5D8}"/>
                  </a:ext>
                </a:extLst>
              </p:cNvPr>
              <p:cNvSpPr txBox="1"/>
              <p:nvPr/>
            </p:nvSpPr>
            <p:spPr>
              <a:xfrm>
                <a:off x="3414936" y="1969791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9">
                <a:extLst>
                  <a:ext uri="{FF2B5EF4-FFF2-40B4-BE49-F238E27FC236}">
                    <a16:creationId xmlns:a16="http://schemas.microsoft.com/office/drawing/2014/main" id="{A1B64666-F2FB-47D2-A810-7B9B4C24A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36" y="1969791"/>
                <a:ext cx="576064" cy="461665"/>
              </a:xfrm>
              <a:prstGeom prst="rect">
                <a:avLst/>
              </a:prstGeom>
              <a:blipFill>
                <a:blip r:embed="rId9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974983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指数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正弦信号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F80292-52AD-4541-9F4B-AD29400D38C7}"/>
              </a:ext>
            </a:extLst>
          </p:cNvPr>
          <p:cNvSpPr/>
          <p:nvPr/>
        </p:nvSpPr>
        <p:spPr>
          <a:xfrm>
            <a:off x="404489" y="1275576"/>
            <a:ext cx="75719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signal sets</a:t>
            </a:r>
            <a:r>
              <a:rPr lang="zh-CN" altLang="en-US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（谐波）</a:t>
            </a: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4F43411-98B1-46A4-94C7-5357C530A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2044698"/>
          <a:ext cx="642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方程式" r:id="rId4" imgW="1841500" imgH="241300" progId="Equation.3">
                  <p:embed/>
                </p:oleObj>
              </mc:Choice>
              <mc:Fallback>
                <p:oleObj name="方程式" r:id="rId4" imgW="1841500" imgH="241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4F43411-98B1-46A4-94C7-5357C530AC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044698"/>
                        <a:ext cx="642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869FA9F8-2BBA-474A-BB68-5CEBB6E93104}"/>
                  </a:ext>
                </a:extLst>
              </p:cNvPr>
              <p:cNvSpPr txBox="1"/>
              <p:nvPr/>
            </p:nvSpPr>
            <p:spPr bwMode="auto">
              <a:xfrm>
                <a:off x="5105400" y="4405306"/>
                <a:ext cx="773113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869FA9F8-2BBA-474A-BB68-5CEBB6E9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4405306"/>
                <a:ext cx="773113" cy="576262"/>
              </a:xfrm>
              <a:prstGeom prst="rect">
                <a:avLst/>
              </a:prstGeom>
              <a:blipFill>
                <a:blip r:embed="rId6"/>
                <a:stretch>
                  <a:fillRect l="-23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7">
            <a:extLst>
              <a:ext uri="{FF2B5EF4-FFF2-40B4-BE49-F238E27FC236}">
                <a16:creationId xmlns:a16="http://schemas.microsoft.com/office/drawing/2014/main" id="{1FD41D3B-9D4E-46D9-8D63-30E03BCC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4319581"/>
            <a:ext cx="326403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frequency</a:t>
            </a:r>
          </a:p>
          <a:p>
            <a:pPr>
              <a:defRPr/>
            </a:pPr>
            <a:r>
              <a:rPr lang="zh-CN" altLang="en-US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（基本频率）</a:t>
            </a:r>
            <a:endParaRPr lang="en-US" altLang="zh-TW" sz="2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C0321F9D-446D-43AB-A53D-D477EDCECB28}"/>
                  </a:ext>
                </a:extLst>
              </p:cNvPr>
              <p:cNvSpPr txBox="1"/>
              <p:nvPr/>
            </p:nvSpPr>
            <p:spPr bwMode="auto">
              <a:xfrm>
                <a:off x="4714875" y="3148799"/>
                <a:ext cx="1444625" cy="971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C0321F9D-446D-43AB-A53D-D477EDCE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4875" y="3148799"/>
                <a:ext cx="1444625" cy="971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">
            <a:extLst>
              <a:ext uri="{FF2B5EF4-FFF2-40B4-BE49-F238E27FC236}">
                <a16:creationId xmlns:a16="http://schemas.microsoft.com/office/drawing/2014/main" id="{8CEF1B8A-440F-4FDE-9E11-3F2B0F11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1" y="3232144"/>
            <a:ext cx="27844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fundamental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B675C318-728D-48C7-AD54-093F010E37B0}"/>
                  </a:ext>
                </a:extLst>
              </p:cNvPr>
              <p:cNvSpPr txBox="1"/>
              <p:nvPr/>
            </p:nvSpPr>
            <p:spPr bwMode="auto">
              <a:xfrm>
                <a:off x="10223500" y="4405306"/>
                <a:ext cx="773113" cy="576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Object 6">
                <a:extLst>
                  <a:ext uri="{FF2B5EF4-FFF2-40B4-BE49-F238E27FC236}">
                    <a16:creationId xmlns:a16="http://schemas.microsoft.com/office/drawing/2014/main" id="{B675C318-728D-48C7-AD54-093F010E3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3500" y="4405306"/>
                <a:ext cx="773113" cy="576262"/>
              </a:xfrm>
              <a:prstGeom prst="rect">
                <a:avLst/>
              </a:prstGeom>
              <a:blipFill>
                <a:blip r:embed="rId8"/>
                <a:stretch>
                  <a:fillRect l="-23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7">
            <a:extLst>
              <a:ext uri="{FF2B5EF4-FFF2-40B4-BE49-F238E27FC236}">
                <a16:creationId xmlns:a16="http://schemas.microsoft.com/office/drawing/2014/main" id="{499FB8BA-6D2D-411A-9F29-0277E372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319581"/>
            <a:ext cx="317106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Harmonical frequency</a:t>
            </a:r>
          </a:p>
          <a:p>
            <a:pPr>
              <a:defRPr/>
            </a:pPr>
            <a:r>
              <a:rPr lang="zh-CN" altLang="en-US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（和谐频率）</a:t>
            </a:r>
            <a:endParaRPr lang="en-US" altLang="zh-TW" sz="2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572DCEA6-9FBD-44EC-8D4E-4222CD79E598}"/>
                  </a:ext>
                </a:extLst>
              </p:cNvPr>
              <p:cNvSpPr txBox="1"/>
              <p:nvPr/>
            </p:nvSpPr>
            <p:spPr bwMode="auto">
              <a:xfrm>
                <a:off x="9832975" y="3148799"/>
                <a:ext cx="1444625" cy="971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572DCEA6-9FBD-44EC-8D4E-4222CD7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2975" y="3148799"/>
                <a:ext cx="1444625" cy="9715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0">
            <a:extLst>
              <a:ext uri="{FF2B5EF4-FFF2-40B4-BE49-F238E27FC236}">
                <a16:creationId xmlns:a16="http://schemas.microsoft.com/office/drawing/2014/main" id="{8ED7A711-4C10-414F-8284-52E2EB8D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1" y="3232144"/>
            <a:ext cx="26917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Harmonical period</a:t>
            </a:r>
          </a:p>
        </p:txBody>
      </p:sp>
    </p:spTree>
    <p:extLst>
      <p:ext uri="{BB962C8B-B14F-4D97-AF65-F5344CB8AC3E}">
        <p14:creationId xmlns:p14="http://schemas.microsoft.com/office/powerpoint/2010/main" val="4117480478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DBC4DA-2C66-4E7D-9AB4-23D48DA19D1D}"/>
              </a:ext>
            </a:extLst>
          </p:cNvPr>
          <p:cNvSpPr/>
          <p:nvPr/>
        </p:nvSpPr>
        <p:spPr>
          <a:xfrm>
            <a:off x="381000" y="1310495"/>
            <a:ext cx="6096000" cy="37988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Sinusoidal signal</a:t>
            </a: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General format</a:t>
            </a:r>
            <a:r>
              <a:rPr lang="zh-CN" altLang="en-US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（一般格式）</a:t>
            </a: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054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  <a:endParaRPr lang="zh-TW" altLang="en-US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aphicFrame>
        <p:nvGraphicFramePr>
          <p:cNvPr id="5" name="物件 3">
            <a:extLst>
              <a:ext uri="{FF2B5EF4-FFF2-40B4-BE49-F238E27FC236}">
                <a16:creationId xmlns:a16="http://schemas.microsoft.com/office/drawing/2014/main" id="{7F7CF0EE-63D4-4BE4-A0D7-3F8F19B1C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9" y="3590925"/>
          <a:ext cx="6696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方程式" r:id="rId4" imgW="2781300" imgH="228600" progId="Equation.3">
                  <p:embed/>
                </p:oleObj>
              </mc:Choice>
              <mc:Fallback>
                <p:oleObj name="方程式" r:id="rId4" imgW="2781300" imgH="228600" progId="Equation.3">
                  <p:embed/>
                  <p:pic>
                    <p:nvPicPr>
                      <p:cNvPr id="5" name="物件 3">
                        <a:extLst>
                          <a:ext uri="{FF2B5EF4-FFF2-40B4-BE49-F238E27FC236}">
                            <a16:creationId xmlns:a16="http://schemas.microsoft.com/office/drawing/2014/main" id="{7F7CF0EE-63D4-4BE4-A0D7-3F8F19B1C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3590925"/>
                        <a:ext cx="6696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4">
            <a:extLst>
              <a:ext uri="{FF2B5EF4-FFF2-40B4-BE49-F238E27FC236}">
                <a16:creationId xmlns:a16="http://schemas.microsoft.com/office/drawing/2014/main" id="{EA6EA9D1-D325-4F84-81AD-DBC7E5120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9" y="1844675"/>
          <a:ext cx="68405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方程式" r:id="rId6" imgW="2273300" imgH="241300" progId="Equation.3">
                  <p:embed/>
                </p:oleObj>
              </mc:Choice>
              <mc:Fallback>
                <p:oleObj name="方程式" r:id="rId6" imgW="2273300" imgH="241300" progId="Equation.3">
                  <p:embed/>
                  <p:pic>
                    <p:nvPicPr>
                      <p:cNvPr id="6" name="物件 4">
                        <a:extLst>
                          <a:ext uri="{FF2B5EF4-FFF2-40B4-BE49-F238E27FC236}">
                            <a16:creationId xmlns:a16="http://schemas.microsoft.com/office/drawing/2014/main" id="{EA6EA9D1-D325-4F84-81AD-DBC7E5120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9" y="1844675"/>
                        <a:ext cx="68405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5">
            <a:extLst>
              <a:ext uri="{FF2B5EF4-FFF2-40B4-BE49-F238E27FC236}">
                <a16:creationId xmlns:a16="http://schemas.microsoft.com/office/drawing/2014/main" id="{3A52702F-BD4A-443A-8356-CD5876C6A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4625948"/>
          <a:ext cx="4016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方程式" r:id="rId8" imgW="1256755" imgH="723586" progId="Equation.3">
                  <p:embed/>
                </p:oleObj>
              </mc:Choice>
              <mc:Fallback>
                <p:oleObj name="方程式" r:id="rId8" imgW="1256755" imgH="723586" progId="Equation.3">
                  <p:embed/>
                  <p:pic>
                    <p:nvPicPr>
                      <p:cNvPr id="7" name="物件 5">
                        <a:extLst>
                          <a:ext uri="{FF2B5EF4-FFF2-40B4-BE49-F238E27FC236}">
                            <a16:creationId xmlns:a16="http://schemas.microsoft.com/office/drawing/2014/main" id="{3A52702F-BD4A-443A-8356-CD5876C6AE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4625948"/>
                        <a:ext cx="40163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393017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7E7BCD-E3DC-4A43-8E45-2760DE9750FA}"/>
              </a:ext>
            </a:extLst>
          </p:cNvPr>
          <p:cNvSpPr/>
          <p:nvPr/>
        </p:nvSpPr>
        <p:spPr>
          <a:xfrm>
            <a:off x="247649" y="1230779"/>
            <a:ext cx="1019175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  <a:r>
              <a:rPr lang="zh-CN" altLang="zh-CN" sz="2400" dirty="0">
                <a:effectLst/>
                <a:ea typeface="Segoe UI Web (West European)"/>
              </a:rPr>
              <a:t>连续时间和离散时间指数/</a:t>
            </a:r>
            <a:r>
              <a:rPr lang="zh-CN" altLang="en-US" sz="2400" dirty="0">
                <a:effectLst/>
                <a:ea typeface="Segoe UI Web (West European)"/>
              </a:rPr>
              <a:t>正弦</a:t>
            </a:r>
            <a:r>
              <a:rPr lang="zh-CN" altLang="zh-CN" sz="2400" dirty="0">
                <a:effectLst/>
                <a:ea typeface="Segoe UI Web (West European)"/>
              </a:rPr>
              <a:t>信号之间的重要差异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3B03E4-E35C-4BFF-B20D-970D5CE24919}"/>
              </a:ext>
            </a:extLst>
          </p:cNvPr>
          <p:cNvSpPr/>
          <p:nvPr/>
        </p:nvSpPr>
        <p:spPr>
          <a:xfrm>
            <a:off x="956431" y="2626671"/>
            <a:ext cx="864870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signals with frequencies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</a:t>
            </a:r>
          </a:p>
          <a:p>
            <a:pPr marL="892800" lvl="3"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．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are identical</a:t>
            </a:r>
            <a:r>
              <a:rPr lang="zh-CN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（相同）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where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an integer</a:t>
            </a:r>
            <a:r>
              <a:rPr lang="zh-CN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（整数）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. This is not true for continuous-time</a:t>
            </a:r>
            <a:r>
              <a:rPr lang="zh-CN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（连续）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signal.</a:t>
            </a:r>
            <a:r>
              <a:rPr lang="zh-CN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（连续时间不是这样）</a:t>
            </a: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62000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15641440-7CA7-48DE-AF6D-E23AE6234EE9}"/>
                  </a:ext>
                </a:extLst>
              </p:cNvPr>
              <p:cNvSpPr txBox="1"/>
              <p:nvPr/>
            </p:nvSpPr>
            <p:spPr>
              <a:xfrm>
                <a:off x="2731242" y="4162536"/>
                <a:ext cx="6116637" cy="1620837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15641440-7CA7-48DE-AF6D-E23AE6234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42" y="4162536"/>
                <a:ext cx="6116637" cy="1620837"/>
              </a:xfrm>
              <a:prstGeom prst="rect">
                <a:avLst/>
              </a:prstGeom>
              <a:blipFill>
                <a:blip r:embed="rId3"/>
                <a:stretch>
                  <a:fillRect l="-1296" t="-6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爆炸形: 8 pt  8">
            <a:extLst>
              <a:ext uri="{FF2B5EF4-FFF2-40B4-BE49-F238E27FC236}">
                <a16:creationId xmlns:a16="http://schemas.microsoft.com/office/drawing/2014/main" id="{E3A20B15-1C52-401A-B30E-FD3F6E08D3B1}"/>
              </a:ext>
            </a:extLst>
          </p:cNvPr>
          <p:cNvSpPr/>
          <p:nvPr/>
        </p:nvSpPr>
        <p:spPr bwMode="auto">
          <a:xfrm>
            <a:off x="9743440" y="145287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3451484766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连续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离散正弦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331776-8292-4A5A-8C77-77DCBB6C1329}"/>
              </a:ext>
            </a:extLst>
          </p:cNvPr>
          <p:cNvGrpSpPr/>
          <p:nvPr/>
        </p:nvGrpSpPr>
        <p:grpSpPr>
          <a:xfrm>
            <a:off x="8540827" y="2716433"/>
            <a:ext cx="3548833" cy="3088964"/>
            <a:chOff x="1938463" y="3078283"/>
            <a:chExt cx="3548833" cy="3088964"/>
          </a:xfrm>
        </p:grpSpPr>
        <p:pic>
          <p:nvPicPr>
            <p:cNvPr id="19" name="圖片 12">
              <a:extLst>
                <a:ext uri="{FF2B5EF4-FFF2-40B4-BE49-F238E27FC236}">
                  <a16:creationId xmlns:a16="http://schemas.microsoft.com/office/drawing/2014/main" id="{49B62DD4-940D-4456-BCCE-8AD58428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652" y="3472053"/>
              <a:ext cx="2976372" cy="26951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/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[⋅]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/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/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/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=2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/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=3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/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/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/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+2</m:t>
                        </m:r>
                        <m:r>
                          <a:rPr lang="zh-TW" altLang="en-US" i="1">
                            <a:latin typeface="Cambria Math"/>
                          </a:rPr>
                          <m:t>𝜋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/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/>
                          </a:rPr>
                          <m:t>𝑅𝑒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/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/>
                          </a:rPr>
                          <m:t>𝐼𝑚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/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(as 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m.n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an integer)</a:t>
                </a: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  <a:blipFill>
                <a:blip r:embed="rId14"/>
                <a:stretch>
                  <a:fillRect l="-950" t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13AFD460-AD39-4200-89CB-55EE69C83D3F}"/>
              </a:ext>
            </a:extLst>
          </p:cNvPr>
          <p:cNvSpPr/>
          <p:nvPr/>
        </p:nvSpPr>
        <p:spPr bwMode="auto">
          <a:xfrm>
            <a:off x="10141308" y="89841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2029874107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50FC33DB-1266-43ED-9B75-A0E62283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6" y="3531488"/>
            <a:ext cx="3999586" cy="2337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/>
              <p:nvPr/>
            </p:nvSpPr>
            <p:spPr>
              <a:xfrm>
                <a:off x="1589212" y="360349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12" y="3603496"/>
                <a:ext cx="720080" cy="369332"/>
              </a:xfrm>
              <a:prstGeom prst="rect">
                <a:avLst/>
              </a:prstGeom>
              <a:blipFill>
                <a:blip r:embed="rId4"/>
                <a:stretch>
                  <a:fillRect r="-3390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/>
              <p:nvPr/>
            </p:nvSpPr>
            <p:spPr>
              <a:xfrm>
                <a:off x="4541540" y="3429000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40" y="3429000"/>
                <a:ext cx="1944216" cy="400110"/>
              </a:xfrm>
              <a:prstGeom prst="rect">
                <a:avLst/>
              </a:prstGeom>
              <a:blipFill>
                <a:blip r:embed="rId5"/>
                <a:stretch>
                  <a:fillRect r="-125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/>
              <p:nvPr/>
            </p:nvSpPr>
            <p:spPr>
              <a:xfrm>
                <a:off x="5662418" y="4439632"/>
                <a:ext cx="5581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18" y="4439632"/>
                <a:ext cx="55816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/>
              <p:nvPr/>
            </p:nvSpPr>
            <p:spPr>
              <a:xfrm>
                <a:off x="4667658" y="5610428"/>
                <a:ext cx="138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658" y="5610428"/>
                <a:ext cx="1386050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8">
            <a:extLst>
              <a:ext uri="{FF2B5EF4-FFF2-40B4-BE49-F238E27FC236}">
                <a16:creationId xmlns:a16="http://schemas.microsoft.com/office/drawing/2014/main" id="{1A932D85-4DAA-44DC-838E-B60E9C649BBC}"/>
              </a:ext>
            </a:extLst>
          </p:cNvPr>
          <p:cNvCxnSpPr/>
          <p:nvPr/>
        </p:nvCxnSpPr>
        <p:spPr>
          <a:xfrm flipV="1">
            <a:off x="4955690" y="5410997"/>
            <a:ext cx="0" cy="24926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B5F857B-6F4C-49F5-8BDB-2779104E85EF}"/>
              </a:ext>
            </a:extLst>
          </p:cNvPr>
          <p:cNvSpPr/>
          <p:nvPr/>
        </p:nvSpPr>
        <p:spPr>
          <a:xfrm>
            <a:off x="3317404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13BBF9-3B35-4BF7-8BF4-42192B24A70B}"/>
              </a:ext>
            </a:extLst>
          </p:cNvPr>
          <p:cNvSpPr/>
          <p:nvPr/>
        </p:nvSpPr>
        <p:spPr>
          <a:xfrm>
            <a:off x="3861280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AA361-A24D-462A-AC17-F06C05BD1C9C}"/>
              </a:ext>
            </a:extLst>
          </p:cNvPr>
          <p:cNvSpPr/>
          <p:nvPr/>
        </p:nvSpPr>
        <p:spPr>
          <a:xfrm>
            <a:off x="5108276" y="4367922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07C2B-7F9A-4EEC-BECF-9FFE4979FA2A}"/>
              </a:ext>
            </a:extLst>
          </p:cNvPr>
          <p:cNvSpPr/>
          <p:nvPr/>
        </p:nvSpPr>
        <p:spPr>
          <a:xfrm>
            <a:off x="4541540" y="435687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C672DF-F477-4298-9B80-155B9E7AA9BD}"/>
              </a:ext>
            </a:extLst>
          </p:cNvPr>
          <p:cNvSpPr/>
          <p:nvPr/>
        </p:nvSpPr>
        <p:spPr>
          <a:xfrm>
            <a:off x="2166996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3E3603-C3B5-48BC-8047-D19F8E6842F0}"/>
              </a:ext>
            </a:extLst>
          </p:cNvPr>
          <p:cNvSpPr/>
          <p:nvPr/>
        </p:nvSpPr>
        <p:spPr>
          <a:xfrm>
            <a:off x="2819260" y="463309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BDC606-9285-4779-BDCE-AA3AFC0B87FF}"/>
                  </a:ext>
                </a:extLst>
              </p:cNvPr>
              <p:cNvSpPr txBox="1"/>
              <p:nvPr/>
            </p:nvSpPr>
            <p:spPr>
              <a:xfrm>
                <a:off x="7213600" y="4085184"/>
                <a:ext cx="3297239" cy="934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/>
                            </a:rPr>
                            <m:t>𝑡</m:t>
                          </m:r>
                        </m:e>
                      </m:func>
                      <m:r>
                        <a:rPr lang="en-US" altLang="zh-TW" sz="1800" i="1">
                          <a:latin typeface="Cambria Math"/>
                          <a:ea typeface="Cambria Math"/>
                        </a:rPr>
                        <m:t>≠</m:t>
                      </m:r>
                      <m:func>
                        <m:funcPr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18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18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1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TW" sz="1800" dirty="0">
                  <a:ea typeface="Cambria Math"/>
                </a:endParaRPr>
              </a:p>
              <a:p>
                <a:endParaRPr lang="en-US" altLang="zh-TW" sz="18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8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1800" i="1">
                          <a:latin typeface="Cambria Math"/>
                          <a:ea typeface="Cambria Math"/>
                        </a:rPr>
                        <m:t>≠</m:t>
                      </m:r>
                      <m:sSup>
                        <m:sSupPr>
                          <m:ctrlPr>
                            <a:rPr lang="en-US" altLang="zh-TW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1800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zh-TW" altLang="en-US" sz="1800" i="1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/>
                            </a:rPr>
                            <m:t>+2</m:t>
                          </m:r>
                          <m:r>
                            <a:rPr lang="zh-TW" altLang="en-US" sz="1800" i="1">
                              <a:latin typeface="Cambria Math"/>
                            </a:rPr>
                            <m:t>𝜋</m:t>
                          </m:r>
                          <m:r>
                            <a:rPr lang="en-US" altLang="zh-TW" sz="1800" i="1">
                              <a:latin typeface="Cambria Math"/>
                            </a:rPr>
                            <m:t>)</m:t>
                          </m:r>
                          <m:r>
                            <a:rPr lang="en-US" altLang="zh-TW" sz="18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BBDC606-9285-4779-BDCE-AA3AFC0B8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0" y="4085184"/>
                <a:ext cx="3297239" cy="9348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322D0A7-4905-4D5D-B0A5-EDB96E2D730D}"/>
                  </a:ext>
                </a:extLst>
              </p:cNvPr>
              <p:cNvSpPr txBox="1"/>
              <p:nvPr/>
            </p:nvSpPr>
            <p:spPr>
              <a:xfrm>
                <a:off x="660400" y="1223516"/>
                <a:ext cx="7778750" cy="1969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0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322D0A7-4905-4D5D-B0A5-EDB96E2D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23516"/>
                <a:ext cx="7778750" cy="1969898"/>
              </a:xfrm>
              <a:prstGeom prst="rect">
                <a:avLst/>
              </a:prstGeom>
              <a:blipFill>
                <a:blip r:embed="rId9"/>
                <a:stretch>
                  <a:fillRect l="-784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61171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land looks different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complex numbers, an amazing identity arises</a:t>
            </a:r>
          </a:p>
          <a:p>
            <a:pPr marL="0" indent="0"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/>
              <a:t>It is quite remarkable that two irrational numbers      and     can be related by the magic number  !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0B40D41E-2C1F-4CDC-8B10-764D70686185}"/>
                  </a:ext>
                </a:extLst>
              </p:cNvPr>
              <p:cNvSpPr txBox="1"/>
              <p:nvPr/>
            </p:nvSpPr>
            <p:spPr>
              <a:xfrm>
                <a:off x="4683125" y="1643063"/>
                <a:ext cx="1320800" cy="5286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0B40D41E-2C1F-4CDC-8B10-764D7068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25" y="1643063"/>
                <a:ext cx="1320800" cy="528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AA2E4CE-9BB2-42D4-853D-BBE8CA5C5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158525"/>
              </p:ext>
            </p:extLst>
          </p:nvPr>
        </p:nvGraphicFramePr>
        <p:xfrm>
          <a:off x="7892083" y="2280507"/>
          <a:ext cx="307699" cy="384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01520" imgH="126720" progId="Equation.DSMT4">
                  <p:embed/>
                </p:oleObj>
              </mc:Choice>
              <mc:Fallback>
                <p:oleObj name="Equation" r:id="rId5" imgW="1015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92083" y="2280507"/>
                        <a:ext cx="307699" cy="384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F09617D-DA5E-4CD8-8F22-60AE605BD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69112"/>
              </p:ext>
            </p:extLst>
          </p:nvPr>
        </p:nvGraphicFramePr>
        <p:xfrm>
          <a:off x="8875055" y="2318970"/>
          <a:ext cx="346161" cy="34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126720" imgH="126720" progId="Equation.DSMT4">
                  <p:embed/>
                </p:oleObj>
              </mc:Choice>
              <mc:Fallback>
                <p:oleObj name="Equation" r:id="rId7" imgW="1267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75055" y="2318970"/>
                        <a:ext cx="346161" cy="346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>
                <a:extLst>
                  <a:ext uri="{FF2B5EF4-FFF2-40B4-BE49-F238E27FC236}">
                    <a16:creationId xmlns:a16="http://schemas.microsoft.com/office/drawing/2014/main" id="{B64C921D-C6B1-4D9E-B280-1630FF0CD7B6}"/>
                  </a:ext>
                </a:extLst>
              </p:cNvPr>
              <p:cNvSpPr txBox="1"/>
              <p:nvPr/>
            </p:nvSpPr>
            <p:spPr>
              <a:xfrm>
                <a:off x="4862513" y="2609850"/>
                <a:ext cx="225425" cy="3841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对象 8">
                <a:extLst>
                  <a:ext uri="{FF2B5EF4-FFF2-40B4-BE49-F238E27FC236}">
                    <a16:creationId xmlns:a16="http://schemas.microsoft.com/office/drawing/2014/main" id="{B64C921D-C6B1-4D9E-B280-1630FF0C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13" y="2609850"/>
                <a:ext cx="225425" cy="384175"/>
              </a:xfrm>
              <a:prstGeom prst="rect">
                <a:avLst/>
              </a:prstGeom>
              <a:blipFill>
                <a:blip r:embed="rId9"/>
                <a:stretch>
                  <a:fillRect l="-10811" r="-32432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92609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圖片 3">
            <a:extLst>
              <a:ext uri="{FF2B5EF4-FFF2-40B4-BE49-F238E27FC236}">
                <a16:creationId xmlns:a16="http://schemas.microsoft.com/office/drawing/2014/main" id="{A3F3749E-4DBB-4DC6-A5D9-49ACC5E24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1254856"/>
            <a:ext cx="7586662" cy="499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97B46EE8-95DF-417A-9B99-36663CAB87CC}"/>
                  </a:ext>
                </a:extLst>
              </p:cNvPr>
              <p:cNvSpPr txBox="1"/>
              <p:nvPr/>
            </p:nvSpPr>
            <p:spPr>
              <a:xfrm>
                <a:off x="163513" y="1808163"/>
                <a:ext cx="3919538" cy="16208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对象 5">
                <a:extLst>
                  <a:ext uri="{FF2B5EF4-FFF2-40B4-BE49-F238E27FC236}">
                    <a16:creationId xmlns:a16="http://schemas.microsoft.com/office/drawing/2014/main" id="{97B46EE8-95DF-417A-9B99-36663CAB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3" y="1808163"/>
                <a:ext cx="3919538" cy="1620837"/>
              </a:xfrm>
              <a:prstGeom prst="rect">
                <a:avLst/>
              </a:prstGeom>
              <a:blipFill>
                <a:blip r:embed="rId4"/>
                <a:stretch>
                  <a:fillRect l="-2488" t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9918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指数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正弦信号</a:t>
            </a:r>
            <a:endParaRPr lang="en-US" altLang="zh-TW" sz="3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55602C-D06A-4A7C-A33F-E2B61B3AC964}"/>
              </a:ext>
            </a:extLst>
          </p:cNvPr>
          <p:cNvSpPr/>
          <p:nvPr/>
        </p:nvSpPr>
        <p:spPr>
          <a:xfrm>
            <a:off x="250825" y="1184160"/>
            <a:ext cx="11242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 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连续时间和离散时间指数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正弦信号的重要区别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C73734-B59C-4F32-8820-BD6894E0E33D}"/>
              </a:ext>
            </a:extLst>
          </p:cNvPr>
          <p:cNvSpPr/>
          <p:nvPr/>
        </p:nvSpPr>
        <p:spPr>
          <a:xfrm>
            <a:off x="501649" y="2365773"/>
            <a:ext cx="1049020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usually defined only for [-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or [0, 2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]. For continuous-time,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is defined for (-∞, ∞)</a:t>
            </a:r>
          </a:p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the signal is periodic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（周期的）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only when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</a:p>
          <a:p>
            <a:pPr marL="877050" lvl="3">
              <a:spcBef>
                <a:spcPts val="1800"/>
              </a:spcBef>
              <a:defRPr/>
            </a:pP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l-GR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</a:t>
            </a:r>
            <a:r>
              <a:rPr lang="el-GR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</a:p>
          <a:p>
            <a:pPr marL="1620000" lvl="4">
              <a:defRPr/>
            </a:pPr>
            <a:endParaRPr lang="en-US" altLang="zh-TW" sz="2600" dirty="0">
              <a:latin typeface="Times New Roman"/>
              <a:ea typeface="新細明體" charset="-12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D8AFFD4-B9C8-4B65-9576-1DEDEB8A0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8525" y="3816350"/>
          <a:ext cx="3467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3467059" imgH="899312" progId="Equation.DSMT4">
                  <p:embed/>
                </p:oleObj>
              </mc:Choice>
              <mc:Fallback>
                <p:oleObj name="Equation" r:id="rId4" imgW="3467059" imgH="899312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D8AFFD4-B9C8-4B65-9576-1DEDEB8A08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8525" y="3816350"/>
                        <a:ext cx="34671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4225691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ECE94231-2B50-419E-9288-B73CF911A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6" y="1145229"/>
            <a:ext cx="4756150" cy="520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129897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Harmonically Related Signal Sets  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谐波相关信号集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6BC9E42B-C426-4B7F-88E1-C700F5A66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02" y="3214116"/>
            <a:ext cx="3319272" cy="1490472"/>
          </a:xfrm>
          <a:prstGeom prst="rect">
            <a:avLst/>
          </a:prstGeom>
        </p:spPr>
      </p:pic>
      <p:pic>
        <p:nvPicPr>
          <p:cNvPr id="6" name="圖片 2">
            <a:extLst>
              <a:ext uri="{FF2B5EF4-FFF2-40B4-BE49-F238E27FC236}">
                <a16:creationId xmlns:a16="http://schemas.microsoft.com/office/drawing/2014/main" id="{3240ADDC-99E6-4C87-AB3A-BC0BAA61F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97" y="2998093"/>
            <a:ext cx="2526030" cy="2125980"/>
          </a:xfrm>
          <a:prstGeom prst="rect">
            <a:avLst/>
          </a:prstGeom>
        </p:spPr>
      </p:pic>
      <p:sp>
        <p:nvSpPr>
          <p:cNvPr id="7" name="文字方塊 3">
            <a:extLst>
              <a:ext uri="{FF2B5EF4-FFF2-40B4-BE49-F238E27FC236}">
                <a16:creationId xmlns:a16="http://schemas.microsoft.com/office/drawing/2014/main" id="{3A9F51ED-9DD9-4CC1-9268-C95643F9D604}"/>
              </a:ext>
            </a:extLst>
          </p:cNvPr>
          <p:cNvSpPr txBox="1"/>
          <p:nvPr/>
        </p:nvSpPr>
        <p:spPr>
          <a:xfrm>
            <a:off x="1810569" y="1125886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being periodic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A18241B9-73CA-47ED-AC83-EC860D9C9C4F}"/>
                  </a:ext>
                </a:extLst>
              </p:cNvPr>
              <p:cNvSpPr txBox="1"/>
              <p:nvPr/>
            </p:nvSpPr>
            <p:spPr>
              <a:xfrm>
                <a:off x="2242617" y="1991143"/>
                <a:ext cx="20798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zh-TW" altLang="en-US" sz="22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𝑘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A18241B9-73CA-47ED-AC83-EC860D9C9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17" y="1991143"/>
                <a:ext cx="2079848" cy="430887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4">
            <a:extLst>
              <a:ext uri="{FF2B5EF4-FFF2-40B4-BE49-F238E27FC236}">
                <a16:creationId xmlns:a16="http://schemas.microsoft.com/office/drawing/2014/main" id="{F0353573-3228-4009-83CC-F8C3FBB4EE62}"/>
              </a:ext>
            </a:extLst>
          </p:cNvPr>
          <p:cNvSpPr/>
          <p:nvPr/>
        </p:nvSpPr>
        <p:spPr>
          <a:xfrm>
            <a:off x="4394473" y="2061989"/>
            <a:ext cx="432048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7">
                <a:extLst>
                  <a:ext uri="{FF2B5EF4-FFF2-40B4-BE49-F238E27FC236}">
                    <a16:creationId xmlns:a16="http://schemas.microsoft.com/office/drawing/2014/main" id="{ECC03641-1813-4807-BE85-0E9A077F869E}"/>
                  </a:ext>
                </a:extLst>
              </p:cNvPr>
              <p:cNvSpPr txBox="1"/>
              <p:nvPr/>
            </p:nvSpPr>
            <p:spPr>
              <a:xfrm>
                <a:off x="4970537" y="1989982"/>
                <a:ext cx="2079848" cy="488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2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(</m:t>
                      </m:r>
                      <m:box>
                        <m:box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2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2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2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  <m:r>
                        <a:rPr lang="en-US" altLang="zh-TW" sz="22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0" name="文字方塊 7">
                <a:extLst>
                  <a:ext uri="{FF2B5EF4-FFF2-40B4-BE49-F238E27FC236}">
                    <a16:creationId xmlns:a16="http://schemas.microsoft.com/office/drawing/2014/main" id="{ECC03641-1813-4807-BE85-0E9A077F8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537" y="1989982"/>
                <a:ext cx="2079848" cy="488019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8">
            <a:extLst>
              <a:ext uri="{FF2B5EF4-FFF2-40B4-BE49-F238E27FC236}">
                <a16:creationId xmlns:a16="http://schemas.microsoft.com/office/drawing/2014/main" id="{6556C69A-07F8-4FDE-A210-BBD7ADBC0CDB}"/>
              </a:ext>
            </a:extLst>
          </p:cNvPr>
          <p:cNvSpPr txBox="1"/>
          <p:nvPr/>
        </p:nvSpPr>
        <p:spPr>
          <a:xfrm>
            <a:off x="4599817" y="1376178"/>
            <a:ext cx="5177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</a:rPr>
              <a:t>real period in cycles</a:t>
            </a:r>
            <a:r>
              <a:rPr lang="zh-CN" altLang="zh-CN" sz="2000" dirty="0">
                <a:effectLst/>
                <a:ea typeface="Segoe UI Web (West European)"/>
              </a:rPr>
              <a:t>周期中的实际周期</a:t>
            </a:r>
          </a:p>
          <a:p>
            <a:endParaRPr lang="zh-TW" altLang="en-US" sz="2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B5D597-D4E3-4BC5-A10A-69FF08C0198E}"/>
                  </a:ext>
                </a:extLst>
              </p:cNvPr>
              <p:cNvSpPr/>
              <p:nvPr/>
            </p:nvSpPr>
            <p:spPr>
              <a:xfrm>
                <a:off x="3898802" y="1845965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B5D597-D4E3-4BC5-A10A-69FF08C01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1845965"/>
                <a:ext cx="4203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C689D30-2F8B-46F4-98EE-EB1AD3456B4F}"/>
                  </a:ext>
                </a:extLst>
              </p:cNvPr>
              <p:cNvSpPr/>
              <p:nvPr/>
            </p:nvSpPr>
            <p:spPr>
              <a:xfrm>
                <a:off x="2754294" y="2181473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C689D30-2F8B-46F4-98EE-EB1AD3456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294" y="2181473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1">
            <a:extLst>
              <a:ext uri="{FF2B5EF4-FFF2-40B4-BE49-F238E27FC236}">
                <a16:creationId xmlns:a16="http://schemas.microsoft.com/office/drawing/2014/main" id="{8462E6DB-0E67-401E-8B5E-3987EBB4B02A}"/>
              </a:ext>
            </a:extLst>
          </p:cNvPr>
          <p:cNvCxnSpPr/>
          <p:nvPr/>
        </p:nvCxnSpPr>
        <p:spPr>
          <a:xfrm flipH="1">
            <a:off x="4104147" y="1773957"/>
            <a:ext cx="290326" cy="21602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6">
            <a:extLst>
              <a:ext uri="{FF2B5EF4-FFF2-40B4-BE49-F238E27FC236}">
                <a16:creationId xmlns:a16="http://schemas.microsoft.com/office/drawing/2014/main" id="{A891E62C-0285-4264-8087-6A3B9FDB76DB}"/>
              </a:ext>
            </a:extLst>
          </p:cNvPr>
          <p:cNvSpPr txBox="1"/>
          <p:nvPr/>
        </p:nvSpPr>
        <p:spPr>
          <a:xfrm>
            <a:off x="3362123" y="2423191"/>
            <a:ext cx="21928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</a:rPr>
              <a:t>real period in </a:t>
            </a:r>
            <a:r>
              <a:rPr lang="en-US" altLang="zh-TW" sz="2200" i="1" dirty="0">
                <a:solidFill>
                  <a:srgbClr val="002060"/>
                </a:solidFill>
              </a:rPr>
              <a:t>n</a:t>
            </a:r>
            <a:endParaRPr lang="zh-TW" altLang="en-US" sz="2200" i="1" dirty="0">
              <a:solidFill>
                <a:srgbClr val="002060"/>
              </a:solidFill>
            </a:endParaRPr>
          </a:p>
        </p:txBody>
      </p:sp>
      <p:cxnSp>
        <p:nvCxnSpPr>
          <p:cNvPr id="16" name="直線單箭頭接點 17">
            <a:extLst>
              <a:ext uri="{FF2B5EF4-FFF2-40B4-BE49-F238E27FC236}">
                <a16:creationId xmlns:a16="http://schemas.microsoft.com/office/drawing/2014/main" id="{82FFF4B1-0744-4666-BB45-3E0087455AC8}"/>
              </a:ext>
            </a:extLst>
          </p:cNvPr>
          <p:cNvCxnSpPr/>
          <p:nvPr/>
        </p:nvCxnSpPr>
        <p:spPr>
          <a:xfrm flipH="1" flipV="1">
            <a:off x="3034705" y="2479080"/>
            <a:ext cx="385486" cy="240902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87FFE72-A75F-4A6A-A136-795211C076A2}"/>
                  </a:ext>
                </a:extLst>
              </p:cNvPr>
              <p:cNvSpPr/>
              <p:nvPr/>
            </p:nvSpPr>
            <p:spPr>
              <a:xfrm>
                <a:off x="1704653" y="5460478"/>
                <a:ext cx="2587768" cy="628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𝑗𝑘</m:t>
                          </m:r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87FFE72-A75F-4A6A-A136-795211C07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653" y="5460478"/>
                <a:ext cx="2587768" cy="6281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21">
            <a:extLst>
              <a:ext uri="{FF2B5EF4-FFF2-40B4-BE49-F238E27FC236}">
                <a16:creationId xmlns:a16="http://schemas.microsoft.com/office/drawing/2014/main" id="{61D9A802-BE6D-401E-B8B4-E937DE5E0CC2}"/>
              </a:ext>
            </a:extLst>
          </p:cNvPr>
          <p:cNvSpPr/>
          <p:nvPr/>
        </p:nvSpPr>
        <p:spPr>
          <a:xfrm>
            <a:off x="4137685" y="5748509"/>
            <a:ext cx="432048" cy="2880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297A73-A74F-4E0E-803D-2709C545FA61}"/>
                  </a:ext>
                </a:extLst>
              </p:cNvPr>
              <p:cNvSpPr/>
              <p:nvPr/>
            </p:nvSpPr>
            <p:spPr>
              <a:xfrm>
                <a:off x="4618881" y="5460478"/>
                <a:ext cx="5904656" cy="628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)(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/>
                            </a:rPr>
                            <m:t>𝑗𝑘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297A73-A74F-4E0E-803D-2709C545F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881" y="5460478"/>
                <a:ext cx="5904656" cy="6281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2DEF662-F336-45DF-9784-010ADBA9805B}"/>
                  </a:ext>
                </a:extLst>
              </p:cNvPr>
              <p:cNvSpPr/>
              <p:nvPr/>
            </p:nvSpPr>
            <p:spPr>
              <a:xfrm>
                <a:off x="8764866" y="4445874"/>
                <a:ext cx="491673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2DEF662-F336-45DF-9784-010ADBA98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66" y="4445874"/>
                <a:ext cx="491673" cy="45217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01AA794-2D43-48B5-B211-D5EB8310D40A}"/>
                  </a:ext>
                </a:extLst>
              </p:cNvPr>
              <p:cNvSpPr/>
              <p:nvPr/>
            </p:nvSpPr>
            <p:spPr>
              <a:xfrm>
                <a:off x="9011369" y="3774686"/>
                <a:ext cx="5509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01AA794-2D43-48B5-B211-D5EB8310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369" y="3774686"/>
                <a:ext cx="55098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A6099B-F920-4302-8195-BC5C7E271646}"/>
                  </a:ext>
                </a:extLst>
              </p:cNvPr>
              <p:cNvSpPr/>
              <p:nvPr/>
            </p:nvSpPr>
            <p:spPr>
              <a:xfrm>
                <a:off x="8579322" y="3014514"/>
                <a:ext cx="1197571" cy="458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r>
                            <m:rPr>
                              <m:brk m:alnAt="63"/>
                            </m:rP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TW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zh-TW" altLang="en-US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altLang="zh-TW" sz="20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=3</m:t>
                          </m:r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AA6099B-F920-4302-8195-BC5C7E271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322" y="3014514"/>
                <a:ext cx="1197571" cy="458908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F8FE776-E858-4610-9627-A08A7CFD0C65}"/>
                  </a:ext>
                </a:extLst>
              </p:cNvPr>
              <p:cNvSpPr/>
              <p:nvPr/>
            </p:nvSpPr>
            <p:spPr>
              <a:xfrm>
                <a:off x="3597151" y="4284067"/>
                <a:ext cx="555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zh-TW" altLang="en-US" sz="20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F8FE776-E858-4610-9627-A08A7CFD0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51" y="4284067"/>
                <a:ext cx="55566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EFAD21A-E058-4555-AB03-80B34F24E7B8}"/>
                  </a:ext>
                </a:extLst>
              </p:cNvPr>
              <p:cNvSpPr/>
              <p:nvPr/>
            </p:nvSpPr>
            <p:spPr>
              <a:xfrm>
                <a:off x="1882578" y="3121983"/>
                <a:ext cx="491673" cy="452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EFAD21A-E058-4555-AB03-80B34F24E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78" y="3121983"/>
                <a:ext cx="491673" cy="452175"/>
              </a:xfrm>
              <a:prstGeom prst="rect">
                <a:avLst/>
              </a:prstGeom>
              <a:blipFill>
                <a:blip r:embed="rId1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9">
            <a:extLst>
              <a:ext uri="{FF2B5EF4-FFF2-40B4-BE49-F238E27FC236}">
                <a16:creationId xmlns:a16="http://schemas.microsoft.com/office/drawing/2014/main" id="{BCBB6F87-70CC-481A-BEFC-E0BFA371E8C3}"/>
              </a:ext>
            </a:extLst>
          </p:cNvPr>
          <p:cNvSpPr txBox="1"/>
          <p:nvPr/>
        </p:nvSpPr>
        <p:spPr>
          <a:xfrm>
            <a:off x="3114723" y="4510262"/>
            <a:ext cx="15761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002060"/>
                </a:solidFill>
              </a:rPr>
              <a:t>divided in </a:t>
            </a:r>
            <a:r>
              <a:rPr lang="en-US" altLang="zh-TW" sz="2200" i="1" dirty="0">
                <a:solidFill>
                  <a:srgbClr val="002060"/>
                </a:solidFill>
              </a:rPr>
              <a:t>N</a:t>
            </a:r>
            <a:endParaRPr lang="zh-TW" altLang="en-US" sz="2200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63E1457-93DF-43AB-A071-BF7B28F03489}"/>
                  </a:ext>
                </a:extLst>
              </p:cNvPr>
              <p:cNvSpPr/>
              <p:nvPr/>
            </p:nvSpPr>
            <p:spPr>
              <a:xfrm>
                <a:off x="7499202" y="2610390"/>
                <a:ext cx="572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63E1457-93DF-43AB-A071-BF7B28F03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202" y="2610390"/>
                <a:ext cx="57214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08642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Exponential/Sinusoidal Signals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FA26ED-1112-434E-84CB-C0EBDE96B1FC}"/>
              </a:ext>
            </a:extLst>
          </p:cNvPr>
          <p:cNvSpPr/>
          <p:nvPr/>
        </p:nvSpPr>
        <p:spPr>
          <a:xfrm>
            <a:off x="408439" y="1076505"/>
            <a:ext cx="8296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Harmonically related discrete-time signal sets</a:t>
            </a:r>
          </a:p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谐波相关离散时间信号集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60068-A2A7-45CC-BE81-41021F511064}"/>
              </a:ext>
            </a:extLst>
          </p:cNvPr>
          <p:cNvSpPr/>
          <p:nvPr/>
        </p:nvSpPr>
        <p:spPr>
          <a:xfrm>
            <a:off x="660400" y="2831515"/>
            <a:ext cx="107905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all with common period N</a:t>
            </a: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1226250" lvl="2">
              <a:spcBef>
                <a:spcPts val="1200"/>
              </a:spcBef>
              <a:buSzPct val="70000"/>
              <a:defRPr/>
            </a:pPr>
            <a:endParaRPr lang="en-US" altLang="zh-TW" sz="3000" dirty="0">
              <a:solidFill>
                <a:prstClr val="black"/>
              </a:solidFill>
              <a:latin typeface="Times New Roman"/>
              <a:ea typeface="新細明體" charset="-120"/>
            </a:endParaRPr>
          </a:p>
          <a:p>
            <a:pPr marL="769050" lvl="1">
              <a:spcBef>
                <a:spcPts val="1200"/>
              </a:spcBef>
              <a:buSzPct val="70000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This is different from continuous case. Only </a:t>
            </a:r>
            <a:r>
              <a:rPr lang="en-US" altLang="zh-TW" sz="3000" i="1" dirty="0">
                <a:solidFill>
                  <a:prstClr val="black"/>
                </a:solidFill>
                <a:latin typeface="Times New Roman"/>
                <a:ea typeface="新細明體" charset="-120"/>
              </a:rPr>
              <a:t>N</a:t>
            </a:r>
            <a:r>
              <a:rPr lang="en-US" altLang="zh-TW" sz="3000" dirty="0">
                <a:solidFill>
                  <a:prstClr val="black"/>
                </a:solidFill>
                <a:latin typeface="Times New Roman"/>
                <a:ea typeface="新細明體" charset="-120"/>
              </a:rPr>
              <a:t> distinct signals in this set.   </a:t>
            </a:r>
            <a:r>
              <a:rPr lang="zh-CN" altLang="zh-CN" sz="2400" dirty="0">
                <a:effectLst/>
                <a:ea typeface="Segoe UI Web (West European)"/>
              </a:rPr>
              <a:t>这不同于连续案例。此集中只有 N 个不同的信号。</a:t>
            </a:r>
          </a:p>
          <a:p>
            <a:pPr marL="769050" lvl="1">
              <a:spcBef>
                <a:spcPts val="1200"/>
              </a:spcBef>
              <a:buSzPct val="70000"/>
              <a:defRPr/>
            </a:pPr>
            <a:endParaRPr lang="zh-TW" altLang="en-US" sz="3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物件 2">
            <a:extLst>
              <a:ext uri="{FF2B5EF4-FFF2-40B4-BE49-F238E27FC236}">
                <a16:creationId xmlns:a16="http://schemas.microsoft.com/office/drawing/2014/main" id="{426EC79D-F123-4829-B932-0DE8EF369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6" y="1786940"/>
          <a:ext cx="74723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2463800" imgH="342900" progId="Equation.3">
                  <p:embed/>
                </p:oleObj>
              </mc:Choice>
              <mc:Fallback>
                <p:oleObj name="Equation" r:id="rId4" imgW="2463800" imgH="342900" progId="Equation.3">
                  <p:embed/>
                  <p:pic>
                    <p:nvPicPr>
                      <p:cNvPr id="6" name="物件 2">
                        <a:extLst>
                          <a:ext uri="{FF2B5EF4-FFF2-40B4-BE49-F238E27FC236}">
                            <a16:creationId xmlns:a16="http://schemas.microsoft.com/office/drawing/2014/main" id="{426EC79D-F123-4829-B932-0DE8EF369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6" y="1786940"/>
                        <a:ext cx="74723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3">
            <a:extLst>
              <a:ext uri="{FF2B5EF4-FFF2-40B4-BE49-F238E27FC236}">
                <a16:creationId xmlns:a16="http://schemas.microsoft.com/office/drawing/2014/main" id="{FCCB1F3E-9E8F-47CF-8C5A-BCF1C9EE8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4876" y="3541950"/>
          <a:ext cx="3035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方程式" r:id="rId6" imgW="965200" imgH="228600" progId="Equation.3">
                  <p:embed/>
                </p:oleObj>
              </mc:Choice>
              <mc:Fallback>
                <p:oleObj name="方程式" r:id="rId6" imgW="965200" imgH="228600" progId="Equation.3">
                  <p:embed/>
                  <p:pic>
                    <p:nvPicPr>
                      <p:cNvPr id="7" name="物件 3">
                        <a:extLst>
                          <a:ext uri="{FF2B5EF4-FFF2-40B4-BE49-F238E27FC236}">
                            <a16:creationId xmlns:a16="http://schemas.microsoft.com/office/drawing/2014/main" id="{FCCB1F3E-9E8F-47CF-8C5A-BCF1C9EE8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6" y="3541950"/>
                        <a:ext cx="3035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881296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lnSpc>
                <a:spcPct val="200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 Concepts (Systems)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E53FA0-7BE0-49F0-ADED-5FC41289752E}"/>
              </a:ext>
            </a:extLst>
          </p:cNvPr>
          <p:cNvSpPr/>
          <p:nvPr/>
        </p:nvSpPr>
        <p:spPr>
          <a:xfrm>
            <a:off x="0" y="1344651"/>
            <a:ext cx="9380538" cy="339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Continuous/Discrete-time Systems  </a:t>
            </a:r>
            <a:r>
              <a:rPr lang="zh-CN" altLang="zh-CN" sz="2000" dirty="0">
                <a:effectLst/>
                <a:ea typeface="Segoe UI Web (West European)"/>
              </a:rPr>
              <a:t>连续/离散时间系统</a:t>
            </a:r>
            <a:endParaRPr lang="en-US" altLang="zh-TW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1200"/>
              </a:spcBef>
              <a:buSzPct val="70000"/>
              <a:buFont typeface="Wingdings" pitchFamily="2" charset="2"/>
              <a:buChar char="l"/>
            </a:pPr>
            <a:endParaRPr lang="en-US" altLang="zh-TW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200000"/>
              </a:lnSpc>
              <a:spcBef>
                <a:spcPts val="18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   </a:t>
            </a:r>
            <a:r>
              <a:rPr lang="zh-CN" altLang="zh-CN" sz="2000" dirty="0">
                <a:effectLst/>
                <a:ea typeface="Segoe UI Web (West European)"/>
              </a:rPr>
              <a:t>系统互连</a:t>
            </a:r>
          </a:p>
          <a:p>
            <a:pPr lvl="2">
              <a:lnSpc>
                <a:spcPct val="200000"/>
              </a:lnSpc>
              <a:spcBef>
                <a:spcPts val="1800"/>
              </a:spcBef>
              <a:buSzPct val="70000"/>
              <a:buFont typeface="Wingdings" pitchFamily="2" charset="2"/>
              <a:buChar char="l"/>
            </a:pPr>
            <a:endParaRPr lang="en-US" altLang="zh-TW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9" name="Picture 10">
            <a:extLst>
              <a:ext uri="{FF2B5EF4-FFF2-40B4-BE49-F238E27FC236}">
                <a16:creationId xmlns:a16="http://schemas.microsoft.com/office/drawing/2014/main" id="{B8EBE080-49F1-407B-9A38-6D0202E3F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6" y="309588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3">
            <a:extLst>
              <a:ext uri="{FF2B5EF4-FFF2-40B4-BE49-F238E27FC236}">
                <a16:creationId xmlns:a16="http://schemas.microsoft.com/office/drawing/2014/main" id="{98E8F61F-861E-4650-AF35-D540858E0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236788"/>
            <a:ext cx="1081088" cy="5762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5">
            <a:extLst>
              <a:ext uri="{FF2B5EF4-FFF2-40B4-BE49-F238E27FC236}">
                <a16:creationId xmlns:a16="http://schemas.microsoft.com/office/drawing/2014/main" id="{DD620254-7EBA-4C1D-8CE4-4ECB7C6F7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9564" y="2541588"/>
            <a:ext cx="644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 Box 9">
            <a:extLst>
              <a:ext uri="{FF2B5EF4-FFF2-40B4-BE49-F238E27FC236}">
                <a16:creationId xmlns:a16="http://schemas.microsoft.com/office/drawing/2014/main" id="{5AA8FB32-CC47-4AD7-A47E-135E4652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207486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3" name="Text Box 10">
            <a:extLst>
              <a:ext uri="{FF2B5EF4-FFF2-40B4-BE49-F238E27FC236}">
                <a16:creationId xmlns:a16="http://schemas.microsoft.com/office/drawing/2014/main" id="{8FB4F791-2A0D-43C1-972B-501C5390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225" y="2074863"/>
            <a:ext cx="6286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4" name="Text Box 11">
            <a:extLst>
              <a:ext uri="{FF2B5EF4-FFF2-40B4-BE49-F238E27FC236}">
                <a16:creationId xmlns:a16="http://schemas.microsoft.com/office/drawing/2014/main" id="{5936A4C8-EE56-4F87-8EA6-575FCAF3A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151" y="2073276"/>
            <a:ext cx="696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5" name="Text Box 12">
            <a:extLst>
              <a:ext uri="{FF2B5EF4-FFF2-40B4-BE49-F238E27FC236}">
                <a16:creationId xmlns:a16="http://schemas.microsoft.com/office/drawing/2014/main" id="{21F0D2A1-BC14-470F-A3CE-956319319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073276"/>
            <a:ext cx="698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6" name="Line 5">
            <a:extLst>
              <a:ext uri="{FF2B5EF4-FFF2-40B4-BE49-F238E27FC236}">
                <a16:creationId xmlns:a16="http://schemas.microsoft.com/office/drawing/2014/main" id="{FF5E12B0-1C09-48CB-A948-C0720B426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701" y="253682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D81314B4-DB41-4BBA-8234-404A8B471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1" y="253682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181B0668-58AE-40B7-8B0B-A703DE55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2238376"/>
            <a:ext cx="1079500" cy="57626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FF9B491F-7941-44EB-945D-1BD1696A3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5826" y="2536825"/>
            <a:ext cx="646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sz="22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B04B8F6E-25CE-41FA-AF43-8E6817EF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605036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1" name="Rectangle 14">
            <a:extLst>
              <a:ext uri="{FF2B5EF4-FFF2-40B4-BE49-F238E27FC236}">
                <a16:creationId xmlns:a16="http://schemas.microsoft.com/office/drawing/2014/main" id="{3A357283-73FE-4A3E-A38D-8C8405FE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605036"/>
            <a:ext cx="9144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3CBDFD9C-8F7D-4981-B91C-E6454268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909836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200958A2-1FCF-465C-BBA0-66572BF21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4788" y="3909836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4" name="Line 17">
            <a:extLst>
              <a:ext uri="{FF2B5EF4-FFF2-40B4-BE49-F238E27FC236}">
                <a16:creationId xmlns:a16="http://schemas.microsoft.com/office/drawing/2014/main" id="{A55AC624-33B3-4643-AE80-BEF7A987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1388" y="3909836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5" name="Object 42">
            <a:extLst>
              <a:ext uri="{FF2B5EF4-FFF2-40B4-BE49-F238E27FC236}">
                <a16:creationId xmlns:a16="http://schemas.microsoft.com/office/drawing/2014/main" id="{467FCA0D-A2AD-409B-A963-E95B4DB0F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1" y="3706637"/>
          <a:ext cx="3286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方程式" r:id="rId5" imgW="152268" imgH="215713" progId="Equation.3">
                  <p:embed/>
                </p:oleObj>
              </mc:Choice>
              <mc:Fallback>
                <p:oleObj name="方程式" r:id="rId5" imgW="152268" imgH="215713" progId="Equation.3">
                  <p:embed/>
                  <p:pic>
                    <p:nvPicPr>
                      <p:cNvPr id="85" name="Object 42">
                        <a:extLst>
                          <a:ext uri="{FF2B5EF4-FFF2-40B4-BE49-F238E27FC236}">
                            <a16:creationId xmlns:a16="http://schemas.microsoft.com/office/drawing/2014/main" id="{467FCA0D-A2AD-409B-A963-E95B4DB0F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1" y="3706637"/>
                        <a:ext cx="3286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3">
            <a:extLst>
              <a:ext uri="{FF2B5EF4-FFF2-40B4-BE49-F238E27FC236}">
                <a16:creationId xmlns:a16="http://schemas.microsoft.com/office/drawing/2014/main" id="{4723A417-4B12-4497-80C8-5AA5E21E8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4" y="3706637"/>
          <a:ext cx="3841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方程式" r:id="rId7" imgW="177569" imgH="215619" progId="Equation.3">
                  <p:embed/>
                </p:oleObj>
              </mc:Choice>
              <mc:Fallback>
                <p:oleObj name="方程式" r:id="rId7" imgW="177569" imgH="215619" progId="Equation.3">
                  <p:embed/>
                  <p:pic>
                    <p:nvPicPr>
                      <p:cNvPr id="86" name="Object 43">
                        <a:extLst>
                          <a:ext uri="{FF2B5EF4-FFF2-40B4-BE49-F238E27FC236}">
                            <a16:creationId xmlns:a16="http://schemas.microsoft.com/office/drawing/2014/main" id="{4723A417-4B12-4497-80C8-5AA5E21E8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4" y="3706637"/>
                        <a:ext cx="3841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30">
            <a:extLst>
              <a:ext uri="{FF2B5EF4-FFF2-40B4-BE49-F238E27FC236}">
                <a16:creationId xmlns:a16="http://schemas.microsoft.com/office/drawing/2014/main" id="{BE5D6024-AFEA-4419-ACB9-F160BCBE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909041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8" name="Rectangle 31">
            <a:extLst>
              <a:ext uri="{FF2B5EF4-FFF2-40B4-BE49-F238E27FC236}">
                <a16:creationId xmlns:a16="http://schemas.microsoft.com/office/drawing/2014/main" id="{5EE19D1E-6CC7-4A25-91C4-F3BEF529E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715491"/>
            <a:ext cx="1143000" cy="4683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TW" altLang="zh-TW" kern="0">
              <a:solidFill>
                <a:sysClr val="windowText" lastClr="000000"/>
              </a:solidFill>
            </a:endParaRP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id="{7B0EBBB2-85E7-4679-8EAC-2DD880F78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5101128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id="{BF564A17-FF42-4FF6-82ED-C4B43524A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6025053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1" name="Line 34">
            <a:extLst>
              <a:ext uri="{FF2B5EF4-FFF2-40B4-BE49-F238E27FC236}">
                <a16:creationId xmlns:a16="http://schemas.microsoft.com/office/drawing/2014/main" id="{18398CA0-15B1-481C-AB05-18F948E05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2" y="5563091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2" name="Line 35">
            <a:extLst>
              <a:ext uri="{FF2B5EF4-FFF2-40B4-BE49-F238E27FC236}">
                <a16:creationId xmlns:a16="http://schemas.microsoft.com/office/drawing/2014/main" id="{05366B42-A682-4165-89F6-E93DB9AB7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9475" y="5102717"/>
            <a:ext cx="0" cy="922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3" name="Line 36">
            <a:extLst>
              <a:ext uri="{FF2B5EF4-FFF2-40B4-BE49-F238E27FC236}">
                <a16:creationId xmlns:a16="http://schemas.microsoft.com/office/drawing/2014/main" id="{67CFDAAC-C51A-4C8B-A9D2-48D0C5AFE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5088428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4" name="Line 37">
            <a:extLst>
              <a:ext uri="{FF2B5EF4-FFF2-40B4-BE49-F238E27FC236}">
                <a16:creationId xmlns:a16="http://schemas.microsoft.com/office/drawing/2014/main" id="{32F74C8E-DC76-41C3-914B-E4EC8B58E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6048866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38">
            <a:extLst>
              <a:ext uri="{FF2B5EF4-FFF2-40B4-BE49-F238E27FC236}">
                <a16:creationId xmlns:a16="http://schemas.microsoft.com/office/drawing/2014/main" id="{1812BDB7-2097-4C58-A96D-E9827165D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5475" y="5085253"/>
            <a:ext cx="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39A49A6E-4A1F-4204-9B11-1C0CF050C3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5475" y="5774229"/>
            <a:ext cx="0" cy="277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Oval 40">
            <a:extLst>
              <a:ext uri="{FF2B5EF4-FFF2-40B4-BE49-F238E27FC236}">
                <a16:creationId xmlns:a16="http://schemas.microsoft.com/office/drawing/2014/main" id="{5B042B82-6109-420F-998E-1952831D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5401167"/>
            <a:ext cx="360363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98" name="Line 41">
            <a:extLst>
              <a:ext uri="{FF2B5EF4-FFF2-40B4-BE49-F238E27FC236}">
                <a16:creationId xmlns:a16="http://schemas.microsoft.com/office/drawing/2014/main" id="{8C845197-BEC7-4520-AFA8-B04914AE7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0" y="5586903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9" name="Object 44">
            <a:extLst>
              <a:ext uri="{FF2B5EF4-FFF2-40B4-BE49-F238E27FC236}">
                <a16:creationId xmlns:a16="http://schemas.microsoft.com/office/drawing/2014/main" id="{73E324C1-F5F8-4F5A-8664-813FFE8B7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4932853"/>
          <a:ext cx="30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方程式" r:id="rId9" imgW="152268" imgH="215713" progId="Equation.3">
                  <p:embed/>
                </p:oleObj>
              </mc:Choice>
              <mc:Fallback>
                <p:oleObj name="方程式" r:id="rId9" imgW="152268" imgH="215713" progId="Equation.3">
                  <p:embed/>
                  <p:pic>
                    <p:nvPicPr>
                      <p:cNvPr id="99" name="Object 44">
                        <a:extLst>
                          <a:ext uri="{FF2B5EF4-FFF2-40B4-BE49-F238E27FC236}">
                            <a16:creationId xmlns:a16="http://schemas.microsoft.com/office/drawing/2014/main" id="{73E324C1-F5F8-4F5A-8664-813FFE8B7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932853"/>
                        <a:ext cx="303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5">
            <a:extLst>
              <a:ext uri="{FF2B5EF4-FFF2-40B4-BE49-F238E27FC236}">
                <a16:creationId xmlns:a16="http://schemas.microsoft.com/office/drawing/2014/main" id="{19B4FD10-B6AE-4D3A-BE75-511399761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5736128"/>
          <a:ext cx="3540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方程式" r:id="rId10" imgW="177569" imgH="215619" progId="Equation.3">
                  <p:embed/>
                </p:oleObj>
              </mc:Choice>
              <mc:Fallback>
                <p:oleObj name="方程式" r:id="rId10" imgW="177569" imgH="215619" progId="Equation.3">
                  <p:embed/>
                  <p:pic>
                    <p:nvPicPr>
                      <p:cNvPr id="100" name="Object 45">
                        <a:extLst>
                          <a:ext uri="{FF2B5EF4-FFF2-40B4-BE49-F238E27FC236}">
                            <a16:creationId xmlns:a16="http://schemas.microsoft.com/office/drawing/2014/main" id="{19B4FD10-B6AE-4D3A-BE75-511399761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736128"/>
                        <a:ext cx="3540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C1FBB17-C5D3-4FCE-866B-432058DBB5F2}"/>
              </a:ext>
            </a:extLst>
          </p:cNvPr>
          <p:cNvSpPr/>
          <p:nvPr/>
        </p:nvSpPr>
        <p:spPr>
          <a:xfrm>
            <a:off x="283420" y="3605036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Series</a:t>
            </a:r>
          </a:p>
          <a:p>
            <a:pPr lvl="4"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Parallel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（平行）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70248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 Concepts (Systems)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A8581E-DD57-44BD-9BA1-45AEEE9C2505}"/>
              </a:ext>
            </a:extLst>
          </p:cNvPr>
          <p:cNvSpPr/>
          <p:nvPr/>
        </p:nvSpPr>
        <p:spPr>
          <a:xfrm>
            <a:off x="97827" y="828497"/>
            <a:ext cx="5671745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Interconnections of Systems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BFD9E1-E0F0-4A2D-9D7E-A944AE1C3C46}"/>
              </a:ext>
            </a:extLst>
          </p:cNvPr>
          <p:cNvSpPr/>
          <p:nvPr/>
        </p:nvSpPr>
        <p:spPr>
          <a:xfrm>
            <a:off x="-326428" y="2014542"/>
            <a:ext cx="6096000" cy="2828916"/>
          </a:xfrm>
          <a:prstGeom prst="rect">
            <a:avLst/>
          </a:prstGeom>
        </p:spPr>
        <p:txBody>
          <a:bodyPr>
            <a:spAutoFit/>
          </a:bodyPr>
          <a:lstStyle/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Feedback  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反馈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spcBef>
                <a:spcPts val="600"/>
              </a:spcBef>
              <a:buFont typeface="Arial" pitchFamily="34" charset="0"/>
              <a:buChar char="–"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4">
              <a:lnSpc>
                <a:spcPct val="250000"/>
              </a:lnSpc>
              <a:spcBef>
                <a:spcPts val="600"/>
              </a:spcBef>
              <a:buFont typeface="Arial" pitchFamily="34" charset="0"/>
              <a:buChar char="–"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Combinations  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组合</a:t>
            </a:r>
            <a:endParaRPr lang="zh-TW" altLang="en-US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50845BCB-4F7A-4209-95DA-531383F4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57450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4127EA6A-A5AF-4B21-8E05-335C4693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29000"/>
            <a:ext cx="1143000" cy="5397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D918862F-E0C9-4EA4-B19A-458C8C211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2744787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9F1458D4-42A5-409E-BDEF-153F6A48C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2743200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23">
            <a:extLst>
              <a:ext uri="{FF2B5EF4-FFF2-40B4-BE49-F238E27FC236}">
                <a16:creationId xmlns:a16="http://schemas.microsoft.com/office/drawing/2014/main" id="{E7BC5CC2-7062-4636-B5C0-46341F82F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1138" y="2743200"/>
            <a:ext cx="914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31998CD7-3BF6-4BBD-807D-443FC5B2E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2425" y="2747963"/>
            <a:ext cx="0" cy="917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99DDACF1-243B-4C3E-90CC-993A6E16B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681412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330B20F8-15CA-4256-90A6-74EC78C195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667125"/>
            <a:ext cx="609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DD48363B-4F1A-48C8-8AA9-354AA0514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936875"/>
            <a:ext cx="0" cy="736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BD22967B-B854-482E-BC09-8A1F9158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9" y="2566988"/>
            <a:ext cx="358775" cy="35877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</a:rPr>
              <a:t>+</a:t>
            </a: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9DD88B97-B6E2-473B-A0DD-8073F5430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7588" y="2744787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7" name="Object 46">
            <a:extLst>
              <a:ext uri="{FF2B5EF4-FFF2-40B4-BE49-F238E27FC236}">
                <a16:creationId xmlns:a16="http://schemas.microsoft.com/office/drawing/2014/main" id="{D2763609-012A-4641-AA3A-CA520664A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505075"/>
          <a:ext cx="303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方程式" r:id="rId4" imgW="152268" imgH="215713" progId="Equation.3">
                  <p:embed/>
                </p:oleObj>
              </mc:Choice>
              <mc:Fallback>
                <p:oleObj name="方程式" r:id="rId4" imgW="152268" imgH="215713" progId="Equation.3">
                  <p:embed/>
                  <p:pic>
                    <p:nvPicPr>
                      <p:cNvPr id="17" name="Object 46">
                        <a:extLst>
                          <a:ext uri="{FF2B5EF4-FFF2-40B4-BE49-F238E27FC236}">
                            <a16:creationId xmlns:a16="http://schemas.microsoft.com/office/drawing/2014/main" id="{D2763609-012A-4641-AA3A-CA520664A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05075"/>
                        <a:ext cx="303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7">
            <a:extLst>
              <a:ext uri="{FF2B5EF4-FFF2-40B4-BE49-F238E27FC236}">
                <a16:creationId xmlns:a16="http://schemas.microsoft.com/office/drawing/2014/main" id="{DF0F3F37-F00D-4B33-A63E-D21451EC0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3489325"/>
          <a:ext cx="354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方程式" r:id="rId6" imgW="177569" imgH="215619" progId="Equation.3">
                  <p:embed/>
                </p:oleObj>
              </mc:Choice>
              <mc:Fallback>
                <p:oleObj name="方程式" r:id="rId6" imgW="177569" imgH="215619" progId="Equation.3">
                  <p:embed/>
                  <p:pic>
                    <p:nvPicPr>
                      <p:cNvPr id="18" name="Object 47">
                        <a:extLst>
                          <a:ext uri="{FF2B5EF4-FFF2-40B4-BE49-F238E27FC236}">
                            <a16:creationId xmlns:a16="http://schemas.microsoft.com/office/drawing/2014/main" id="{DF0F3F37-F00D-4B33-A63E-D21451EC0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489325"/>
                        <a:ext cx="354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169175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Fundamental Concepts (Systems)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AB86BF-DF87-42CD-B2BF-9E59BB0DC6C6}"/>
              </a:ext>
            </a:extLst>
          </p:cNvPr>
          <p:cNvSpPr/>
          <p:nvPr/>
        </p:nvSpPr>
        <p:spPr>
          <a:xfrm>
            <a:off x="111924" y="1012827"/>
            <a:ext cx="4037324" cy="1049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Stability  </a:t>
            </a:r>
            <a:r>
              <a:rPr lang="zh-CN" altLang="en-US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稳定性</a:t>
            </a:r>
            <a:endParaRPr lang="en-US" altLang="zh-TW" sz="3000" dirty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B207BB-69CA-420D-9478-31E64AE3CBBB}"/>
              </a:ext>
            </a:extLst>
          </p:cNvPr>
          <p:cNvSpPr/>
          <p:nvPr/>
        </p:nvSpPr>
        <p:spPr>
          <a:xfrm>
            <a:off x="111924" y="2964735"/>
            <a:ext cx="6005105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Time Invariance     </a:t>
            </a:r>
            <a:r>
              <a:rPr lang="zh-CN" altLang="zh-CN" sz="2400" dirty="0">
                <a:effectLst/>
                <a:ea typeface="Segoe UI Web (West European)"/>
              </a:rPr>
              <a:t>时间不一致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C422E7-D0F5-4F9D-806E-E2FF2A43F8B4}"/>
              </a:ext>
            </a:extLst>
          </p:cNvPr>
          <p:cNvSpPr/>
          <p:nvPr/>
        </p:nvSpPr>
        <p:spPr>
          <a:xfrm>
            <a:off x="257175" y="2352716"/>
            <a:ext cx="870585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stable : bounded inputs lead to bounded outputs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有界输入导致有界输出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EFF460-15FC-493E-A495-E4D03B0C2C63}"/>
              </a:ext>
            </a:extLst>
          </p:cNvPr>
          <p:cNvSpPr/>
          <p:nvPr/>
        </p:nvSpPr>
        <p:spPr>
          <a:xfrm>
            <a:off x="257175" y="4420969"/>
            <a:ext cx="10744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time invariant : behavior and characteristic of the system are fixed over time</a:t>
            </a:r>
          </a:p>
        </p:txBody>
      </p:sp>
    </p:spTree>
    <p:extLst>
      <p:ext uri="{BB962C8B-B14F-4D97-AF65-F5344CB8AC3E}">
        <p14:creationId xmlns:p14="http://schemas.microsoft.com/office/powerpoint/2010/main" val="1607624704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5C667B-A1EE-45D5-AB38-5006BB314FFD}"/>
              </a:ext>
            </a:extLst>
          </p:cNvPr>
          <p:cNvSpPr/>
          <p:nvPr/>
        </p:nvSpPr>
        <p:spPr>
          <a:xfrm>
            <a:off x="660400" y="1367909"/>
            <a:ext cx="41937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unstable systems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3">
            <a:extLst>
              <a:ext uri="{FF2B5EF4-FFF2-40B4-BE49-F238E27FC236}">
                <a16:creationId xmlns:a16="http://schemas.microsoft.com/office/drawing/2014/main" id="{DCEC84F4-8FA7-4D6E-B137-528404A3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01" y="2483938"/>
            <a:ext cx="5410111" cy="2746800"/>
          </a:xfrm>
          <a:prstGeom prst="rect">
            <a:avLst/>
          </a:prstGeom>
        </p:spPr>
      </p:pic>
      <p:sp>
        <p:nvSpPr>
          <p:cNvPr id="14" name="文字方塊 11">
            <a:extLst>
              <a:ext uri="{FF2B5EF4-FFF2-40B4-BE49-F238E27FC236}">
                <a16:creationId xmlns:a16="http://schemas.microsoft.com/office/drawing/2014/main" id="{501B6B5A-0AC2-441C-9FF4-AAF16C0F2A19}"/>
              </a:ext>
            </a:extLst>
          </p:cNvPr>
          <p:cNvSpPr txBox="1"/>
          <p:nvPr/>
        </p:nvSpPr>
        <p:spPr>
          <a:xfrm>
            <a:off x="4363617" y="4542596"/>
            <a:ext cx="70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76138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Invariance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5" name="圖片 2">
            <a:extLst>
              <a:ext uri="{FF2B5EF4-FFF2-40B4-BE49-F238E27FC236}">
                <a16:creationId xmlns:a16="http://schemas.microsoft.com/office/drawing/2014/main" id="{FB910A72-BF65-4682-AC2D-F726BE071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381" y="2652468"/>
            <a:ext cx="6400800" cy="1254642"/>
          </a:xfrm>
          <a:prstGeom prst="rect">
            <a:avLst/>
          </a:prstGeom>
        </p:spPr>
      </p:pic>
      <p:sp>
        <p:nvSpPr>
          <p:cNvPr id="6" name="文字方塊 7">
            <a:extLst>
              <a:ext uri="{FF2B5EF4-FFF2-40B4-BE49-F238E27FC236}">
                <a16:creationId xmlns:a16="http://schemas.microsoft.com/office/drawing/2014/main" id="{EC2AD0E1-B9A3-48A4-9687-8C0A06551B09}"/>
              </a:ext>
            </a:extLst>
          </p:cNvPr>
          <p:cNvSpPr txBox="1"/>
          <p:nvPr/>
        </p:nvSpPr>
        <p:spPr>
          <a:xfrm>
            <a:off x="2499583" y="2406556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8">
            <a:extLst>
              <a:ext uri="{FF2B5EF4-FFF2-40B4-BE49-F238E27FC236}">
                <a16:creationId xmlns:a16="http://schemas.microsoft.com/office/drawing/2014/main" id="{BC6FA7E5-D8F4-45B1-A5C4-84AE16476FC7}"/>
              </a:ext>
            </a:extLst>
          </p:cNvPr>
          <p:cNvSpPr txBox="1"/>
          <p:nvPr/>
        </p:nvSpPr>
        <p:spPr>
          <a:xfrm>
            <a:off x="3763541" y="2250927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TW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9">
            <a:extLst>
              <a:ext uri="{FF2B5EF4-FFF2-40B4-BE49-F238E27FC236}">
                <a16:creationId xmlns:a16="http://schemas.microsoft.com/office/drawing/2014/main" id="{DD28E112-BF66-4D73-B10C-26CCEF9ED9C8}"/>
              </a:ext>
            </a:extLst>
          </p:cNvPr>
          <p:cNvSpPr txBox="1"/>
          <p:nvPr/>
        </p:nvSpPr>
        <p:spPr>
          <a:xfrm>
            <a:off x="6283822" y="2262540"/>
            <a:ext cx="759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2444D5AA-D117-4105-9019-9BE65C732FF0}"/>
              </a:ext>
            </a:extLst>
          </p:cNvPr>
          <p:cNvSpPr txBox="1"/>
          <p:nvPr/>
        </p:nvSpPr>
        <p:spPr>
          <a:xfrm>
            <a:off x="7664103" y="2136754"/>
            <a:ext cx="10600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TW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2714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611E-E6E4-4575-9703-D7223AA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圆周率</a:t>
            </a:r>
            <a:r>
              <a:rPr lang="en-US" altLang="zh-CN" sz="3200" dirty="0">
                <a:solidFill>
                  <a:schemeClr val="tx1"/>
                </a:solidFill>
              </a:rPr>
              <a:t>π</a:t>
            </a:r>
            <a:r>
              <a:rPr lang="zh-CN" altLang="en-US" sz="3200" dirty="0">
                <a:solidFill>
                  <a:schemeClr val="tx1"/>
                </a:solidFill>
              </a:rPr>
              <a:t>与自然对数</a:t>
            </a:r>
            <a:r>
              <a:rPr lang="en-US" altLang="zh-CN" sz="3200" i="1" dirty="0">
                <a:solidFill>
                  <a:schemeClr val="tx1"/>
                </a:solidFill>
              </a:rPr>
              <a:t>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44DE7-66D4-4E58-8408-40DB145A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8" y="1202055"/>
            <a:ext cx="10939463" cy="4775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2000" dirty="0"/>
              <a:t> 圆周率</a:t>
            </a:r>
            <a:r>
              <a:rPr lang="en-US" altLang="zh-CN" sz="2000" dirty="0"/>
              <a:t>π</a:t>
            </a:r>
            <a:r>
              <a:rPr lang="zh-CN" altLang="en-US" sz="2000" dirty="0"/>
              <a:t>：表示圆直径与周长之间的比例，对直径为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圆周率的确定：对直径为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的圆，画出与其内接与外切的多边形，当边数趋于无穷大，内接与外切多边形周长趋于相等，周长为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1A108-5B5E-4528-8AF9-7575964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24EE2-8887-403E-9AA2-8C759CD3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20" y="2482326"/>
            <a:ext cx="2703511" cy="22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83992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92F04B-331B-411F-BAC5-D06BE10722EE}"/>
              </a:ext>
            </a:extLst>
          </p:cNvPr>
          <p:cNvSpPr/>
          <p:nvPr/>
        </p:nvSpPr>
        <p:spPr>
          <a:xfrm>
            <a:off x="0" y="1732591"/>
            <a:ext cx="775726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linear : superposition property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zh-CN" altLang="zh-CN" sz="2000" dirty="0">
                <a:effectLst/>
                <a:ea typeface="Segoe UI Web (West European)"/>
              </a:rPr>
              <a:t>线性 ： 叠加属性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334250" lvl="4">
              <a:spcBef>
                <a:spcPts val="600"/>
              </a:spcBef>
              <a:defRPr/>
            </a:pPr>
            <a:endParaRPr lang="en-US" altLang="zh-TW" sz="8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scaling or homogeneity property</a:t>
            </a: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r>
              <a:rPr lang="zh-CN" altLang="zh-CN" sz="2000" dirty="0">
                <a:effectLst/>
                <a:ea typeface="Segoe UI Web (West European)"/>
              </a:rPr>
              <a:t>缩放或均匀属性</a:t>
            </a:r>
            <a:endParaRPr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1800"/>
              </a:spcBef>
              <a:buFont typeface="Arial" charset="0"/>
              <a:buChar char="–"/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additive property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加和性</a:t>
            </a:r>
            <a:endParaRPr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物件 2">
            <a:extLst>
              <a:ext uri="{FF2B5EF4-FFF2-40B4-BE49-F238E27FC236}">
                <a16:creationId xmlns:a16="http://schemas.microsoft.com/office/drawing/2014/main" id="{A00A3CAC-3B50-4FD0-824F-2F4B3EB07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0676" y="1634758"/>
          <a:ext cx="3130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1511300" imgH="660400" progId="Equation.3">
                  <p:embed/>
                </p:oleObj>
              </mc:Choice>
              <mc:Fallback>
                <p:oleObj name="Equation" r:id="rId4" imgW="1511300" imgH="660400" progId="Equation.3">
                  <p:embed/>
                  <p:pic>
                    <p:nvPicPr>
                      <p:cNvPr id="5" name="物件 2">
                        <a:extLst>
                          <a:ext uri="{FF2B5EF4-FFF2-40B4-BE49-F238E27FC236}">
                            <a16:creationId xmlns:a16="http://schemas.microsoft.com/office/drawing/2014/main" id="{A00A3CAC-3B50-4FD0-824F-2F4B3EB07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676" y="1634758"/>
                        <a:ext cx="31305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3">
            <a:extLst>
              <a:ext uri="{FF2B5EF4-FFF2-40B4-BE49-F238E27FC236}">
                <a16:creationId xmlns:a16="http://schemas.microsoft.com/office/drawing/2014/main" id="{E33052BB-0548-43C0-9797-BEE267621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0676" y="3740833"/>
          <a:ext cx="19939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914400" imgH="431800" progId="Equation.3">
                  <p:embed/>
                </p:oleObj>
              </mc:Choice>
              <mc:Fallback>
                <p:oleObj name="Equation" r:id="rId6" imgW="914400" imgH="431800" progId="Equation.3">
                  <p:embed/>
                  <p:pic>
                    <p:nvPicPr>
                      <p:cNvPr id="6" name="物件 3">
                        <a:extLst>
                          <a:ext uri="{FF2B5EF4-FFF2-40B4-BE49-F238E27FC236}">
                            <a16:creationId xmlns:a16="http://schemas.microsoft.com/office/drawing/2014/main" id="{E33052BB-0548-43C0-9797-BEE267621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676" y="3740833"/>
                        <a:ext cx="19939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4">
            <a:extLst>
              <a:ext uri="{FF2B5EF4-FFF2-40B4-BE49-F238E27FC236}">
                <a16:creationId xmlns:a16="http://schemas.microsoft.com/office/drawing/2014/main" id="{FCC4ABE7-B49D-4D3C-BE1F-B02AF3FF4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0676" y="5246566"/>
          <a:ext cx="36988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方程式" r:id="rId8" imgW="1739900" imgH="457200" progId="Equation.3">
                  <p:embed/>
                </p:oleObj>
              </mc:Choice>
              <mc:Fallback>
                <p:oleObj name="方程式" r:id="rId8" imgW="1739900" imgH="457200" progId="Equation.3">
                  <p:embed/>
                  <p:pic>
                    <p:nvPicPr>
                      <p:cNvPr id="7" name="物件 4">
                        <a:extLst>
                          <a:ext uri="{FF2B5EF4-FFF2-40B4-BE49-F238E27FC236}">
                            <a16:creationId xmlns:a16="http://schemas.microsoft.com/office/drawing/2014/main" id="{FCC4ABE7-B49D-4D3C-BE1F-B02AF3FF4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676" y="5246566"/>
                        <a:ext cx="36988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BE7ED99-2847-46E8-AE55-F434D8DEFF15}"/>
              </a:ext>
            </a:extLst>
          </p:cNvPr>
          <p:cNvSpPr/>
          <p:nvPr/>
        </p:nvSpPr>
        <p:spPr>
          <a:xfrm>
            <a:off x="-96837" y="620714"/>
            <a:ext cx="3760004" cy="1049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Linearity  </a:t>
            </a:r>
            <a:r>
              <a:rPr lang="zh-CN" altLang="en-US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线性</a:t>
            </a:r>
            <a:endParaRPr lang="en-US" altLang="zh-TW" sz="3000" dirty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CCAD9B-8532-4A07-B0B8-A9D6E010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 </a:t>
            </a:r>
            <a:r>
              <a:rPr lang="zh-CN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（稳定性）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38777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489F6B-049C-40C8-B560-ABD837976294}"/>
              </a:ext>
            </a:extLst>
          </p:cNvPr>
          <p:cNvSpPr/>
          <p:nvPr/>
        </p:nvSpPr>
        <p:spPr>
          <a:xfrm>
            <a:off x="-221369" y="714197"/>
            <a:ext cx="5572038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Memoryless/With Memory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C63EED-C609-4107-8BE8-BF5BF23C31E2}"/>
              </a:ext>
            </a:extLst>
          </p:cNvPr>
          <p:cNvSpPr/>
          <p:nvPr/>
        </p:nvSpPr>
        <p:spPr>
          <a:xfrm>
            <a:off x="-133351" y="1971035"/>
            <a:ext cx="10715625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Memoryless : output at a given time depends only on the input at the same time</a:t>
            </a:r>
            <a:r>
              <a:rPr lang="zh-CN" altLang="zh-CN" sz="2400" dirty="0">
                <a:effectLst/>
                <a:ea typeface="Segoe UI Web (West European)"/>
              </a:rPr>
              <a:t>无记忆：给定时间的输出仅取决于同时的输入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150" lvl="4">
              <a:spcBef>
                <a:spcPts val="600"/>
              </a:spcBef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2165350" lvl="5">
              <a:spcBef>
                <a:spcPts val="600"/>
              </a:spcBef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With Memory</a:t>
            </a: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物件 2">
            <a:extLst>
              <a:ext uri="{FF2B5EF4-FFF2-40B4-BE49-F238E27FC236}">
                <a16:creationId xmlns:a16="http://schemas.microsoft.com/office/drawing/2014/main" id="{DDC44AF7-BCDD-4942-BE21-1A8652B45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931" y="2960689"/>
          <a:ext cx="48101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方程式" r:id="rId4" imgW="1422400" imgH="228600" progId="Equation.3">
                  <p:embed/>
                </p:oleObj>
              </mc:Choice>
              <mc:Fallback>
                <p:oleObj name="方程式" r:id="rId4" imgW="1422400" imgH="228600" progId="Equation.3">
                  <p:embed/>
                  <p:pic>
                    <p:nvPicPr>
                      <p:cNvPr id="6" name="物件 2">
                        <a:extLst>
                          <a:ext uri="{FF2B5EF4-FFF2-40B4-BE49-F238E27FC236}">
                            <a16:creationId xmlns:a16="http://schemas.microsoft.com/office/drawing/2014/main" id="{DDC44AF7-BCDD-4942-BE21-1A8652B451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931" y="2960689"/>
                        <a:ext cx="48101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3">
            <a:extLst>
              <a:ext uri="{FF2B5EF4-FFF2-40B4-BE49-F238E27FC236}">
                <a16:creationId xmlns:a16="http://schemas.microsoft.com/office/drawing/2014/main" id="{7B8FD82D-97D9-41AD-A7D2-5DC26AB88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3642" y="4581525"/>
          <a:ext cx="34559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939392" imgH="431613" progId="Equation.3">
                  <p:embed/>
                </p:oleObj>
              </mc:Choice>
              <mc:Fallback>
                <p:oleObj name="Equation" r:id="rId6" imgW="939392" imgH="431613" progId="Equation.3">
                  <p:embed/>
                  <p:pic>
                    <p:nvPicPr>
                      <p:cNvPr id="7" name="物件 3">
                        <a:extLst>
                          <a:ext uri="{FF2B5EF4-FFF2-40B4-BE49-F238E27FC236}">
                            <a16:creationId xmlns:a16="http://schemas.microsoft.com/office/drawing/2014/main" id="{7B8FD82D-97D9-41AD-A7D2-5DC26AB881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642" y="4581525"/>
                        <a:ext cx="3455988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764609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53C29-A301-409F-ABAC-D2A61EF2EB73}"/>
              </a:ext>
            </a:extLst>
          </p:cNvPr>
          <p:cNvSpPr/>
          <p:nvPr/>
        </p:nvSpPr>
        <p:spPr>
          <a:xfrm>
            <a:off x="0" y="746127"/>
            <a:ext cx="4054956" cy="1048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Invertibility </a:t>
            </a:r>
            <a:r>
              <a:rPr lang="zh-CN" altLang="en-US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可逆</a:t>
            </a:r>
            <a:endParaRPr lang="en-US" altLang="zh-TW" sz="3000" dirty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08B901-553C-4CE8-9CD3-6E233977F1FD}"/>
              </a:ext>
            </a:extLst>
          </p:cNvPr>
          <p:cNvSpPr/>
          <p:nvPr/>
        </p:nvSpPr>
        <p:spPr>
          <a:xfrm>
            <a:off x="0" y="3582058"/>
            <a:ext cx="4051750" cy="87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88000" lvl="2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Causality  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因果律</a:t>
            </a:r>
            <a:endParaRPr lang="en-US" altLang="zh-TW" sz="2400" dirty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AD5492-8CB6-42F7-A532-D1CF2E8483BA}"/>
              </a:ext>
            </a:extLst>
          </p:cNvPr>
          <p:cNvSpPr/>
          <p:nvPr/>
        </p:nvSpPr>
        <p:spPr>
          <a:xfrm>
            <a:off x="76199" y="1794234"/>
            <a:ext cx="1053465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invertible : distinct inputs lead to distinct outputs, i.e. an inverse system exits   </a:t>
            </a:r>
            <a:r>
              <a:rPr lang="zh-CN" altLang="zh-CN" sz="2000" dirty="0">
                <a:effectLst/>
                <a:ea typeface="Segoe UI Web (West European)"/>
              </a:rPr>
              <a:t>不可逆：不同的输入导致不同的输出，即反向系统退出</a:t>
            </a:r>
          </a:p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9682D63-670C-493C-8C28-4DF5E5B1D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6204" y="2556590"/>
          <a:ext cx="3211513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3211080" imgH="1618618" progId="Equation.DSMT4">
                  <p:embed/>
                </p:oleObj>
              </mc:Choice>
              <mc:Fallback>
                <p:oleObj name="Equation" r:id="rId4" imgW="3211080" imgH="1618618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9682D63-670C-493C-8C28-4DF5E5B1D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6204" y="2556590"/>
                        <a:ext cx="3211513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CFC9333-44C0-42F9-8553-C9213843B698}"/>
              </a:ext>
            </a:extLst>
          </p:cNvPr>
          <p:cNvSpPr/>
          <p:nvPr/>
        </p:nvSpPr>
        <p:spPr>
          <a:xfrm>
            <a:off x="1" y="4548124"/>
            <a:ext cx="10534652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0000" lvl="4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: output at any time depends on input at the same time and in the past</a:t>
            </a:r>
            <a:r>
              <a:rPr lang="zh-CN" altLang="zh-CN" sz="2400" dirty="0">
                <a:effectLst/>
                <a:ea typeface="Segoe UI Web (West European)"/>
              </a:rPr>
              <a:t>因果关系：任何时候的输出都取决于同时和过去的投入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656000" lvl="4">
              <a:spcBef>
                <a:spcPts val="600"/>
              </a:spcBef>
              <a:defRPr/>
            </a:pPr>
            <a:r>
              <a:rPr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eg.</a:t>
            </a:r>
            <a:endParaRPr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D54841D-C381-43DC-A552-8A288A91A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246875"/>
              </p:ext>
            </p:extLst>
          </p:nvPr>
        </p:nvGraphicFramePr>
        <p:xfrm>
          <a:off x="2773199" y="5232927"/>
          <a:ext cx="23590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2359256" imgH="1078959" progId="Equation.DSMT4">
                  <p:embed/>
                </p:oleObj>
              </mc:Choice>
              <mc:Fallback>
                <p:oleObj name="Equation" r:id="rId6" imgW="2359256" imgH="1078959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D54841D-C381-43DC-A552-8A288A91AD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3199" y="5232927"/>
                        <a:ext cx="2359025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955096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eaLnBrk="1" hangingPunct="1">
              <a:spcBef>
                <a:spcPts val="1200"/>
              </a:spcBef>
              <a:buSzPct val="70000"/>
            </a:pPr>
            <a:r>
              <a:rPr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1FB42D78-9642-4000-84EF-9AD29304F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02" y="1734544"/>
            <a:ext cx="8048549" cy="1802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03D854A5-0EFA-497D-9DEB-A0DA078BB8D0}"/>
                  </a:ext>
                </a:extLst>
              </p:cNvPr>
              <p:cNvSpPr txBox="1"/>
              <p:nvPr/>
            </p:nvSpPr>
            <p:spPr>
              <a:xfrm>
                <a:off x="2027734" y="1497748"/>
                <a:ext cx="863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𝑥</m:t>
                      </m:r>
                      <m:r>
                        <a:rPr lang="en-US" altLang="zh-TW" sz="3000" i="1">
                          <a:latin typeface="Cambria Math"/>
                        </a:rPr>
                        <m:t>[</m:t>
                      </m:r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  <m:r>
                        <a:rPr lang="en-US" altLang="zh-TW" sz="30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03D854A5-0EFA-497D-9DEB-A0DA078BB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34" y="1497748"/>
                <a:ext cx="8634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8C8BBF64-A33B-4B05-B3E2-1D79874404F8}"/>
                  </a:ext>
                </a:extLst>
              </p:cNvPr>
              <p:cNvSpPr txBox="1"/>
              <p:nvPr/>
            </p:nvSpPr>
            <p:spPr>
              <a:xfrm>
                <a:off x="2891160" y="281674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8C8BBF64-A33B-4B05-B3E2-1D798744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160" y="2816746"/>
                <a:ext cx="360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BBC21701-0385-42FE-B7F6-829E29EC39B1}"/>
                  </a:ext>
                </a:extLst>
              </p:cNvPr>
              <p:cNvSpPr txBox="1"/>
              <p:nvPr/>
            </p:nvSpPr>
            <p:spPr>
              <a:xfrm>
                <a:off x="7860382" y="2816746"/>
                <a:ext cx="360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8" name="文字方塊 6">
                <a:extLst>
                  <a:ext uri="{FF2B5EF4-FFF2-40B4-BE49-F238E27FC236}">
                    <a16:creationId xmlns:a16="http://schemas.microsoft.com/office/drawing/2014/main" id="{BBC21701-0385-42FE-B7F6-829E29EC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82" y="2816746"/>
                <a:ext cx="360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578CAB2C-9E60-4866-AAC1-BBDDD19D50C5}"/>
                  </a:ext>
                </a:extLst>
              </p:cNvPr>
              <p:cNvSpPr txBox="1"/>
              <p:nvPr/>
            </p:nvSpPr>
            <p:spPr>
              <a:xfrm>
                <a:off x="7680362" y="1497748"/>
                <a:ext cx="82809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𝑦</m:t>
                      </m:r>
                      <m:r>
                        <a:rPr lang="en-US" altLang="zh-TW" sz="3000" i="1">
                          <a:latin typeface="Cambria Math"/>
                        </a:rPr>
                        <m:t>[</m:t>
                      </m:r>
                      <m:r>
                        <a:rPr lang="en-US" altLang="zh-TW" sz="3000" i="1">
                          <a:latin typeface="Cambria Math"/>
                        </a:rPr>
                        <m:t>𝑛</m:t>
                      </m:r>
                      <m:r>
                        <a:rPr lang="en-US" altLang="zh-TW" sz="30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578CAB2C-9E60-4866-AAC1-BBDDD19D5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62" y="1497748"/>
                <a:ext cx="82809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8">
                <a:extLst>
                  <a:ext uri="{FF2B5EF4-FFF2-40B4-BE49-F238E27FC236}">
                    <a16:creationId xmlns:a16="http://schemas.microsoft.com/office/drawing/2014/main" id="{3E425B6A-60F4-4193-A748-5586C26F8398}"/>
                  </a:ext>
                </a:extLst>
              </p:cNvPr>
              <p:cNvSpPr txBox="1"/>
              <p:nvPr/>
            </p:nvSpPr>
            <p:spPr>
              <a:xfrm>
                <a:off x="2611847" y="4400923"/>
                <a:ext cx="3304319" cy="1375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000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TW" sz="3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0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30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sz="3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10" name="文字方塊 8">
                <a:extLst>
                  <a:ext uri="{FF2B5EF4-FFF2-40B4-BE49-F238E27FC236}">
                    <a16:creationId xmlns:a16="http://schemas.microsoft.com/office/drawing/2014/main" id="{3E425B6A-60F4-4193-A748-5586C26F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847" y="4400923"/>
                <a:ext cx="3304319" cy="13755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113037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611E-E6E4-4575-9703-D7223AA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圆周率</a:t>
            </a:r>
            <a:r>
              <a:rPr lang="en-US" altLang="zh-CN" sz="3200" dirty="0">
                <a:solidFill>
                  <a:schemeClr val="tx1"/>
                </a:solidFill>
              </a:rPr>
              <a:t>π</a:t>
            </a:r>
            <a:r>
              <a:rPr lang="zh-CN" altLang="en-US" sz="3200" dirty="0">
                <a:solidFill>
                  <a:schemeClr val="tx1"/>
                </a:solidFill>
              </a:rPr>
              <a:t>与自然对数</a:t>
            </a:r>
            <a:r>
              <a:rPr lang="en-US" altLang="zh-CN" sz="3200" i="1" dirty="0">
                <a:solidFill>
                  <a:schemeClr val="tx1"/>
                </a:solidFill>
              </a:rPr>
              <a:t>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44DE7-66D4-4E58-8408-40DB145A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8" y="1202055"/>
            <a:ext cx="10939463" cy="4775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zh-CN" altLang="en-US" sz="2000" dirty="0"/>
              <a:t> 圆周率</a:t>
            </a:r>
            <a:r>
              <a:rPr lang="en-US" altLang="zh-CN" sz="2000" dirty="0"/>
              <a:t>π</a:t>
            </a:r>
            <a:r>
              <a:rPr lang="zh-CN" altLang="en-US" sz="2000" dirty="0"/>
              <a:t>：表示圆直径与周长之间的比例，对直径为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圆周率的确定：对直径为</a:t>
            </a:r>
            <a:r>
              <a:rPr lang="en-US" altLang="zh-CN" sz="2000" dirty="0"/>
              <a:t>1</a:t>
            </a:r>
            <a:r>
              <a:rPr lang="zh-CN" altLang="en-US" sz="2000" dirty="0"/>
              <a:t>的圆，画出与其内接与外切的多边形，当边数趋于无穷大，内接与外切多边形周长趋于相等，周长为</a:t>
            </a:r>
            <a:r>
              <a:rPr lang="en-US" altLang="zh-CN" sz="2000" dirty="0"/>
              <a:t>π</a:t>
            </a: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自然对数</a:t>
            </a:r>
            <a:r>
              <a:rPr lang="en-US" altLang="zh-CN" sz="2000" i="1" dirty="0">
                <a:solidFill>
                  <a:schemeClr val="tx1"/>
                </a:solidFill>
              </a:rPr>
              <a:t>e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圆周率与自然对数反映了在恒定自然规律约束下，最终收敛。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21A108-5B5E-4528-8AF9-7575964D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24EE2-8887-403E-9AA2-8C759CD3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20" y="2482326"/>
            <a:ext cx="2703511" cy="221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99DAA2F-CB49-4CC9-AEF2-6EAEB4AB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1" y="2853055"/>
            <a:ext cx="3017519" cy="140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274B6302-2B13-4FDE-939B-82241382EDB4}"/>
                  </a:ext>
                </a:extLst>
              </p:cNvPr>
              <p:cNvSpPr txBox="1"/>
              <p:nvPr/>
            </p:nvSpPr>
            <p:spPr>
              <a:xfrm>
                <a:off x="4967288" y="5127625"/>
                <a:ext cx="1320800" cy="5286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274B6302-2B13-4FDE-939B-82241382E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288" y="5127625"/>
                <a:ext cx="1320800" cy="528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183386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plane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49363"/>
            <a:ext cx="10213767" cy="47482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convenient to plot                in the two-dimensional complex plane, using the real part    and the imaginary part    as Cartesian coordinates. Clearly, one can also write the same complex number in polar form, 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                    is the absolute value of    (distance to the origin) and         is the corresponding angle. Complex conjugate is defined as mirror mapping to the            , i.e.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can plot a complex number in the two dimensional plane, a natural question pops out: Is a complex number a two-dimensional vector? 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75875C6A-D7FB-4401-B528-B2228C9A3187}"/>
                  </a:ext>
                </a:extLst>
              </p:cNvPr>
              <p:cNvSpPr txBox="1"/>
              <p:nvPr/>
            </p:nvSpPr>
            <p:spPr>
              <a:xfrm>
                <a:off x="3692525" y="1249363"/>
                <a:ext cx="1230313" cy="4206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75875C6A-D7FB-4401-B528-B2228C9A3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525" y="1249363"/>
                <a:ext cx="1230313" cy="420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EC401FC-C7B2-499E-ABC4-9532C5AA5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502355"/>
              </p:ext>
            </p:extLst>
          </p:nvPr>
        </p:nvGraphicFramePr>
        <p:xfrm>
          <a:off x="3063323" y="1670403"/>
          <a:ext cx="287360" cy="31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14120" imgH="126720" progId="Equation.DSMT4">
                  <p:embed/>
                </p:oleObj>
              </mc:Choice>
              <mc:Fallback>
                <p:oleObj name="Equation" r:id="rId5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3323" y="1670403"/>
                        <a:ext cx="287360" cy="31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E828EB1-D733-46EC-B953-49F6777EA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676595"/>
              </p:ext>
            </p:extLst>
          </p:nvPr>
        </p:nvGraphicFramePr>
        <p:xfrm>
          <a:off x="6348963" y="1670403"/>
          <a:ext cx="280435" cy="33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26720" imgH="152280" progId="Equation.DSMT4">
                  <p:embed/>
                </p:oleObj>
              </mc:Choice>
              <mc:Fallback>
                <p:oleObj name="Equation" r:id="rId7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8963" y="1670403"/>
                        <a:ext cx="280435" cy="33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1041C6AD-B8A5-4F4D-860B-D0F94C3807A0}"/>
                  </a:ext>
                </a:extLst>
              </p:cNvPr>
              <p:cNvSpPr txBox="1"/>
              <p:nvPr/>
            </p:nvSpPr>
            <p:spPr>
              <a:xfrm>
                <a:off x="3965575" y="2517775"/>
                <a:ext cx="3562350" cy="4730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:a16="http://schemas.microsoft.com/office/drawing/2014/main" id="{1041C6AD-B8A5-4F4D-860B-D0F94C38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75" y="2517775"/>
                <a:ext cx="3562350" cy="4730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47B9DAC-ADD8-4ACC-B757-9B1A571BC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90974"/>
              </p:ext>
            </p:extLst>
          </p:nvPr>
        </p:nvGraphicFramePr>
        <p:xfrm>
          <a:off x="1409917" y="2999023"/>
          <a:ext cx="1519713" cy="47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10" imgW="952200" imgH="241200" progId="Equation.DSMT4">
                  <p:embed/>
                </p:oleObj>
              </mc:Choice>
              <mc:Fallback>
                <p:oleObj name="Equation" r:id="rId10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9917" y="2999023"/>
                        <a:ext cx="1519713" cy="472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D3A94A0-DCD3-46F5-A914-A8662619D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9237"/>
              </p:ext>
            </p:extLst>
          </p:nvPr>
        </p:nvGraphicFramePr>
        <p:xfrm>
          <a:off x="6096000" y="3118887"/>
          <a:ext cx="310113" cy="31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2" imgW="114120" imgH="114120" progId="Equation.DSMT4">
                  <p:embed/>
                </p:oleObj>
              </mc:Choice>
              <mc:Fallback>
                <p:oleObj name="Equation" r:id="rId12" imgW="114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0" y="3118887"/>
                        <a:ext cx="310113" cy="31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8BB6DD1-E690-4E1A-AF11-CB571F2FD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60587"/>
              </p:ext>
            </p:extLst>
          </p:nvPr>
        </p:nvGraphicFramePr>
        <p:xfrm>
          <a:off x="10040939" y="3015700"/>
          <a:ext cx="1824821" cy="45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4" imgW="812520" imgH="203040" progId="Equation.DSMT4">
                  <p:embed/>
                </p:oleObj>
              </mc:Choice>
              <mc:Fallback>
                <p:oleObj name="Equation" r:id="rId14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40939" y="3015700"/>
                        <a:ext cx="1824821" cy="45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90991B3-5A9E-4B1E-9755-2D8E797E8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46905"/>
              </p:ext>
            </p:extLst>
          </p:nvPr>
        </p:nvGraphicFramePr>
        <p:xfrm>
          <a:off x="1409917" y="3843344"/>
          <a:ext cx="951443" cy="33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6" imgW="431640" imgH="152280" progId="Equation.DSMT4">
                  <p:embed/>
                </p:oleObj>
              </mc:Choice>
              <mc:Fallback>
                <p:oleObj name="Equation" r:id="rId16" imgW="43164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09917" y="3843344"/>
                        <a:ext cx="951443" cy="335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F5DB2D58-6834-4843-86FD-5CB0B5DDFCAE}"/>
                  </a:ext>
                </a:extLst>
              </p:cNvPr>
              <p:cNvSpPr txBox="1"/>
              <p:nvPr/>
            </p:nvSpPr>
            <p:spPr>
              <a:xfrm>
                <a:off x="2436813" y="4371975"/>
                <a:ext cx="6619875" cy="4730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对象 12">
                <a:extLst>
                  <a:ext uri="{FF2B5EF4-FFF2-40B4-BE49-F238E27FC236}">
                    <a16:creationId xmlns:a16="http://schemas.microsoft.com/office/drawing/2014/main" id="{F5DB2D58-6834-4843-86FD-5CB0B5DD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3" y="4371975"/>
                <a:ext cx="6619875" cy="4730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12351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 Numbers – the basics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following product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convince yourself that the real part is just the inner product and the imaginary part is the outer product for two-dimensional vectors.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62DE7B76-E40E-4BFF-A015-739366ABF1B6}"/>
                  </a:ext>
                </a:extLst>
              </p:cNvPr>
              <p:cNvSpPr txBox="1"/>
              <p:nvPr/>
            </p:nvSpPr>
            <p:spPr>
              <a:xfrm>
                <a:off x="2941638" y="1979613"/>
                <a:ext cx="6308725" cy="4730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62DE7B76-E40E-4BFF-A015-739366AB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38" y="1979613"/>
                <a:ext cx="6308725" cy="473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928616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Taylor expansions</a:t>
            </a:r>
            <a:endParaRPr kumimoji="1"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1121602" cy="477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would like to establish an important identity</a:t>
            </a:r>
            <a:r>
              <a:rPr lang="zh-CN" altLang="zh-CN" sz="2000" dirty="0">
                <a:effectLst/>
                <a:ea typeface="Segoe UI Web (West European)"/>
              </a:rPr>
              <a:t>现在我想建立一个重要的身份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easiest way to prove the above identity is through Taylor expansions,</a:t>
            </a: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variable            in the Taylor expansion for the exponential function and one can check that it equals the sum of the Taylor series for the sinusoidal functions.</a:t>
            </a:r>
            <a:r>
              <a:rPr lang="zh-CN" altLang="zh-CN" sz="2000" dirty="0">
                <a:effectLst/>
                <a:ea typeface="Segoe UI Web (West European)"/>
              </a:rPr>
              <a:t>选择泰勒扩展中的变量作为指数函数，可以检查它是否等于泰勒系列的正弦函数的总和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51C7846-809E-4ED2-9C57-506FBC7F4B24}"/>
                  </a:ext>
                </a:extLst>
              </p:cNvPr>
              <p:cNvSpPr txBox="1"/>
              <p:nvPr/>
            </p:nvSpPr>
            <p:spPr>
              <a:xfrm>
                <a:off x="4284663" y="1687513"/>
                <a:ext cx="2152650" cy="39052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>
                <a:extLst>
                  <a:ext uri="{FF2B5EF4-FFF2-40B4-BE49-F238E27FC236}">
                    <a16:creationId xmlns:a16="http://schemas.microsoft.com/office/drawing/2014/main" id="{F51C7846-809E-4ED2-9C57-506FBC7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63" y="1687513"/>
                <a:ext cx="2152650" cy="390525"/>
              </a:xfrm>
              <a:prstGeom prst="rect">
                <a:avLst/>
              </a:prstGeom>
              <a:blipFill>
                <a:blip r:embed="rId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4BF2138-CA45-4A53-9CD8-149565B62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25447"/>
              </p:ext>
            </p:extLst>
          </p:nvPr>
        </p:nvGraphicFramePr>
        <p:xfrm>
          <a:off x="4424639" y="2987747"/>
          <a:ext cx="2459061" cy="1846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244520" imgH="1079280" progId="Equation.DSMT4">
                  <p:embed/>
                </p:oleObj>
              </mc:Choice>
              <mc:Fallback>
                <p:oleObj name="Equation" r:id="rId5" imgW="12445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4639" y="2987747"/>
                        <a:ext cx="2459061" cy="1846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89EEA03C-809C-4653-A85B-522594310AF1}"/>
                  </a:ext>
                </a:extLst>
              </p:cNvPr>
              <p:cNvSpPr txBox="1"/>
              <p:nvPr/>
            </p:nvSpPr>
            <p:spPr>
              <a:xfrm>
                <a:off x="3360738" y="4516438"/>
                <a:ext cx="741362" cy="31750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6">
                <a:extLst>
                  <a:ext uri="{FF2B5EF4-FFF2-40B4-BE49-F238E27FC236}">
                    <a16:creationId xmlns:a16="http://schemas.microsoft.com/office/drawing/2014/main" id="{89EEA03C-809C-4653-A85B-522594310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738" y="4516438"/>
                <a:ext cx="741362" cy="317500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34414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81FE6-95BB-4AF1-8EF1-1D3D4333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泰勒展开式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4FF5E-C27A-4A62-895F-2FD8943E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09041"/>
            <a:ext cx="10939463" cy="4788534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 </a:t>
            </a:r>
            <a:r>
              <a:rPr lang="zh-CN" altLang="en-US" sz="2000" dirty="0"/>
              <a:t>泰勒展开：很多复杂的函数可以用多项式的形式表达</a:t>
            </a:r>
            <a:endParaRPr lang="en-US" altLang="zh-CN" sz="2000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r>
              <a:rPr lang="zh-CN" altLang="en-US" sz="2000" dirty="0"/>
              <a:t>对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f(x)=sin(x)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0F1C2-1C75-4509-9EF7-BD52FBB2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BFF482-7E32-4D22-94B9-92D22074B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027657"/>
              </p:ext>
            </p:extLst>
          </p:nvPr>
        </p:nvGraphicFramePr>
        <p:xfrm>
          <a:off x="8650288" y="1012825"/>
          <a:ext cx="278447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44520" imgH="1079280" progId="Equation.DSMT4">
                  <p:embed/>
                </p:oleObj>
              </mc:Choice>
              <mc:Fallback>
                <p:oleObj name="Equation" r:id="rId3" imgW="1244520" imgH="1079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4BF2138-CA45-4A53-9CD8-149565B62B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0288" y="1012825"/>
                        <a:ext cx="2784475" cy="20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C4F9FB-8472-47C3-B460-7CF9EAB9BF8A}"/>
              </a:ext>
            </a:extLst>
          </p:cNvPr>
          <p:cNvGrpSpPr/>
          <p:nvPr/>
        </p:nvGrpSpPr>
        <p:grpSpPr>
          <a:xfrm>
            <a:off x="-112877" y="2538526"/>
            <a:ext cx="4616932" cy="3383327"/>
            <a:chOff x="310668" y="2540493"/>
            <a:chExt cx="4616932" cy="338332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5A46DC9-CB5E-4DC5-9138-CCBED0DD567A}"/>
                </a:ext>
              </a:extLst>
            </p:cNvPr>
            <p:cNvGrpSpPr/>
            <p:nvPr/>
          </p:nvGrpSpPr>
          <p:grpSpPr>
            <a:xfrm>
              <a:off x="310668" y="2554873"/>
              <a:ext cx="4616932" cy="3368947"/>
              <a:chOff x="450368" y="2960682"/>
              <a:chExt cx="4616932" cy="3368947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A262B142-7FD8-4679-B657-BD02591D7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368" y="2960682"/>
                <a:ext cx="4616932" cy="33689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A142DAE-66B3-47A4-9FDB-4C7D5725EB91}"/>
                  </a:ext>
                </a:extLst>
              </p:cNvPr>
              <p:cNvSpPr/>
              <p:nvPr/>
            </p:nvSpPr>
            <p:spPr bwMode="auto">
              <a:xfrm>
                <a:off x="3714750" y="5997575"/>
                <a:ext cx="1352550" cy="2794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403EACA-FEDB-413A-A6FB-1EBE2C2F12EA}"/>
                    </a:ext>
                  </a:extLst>
                </p:cNvPr>
                <p:cNvSpPr txBox="1"/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403EACA-FEDB-413A-A6FB-1EBE2C2F1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247D4C-9A34-46A3-BFAA-6AAC9D8AC6A8}"/>
              </a:ext>
            </a:extLst>
          </p:cNvPr>
          <p:cNvGrpSpPr/>
          <p:nvPr/>
        </p:nvGrpSpPr>
        <p:grpSpPr>
          <a:xfrm>
            <a:off x="6476722" y="2689804"/>
            <a:ext cx="2305291" cy="3330673"/>
            <a:chOff x="2622309" y="2540493"/>
            <a:chExt cx="2305291" cy="333067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9FA55CE-5637-4992-A5C3-886BE270F02C}"/>
                </a:ext>
              </a:extLst>
            </p:cNvPr>
            <p:cNvSpPr/>
            <p:nvPr/>
          </p:nvSpPr>
          <p:spPr bwMode="auto">
            <a:xfrm>
              <a:off x="3575050" y="5591766"/>
              <a:ext cx="1352550" cy="279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D244B3F-500D-4839-972C-87B4552DE492}"/>
                    </a:ext>
                  </a:extLst>
                </p:cNvPr>
                <p:cNvSpPr txBox="1"/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altLang="zh-CN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D244B3F-500D-4839-972C-87B4552DE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309" y="2540493"/>
                  <a:ext cx="2085975" cy="6199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85FEFF08-D469-471B-AFD2-649833E5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58" y="2674337"/>
            <a:ext cx="4284345" cy="304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3D6C006-624D-4179-A4C4-8FA8324D160F}"/>
              </a:ext>
            </a:extLst>
          </p:cNvPr>
          <p:cNvSpPr/>
          <p:nvPr/>
        </p:nvSpPr>
        <p:spPr bwMode="auto">
          <a:xfrm>
            <a:off x="7294880" y="5364480"/>
            <a:ext cx="1352550" cy="4751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98463BF-7DF2-4490-9A72-5225DD52A0AB}"/>
                  </a:ext>
                </a:extLst>
              </p:cNvPr>
              <p:cNvSpPr txBox="1"/>
              <p:nvPr/>
            </p:nvSpPr>
            <p:spPr>
              <a:xfrm>
                <a:off x="6836057" y="5049361"/>
                <a:ext cx="1269681" cy="672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98463BF-7DF2-4490-9A72-5225DD52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057" y="5049361"/>
                <a:ext cx="1269681" cy="6726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0" name="Picture 8">
            <a:extLst>
              <a:ext uri="{FF2B5EF4-FFF2-40B4-BE49-F238E27FC236}">
                <a16:creationId xmlns:a16="http://schemas.microsoft.com/office/drawing/2014/main" id="{27811C46-5D95-4E41-827C-F66D1553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706" y="3429000"/>
            <a:ext cx="3770627" cy="27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FB374F39-C1C4-411C-9FBC-6B549092DAF9}"/>
              </a:ext>
            </a:extLst>
          </p:cNvPr>
          <p:cNvSpPr/>
          <p:nvPr/>
        </p:nvSpPr>
        <p:spPr bwMode="auto">
          <a:xfrm>
            <a:off x="10866783" y="5771463"/>
            <a:ext cx="1352550" cy="4751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444FFBD-1CC2-42D5-8C71-360D3AE3D2E1}"/>
                  </a:ext>
                </a:extLst>
              </p:cNvPr>
              <p:cNvSpPr txBox="1"/>
              <p:nvPr/>
            </p:nvSpPr>
            <p:spPr>
              <a:xfrm>
                <a:off x="8269298" y="5782790"/>
                <a:ext cx="2462902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444FFBD-1CC2-42D5-8C71-360D3AE3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298" y="5782790"/>
                <a:ext cx="2462902" cy="6521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277253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10763</TotalTime>
  <Words>2375</Words>
  <Application>Microsoft Office PowerPoint</Application>
  <PresentationFormat>宽屏</PresentationFormat>
  <Paragraphs>432</Paragraphs>
  <Slides>44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自定义设计方案</vt:lpstr>
      <vt:lpstr>1_默认设计模板</vt:lpstr>
      <vt:lpstr>Equation</vt:lpstr>
      <vt:lpstr>方程式</vt:lpstr>
      <vt:lpstr>PowerPoint 演示文稿</vt:lpstr>
      <vt:lpstr>Complex Numbers – the basics   复杂数字 - 基础知识 </vt:lpstr>
      <vt:lpstr>Complex land looks different</vt:lpstr>
      <vt:lpstr>圆周率π与自然对数e</vt:lpstr>
      <vt:lpstr>圆周率π与自然对数e</vt:lpstr>
      <vt:lpstr>Complex plane</vt:lpstr>
      <vt:lpstr>Complex Numbers – the basics</vt:lpstr>
      <vt:lpstr>Taylor expansions</vt:lpstr>
      <vt:lpstr>泰勒展开式</vt:lpstr>
      <vt:lpstr>Complex equations（复杂方程）</vt:lpstr>
      <vt:lpstr>DeMoivre’s theorem （棣莫弗定理）</vt:lpstr>
      <vt:lpstr>DeMoivre’s theorem（棣莫弗定理）</vt:lpstr>
      <vt:lpstr>PowerPoint 演示文稿</vt:lpstr>
      <vt:lpstr>Fundamental Concepts （Signals）</vt:lpstr>
      <vt:lpstr>“Electrical” Signal Energy &amp; Power"电气"信号能量与功率</vt:lpstr>
      <vt:lpstr>Generic Signal Energy and Power通用信号能量和功率</vt:lpstr>
      <vt:lpstr>Energy and Power over Infinite Time（无限时间）</vt:lpstr>
      <vt:lpstr>Transformation of A Signal</vt:lpstr>
      <vt:lpstr>Time Scaling（时间缩放）</vt:lpstr>
      <vt:lpstr>Periodic Signal（周期信号）</vt:lpstr>
      <vt:lpstr>Even/Odd Signals</vt:lpstr>
      <vt:lpstr>Even/Odd</vt:lpstr>
      <vt:lpstr>Exponential/Sinusoidal Signals</vt:lpstr>
      <vt:lpstr>Exponential/Sinusoidal Signals</vt:lpstr>
      <vt:lpstr>Exponential/Sinusoidal Signals  指数/正弦信号</vt:lpstr>
      <vt:lpstr>Exponential/Sinusoidal Signals</vt:lpstr>
      <vt:lpstr>Exponential/Sinusoidal Signals</vt:lpstr>
      <vt:lpstr>Continuous/Discrete Sinusoidals  连续/离散正弦</vt:lpstr>
      <vt:lpstr>Continuous/Discrete Sinusoidals</vt:lpstr>
      <vt:lpstr>Continuous/Discrete Sinusoidals</vt:lpstr>
      <vt:lpstr>Exponential/Sinusoidal Signals 指数/正弦信号</vt:lpstr>
      <vt:lpstr>Exponential/Sinusoidal Signals</vt:lpstr>
      <vt:lpstr>Harmonically Related Signal Sets   谐波相关信号集</vt:lpstr>
      <vt:lpstr>Exponential/Sinusoidal Signals</vt:lpstr>
      <vt:lpstr>Fundamental Concepts (Systems)</vt:lpstr>
      <vt:lpstr>Fundamental Concepts (Systems)</vt:lpstr>
      <vt:lpstr>Fundamental Concepts (Systems)</vt:lpstr>
      <vt:lpstr>Stability</vt:lpstr>
      <vt:lpstr>Time Invariance</vt:lpstr>
      <vt:lpstr>Stability （稳定性）</vt:lpstr>
      <vt:lpstr>Stability</vt:lpstr>
      <vt:lpstr>Stability</vt:lpstr>
      <vt:lpstr>Causality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1649220316@qq.com</cp:lastModifiedBy>
  <cp:revision>377</cp:revision>
  <dcterms:created xsi:type="dcterms:W3CDTF">2018-10-18T11:34:23Z</dcterms:created>
  <dcterms:modified xsi:type="dcterms:W3CDTF">2021-11-17T06:33:35Z</dcterms:modified>
</cp:coreProperties>
</file>