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  <p:sldMasterId id="2147484011" r:id="rId2"/>
    <p:sldMasterId id="2147484035" r:id="rId3"/>
    <p:sldMasterId id="2147484059" r:id="rId4"/>
    <p:sldMasterId id="2147484203" r:id="rId5"/>
    <p:sldMasterId id="2147484227" r:id="rId6"/>
    <p:sldMasterId id="2147484240" r:id="rId7"/>
  </p:sldMasterIdLst>
  <p:notesMasterIdLst>
    <p:notesMasterId r:id="rId52"/>
  </p:notesMasterIdLst>
  <p:handoutMasterIdLst>
    <p:handoutMasterId r:id="rId53"/>
  </p:handoutMasterIdLst>
  <p:sldIdLst>
    <p:sldId id="418" r:id="rId8"/>
    <p:sldId id="403" r:id="rId9"/>
    <p:sldId id="423" r:id="rId10"/>
    <p:sldId id="422" r:id="rId11"/>
    <p:sldId id="261" r:id="rId12"/>
    <p:sldId id="424" r:id="rId13"/>
    <p:sldId id="262" r:id="rId14"/>
    <p:sldId id="263" r:id="rId15"/>
    <p:sldId id="289" r:id="rId16"/>
    <p:sldId id="264" r:id="rId17"/>
    <p:sldId id="265" r:id="rId18"/>
    <p:sldId id="295" r:id="rId19"/>
    <p:sldId id="296" r:id="rId20"/>
    <p:sldId id="298" r:id="rId21"/>
    <p:sldId id="314" r:id="rId22"/>
    <p:sldId id="315" r:id="rId23"/>
    <p:sldId id="317" r:id="rId24"/>
    <p:sldId id="421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427" r:id="rId33"/>
    <p:sldId id="428" r:id="rId34"/>
    <p:sldId id="429" r:id="rId35"/>
    <p:sldId id="430" r:id="rId36"/>
    <p:sldId id="431" r:id="rId37"/>
    <p:sldId id="318" r:id="rId38"/>
    <p:sldId id="310" r:id="rId39"/>
    <p:sldId id="434" r:id="rId40"/>
    <p:sldId id="435" r:id="rId41"/>
    <p:sldId id="548" r:id="rId42"/>
    <p:sldId id="549" r:id="rId43"/>
    <p:sldId id="550" r:id="rId44"/>
    <p:sldId id="433" r:id="rId45"/>
    <p:sldId id="319" r:id="rId46"/>
    <p:sldId id="320" r:id="rId47"/>
    <p:sldId id="322" r:id="rId48"/>
    <p:sldId id="325" r:id="rId49"/>
    <p:sldId id="380" r:id="rId50"/>
    <p:sldId id="329" r:id="rId51"/>
  </p:sldIdLst>
  <p:sldSz cx="9144000" cy="6858000" type="screen4x3"/>
  <p:notesSz cx="9928225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B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0" autoAdjust="0"/>
    <p:restoredTop sz="89724" autoAdjust="0"/>
  </p:normalViewPr>
  <p:slideViewPr>
    <p:cSldViewPr>
      <p:cViewPr varScale="1">
        <p:scale>
          <a:sx n="70" d="100"/>
          <a:sy n="70" d="100"/>
        </p:scale>
        <p:origin x="40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-21518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5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5132" y="1"/>
            <a:ext cx="4302527" cy="33951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88FF6F-A6C7-47DD-B9A8-18301357D8E5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2021/11/17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5132" y="6457107"/>
            <a:ext cx="4302527" cy="33951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5C306D-A832-4D14-ACA8-7FFD545F32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Course2.0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43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594" y="0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43EB-F4A9-43C5-A6AE-BB58425705FD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361" y="3229442"/>
            <a:ext cx="7943507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594" y="6456699"/>
            <a:ext cx="430331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51D2-03C4-438B-A75D-89E57C44B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3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交换律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6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8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4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68686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42048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577628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851405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5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119446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40234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19748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11082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6AEAE-68E2-4AB9-B139-01418E23EED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0069A7D5-1DE8-483C-B2F6-665770EBDC4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11881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230637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56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27462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38788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22824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89934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830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439591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95114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69316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93788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FDE3F-6021-4018-9EF3-BDFC41E5BEA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A98B4A03-4B96-4EAF-9659-4D71C18386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917482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409730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45690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64263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00230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09075"/>
      </p:ext>
    </p:extLst>
  </p:cSld>
  <p:clrMapOvr>
    <a:masterClrMapping/>
  </p:clrMapOvr>
  <p:transition spd="med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90098"/>
      </p:ext>
    </p:extLst>
  </p:cSld>
  <p:clrMapOvr>
    <a:masterClrMapping/>
  </p:clrMapOvr>
  <p:transition spd="med"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0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81798"/>
      </p:ext>
    </p:extLst>
  </p:cSld>
  <p:clrMapOvr>
    <a:masterClrMapping/>
  </p:clrMapOvr>
  <p:transition spd="med"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28096"/>
      </p:ext>
    </p:extLst>
  </p:cSld>
  <p:clrMapOvr>
    <a:masterClrMapping/>
  </p:clrMapOvr>
  <p:transition spd="med"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39811"/>
      </p:ext>
    </p:extLst>
  </p:cSld>
  <p:clrMapOvr>
    <a:masterClrMapping/>
  </p:clrMapOvr>
  <p:transition spd="med"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30401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35335"/>
      </p:ext>
    </p:extLst>
  </p:cSld>
  <p:clrMapOvr>
    <a:masterClrMapping/>
  </p:clrMapOvr>
  <p:transition spd="med"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64017-7F65-45C4-A816-23F871550292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A02ADF2D-1806-4D17-95F6-0A705461BA0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44601"/>
      </p:ext>
    </p:extLst>
  </p:cSld>
  <p:clrMapOvr>
    <a:masterClrMapping/>
  </p:clrMapOvr>
  <p:transition spd="med"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6576"/>
      </p:ext>
    </p:extLst>
  </p:cSld>
  <p:clrMapOvr>
    <a:masterClrMapping/>
  </p:clrMapOvr>
  <p:transition spd="med"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58210"/>
      </p:ext>
    </p:extLst>
  </p:cSld>
  <p:clrMapOvr>
    <a:masterClrMapping/>
  </p:clrMapOvr>
  <p:transition spd="med">
    <p:cu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752680"/>
      </p:ext>
    </p:extLst>
  </p:cSld>
  <p:clrMapOvr>
    <a:masterClrMapping/>
  </p:clrMapOvr>
  <p:transition spd="med">
    <p:cu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956054"/>
      </p:ext>
    </p:extLst>
  </p:cSld>
  <p:clrMapOvr>
    <a:masterClrMapping/>
  </p:clrMapOvr>
  <p:transition spd="med">
    <p:cu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94755"/>
      </p:ext>
    </p:extLst>
  </p:cSld>
  <p:clrMapOvr>
    <a:masterClrMapping/>
  </p:clrMapOvr>
  <p:transition spd="med">
    <p:cut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719136"/>
      </p:ext>
    </p:extLst>
  </p:cSld>
  <p:clrMapOvr>
    <a:masterClrMapping/>
  </p:clrMapOvr>
  <p:transition spd="med">
    <p:cut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301599"/>
      </p:ext>
    </p:extLst>
  </p:cSld>
  <p:clrMapOvr>
    <a:masterClrMapping/>
  </p:clrMapOvr>
  <p:transition spd="med">
    <p:cut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29144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86935"/>
      </p:ext>
    </p:extLst>
  </p:cSld>
  <p:clrMapOvr>
    <a:masterClrMapping/>
  </p:clrMapOvr>
  <p:transition spd="med"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10933"/>
      </p:ext>
    </p:extLst>
  </p:cSld>
  <p:clrMapOvr>
    <a:masterClrMapping/>
  </p:clrMapOvr>
  <p:transition spd="med">
    <p:cut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06D959-85DE-488A-9F7C-C282CFE33CB0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A5FF298-EE19-44E7-BFAF-4B9D1F94A90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34562"/>
      </p:ext>
    </p:extLst>
  </p:cSld>
  <p:clrMapOvr>
    <a:masterClrMapping/>
  </p:clrMapOvr>
  <p:transition spd="med">
    <p:cut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222352"/>
      </p:ext>
    </p:extLst>
  </p:cSld>
  <p:clrMapOvr>
    <a:masterClrMapping/>
  </p:clrMapOvr>
  <p:transition spd="med">
    <p:cut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47306"/>
      </p:ext>
    </p:extLst>
  </p:cSld>
  <p:clrMapOvr>
    <a:masterClrMapping/>
  </p:clrMapOvr>
  <p:transition spd="med">
    <p:cut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94161"/>
      </p:ext>
    </p:extLst>
  </p:cSld>
  <p:clrMapOvr>
    <a:masterClrMapping/>
  </p:clrMapOvr>
  <p:transition spd="med">
    <p:cut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84471"/>
      </p:ext>
    </p:extLst>
  </p:cSld>
  <p:clrMapOvr>
    <a:masterClrMapping/>
  </p:clrMapOvr>
  <p:transition spd="med">
    <p:cut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846211"/>
      </p:ext>
    </p:extLst>
  </p:cSld>
  <p:clrMapOvr>
    <a:masterClrMapping/>
  </p:clrMapOvr>
  <p:transition spd="med">
    <p:cut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5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130531"/>
      </p:ext>
    </p:extLst>
  </p:cSld>
  <p:clrMapOvr>
    <a:masterClrMapping/>
  </p:clrMapOvr>
  <p:transition spd="med">
    <p:cut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0025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594114"/>
      </p:ext>
    </p:extLst>
  </p:cSld>
  <p:clrMapOvr>
    <a:masterClrMapping/>
  </p:clrMapOvr>
  <p:transition spd="med">
    <p:cut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87418"/>
      </p:ext>
    </p:extLst>
  </p:cSld>
  <p:clrMapOvr>
    <a:masterClrMapping/>
  </p:clrMapOvr>
  <p:transition spd="med">
    <p:cut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340124"/>
      </p:ext>
    </p:extLst>
  </p:cSld>
  <p:clrMapOvr>
    <a:masterClrMapping/>
  </p:clrMapOvr>
  <p:transition spd="med">
    <p:cut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4263E-4B11-481F-A744-0AC7B1E74A21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1B3DF31-8E06-4290-B920-8A7D3B8015B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74788"/>
      </p:ext>
    </p:extLst>
  </p:cSld>
  <p:clrMapOvr>
    <a:masterClrMapping/>
  </p:clrMapOvr>
  <p:transition spd="med">
    <p:cut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49193"/>
      </p:ext>
    </p:extLst>
  </p:cSld>
  <p:clrMapOvr>
    <a:masterClrMapping/>
  </p:clrMapOvr>
  <p:transition spd="med">
    <p:cut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70286"/>
      </p:ext>
    </p:extLst>
  </p:cSld>
  <p:clrMapOvr>
    <a:masterClrMapping/>
  </p:clrMapOvr>
  <p:transition spd="med">
    <p:cut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57885"/>
      </p:ext>
    </p:extLst>
  </p:cSld>
  <p:clrMapOvr>
    <a:masterClrMapping/>
  </p:clrMapOvr>
  <p:transition spd="med">
    <p:cut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484735"/>
      </p:ext>
    </p:extLst>
  </p:cSld>
  <p:clrMapOvr>
    <a:masterClrMapping/>
  </p:clrMapOvr>
  <p:transition spd="med">
    <p:cut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0860">
              <a:lnSpc>
                <a:spcPts val="1219"/>
              </a:lnSpc>
            </a:pPr>
            <a:r>
              <a:rPr lang="en-GB"/>
              <a:t>Gloria</a:t>
            </a:r>
            <a:r>
              <a:rPr lang="en-GB" spc="-68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2579">
              <a:lnSpc>
                <a:spcPts val="1407"/>
              </a:lnSpc>
            </a:pPr>
            <a:fld id="{81D60167-4931-47E6-BA6A-407CBD079E47}" type="slidenum">
              <a:rPr lang="en-GB" smtClean="0"/>
              <a:pPr marL="32579">
                <a:lnSpc>
                  <a:spcPts val="1407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888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890594"/>
      </p:ext>
    </p:extLst>
  </p:cSld>
  <p:clrMapOvr>
    <a:masterClrMapping/>
  </p:clrMapOvr>
  <p:transition spd="med">
    <p:cut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0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19182-8ED6-4C6C-A7DF-43B04C22BFB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2C5FE86-26CA-48D8-B6F7-1821F2B916D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64389"/>
      </p:ext>
    </p:extLst>
  </p:cSld>
  <p:clrMapOvr>
    <a:masterClrMapping/>
  </p:clrMapOvr>
  <p:transition spd="med">
    <p:cut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16584"/>
      </p:ext>
    </p:extLst>
  </p:cSld>
  <p:clrMapOvr>
    <a:masterClrMapping/>
  </p:clrMapOvr>
  <p:transition spd="med">
    <p:cut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8997"/>
      </p:ext>
    </p:extLst>
  </p:cSld>
  <p:clrMapOvr>
    <a:masterClrMapping/>
  </p:clrMapOvr>
  <p:transition spd="med">
    <p:cut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6364"/>
      </p:ext>
    </p:extLst>
  </p:cSld>
  <p:clrMapOvr>
    <a:masterClrMapping/>
  </p:clrMapOvr>
  <p:transition spd="med">
    <p:cut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24744"/>
      </p:ext>
    </p:extLst>
  </p:cSld>
  <p:clrMapOvr>
    <a:masterClrMapping/>
  </p:clrMapOvr>
  <p:transition spd="med">
    <p:cut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4263E-4B11-481F-A744-0AC7B1E74A21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1B3DF31-8E06-4290-B920-8A7D3B8015B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009752"/>
      </p:ext>
    </p:extLst>
  </p:cSld>
  <p:clrMapOvr>
    <a:masterClrMapping/>
  </p:clrMapOvr>
  <p:transition spd="med">
    <p:cut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602834"/>
      </p:ext>
    </p:extLst>
  </p:cSld>
  <p:clrMapOvr>
    <a:masterClrMapping/>
  </p:clrMapOvr>
  <p:transition spd="med">
    <p:cut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6213"/>
      </p:ext>
    </p:extLst>
  </p:cSld>
  <p:clrMapOvr>
    <a:masterClrMapping/>
  </p:clrMapOvr>
  <p:transition spd="med">
    <p:cut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355516"/>
      </p:ext>
    </p:extLst>
  </p:cSld>
  <p:clrMapOvr>
    <a:masterClrMapping/>
  </p:clrMapOvr>
  <p:transition spd="med">
    <p:cut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72714"/>
      </p:ext>
    </p:extLst>
  </p:cSld>
  <p:clrMapOvr>
    <a:masterClrMapping/>
  </p:clrMapOvr>
  <p:transition spd="med">
    <p:cut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0860">
              <a:lnSpc>
                <a:spcPts val="1219"/>
              </a:lnSpc>
            </a:pPr>
            <a:r>
              <a:rPr lang="en-GB"/>
              <a:t>Gloria</a:t>
            </a:r>
            <a:r>
              <a:rPr lang="en-GB" spc="-68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2579">
              <a:lnSpc>
                <a:spcPts val="1407"/>
              </a:lnSpc>
            </a:pPr>
            <a:fld id="{81D60167-4931-47E6-BA6A-407CBD079E47}" type="slidenum">
              <a:rPr lang="en-GB" smtClean="0"/>
              <a:pPr marL="32579">
                <a:lnSpc>
                  <a:spcPts val="1407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67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918006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9464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6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9D24A84-979A-47E8-B38F-F9B2C55034FC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08DC34-590E-40DB-A1C3-69829D0C0C1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BB99F9-A75C-4009-859F-67162EB7206F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CF27564-F3C3-4DD0-B0A3-DA762816107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BB99F9-A75C-4009-859F-67162EB7206F}" type="datetimeFigureOut">
              <a:rPr lang="zh-TW" altLang="en-US" smtClean="0"/>
              <a:pPr>
                <a:defRPr/>
              </a:pPr>
              <a:t>2021/11/17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CF27564-F3C3-4DD0-B0A3-DA762816107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3.png"/><Relationship Id="rId5" Type="http://schemas.openxmlformats.org/officeDocument/2006/relationships/image" Target="../media/image3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8.wmf"/><Relationship Id="rId18" Type="http://schemas.openxmlformats.org/officeDocument/2006/relationships/image" Target="../media/image4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6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8.wmf"/><Relationship Id="rId5" Type="http://schemas.openxmlformats.org/officeDocument/2006/relationships/image" Target="../media/image41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335" y="3789040"/>
            <a:ext cx="9160669" cy="2736304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>
              <a:defRPr/>
            </a:pPr>
            <a:endParaRPr kumimoji="0" lang="zh-CN" altLang="en-US" sz="1350">
              <a:solidFill>
                <a:srgbClr val="000000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42" y="4221088"/>
            <a:ext cx="1346835" cy="16883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-180528" y="1037325"/>
            <a:ext cx="9116600" cy="275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 </a:t>
            </a:r>
          </a:p>
          <a:p>
            <a:pPr indent="4572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>
                <a:latin typeface="Times New Roman" pitchFamily="18" charset="0"/>
                <a:cs typeface="Times New Roman" pitchFamily="18" charset="0"/>
              </a:rPr>
              <a:t>Convolution and Linear Time-invariant Systems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38" y="436510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8913"/>
            <a:ext cx="5815013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1196752"/>
            <a:ext cx="73771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00447"/>
            <a:ext cx="9144000" cy="104644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Representing an arbitrary signal as an integral of impulses</a:t>
            </a:r>
            <a:r>
              <a:rPr lang="zh-CN" altLang="zh-CN" sz="2400" dirty="0">
                <a:effectLst/>
                <a:ea typeface="Segoe UI Web (West European)"/>
              </a:rPr>
              <a:t>表示任意信号作为脉冲的组成部分</a:t>
            </a:r>
          </a:p>
        </p:txBody>
      </p:sp>
      <p:graphicFrame>
        <p:nvGraphicFramePr>
          <p:cNvPr id="113668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93015"/>
              </p:ext>
            </p:extLst>
          </p:nvPr>
        </p:nvGraphicFramePr>
        <p:xfrm>
          <a:off x="755576" y="2135959"/>
          <a:ext cx="57245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方程式" r:id="rId3" imgW="1917700" imgH="431800" progId="Equation.3">
                  <p:embed/>
                </p:oleObj>
              </mc:Choice>
              <mc:Fallback>
                <p:oleObj name="方程式" r:id="rId3" imgW="1917700" imgH="431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5959"/>
                        <a:ext cx="57245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物件 3"/>
          <p:cNvGraphicFramePr>
            <a:graphicFrameLocks noChangeAspect="1"/>
          </p:cNvGraphicFramePr>
          <p:nvPr/>
        </p:nvGraphicFramePr>
        <p:xfrm>
          <a:off x="1387475" y="3860800"/>
          <a:ext cx="4797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方程式" r:id="rId5" imgW="1524000" imgH="330200" progId="Equation.3">
                  <p:embed/>
                </p:oleObj>
              </mc:Choice>
              <mc:Fallback>
                <p:oleObj name="方程式" r:id="rId5" imgW="1524000" imgH="330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860800"/>
                        <a:ext cx="47974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63" y="3286125"/>
            <a:ext cx="33655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See Fig 2.12 , p.91 of text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43038" y="5153025"/>
            <a:ext cx="636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 impulse located at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whose value is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113672" name="AutoShape 5"/>
          <p:cNvCxnSpPr>
            <a:cxnSpLocks noChangeShapeType="1"/>
          </p:cNvCxnSpPr>
          <p:nvPr/>
        </p:nvCxnSpPr>
        <p:spPr bwMode="auto">
          <a:xfrm flipV="1">
            <a:off x="3779838" y="4594225"/>
            <a:ext cx="1587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3673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516487"/>
              </p:ext>
            </p:extLst>
          </p:nvPr>
        </p:nvGraphicFramePr>
        <p:xfrm>
          <a:off x="1443038" y="5591372"/>
          <a:ext cx="3675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方程式" r:id="rId7" imgW="1256755" imgH="355446" progId="Equation.3">
                  <p:embed/>
                </p:oleObj>
              </mc:Choice>
              <mc:Fallback>
                <p:oleObj name="方程式" r:id="rId7" imgW="1256755" imgH="355446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591372"/>
                        <a:ext cx="36750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400907" y="5850731"/>
            <a:ext cx="1752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special case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486228" y="513433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(</a:t>
            </a:r>
            <a:r>
              <a:rPr lang="zh-TW" altLang="en-US" sz="2600" dirty="0"/>
              <a:t>合成</a:t>
            </a:r>
            <a:r>
              <a:rPr lang="en-US" altLang="zh-TW" sz="2600" dirty="0"/>
              <a:t>)</a:t>
            </a:r>
            <a:endParaRPr lang="zh-TW" alt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0836A6-1C80-43F5-956E-8A1362163346}"/>
              </a:ext>
            </a:extLst>
          </p:cNvPr>
          <p:cNvSpPr/>
          <p:nvPr/>
        </p:nvSpPr>
        <p:spPr>
          <a:xfrm>
            <a:off x="35496" y="36117"/>
            <a:ext cx="82073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2.2 Continuous-time System : the Convolution Integral</a:t>
            </a:r>
            <a:r>
              <a:rPr lang="zh-CN" altLang="zh-CN" sz="3200" dirty="0">
                <a:effectLst/>
                <a:ea typeface="Segoe UI Web (West European)"/>
              </a:rPr>
              <a:t>连续时间系统：汇合集</a:t>
            </a:r>
            <a:r>
              <a:rPr lang="zh-CN" altLang="en-US" sz="3200" dirty="0">
                <a:effectLst/>
                <a:ea typeface="Segoe UI Web (West European)"/>
              </a:rPr>
              <a:t>合</a:t>
            </a:r>
            <a:endParaRPr lang="zh-CN" altLang="zh-CN" sz="3200" dirty="0">
              <a:effectLst/>
              <a:ea typeface="Segoe UI Web (West European)"/>
            </a:endParaRPr>
          </a:p>
        </p:txBody>
      </p:sp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5963"/>
            <a:ext cx="44767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1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339975"/>
            <a:ext cx="33591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1938"/>
            <a:ext cx="77216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矩形 1"/>
          <p:cNvSpPr>
            <a:spLocks noChangeArrowheads="1"/>
          </p:cNvSpPr>
          <p:nvPr/>
        </p:nvSpPr>
        <p:spPr bwMode="auto">
          <a:xfrm>
            <a:off x="-78581" y="1315224"/>
            <a:ext cx="9144000" cy="69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ts val="2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Different Way to visualize the convolution integral</a:t>
            </a:r>
          </a:p>
          <a:p>
            <a:pPr lvl="2" eaLnBrk="1" hangingPunct="1">
              <a:lnSpc>
                <a:spcPts val="2000"/>
              </a:lnSpc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Look on the index </a:t>
            </a:r>
            <a:r>
              <a:rPr kumimoji="0" lang="el-GR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endParaRPr kumimoji="0" lang="en-US" altLang="zh-TW" sz="25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0051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35007"/>
              </p:ext>
            </p:extLst>
          </p:nvPr>
        </p:nvGraphicFramePr>
        <p:xfrm>
          <a:off x="2799333" y="1724944"/>
          <a:ext cx="3594398" cy="78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方程式" r:id="rId3" imgW="1511300" imgH="330200" progId="Equation.3">
                  <p:embed/>
                </p:oleObj>
              </mc:Choice>
              <mc:Fallback>
                <p:oleObj name="方程式" r:id="rId3" imgW="1511300" imgH="330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333" y="1724944"/>
                        <a:ext cx="3594398" cy="780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0433" y="3014342"/>
            <a:ext cx="286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 signal at time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74283" y="2745457"/>
            <a:ext cx="162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input signal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56087" y="3383947"/>
            <a:ext cx="5475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reflected-over version of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)located at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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525095" y="2413983"/>
            <a:ext cx="0" cy="461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258270" y="2413983"/>
            <a:ext cx="0" cy="629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6905" y="3532560"/>
            <a:ext cx="9144000" cy="2886624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On the dummy index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is reflected over and shifted to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 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weighted by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and integrated to produce the output value at time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</a:p>
          <a:p>
            <a:pPr>
              <a:spcBef>
                <a:spcPts val="600"/>
              </a:spcBef>
              <a:defRPr/>
            </a:pPr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 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see Figs.2.19,2.20,2.21,pp.100-101 of text</a:t>
            </a:r>
          </a:p>
          <a:p>
            <a:pPr marL="742950" lvl="1" indent="-285750">
              <a:lnSpc>
                <a:spcPts val="2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linear time-invariant system is completely </a:t>
            </a:r>
          </a:p>
          <a:p>
            <a:pPr marL="756000" lvl="1">
              <a:lnSpc>
                <a:spcPts val="2000"/>
              </a:lnSpc>
              <a:spcBef>
                <a:spcPts val="0"/>
              </a:spcBef>
              <a:buSzPct val="70000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characterized by its unit impulse response</a:t>
            </a:r>
          </a:p>
          <a:p>
            <a:pPr marL="756000" lvl="1">
              <a:lnSpc>
                <a:spcPts val="2000"/>
              </a:lnSpc>
              <a:spcBef>
                <a:spcPts val="0"/>
              </a:spcBef>
              <a:buSzPct val="70000"/>
              <a:defRPr/>
            </a:pPr>
            <a:r>
              <a:rPr lang="zh-CN" altLang="zh-CN" sz="2000" dirty="0">
                <a:effectLst/>
                <a:ea typeface="Segoe UI Web (West European)"/>
              </a:rPr>
              <a:t>线性时间不变系统是完全的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以其单位脉冲响应为特征</a:t>
            </a:r>
            <a:endParaRPr lang="zh-CN" altLang="zh-CN" sz="2000" b="1" dirty="0">
              <a:effectLst/>
              <a:ea typeface="Segoe UI Web (West European)"/>
            </a:endParaRPr>
          </a:p>
          <a:p>
            <a:pPr marL="756000" lvl="1">
              <a:lnSpc>
                <a:spcPts val="2000"/>
              </a:lnSpc>
              <a:spcBef>
                <a:spcPts val="0"/>
              </a:spcBef>
              <a:buSzPct val="70000"/>
              <a:defRPr/>
            </a:pP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036395" y="2396521"/>
            <a:ext cx="0" cy="1084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80" y="188913"/>
            <a:ext cx="4696782" cy="597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98524"/>
            <a:ext cx="1810512" cy="145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323528" y="2780928"/>
            <a:ext cx="1649752" cy="936104"/>
            <a:chOff x="484478" y="3217333"/>
            <a:chExt cx="1649752" cy="936104"/>
          </a:xfrm>
        </p:grpSpPr>
        <p:pic>
          <p:nvPicPr>
            <p:cNvPr id="4" name="圖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06" r="20934" b="22331"/>
            <a:stretch/>
          </p:blipFill>
          <p:spPr bwMode="auto">
            <a:xfrm flipH="1">
              <a:off x="702730" y="3217333"/>
              <a:ext cx="1431500" cy="65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538120" y="3753327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84478" y="3753327"/>
                  <a:ext cx="73533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78" y="3753327"/>
                  <a:ext cx="73533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7412" y="3717032"/>
                <a:ext cx="11138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(−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2" y="3717032"/>
                <a:ext cx="1113830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A707D4-F3DE-4735-9C48-EBE82088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4574"/>
            <a:ext cx="4457700" cy="140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3E4713-589A-43BC-9E24-75AF7C82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57625"/>
            <a:ext cx="4457700" cy="1285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A720DD-8356-4F34-9E04-8A353434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7" y="1865362"/>
            <a:ext cx="5619750" cy="171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5F9B3B-6C96-45AC-B242-A4E60722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2" y="5249813"/>
            <a:ext cx="5648325" cy="108585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028" y="356152"/>
            <a:ext cx="358837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Matrix</a:t>
            </a:r>
            <a:r>
              <a:rPr spc="-26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perspective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76957" y="3948818"/>
          <a:ext cx="1838030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6205" y="3973252"/>
          <a:ext cx="1836402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1906" y="2032053"/>
          <a:ext cx="1836402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424012" y="3375960"/>
            <a:ext cx="327425" cy="2341385"/>
            <a:chOff x="5173636" y="3716223"/>
            <a:chExt cx="382905" cy="2738120"/>
          </a:xfrm>
        </p:grpSpPr>
        <p:sp>
          <p:nvSpPr>
            <p:cNvPr id="7" name="object 7"/>
            <p:cNvSpPr/>
            <p:nvPr/>
          </p:nvSpPr>
          <p:spPr>
            <a:xfrm>
              <a:off x="5289648" y="3881328"/>
              <a:ext cx="12700" cy="2568575"/>
            </a:xfrm>
            <a:custGeom>
              <a:avLst/>
              <a:gdLst/>
              <a:ahLst/>
              <a:cxnLst/>
              <a:rect l="l" t="t" r="r" b="b"/>
              <a:pathLst>
                <a:path w="12700" h="2568575">
                  <a:moveTo>
                    <a:pt x="12575" y="2568568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1792" y="385592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731" y="0"/>
                  </a:moveTo>
                  <a:lnTo>
                    <a:pt x="0" y="76390"/>
                  </a:lnTo>
                  <a:lnTo>
                    <a:pt x="76200" y="76009"/>
                  </a:lnTo>
                  <a:lnTo>
                    <a:pt x="37731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6812" y="4028719"/>
              <a:ext cx="376555" cy="364490"/>
            </a:xfrm>
            <a:custGeom>
              <a:avLst/>
              <a:gdLst/>
              <a:ahLst/>
              <a:cxnLst/>
              <a:rect l="l" t="t" r="r" b="b"/>
              <a:pathLst>
                <a:path w="376554" h="364489">
                  <a:moveTo>
                    <a:pt x="360552" y="0"/>
                  </a:moveTo>
                  <a:lnTo>
                    <a:pt x="339076" y="35520"/>
                  </a:lnTo>
                  <a:lnTo>
                    <a:pt x="309513" y="68045"/>
                  </a:lnTo>
                  <a:lnTo>
                    <a:pt x="272615" y="97070"/>
                  </a:lnTo>
                  <a:lnTo>
                    <a:pt x="229131" y="122090"/>
                  </a:lnTo>
                  <a:lnTo>
                    <a:pt x="179813" y="142598"/>
                  </a:lnTo>
                  <a:lnTo>
                    <a:pt x="125412" y="158089"/>
                  </a:lnTo>
                  <a:lnTo>
                    <a:pt x="125412" y="89344"/>
                  </a:lnTo>
                  <a:lnTo>
                    <a:pt x="0" y="240588"/>
                  </a:lnTo>
                  <a:lnTo>
                    <a:pt x="125412" y="364312"/>
                  </a:lnTo>
                  <a:lnTo>
                    <a:pt x="125412" y="295567"/>
                  </a:lnTo>
                  <a:lnTo>
                    <a:pt x="179470" y="280226"/>
                  </a:lnTo>
                  <a:lnTo>
                    <a:pt x="227942" y="260215"/>
                  </a:lnTo>
                  <a:lnTo>
                    <a:pt x="270377" y="236101"/>
                  </a:lnTo>
                  <a:lnTo>
                    <a:pt x="306326" y="208451"/>
                  </a:lnTo>
                  <a:lnTo>
                    <a:pt x="335337" y="177830"/>
                  </a:lnTo>
                  <a:lnTo>
                    <a:pt x="356959" y="144805"/>
                  </a:lnTo>
                  <a:lnTo>
                    <a:pt x="376236" y="73810"/>
                  </a:lnTo>
                  <a:lnTo>
                    <a:pt x="372990" y="36974"/>
                  </a:lnTo>
                  <a:lnTo>
                    <a:pt x="360552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6812" y="3719398"/>
              <a:ext cx="376555" cy="378460"/>
            </a:xfrm>
            <a:custGeom>
              <a:avLst/>
              <a:gdLst/>
              <a:ahLst/>
              <a:cxnLst/>
              <a:rect l="l" t="t" r="r" b="b"/>
              <a:pathLst>
                <a:path w="376554" h="378460">
                  <a:moveTo>
                    <a:pt x="0" y="0"/>
                  </a:moveTo>
                  <a:lnTo>
                    <a:pt x="0" y="137477"/>
                  </a:lnTo>
                  <a:lnTo>
                    <a:pt x="55596" y="140085"/>
                  </a:lnTo>
                  <a:lnTo>
                    <a:pt x="108660" y="147663"/>
                  </a:lnTo>
                  <a:lnTo>
                    <a:pt x="158609" y="159837"/>
                  </a:lnTo>
                  <a:lnTo>
                    <a:pt x="204862" y="176236"/>
                  </a:lnTo>
                  <a:lnTo>
                    <a:pt x="246837" y="196487"/>
                  </a:lnTo>
                  <a:lnTo>
                    <a:pt x="283950" y="220219"/>
                  </a:lnTo>
                  <a:lnTo>
                    <a:pt x="315621" y="247060"/>
                  </a:lnTo>
                  <a:lnTo>
                    <a:pt x="341268" y="276637"/>
                  </a:lnTo>
                  <a:lnTo>
                    <a:pt x="372157" y="342512"/>
                  </a:lnTo>
                  <a:lnTo>
                    <a:pt x="376237" y="378066"/>
                  </a:lnTo>
                  <a:lnTo>
                    <a:pt x="376237" y="240588"/>
                  </a:lnTo>
                  <a:lnTo>
                    <a:pt x="360307" y="171101"/>
                  </a:lnTo>
                  <a:lnTo>
                    <a:pt x="315621" y="109582"/>
                  </a:lnTo>
                  <a:lnTo>
                    <a:pt x="283950" y="82742"/>
                  </a:lnTo>
                  <a:lnTo>
                    <a:pt x="246837" y="59010"/>
                  </a:lnTo>
                  <a:lnTo>
                    <a:pt x="204862" y="38758"/>
                  </a:lnTo>
                  <a:lnTo>
                    <a:pt x="158609" y="22359"/>
                  </a:lnTo>
                  <a:lnTo>
                    <a:pt x="108660" y="10185"/>
                  </a:lnTo>
                  <a:lnTo>
                    <a:pt x="55596" y="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6811" y="3719398"/>
              <a:ext cx="376555" cy="673735"/>
            </a:xfrm>
            <a:custGeom>
              <a:avLst/>
              <a:gdLst/>
              <a:ahLst/>
              <a:cxnLst/>
              <a:rect l="l" t="t" r="r" b="b"/>
              <a:pathLst>
                <a:path w="376554" h="673735">
                  <a:moveTo>
                    <a:pt x="376237" y="378062"/>
                  </a:moveTo>
                  <a:lnTo>
                    <a:pt x="360308" y="308578"/>
                  </a:lnTo>
                  <a:lnTo>
                    <a:pt x="315623" y="247062"/>
                  </a:lnTo>
                  <a:lnTo>
                    <a:pt x="283952" y="220221"/>
                  </a:lnTo>
                  <a:lnTo>
                    <a:pt x="246839" y="196489"/>
                  </a:lnTo>
                  <a:lnTo>
                    <a:pt x="204865" y="176237"/>
                  </a:lnTo>
                  <a:lnTo>
                    <a:pt x="158612" y="159838"/>
                  </a:lnTo>
                  <a:lnTo>
                    <a:pt x="108662" y="147664"/>
                  </a:lnTo>
                  <a:lnTo>
                    <a:pt x="55597" y="140086"/>
                  </a:lnTo>
                  <a:lnTo>
                    <a:pt x="0" y="137477"/>
                  </a:lnTo>
                  <a:lnTo>
                    <a:pt x="0" y="0"/>
                  </a:lnTo>
                  <a:lnTo>
                    <a:pt x="55597" y="2608"/>
                  </a:lnTo>
                  <a:lnTo>
                    <a:pt x="108662" y="10186"/>
                  </a:lnTo>
                  <a:lnTo>
                    <a:pt x="158612" y="22360"/>
                  </a:lnTo>
                  <a:lnTo>
                    <a:pt x="204865" y="38759"/>
                  </a:lnTo>
                  <a:lnTo>
                    <a:pt x="246839" y="59011"/>
                  </a:lnTo>
                  <a:lnTo>
                    <a:pt x="283952" y="82743"/>
                  </a:lnTo>
                  <a:lnTo>
                    <a:pt x="315623" y="109583"/>
                  </a:lnTo>
                  <a:lnTo>
                    <a:pt x="341269" y="139160"/>
                  </a:lnTo>
                  <a:lnTo>
                    <a:pt x="372158" y="205032"/>
                  </a:lnTo>
                  <a:lnTo>
                    <a:pt x="376237" y="240584"/>
                  </a:lnTo>
                  <a:lnTo>
                    <a:pt x="376237" y="378062"/>
                  </a:lnTo>
                  <a:lnTo>
                    <a:pt x="358185" y="451737"/>
                  </a:lnTo>
                  <a:lnTo>
                    <a:pt x="336511" y="485675"/>
                  </a:lnTo>
                  <a:lnTo>
                    <a:pt x="307196" y="516964"/>
                  </a:lnTo>
                  <a:lnTo>
                    <a:pt x="270834" y="545067"/>
                  </a:lnTo>
                  <a:lnTo>
                    <a:pt x="228021" y="569447"/>
                  </a:lnTo>
                  <a:lnTo>
                    <a:pt x="179348" y="589566"/>
                  </a:lnTo>
                  <a:lnTo>
                    <a:pt x="125411" y="604888"/>
                  </a:lnTo>
                  <a:lnTo>
                    <a:pt x="125411" y="673627"/>
                  </a:lnTo>
                  <a:lnTo>
                    <a:pt x="0" y="549909"/>
                  </a:lnTo>
                  <a:lnTo>
                    <a:pt x="125411" y="398672"/>
                  </a:lnTo>
                  <a:lnTo>
                    <a:pt x="125411" y="467411"/>
                  </a:lnTo>
                  <a:lnTo>
                    <a:pt x="179813" y="451918"/>
                  </a:lnTo>
                  <a:lnTo>
                    <a:pt x="229133" y="431410"/>
                  </a:lnTo>
                  <a:lnTo>
                    <a:pt x="272617" y="406392"/>
                  </a:lnTo>
                  <a:lnTo>
                    <a:pt x="309516" y="377368"/>
                  </a:lnTo>
                  <a:lnTo>
                    <a:pt x="339078" y="344844"/>
                  </a:lnTo>
                  <a:lnTo>
                    <a:pt x="360553" y="309323"/>
                  </a:lnTo>
                </a:path>
              </a:pathLst>
            </a:custGeom>
            <a:ln w="63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91854" y="3536143"/>
            <a:ext cx="2507541" cy="358375"/>
            <a:chOff x="2095474" y="3903548"/>
            <a:chExt cx="2932430" cy="419100"/>
          </a:xfrm>
        </p:grpSpPr>
        <p:sp>
          <p:nvSpPr>
            <p:cNvPr id="13" name="object 13"/>
            <p:cNvSpPr/>
            <p:nvPr/>
          </p:nvSpPr>
          <p:spPr>
            <a:xfrm>
              <a:off x="2120879" y="4181360"/>
              <a:ext cx="2907030" cy="0"/>
            </a:xfrm>
            <a:custGeom>
              <a:avLst/>
              <a:gdLst/>
              <a:ahLst/>
              <a:cxnLst/>
              <a:rect l="l" t="t" r="r" b="b"/>
              <a:pathLst>
                <a:path w="2907029">
                  <a:moveTo>
                    <a:pt x="2906707" y="0"/>
                  </a:moveTo>
                  <a:lnTo>
                    <a:pt x="0" y="1"/>
                  </a:lnTo>
                </a:path>
              </a:pathLst>
            </a:custGeom>
            <a:ln w="8312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5474" y="4143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8077" y="3906723"/>
              <a:ext cx="385445" cy="413384"/>
            </a:xfrm>
            <a:custGeom>
              <a:avLst/>
              <a:gdLst/>
              <a:ahLst/>
              <a:cxnLst/>
              <a:rect l="l" t="t" r="r" b="b"/>
              <a:pathLst>
                <a:path w="385444" h="413385">
                  <a:moveTo>
                    <a:pt x="254482" y="0"/>
                  </a:moveTo>
                  <a:lnTo>
                    <a:pt x="94513" y="137579"/>
                  </a:lnTo>
                  <a:lnTo>
                    <a:pt x="167220" y="137579"/>
                  </a:lnTo>
                  <a:lnTo>
                    <a:pt x="150832" y="197263"/>
                  </a:lnTo>
                  <a:lnTo>
                    <a:pt x="129139" y="251369"/>
                  </a:lnTo>
                  <a:lnTo>
                    <a:pt x="102674" y="299073"/>
                  </a:lnTo>
                  <a:lnTo>
                    <a:pt x="71973" y="339553"/>
                  </a:lnTo>
                  <a:lnTo>
                    <a:pt x="37570" y="371983"/>
                  </a:lnTo>
                  <a:lnTo>
                    <a:pt x="0" y="395541"/>
                  </a:lnTo>
                  <a:lnTo>
                    <a:pt x="35551" y="408370"/>
                  </a:lnTo>
                  <a:lnTo>
                    <a:pt x="71027" y="412829"/>
                  </a:lnTo>
                  <a:lnTo>
                    <a:pt x="105977" y="409289"/>
                  </a:lnTo>
                  <a:lnTo>
                    <a:pt x="139951" y="398122"/>
                  </a:lnTo>
                  <a:lnTo>
                    <a:pt x="203171" y="354391"/>
                  </a:lnTo>
                  <a:lnTo>
                    <a:pt x="231516" y="322569"/>
                  </a:lnTo>
                  <a:lnTo>
                    <a:pt x="257086" y="284606"/>
                  </a:lnTo>
                  <a:lnTo>
                    <a:pt x="279428" y="240872"/>
                  </a:lnTo>
                  <a:lnTo>
                    <a:pt x="298095" y="191739"/>
                  </a:lnTo>
                  <a:lnTo>
                    <a:pt x="312635" y="137579"/>
                  </a:lnTo>
                  <a:lnTo>
                    <a:pt x="385343" y="137579"/>
                  </a:lnTo>
                  <a:lnTo>
                    <a:pt x="254482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0899" y="3906723"/>
              <a:ext cx="400050" cy="412750"/>
            </a:xfrm>
            <a:custGeom>
              <a:avLst/>
              <a:gdLst/>
              <a:ahLst/>
              <a:cxnLst/>
              <a:rect l="l" t="t" r="r" b="b"/>
              <a:pathLst>
                <a:path w="400050" h="412750">
                  <a:moveTo>
                    <a:pt x="145415" y="0"/>
                  </a:moveTo>
                  <a:lnTo>
                    <a:pt x="0" y="0"/>
                  </a:lnTo>
                  <a:lnTo>
                    <a:pt x="2323" y="56007"/>
                  </a:lnTo>
                  <a:lnTo>
                    <a:pt x="9090" y="109724"/>
                  </a:lnTo>
                  <a:lnTo>
                    <a:pt x="19997" y="160659"/>
                  </a:lnTo>
                  <a:lnTo>
                    <a:pt x="34742" y="208321"/>
                  </a:lnTo>
                  <a:lnTo>
                    <a:pt x="53022" y="252217"/>
                  </a:lnTo>
                  <a:lnTo>
                    <a:pt x="74533" y="291857"/>
                  </a:lnTo>
                  <a:lnTo>
                    <a:pt x="98971" y="326747"/>
                  </a:lnTo>
                  <a:lnTo>
                    <a:pt x="126034" y="356396"/>
                  </a:lnTo>
                  <a:lnTo>
                    <a:pt x="186822" y="398005"/>
                  </a:lnTo>
                  <a:lnTo>
                    <a:pt x="254469" y="412750"/>
                  </a:lnTo>
                  <a:lnTo>
                    <a:pt x="399884" y="412750"/>
                  </a:lnTo>
                  <a:lnTo>
                    <a:pt x="365355" y="408982"/>
                  </a:lnTo>
                  <a:lnTo>
                    <a:pt x="332237" y="398005"/>
                  </a:lnTo>
                  <a:lnTo>
                    <a:pt x="271449" y="356396"/>
                  </a:lnTo>
                  <a:lnTo>
                    <a:pt x="244386" y="326747"/>
                  </a:lnTo>
                  <a:lnTo>
                    <a:pt x="219948" y="291857"/>
                  </a:lnTo>
                  <a:lnTo>
                    <a:pt x="198437" y="252217"/>
                  </a:lnTo>
                  <a:lnTo>
                    <a:pt x="180157" y="208321"/>
                  </a:lnTo>
                  <a:lnTo>
                    <a:pt x="165412" y="160659"/>
                  </a:lnTo>
                  <a:lnTo>
                    <a:pt x="154505" y="109724"/>
                  </a:lnTo>
                  <a:lnTo>
                    <a:pt x="147738" y="56007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00B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0899" y="3906723"/>
              <a:ext cx="713105" cy="412750"/>
            </a:xfrm>
            <a:custGeom>
              <a:avLst/>
              <a:gdLst/>
              <a:ahLst/>
              <a:cxnLst/>
              <a:rect l="l" t="t" r="r" b="b"/>
              <a:pathLst>
                <a:path w="713105" h="412750">
                  <a:moveTo>
                    <a:pt x="327183" y="395543"/>
                  </a:moveTo>
                  <a:lnTo>
                    <a:pt x="364754" y="371984"/>
                  </a:lnTo>
                  <a:lnTo>
                    <a:pt x="399156" y="339553"/>
                  </a:lnTo>
                  <a:lnTo>
                    <a:pt x="429855" y="299073"/>
                  </a:lnTo>
                  <a:lnTo>
                    <a:pt x="456318" y="251369"/>
                  </a:lnTo>
                  <a:lnTo>
                    <a:pt x="478010" y="197264"/>
                  </a:lnTo>
                  <a:lnTo>
                    <a:pt x="494397" y="137581"/>
                  </a:lnTo>
                  <a:lnTo>
                    <a:pt x="421689" y="137581"/>
                  </a:lnTo>
                  <a:lnTo>
                    <a:pt x="581658" y="0"/>
                  </a:lnTo>
                  <a:lnTo>
                    <a:pt x="712521" y="137581"/>
                  </a:lnTo>
                  <a:lnTo>
                    <a:pt x="639813" y="137581"/>
                  </a:lnTo>
                  <a:lnTo>
                    <a:pt x="623607" y="196753"/>
                  </a:lnTo>
                  <a:lnTo>
                    <a:pt x="602326" y="250149"/>
                  </a:lnTo>
                  <a:lnTo>
                    <a:pt x="576538" y="297118"/>
                  </a:lnTo>
                  <a:lnTo>
                    <a:pt x="546813" y="337008"/>
                  </a:lnTo>
                  <a:lnTo>
                    <a:pt x="513717" y="369167"/>
                  </a:lnTo>
                  <a:lnTo>
                    <a:pt x="477819" y="392945"/>
                  </a:lnTo>
                  <a:lnTo>
                    <a:pt x="439688" y="407690"/>
                  </a:lnTo>
                  <a:lnTo>
                    <a:pt x="399890" y="412749"/>
                  </a:lnTo>
                  <a:lnTo>
                    <a:pt x="254475" y="412749"/>
                  </a:lnTo>
                  <a:lnTo>
                    <a:pt x="186826" y="398005"/>
                  </a:lnTo>
                  <a:lnTo>
                    <a:pt x="126037" y="356397"/>
                  </a:lnTo>
                  <a:lnTo>
                    <a:pt x="98973" y="326748"/>
                  </a:lnTo>
                  <a:lnTo>
                    <a:pt x="74534" y="291858"/>
                  </a:lnTo>
                  <a:lnTo>
                    <a:pt x="53023" y="252219"/>
                  </a:lnTo>
                  <a:lnTo>
                    <a:pt x="34743" y="208322"/>
                  </a:lnTo>
                  <a:lnTo>
                    <a:pt x="19998" y="160661"/>
                  </a:lnTo>
                  <a:lnTo>
                    <a:pt x="9090" y="109725"/>
                  </a:lnTo>
                  <a:lnTo>
                    <a:pt x="2323" y="56007"/>
                  </a:lnTo>
                  <a:lnTo>
                    <a:pt x="0" y="0"/>
                  </a:lnTo>
                  <a:lnTo>
                    <a:pt x="145416" y="0"/>
                  </a:lnTo>
                  <a:lnTo>
                    <a:pt x="147739" y="56007"/>
                  </a:lnTo>
                  <a:lnTo>
                    <a:pt x="154506" y="109725"/>
                  </a:lnTo>
                  <a:lnTo>
                    <a:pt x="165414" y="160661"/>
                  </a:lnTo>
                  <a:lnTo>
                    <a:pt x="180159" y="208322"/>
                  </a:lnTo>
                  <a:lnTo>
                    <a:pt x="198439" y="252219"/>
                  </a:lnTo>
                  <a:lnTo>
                    <a:pt x="219950" y="291858"/>
                  </a:lnTo>
                  <a:lnTo>
                    <a:pt x="244389" y="326748"/>
                  </a:lnTo>
                  <a:lnTo>
                    <a:pt x="271453" y="356397"/>
                  </a:lnTo>
                  <a:lnTo>
                    <a:pt x="332242" y="398005"/>
                  </a:lnTo>
                  <a:lnTo>
                    <a:pt x="365361" y="408981"/>
                  </a:lnTo>
                  <a:lnTo>
                    <a:pt x="399891" y="412749"/>
                  </a:lnTo>
                </a:path>
              </a:pathLst>
            </a:custGeom>
            <a:ln w="63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01296" y="5671190"/>
            <a:ext cx="495210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spc="-4" dirty="0">
                <a:latin typeface="Arial"/>
                <a:cs typeface="Arial"/>
              </a:rPr>
              <a:t>step</a:t>
            </a:r>
            <a:r>
              <a:rPr sz="1368" spc="-60" dirty="0">
                <a:latin typeface="Arial"/>
                <a:cs typeface="Arial"/>
              </a:rPr>
              <a:t> </a:t>
            </a:r>
            <a:r>
              <a:rPr sz="1368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6237" y="3614606"/>
            <a:ext cx="495210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spc="-4" dirty="0">
                <a:latin typeface="Arial"/>
                <a:cs typeface="Arial"/>
              </a:rPr>
              <a:t>step</a:t>
            </a:r>
            <a:r>
              <a:rPr sz="1368" spc="-60" dirty="0">
                <a:latin typeface="Arial"/>
                <a:cs typeface="Arial"/>
              </a:rPr>
              <a:t> </a:t>
            </a:r>
            <a:r>
              <a:rPr sz="1368" dirty="0">
                <a:latin typeface="Arial"/>
                <a:cs typeface="Arial"/>
              </a:rPr>
              <a:t>2</a:t>
            </a:r>
            <a:endParaRPr sz="1368">
              <a:latin typeface="Arial"/>
              <a:cs typeface="Arial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E41F1C70-A85F-4B8B-8798-2B591D0C1DFB}"/>
              </a:ext>
            </a:extLst>
          </p:cNvPr>
          <p:cNvSpPr/>
          <p:nvPr/>
        </p:nvSpPr>
        <p:spPr>
          <a:xfrm>
            <a:off x="4572000" y="1478415"/>
            <a:ext cx="4412179" cy="44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855" y="335397"/>
            <a:ext cx="3828987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6560" y="1842005"/>
          <a:ext cx="1563819" cy="154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3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4517" y="2558756"/>
          <a:ext cx="2085092" cy="2055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3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4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92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18108" y="3483202"/>
            <a:ext cx="65159" cy="431679"/>
            <a:chOff x="2944787" y="3841635"/>
            <a:chExt cx="76200" cy="504825"/>
          </a:xfrm>
        </p:grpSpPr>
        <p:sp>
          <p:nvSpPr>
            <p:cNvPr id="7" name="object 7"/>
            <p:cNvSpPr/>
            <p:nvPr/>
          </p:nvSpPr>
          <p:spPr>
            <a:xfrm>
              <a:off x="2982887" y="3841635"/>
              <a:ext cx="0" cy="462915"/>
            </a:xfrm>
            <a:custGeom>
              <a:avLst/>
              <a:gdLst/>
              <a:ahLst/>
              <a:cxnLst/>
              <a:rect l="l" t="t" r="r" b="b"/>
              <a:pathLst>
                <a:path h="462914">
                  <a:moveTo>
                    <a:pt x="0" y="0"/>
                  </a:moveTo>
                  <a:lnTo>
                    <a:pt x="0" y="462491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4787" y="4219460"/>
              <a:ext cx="76200" cy="127000"/>
            </a:xfrm>
            <a:custGeom>
              <a:avLst/>
              <a:gdLst/>
              <a:ahLst/>
              <a:cxnLst/>
              <a:rect l="l" t="t" r="r" b="b"/>
              <a:pathLst>
                <a:path w="76200" h="127000">
                  <a:moveTo>
                    <a:pt x="76200" y="0"/>
                  </a:moveTo>
                  <a:lnTo>
                    <a:pt x="0" y="0"/>
                  </a:lnTo>
                  <a:lnTo>
                    <a:pt x="38100" y="127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03529" y="3575238"/>
            <a:ext cx="582088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3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39" dirty="0">
                <a:solidFill>
                  <a:srgbClr val="FF0000"/>
                </a:solidFill>
                <a:latin typeface="Tahoma"/>
                <a:cs typeface="Tahoma"/>
              </a:rPr>
              <a:t>otate</a:t>
            </a:r>
            <a:endParaRPr sz="1539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17214" y="3531321"/>
            <a:ext cx="1183724" cy="1331419"/>
            <a:chOff x="4113186" y="3897909"/>
            <a:chExt cx="1384300" cy="1557020"/>
          </a:xfrm>
        </p:grpSpPr>
        <p:sp>
          <p:nvSpPr>
            <p:cNvPr id="11" name="object 11"/>
            <p:cNvSpPr/>
            <p:nvPr/>
          </p:nvSpPr>
          <p:spPr>
            <a:xfrm>
              <a:off x="4125886" y="3923768"/>
              <a:ext cx="1329690" cy="1518285"/>
            </a:xfrm>
            <a:custGeom>
              <a:avLst/>
              <a:gdLst/>
              <a:ahLst/>
              <a:cxnLst/>
              <a:rect l="l" t="t" r="r" b="b"/>
              <a:pathLst>
                <a:path w="1329689" h="1518285">
                  <a:moveTo>
                    <a:pt x="0" y="1518065"/>
                  </a:moveTo>
                  <a:lnTo>
                    <a:pt x="110331" y="1517275"/>
                  </a:lnTo>
                  <a:lnTo>
                    <a:pt x="218281" y="1514895"/>
                  </a:lnTo>
                  <a:lnTo>
                    <a:pt x="323055" y="1506955"/>
                  </a:lnTo>
                  <a:lnTo>
                    <a:pt x="421480" y="1491875"/>
                  </a:lnTo>
                  <a:lnTo>
                    <a:pt x="512761" y="1467265"/>
                  </a:lnTo>
                  <a:lnTo>
                    <a:pt x="594518" y="1429955"/>
                  </a:lnTo>
                  <a:lnTo>
                    <a:pt x="664368" y="1378365"/>
                  </a:lnTo>
                  <a:lnTo>
                    <a:pt x="695324" y="1346615"/>
                  </a:lnTo>
                  <a:lnTo>
                    <a:pt x="721518" y="1310105"/>
                  </a:lnTo>
                  <a:lnTo>
                    <a:pt x="742949" y="1266445"/>
                  </a:lnTo>
                  <a:lnTo>
                    <a:pt x="758030" y="1214855"/>
                  </a:lnTo>
                  <a:lnTo>
                    <a:pt x="768349" y="1156115"/>
                  </a:lnTo>
                  <a:lnTo>
                    <a:pt x="773905" y="1091025"/>
                  </a:lnTo>
                  <a:lnTo>
                    <a:pt x="775493" y="1021175"/>
                  </a:lnTo>
                  <a:lnTo>
                    <a:pt x="773905" y="947360"/>
                  </a:lnTo>
                  <a:lnTo>
                    <a:pt x="766761" y="794960"/>
                  </a:lnTo>
                  <a:lnTo>
                    <a:pt x="758030" y="640972"/>
                  </a:lnTo>
                  <a:lnTo>
                    <a:pt x="755649" y="496510"/>
                  </a:lnTo>
                  <a:lnTo>
                    <a:pt x="758030" y="430628"/>
                  </a:lnTo>
                  <a:lnTo>
                    <a:pt x="765174" y="370303"/>
                  </a:lnTo>
                  <a:lnTo>
                    <a:pt x="776286" y="316328"/>
                  </a:lnTo>
                  <a:lnTo>
                    <a:pt x="793749" y="271085"/>
                  </a:lnTo>
                  <a:lnTo>
                    <a:pt x="839786" y="197266"/>
                  </a:lnTo>
                  <a:lnTo>
                    <a:pt x="896936" y="139322"/>
                  </a:lnTo>
                  <a:lnTo>
                    <a:pt x="962818" y="94872"/>
                  </a:lnTo>
                  <a:lnTo>
                    <a:pt x="1035049" y="61535"/>
                  </a:lnTo>
                  <a:lnTo>
                    <a:pt x="1114429" y="36135"/>
                  </a:lnTo>
                  <a:lnTo>
                    <a:pt x="1197769" y="18672"/>
                  </a:lnTo>
                  <a:lnTo>
                    <a:pt x="1329679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6397" y="3897909"/>
              <a:ext cx="131445" cy="75565"/>
            </a:xfrm>
            <a:custGeom>
              <a:avLst/>
              <a:gdLst/>
              <a:ahLst/>
              <a:cxnLst/>
              <a:rect l="l" t="t" r="r" b="b"/>
              <a:pathLst>
                <a:path w="131445" h="75564">
                  <a:moveTo>
                    <a:pt x="0" y="0"/>
                  </a:moveTo>
                  <a:lnTo>
                    <a:pt x="10680" y="75450"/>
                  </a:lnTo>
                  <a:lnTo>
                    <a:pt x="131089" y="19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56560" y="4013977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55636" y="1764255"/>
            <a:ext cx="4412179" cy="44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7280" y="1739923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556" y="2293775"/>
            <a:ext cx="76562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1AAAB8-8967-4D6B-8B45-64D6AF55AAF9}"/>
              </a:ext>
            </a:extLst>
          </p:cNvPr>
          <p:cNvSpPr txBox="1"/>
          <p:nvPr/>
        </p:nvSpPr>
        <p:spPr>
          <a:xfrm>
            <a:off x="169456" y="3240415"/>
            <a:ext cx="25922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F7CBA8-4C54-43D8-96D7-F3A6AD3EDC4A}"/>
              </a:ext>
            </a:extLst>
          </p:cNvPr>
          <p:cNvSpPr/>
          <p:nvPr/>
        </p:nvSpPr>
        <p:spPr>
          <a:xfrm>
            <a:off x="1853546" y="2614057"/>
            <a:ext cx="730830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2.2 Continuous-time System : the Convolution Integral</a:t>
            </a:r>
          </a:p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2.3 Linear Time-invariant Systems</a:t>
            </a:r>
          </a:p>
        </p:txBody>
      </p:sp>
    </p:spTree>
    <p:extLst>
      <p:ext uri="{BB962C8B-B14F-4D97-AF65-F5344CB8AC3E}">
        <p14:creationId xmlns:p14="http://schemas.microsoft.com/office/powerpoint/2010/main" val="3880625352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0437" y="1884970"/>
            <a:ext cx="328511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3"/>
              </a:lnSpc>
            </a:pP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St</a:t>
            </a:r>
            <a:endParaRPr sz="273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8714" y="1884970"/>
            <a:ext cx="67656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3"/>
              </a:lnSpc>
            </a:pP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ep</a:t>
            </a:r>
            <a:r>
              <a:rPr sz="2736" i="1" spc="-86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endParaRPr sz="273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394399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38805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464" y="4394399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64" y="38805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05912" y="4760592"/>
            <a:ext cx="529418" cy="399100"/>
            <a:chOff x="5035524" y="5335473"/>
            <a:chExt cx="619125" cy="466725"/>
          </a:xfrm>
        </p:grpSpPr>
        <p:sp>
          <p:nvSpPr>
            <p:cNvPr id="9" name="object 9"/>
            <p:cNvSpPr/>
            <p:nvPr/>
          </p:nvSpPr>
          <p:spPr>
            <a:xfrm>
              <a:off x="5040287" y="53402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0286" y="53402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41170" y="3198131"/>
          <a:ext cx="2607447" cy="2578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127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23753"/>
              </p:ext>
            </p:extLst>
          </p:nvPr>
        </p:nvGraphicFramePr>
        <p:xfrm>
          <a:off x="959715" y="884980"/>
          <a:ext cx="7323343" cy="508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8470">
                <a:tc gridSpan="7"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sz="24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Convolution </a:t>
                      </a:r>
                      <a:r>
                        <a:rPr sz="24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41089" marB="0">
                    <a:lnL w="6350">
                      <a:solidFill>
                        <a:srgbClr val="4353FF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6350">
                      <a:solidFill>
                        <a:srgbClr val="435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2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84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847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60183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f*h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1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1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4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B w="6350">
                      <a:solidFill>
                        <a:srgbClr val="435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04550" y="161394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85" y="353299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05912" y="4793172"/>
            <a:ext cx="529418" cy="399100"/>
            <a:chOff x="5035524" y="5373573"/>
            <a:chExt cx="619125" cy="466725"/>
          </a:xfrm>
        </p:grpSpPr>
        <p:sp>
          <p:nvSpPr>
            <p:cNvPr id="4" name="object 4"/>
            <p:cNvSpPr/>
            <p:nvPr/>
          </p:nvSpPr>
          <p:spPr>
            <a:xfrm>
              <a:off x="5040287" y="53783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0286" y="53783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720872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0872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72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0872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2145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2145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2145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2145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418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9599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3418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9599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418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9599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3418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9599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6187382" y="1635668"/>
            <a:ext cx="2109527" cy="2079663"/>
            <a:chOff x="7235799" y="1681048"/>
            <a:chExt cx="2466975" cy="2432050"/>
          </a:xfrm>
        </p:grpSpPr>
        <p:sp>
          <p:nvSpPr>
            <p:cNvPr id="23" name="object 23"/>
            <p:cNvSpPr/>
            <p:nvPr/>
          </p:nvSpPr>
          <p:spPr>
            <a:xfrm>
              <a:off x="7250086" y="1695335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0086" y="2296998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50086" y="3497148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50086" y="4098810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500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59687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884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50086" y="2897073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788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692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187381" y="1635668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166555" y="3745873"/>
          <a:ext cx="2085092" cy="204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62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68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689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923101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23101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33961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23101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44374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55234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44374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4374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65647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01828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65647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12687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65647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1828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5647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01828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18967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08107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29381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29381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86839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86839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058811" y="3147903"/>
          <a:ext cx="2086177" cy="256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83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2"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500" spc="-2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300" baseline="-7716" dirty="0">
                          <a:latin typeface="Arial"/>
                          <a:cs typeface="Arial"/>
                        </a:rPr>
                        <a:t>2</a:t>
                      </a:r>
                      <a:endParaRPr sz="2300" baseline="-7716">
                        <a:latin typeface="Arial"/>
                        <a:cs typeface="Arial"/>
                      </a:endParaRPr>
                    </a:p>
                  </a:txBody>
                  <a:tcPr marL="0" marR="0" marT="11077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7632558" y="5183854"/>
            <a:ext cx="261180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42439" y="2261196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4004550" y="163566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131" y="357522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2597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1737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3010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3010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4283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4283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5912" y="4847471"/>
            <a:ext cx="529418" cy="399100"/>
            <a:chOff x="5035524" y="5437073"/>
            <a:chExt cx="619125" cy="466725"/>
          </a:xfrm>
        </p:grpSpPr>
        <p:sp>
          <p:nvSpPr>
            <p:cNvPr id="10" name="object 10"/>
            <p:cNvSpPr/>
            <p:nvPr/>
          </p:nvSpPr>
          <p:spPr>
            <a:xfrm>
              <a:off x="5040287" y="54418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0286" y="54418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66555" y="3792708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7605" y="159222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65158" y="3285010"/>
          <a:ext cx="2084006" cy="2566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2129" marB="0">
                    <a:lnR w="38100">
                      <a:solidFill>
                        <a:srgbClr val="021EAA"/>
                      </a:solidFill>
                      <a:prstDash val="solid"/>
                    </a:lnR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83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3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004550" y="1559649"/>
          <a:ext cx="1563819" cy="1531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2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12" y="423802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2150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2150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3423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3423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95052" y="4880051"/>
            <a:ext cx="529418" cy="399100"/>
            <a:chOff x="5022824" y="5475173"/>
            <a:chExt cx="619125" cy="466725"/>
          </a:xfrm>
        </p:grpSpPr>
        <p:sp>
          <p:nvSpPr>
            <p:cNvPr id="8" name="object 8"/>
            <p:cNvSpPr/>
            <p:nvPr/>
          </p:nvSpPr>
          <p:spPr>
            <a:xfrm>
              <a:off x="5027587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7586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55695" y="3825288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53975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91904" y="160308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54298" y="3317589"/>
          <a:ext cx="2611795" cy="256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1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539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2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09073" y="160308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366193"/>
            <a:ext cx="351642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737" y="4961826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44869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39348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464" y="444869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64" y="4961826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0464" y="39348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5912" y="4814892"/>
            <a:ext cx="529418" cy="399100"/>
            <a:chOff x="5035524" y="5398973"/>
            <a:chExt cx="619125" cy="466725"/>
          </a:xfrm>
        </p:grpSpPr>
        <p:sp>
          <p:nvSpPr>
            <p:cNvPr id="10" name="object 10"/>
            <p:cNvSpPr/>
            <p:nvPr/>
          </p:nvSpPr>
          <p:spPr>
            <a:xfrm>
              <a:off x="5040287" y="54037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0286" y="54037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62482" y="3764200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63847" y="1527070"/>
          <a:ext cx="2085092" cy="2062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2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41170" y="3757413"/>
          <a:ext cx="2607447" cy="205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335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2857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335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2857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91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98996" y="380193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581016" y="1527070"/>
          <a:ext cx="1563819" cy="154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334124"/>
            <a:ext cx="351642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737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3870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3010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010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64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0464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464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05912" y="4880051"/>
            <a:ext cx="529418" cy="399100"/>
            <a:chOff x="5035524" y="5475173"/>
            <a:chExt cx="619125" cy="466725"/>
          </a:xfrm>
        </p:grpSpPr>
        <p:sp>
          <p:nvSpPr>
            <p:cNvPr id="13" name="object 13"/>
            <p:cNvSpPr/>
            <p:nvPr/>
          </p:nvSpPr>
          <p:spPr>
            <a:xfrm>
              <a:off x="5040287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0286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166555" y="3829360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39866" y="157050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62443" y="3829359"/>
          <a:ext cx="2085634" cy="205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38820" y="3876599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57035" y="157050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对图像来说，卷积运算被用来判断输入图像与特征图像的匹配程度。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9" y="2620499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765958" y="2492896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421076" y="2267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060932" y="2203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347864" y="2708920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82321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对图像来说，卷积运算被用来判断输入图像与特征图像的匹配程度。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用像素值表示：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9" y="2620499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765958" y="2492896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421076" y="2267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060932" y="2203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347864" y="2708920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638166" y="4621493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21493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39327" y="4577077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/>
          <p:nvPr/>
        </p:nvCxnSpPr>
        <p:spPr bwMode="auto">
          <a:xfrm flipV="1">
            <a:off x="1912489" y="3245371"/>
            <a:ext cx="355255" cy="13761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11335" y="3212686"/>
            <a:ext cx="399685" cy="14087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96188" y="3706349"/>
            <a:ext cx="893296" cy="9478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83739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29" y="1901826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925098" y="1774223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580216" y="154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22007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507004" y="1990247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596188" y="3568612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6" y="3398069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99892" y="3307291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1629" y="2526698"/>
            <a:ext cx="355255" cy="902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0476" y="2494014"/>
            <a:ext cx="242526" cy="904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5328" y="2987676"/>
            <a:ext cx="408960" cy="62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6AE029-F8F4-4003-BB42-B935786EBAA0}"/>
              </a:ext>
            </a:extLst>
          </p:cNvPr>
          <p:cNvCxnSpPr>
            <a:stCxn id="11" idx="2"/>
            <a:endCxn id="10" idx="2"/>
          </p:cNvCxnSpPr>
          <p:nvPr/>
        </p:nvCxnSpPr>
        <p:spPr bwMode="auto">
          <a:xfrm rot="16200000" flipH="1">
            <a:off x="4581806" y="2015063"/>
            <a:ext cx="227693" cy="5889303"/>
          </a:xfrm>
          <a:prstGeom prst="curvedConnector3">
            <a:avLst>
              <a:gd name="adj1" fmla="val 2854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EEAFE6-4B9A-49D2-9407-91560BD5DC1C}"/>
              </a:ext>
            </a:extLst>
          </p:cNvPr>
          <p:cNvCxnSpPr/>
          <p:nvPr/>
        </p:nvCxnSpPr>
        <p:spPr bwMode="auto">
          <a:xfrm>
            <a:off x="4716016" y="5482985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C73AD6-7B0A-4CC6-A502-ACC358D91112}"/>
              </a:ext>
            </a:extLst>
          </p:cNvPr>
          <p:cNvSpPr txBox="1"/>
          <p:nvPr/>
        </p:nvSpPr>
        <p:spPr>
          <a:xfrm>
            <a:off x="4372486" y="513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84977-C535-4AC2-B5C3-2D33963ED43F}"/>
              </a:ext>
            </a:extLst>
          </p:cNvPr>
          <p:cNvSpPr txBox="1"/>
          <p:nvPr/>
        </p:nvSpPr>
        <p:spPr>
          <a:xfrm>
            <a:off x="4393100" y="5895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6600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C0B4944-3D12-4B0F-B77D-AB631280F97D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 bwMode="auto">
          <a:xfrm rot="16200000" flipH="1">
            <a:off x="5991333" y="3424590"/>
            <a:ext cx="229639" cy="3068304"/>
          </a:xfrm>
          <a:prstGeom prst="curvedConnector3">
            <a:avLst>
              <a:gd name="adj1" fmla="val 371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A684D5-9130-4330-8FF0-ED501F3F5DC4}"/>
              </a:ext>
            </a:extLst>
          </p:cNvPr>
          <p:cNvCxnSpPr/>
          <p:nvPr/>
        </p:nvCxnSpPr>
        <p:spPr bwMode="auto">
          <a:xfrm>
            <a:off x="6162344" y="5701286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0A1A-8740-4F0F-A643-2519B96C2BF6}"/>
              </a:ext>
            </a:extLst>
          </p:cNvPr>
          <p:cNvSpPr txBox="1"/>
          <p:nvPr/>
        </p:nvSpPr>
        <p:spPr>
          <a:xfrm>
            <a:off x="5861202" y="6079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D6BAC-2E86-49E2-87F4-17D90430C12E}"/>
              </a:ext>
            </a:extLst>
          </p:cNvPr>
          <p:cNvSpPr txBox="1"/>
          <p:nvPr/>
        </p:nvSpPr>
        <p:spPr>
          <a:xfrm>
            <a:off x="5868759" y="5320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</p:spTree>
    <p:extLst>
      <p:ext uri="{BB962C8B-B14F-4D97-AF65-F5344CB8AC3E}">
        <p14:creationId xmlns:p14="http://schemas.microsoft.com/office/powerpoint/2010/main" val="1586324931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29" y="1901826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925098" y="1774223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580216" y="154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22007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507004" y="1990247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596188" y="3568612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6" y="3398069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99892" y="3307291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1629" y="2526698"/>
            <a:ext cx="355255" cy="902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0476" y="2494014"/>
            <a:ext cx="242526" cy="904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5328" y="2987676"/>
            <a:ext cx="408960" cy="62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6AE029-F8F4-4003-BB42-B935786EBAA0}"/>
              </a:ext>
            </a:extLst>
          </p:cNvPr>
          <p:cNvCxnSpPr>
            <a:stCxn id="11" idx="2"/>
            <a:endCxn id="10" idx="2"/>
          </p:cNvCxnSpPr>
          <p:nvPr/>
        </p:nvCxnSpPr>
        <p:spPr bwMode="auto">
          <a:xfrm rot="16200000" flipH="1">
            <a:off x="4581806" y="2015063"/>
            <a:ext cx="227693" cy="5889303"/>
          </a:xfrm>
          <a:prstGeom prst="curvedConnector3">
            <a:avLst>
              <a:gd name="adj1" fmla="val 2854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EEAFE6-4B9A-49D2-9407-91560BD5DC1C}"/>
              </a:ext>
            </a:extLst>
          </p:cNvPr>
          <p:cNvCxnSpPr/>
          <p:nvPr/>
        </p:nvCxnSpPr>
        <p:spPr bwMode="auto">
          <a:xfrm>
            <a:off x="4716016" y="5482985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C73AD6-7B0A-4CC6-A502-ACC358D91112}"/>
              </a:ext>
            </a:extLst>
          </p:cNvPr>
          <p:cNvSpPr txBox="1"/>
          <p:nvPr/>
        </p:nvSpPr>
        <p:spPr>
          <a:xfrm>
            <a:off x="4372486" y="513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84977-C535-4AC2-B5C3-2D33963ED43F}"/>
              </a:ext>
            </a:extLst>
          </p:cNvPr>
          <p:cNvSpPr txBox="1"/>
          <p:nvPr/>
        </p:nvSpPr>
        <p:spPr>
          <a:xfrm>
            <a:off x="4393100" y="5895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6600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C0B4944-3D12-4B0F-B77D-AB631280F97D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 bwMode="auto">
          <a:xfrm rot="16200000" flipH="1">
            <a:off x="5991333" y="3424590"/>
            <a:ext cx="229639" cy="3068304"/>
          </a:xfrm>
          <a:prstGeom prst="curvedConnector3">
            <a:avLst>
              <a:gd name="adj1" fmla="val 371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A684D5-9130-4330-8FF0-ED501F3F5DC4}"/>
              </a:ext>
            </a:extLst>
          </p:cNvPr>
          <p:cNvCxnSpPr/>
          <p:nvPr/>
        </p:nvCxnSpPr>
        <p:spPr bwMode="auto">
          <a:xfrm>
            <a:off x="6162344" y="5701286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0A1A-8740-4F0F-A643-2519B96C2BF6}"/>
              </a:ext>
            </a:extLst>
          </p:cNvPr>
          <p:cNvSpPr txBox="1"/>
          <p:nvPr/>
        </p:nvSpPr>
        <p:spPr>
          <a:xfrm>
            <a:off x="5861202" y="6079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D6BAC-2E86-49E2-87F4-17D90430C12E}"/>
              </a:ext>
            </a:extLst>
          </p:cNvPr>
          <p:cNvSpPr txBox="1"/>
          <p:nvPr/>
        </p:nvSpPr>
        <p:spPr>
          <a:xfrm>
            <a:off x="5868759" y="5320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0AF239-4AC6-4584-8DE9-37AF7604A088}"/>
              </a:ext>
            </a:extLst>
          </p:cNvPr>
          <p:cNvSpPr txBox="1"/>
          <p:nvPr/>
        </p:nvSpPr>
        <p:spPr>
          <a:xfrm>
            <a:off x="1520596" y="5869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更符合所需特征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43DAA17-15C1-489A-8E5C-E5003C364CC2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 bwMode="auto">
          <a:xfrm flipH="1" flipV="1">
            <a:off x="3321089" y="6054498"/>
            <a:ext cx="1072011" cy="253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45400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3EDDE-BDA4-4D97-8945-711EAA2B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3F9EA-660F-45D2-89FF-ABAD0A64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72" y="1340768"/>
            <a:ext cx="6005636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discrete signal, convolution sum: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86639-8DAB-456B-9227-1C2665C7B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0964" y="3910510"/>
            <a:ext cx="6609308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signal, convolution integral: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2400" dirty="0">
                <a:effectLst/>
                <a:ea typeface="Segoe UI Web (West European)"/>
              </a:rPr>
              <a:t>对于连续信号，汇合积分</a:t>
            </a:r>
            <a:r>
              <a:rPr lang="zh-CN" altLang="zh-CN" sz="3200" dirty="0">
                <a:effectLst/>
                <a:ea typeface="Segoe UI Web (West European)"/>
              </a:rPr>
              <a:t>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8A73E996-A1EE-4705-83C5-9EFA2F61338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447081" y="2220540"/>
                <a:ext cx="4392860" cy="749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8A73E996-A1EE-4705-83C5-9EFA2F61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447081" y="2220540"/>
                <a:ext cx="4392860" cy="749300"/>
              </a:xfrm>
              <a:prstGeom prst="rect">
                <a:avLst/>
              </a:prstGeom>
              <a:blipFill>
                <a:blip r:embed="rId2"/>
                <a:stretch>
                  <a:fillRect b="-292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物件 3">
                <a:extLst>
                  <a:ext uri="{FF2B5EF4-FFF2-40B4-BE49-F238E27FC236}">
                    <a16:creationId xmlns:a16="http://schemas.microsoft.com/office/drawing/2014/main" id="{78B2041E-FC57-479B-B1B5-2C816F86DCAD}"/>
                  </a:ext>
                </a:extLst>
              </p:cNvPr>
              <p:cNvSpPr txBox="1"/>
              <p:nvPr/>
            </p:nvSpPr>
            <p:spPr bwMode="auto">
              <a:xfrm>
                <a:off x="2411760" y="4479132"/>
                <a:ext cx="4797425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物件 3">
                <a:extLst>
                  <a:ext uri="{FF2B5EF4-FFF2-40B4-BE49-F238E27FC236}">
                    <a16:creationId xmlns:a16="http://schemas.microsoft.com/office/drawing/2014/main" id="{78B2041E-FC57-479B-B1B5-2C816F86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4479132"/>
                <a:ext cx="4797425" cy="841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2810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信号处理中，卷积运算的本质与上述图像卷积运算类似：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卷积运算的结果表示一维曲线</a:t>
            </a:r>
            <a:r>
              <a:rPr lang="en-US" altLang="zh-CN" dirty="0"/>
              <a:t>f(t)</a:t>
            </a:r>
            <a:r>
              <a:rPr lang="zh-CN" altLang="en-US" dirty="0"/>
              <a:t>与特征曲线</a:t>
            </a:r>
            <a:r>
              <a:rPr lang="en-US" altLang="zh-CN" dirty="0"/>
              <a:t>g(t)</a:t>
            </a:r>
            <a:r>
              <a:rPr lang="zh-CN" altLang="en-US" dirty="0"/>
              <a:t>的匹配程度，可用来滤除我们所不希望的特征：滤波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B1A26C4-31F0-4E1A-B44A-5DE4D2AC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71" y="1844824"/>
            <a:ext cx="4457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3361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  <a:r>
              <a:rPr lang="zh-CN" altLang="zh-CN" sz="2400" dirty="0">
                <a:effectLst/>
                <a:ea typeface="Segoe UI Web (West European)"/>
              </a:rPr>
              <a:t>线性时间变异系统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148" name="矩形 2"/>
              <p:cNvSpPr>
                <a:spLocks noChangeArrowheads="1"/>
              </p:cNvSpPr>
              <p:nvPr/>
            </p:nvSpPr>
            <p:spPr bwMode="auto">
              <a:xfrm>
                <a:off x="63060" y="3562771"/>
                <a:ext cx="9144000" cy="513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180000" anchor="ctr">
                <a:spAutoFit/>
              </a:bodyPr>
              <a:lstStyle>
                <a:lvl1pPr marL="342900" indent="-3429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07950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marL="793750" lvl="2" indent="0" eaLnBrk="1" hangingPunct="1">
                  <a:spcBef>
                    <a:spcPts val="600"/>
                  </a:spcBef>
                </a:pPr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But what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34148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60" y="3562771"/>
                <a:ext cx="9144000" cy="513795"/>
              </a:xfrm>
              <a:prstGeom prst="rect">
                <a:avLst/>
              </a:prstGeom>
              <a:blipFill>
                <a:blip r:embed="rId2"/>
                <a:stretch>
                  <a:fillRect t="-5882" b="-28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5DC2681C-3DA0-48DB-B8FD-31A709B80511}"/>
                  </a:ext>
                </a:extLst>
              </p:cNvPr>
              <p:cNvSpPr txBox="1"/>
              <p:nvPr/>
            </p:nvSpPr>
            <p:spPr bwMode="auto">
              <a:xfrm>
                <a:off x="1619672" y="1126529"/>
                <a:ext cx="5834720" cy="1006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5DC2681C-3DA0-48DB-B8FD-31A709B8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126529"/>
                <a:ext cx="5834720" cy="1006475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物件 1">
                <a:extLst>
                  <a:ext uri="{FF2B5EF4-FFF2-40B4-BE49-F238E27FC236}">
                    <a16:creationId xmlns:a16="http://schemas.microsoft.com/office/drawing/2014/main" id="{0AC51ACF-1840-402D-9BD6-CC1061F0C79D}"/>
                  </a:ext>
                </a:extLst>
              </p:cNvPr>
              <p:cNvSpPr txBox="1"/>
              <p:nvPr/>
            </p:nvSpPr>
            <p:spPr bwMode="auto">
              <a:xfrm>
                <a:off x="1619672" y="2259672"/>
                <a:ext cx="6408936" cy="781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物件 1">
                <a:extLst>
                  <a:ext uri="{FF2B5EF4-FFF2-40B4-BE49-F238E27FC236}">
                    <a16:creationId xmlns:a16="http://schemas.microsoft.com/office/drawing/2014/main" id="{0AC51ACF-1840-402D-9BD6-CC1061F0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2259672"/>
                <a:ext cx="6408936" cy="781050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48" y="863674"/>
            <a:ext cx="9144000" cy="1846659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>
              <a:spcBef>
                <a:spcPts val="30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Defining the output for an unit impulse input as the </a:t>
            </a:r>
          </a:p>
          <a:p>
            <a:pPr marL="457200">
              <a:spcBef>
                <a:spcPts val="0"/>
              </a:spcBef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Unit Impulse Response, </a:t>
            </a:r>
            <a:r>
              <a:rPr kumimoji="0" lang="en-US" altLang="zh-TW" sz="28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8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</a:t>
            </a:r>
          </a:p>
          <a:p>
            <a:pPr marL="457200">
              <a:spcBef>
                <a:spcPts val="0"/>
              </a:spcBef>
              <a:buSzPct val="70000"/>
              <a:defRPr/>
            </a:pPr>
            <a:r>
              <a:rPr kumimoji="0" lang="en-US" altLang="zh-CN" sz="2800" kern="0" dirty="0">
                <a:solidFill>
                  <a:sysClr val="windowText" lastClr="000000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</a:t>
            </a:r>
            <a:r>
              <a:rPr lang="zh-CN" altLang="zh-CN" sz="2000" dirty="0">
                <a:effectLst/>
                <a:ea typeface="Segoe UI Web (West European)"/>
              </a:rPr>
              <a:t>将单位脉冲输入的输出定义为 单位脉冲响应</a:t>
            </a:r>
          </a:p>
          <a:p>
            <a:pPr marL="457200">
              <a:spcBef>
                <a:spcPts val="0"/>
              </a:spcBef>
              <a:buSzPct val="70000"/>
              <a:defRPr/>
            </a:pPr>
            <a:endParaRPr kumimoji="0" lang="en-US" altLang="zh-TW" sz="2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5955" name="群組 2"/>
          <p:cNvGrpSpPr>
            <a:grpSpLocks/>
          </p:cNvGrpSpPr>
          <p:nvPr/>
        </p:nvGrpSpPr>
        <p:grpSpPr bwMode="auto">
          <a:xfrm>
            <a:off x="1614711" y="3222104"/>
            <a:ext cx="4210050" cy="838200"/>
            <a:chOff x="1664643" y="4344318"/>
            <a:chExt cx="4210050" cy="8382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292448" y="4392091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391373" y="4390504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25848" y="3934891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772373" y="400950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924773" y="3857104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77173" y="3628504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229573" y="400950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81973" y="4161904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73448" y="4392091"/>
            <a:ext cx="32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59248" y="4392091"/>
            <a:ext cx="32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518498" y="4365104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619973" y="4390504"/>
            <a:ext cx="212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33636" y="2877616"/>
            <a:ext cx="13985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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</a:t>
            </a:r>
            <a:endParaRPr kumimoji="0" lang="en-US" altLang="zh-TW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50011" y="2834754"/>
            <a:ext cx="41328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]:unit impulse response</a:t>
            </a:r>
          </a:p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单位冲激响应</a:t>
            </a:r>
            <a:endParaRPr kumimoji="0" lang="en-US" altLang="zh-TW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</p:spTree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52817" y="1030670"/>
                <a:ext cx="9144000" cy="5663089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742950" indent="-285750">
                  <a:spcBef>
                    <a:spcPts val="3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Defining the output for an unit impulse input as the 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  Unit Impulse Response,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]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r>
                  <a:rPr lang="zh-CN" altLang="zh-CN" sz="2400" dirty="0">
                    <a:effectLst/>
                    <a:ea typeface="Segoe UI Web (West European)"/>
                  </a:rPr>
                  <a:t>将单位脉冲输入的输出定义为 单位脉冲响应，h[n]</a:t>
                </a:r>
                <a:endPara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Theoretically,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which can be constructed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the system output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 can be computed based on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].</a:t>
                </a: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zh-CN" sz="2400" dirty="0">
                    <a:effectLst/>
                    <a:ea typeface="Segoe UI Web (West European)"/>
                  </a:rPr>
                  <a:t>从理论上讲，对于任何 x[n]，可以由δ [n] 构建，系统输出 y[n] 都可以根据 h[n]进行计算。</a:t>
                </a:r>
                <a:endPara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600" b="1" u="sng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817" y="1030670"/>
                <a:ext cx="9144000" cy="5663089"/>
              </a:xfrm>
              <a:prstGeom prst="rect">
                <a:avLst/>
              </a:prstGeom>
              <a:blipFill>
                <a:blip r:embed="rId2"/>
                <a:stretch>
                  <a:fillRect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/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">
            <a:extLst>
              <a:ext uri="{FF2B5EF4-FFF2-40B4-BE49-F238E27FC236}">
                <a16:creationId xmlns:a16="http://schemas.microsoft.com/office/drawing/2014/main" id="{2FBAB242-F925-4509-9633-31501D0D2CB6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140968"/>
            <a:ext cx="4210050" cy="838200"/>
            <a:chOff x="1664643" y="4344318"/>
            <a:chExt cx="4210050" cy="838200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E4C10741-A809-4B44-AA8D-ED6B08540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6C11744C-9874-4076-BB76-897C96C92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FBE92E63-5474-41D2-8EAF-0F4C048D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1C1706A-241C-4700-AE7A-96B19295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/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53883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0" y="742811"/>
                <a:ext cx="9144000" cy="5663089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742950" indent="-285750">
                  <a:spcBef>
                    <a:spcPts val="3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Defining the output for an unit impulse input as the 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  Unit Impulse Response,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]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Theoretically,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which can be constructed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the system output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 can be computed based on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], </a:t>
                </a:r>
                <a:r>
                  <a:rPr kumimoji="0" lang="en-US" altLang="zh-TW" sz="2400" kern="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only if the system is a linear time-invariant system.</a:t>
                </a: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zh-CN" sz="2000" dirty="0"/>
                  <a:t>从理论上讲，对于任何 x[n]，可以由δ [n] 构建，系统输出 y[n] 都可以根据 h[n]进行计算，前提是系统是一个线性时间不变系统。</a:t>
                </a:r>
                <a:endParaRPr kumimoji="0" lang="en-US" altLang="zh-TW" sz="2000" kern="0" dirty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600" b="1" u="sng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2811"/>
                <a:ext cx="9144000" cy="566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/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">
            <a:extLst>
              <a:ext uri="{FF2B5EF4-FFF2-40B4-BE49-F238E27FC236}">
                <a16:creationId xmlns:a16="http://schemas.microsoft.com/office/drawing/2014/main" id="{2FBAB242-F925-4509-9633-31501D0D2CB6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140968"/>
            <a:ext cx="4210050" cy="838200"/>
            <a:chOff x="1664643" y="4344318"/>
            <a:chExt cx="4210050" cy="838200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E4C10741-A809-4B44-AA8D-ED6B08540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6C11744C-9874-4076-BB76-897C96C92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FBE92E63-5474-41D2-8EAF-0F4C048D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1C1706A-241C-4700-AE7A-96B19295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/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42902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线性（</a:t>
            </a:r>
            <a:r>
              <a:rPr lang="en-US" altLang="zh-CN" sz="2400" dirty="0">
                <a:solidFill>
                  <a:schemeClr val="tx1"/>
                </a:solidFill>
              </a:rPr>
              <a:t>Linear</a:t>
            </a:r>
            <a:r>
              <a:rPr lang="zh-CN" altLang="en-US" sz="24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91" y="1196752"/>
            <a:ext cx="8222218" cy="3581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（如果输入信号是两个信号的加权和，那么输出信号也是这两个输入信号对应输出的加权和）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45549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时不变（</a:t>
            </a:r>
            <a:r>
              <a:rPr lang="en-US" altLang="zh-CN" sz="2400" dirty="0">
                <a:solidFill>
                  <a:schemeClr val="tx1"/>
                </a:solidFill>
              </a:rPr>
              <a:t>Time-invariant</a:t>
            </a:r>
            <a:r>
              <a:rPr lang="zh-CN" altLang="en-US" sz="24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5" y="1268760"/>
            <a:ext cx="8222218" cy="3581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Time-invariance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（系统特性不随时间发生变化）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时不变系统对信号在频域表示下的处理具有重要意义。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39038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38286" y="1239456"/>
                <a:ext cx="9578838" cy="830997"/>
              </a:xfrm>
              <a:prstGeom prst="rect">
                <a:avLst/>
              </a:prstGeom>
            </p:spPr>
            <p:txBody>
              <a:bodyPr wrap="square" rIns="180000" anchor="ctr">
                <a:spAutoFit/>
              </a:bodyPr>
              <a:lstStyle/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Time-invariant: for any k, response of </a:t>
                </a:r>
                <a14:m>
                  <m:oMath xmlns:m="http://schemas.openxmlformats.org/officeDocument/2006/math">
                    <m:r>
                      <a:rPr kumimoji="0" lang="zh-CN" altLang="en-US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is always 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zh-CN" sz="2400" dirty="0"/>
                  <a:t>时间不变：对于任何 k，</a:t>
                </a:r>
                <a14:m>
                  <m:oMath xmlns:m="http://schemas.openxmlformats.org/officeDocument/2006/math">
                    <m:r>
                      <a:rPr kumimoji="0" lang="zh-CN" altLang="en-US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zh-CN" sz="2400" dirty="0"/>
                  <a:t> 的反应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286" y="1239456"/>
                <a:ext cx="9578838" cy="830997"/>
              </a:xfrm>
              <a:prstGeom prst="rect">
                <a:avLst/>
              </a:prstGeom>
              <a:blipFill>
                <a:blip r:embed="rId2"/>
                <a:stretch>
                  <a:fillRect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8F4EC1-ADF6-47CE-B1BC-470502D451E1}"/>
              </a:ext>
            </a:extLst>
          </p:cNvPr>
          <p:cNvGrpSpPr/>
          <p:nvPr/>
        </p:nvGrpSpPr>
        <p:grpSpPr>
          <a:xfrm>
            <a:off x="1331640" y="2070452"/>
            <a:ext cx="6808116" cy="1049555"/>
            <a:chOff x="928198" y="2929613"/>
            <a:chExt cx="6808116" cy="104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A2B95AB-A822-4619-BF59-9C98306EE62F}"/>
                    </a:ext>
                  </a:extLst>
                </p:cNvPr>
                <p:cNvSpPr txBox="1"/>
                <p:nvPr/>
              </p:nvSpPr>
              <p:spPr>
                <a:xfrm>
                  <a:off x="928198" y="2929613"/>
                  <a:ext cx="27842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A2B95AB-A822-4619-BF59-9C98306E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98" y="2929613"/>
                  <a:ext cx="278424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群組 2">
              <a:extLst>
                <a:ext uri="{FF2B5EF4-FFF2-40B4-BE49-F238E27FC236}">
                  <a16:creationId xmlns:a16="http://schemas.microsoft.com/office/drawing/2014/main" id="{2FBAB242-F925-4509-9633-31501D0D2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7744" y="3140968"/>
              <a:ext cx="4210050" cy="838200"/>
              <a:chOff x="1664643" y="4344318"/>
              <a:chExt cx="4210050" cy="838200"/>
            </a:xfrm>
          </p:grpSpPr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E4C10741-A809-4B44-AA8D-ED6B08540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5043" y="4547518"/>
                <a:ext cx="355600" cy="460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S</a:t>
                </a:r>
              </a:p>
            </p:txBody>
          </p:sp>
          <p:sp>
            <p:nvSpPr>
              <p:cNvPr id="27" name="Line 5">
                <a:extLst>
                  <a:ext uri="{FF2B5EF4-FFF2-40B4-BE49-F238E27FC236}">
                    <a16:creationId xmlns:a16="http://schemas.microsoft.com/office/drawing/2014/main" id="{6C11744C-9874-4076-BB76-897C96C92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4643" y="4725318"/>
                <a:ext cx="13382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FBE92E63-5474-41D2-8EAF-0F4C048DB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555" y="4344318"/>
                <a:ext cx="1524000" cy="8382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51C1706A-241C-4700-AE7A-96B192957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318" y="4725318"/>
                <a:ext cx="134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DE5546E-54CD-4B51-BABA-570D765580CB}"/>
                    </a:ext>
                  </a:extLst>
                </p:cNvPr>
                <p:cNvSpPr txBox="1"/>
                <p:nvPr/>
              </p:nvSpPr>
              <p:spPr>
                <a:xfrm>
                  <a:off x="4952070" y="2994660"/>
                  <a:ext cx="27842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DE5546E-54CD-4B51-BABA-570D7655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070" y="2994660"/>
                  <a:ext cx="278424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B12D6D-365B-447C-A78B-ED3CF535087F}"/>
                  </a:ext>
                </a:extLst>
              </p:cNvPr>
              <p:cNvSpPr/>
              <p:nvPr/>
            </p:nvSpPr>
            <p:spPr>
              <a:xfrm>
                <a:off x="34230" y="3497120"/>
                <a:ext cx="9144000" cy="830997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Linearity: response can always be represented by the scaled sum of 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zh-CN" sz="2400" dirty="0"/>
                  <a:t>线性：响应始终可以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zh-CN" sz="2400" dirty="0"/>
                  <a:t>的缩放总和来表示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B12D6D-365B-447C-A78B-ED3CF5350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" y="3497120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5882" b="-15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EF887B-788B-4DEF-86A6-1FA608DE4B06}"/>
                  </a:ext>
                </a:extLst>
              </p:cNvPr>
              <p:cNvSpPr txBox="1"/>
              <p:nvPr/>
            </p:nvSpPr>
            <p:spPr>
              <a:xfrm>
                <a:off x="1063502" y="4372050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EF887B-788B-4DEF-86A6-1FA608DE4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2" y="4372050"/>
                <a:ext cx="2784244" cy="847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2">
            <a:extLst>
              <a:ext uri="{FF2B5EF4-FFF2-40B4-BE49-F238E27FC236}">
                <a16:creationId xmlns:a16="http://schemas.microsoft.com/office/drawing/2014/main" id="{D37EF596-0FCD-4CA7-97CC-7D04F81CD1EC}"/>
              </a:ext>
            </a:extLst>
          </p:cNvPr>
          <p:cNvGrpSpPr>
            <a:grpSpLocks/>
          </p:cNvGrpSpPr>
          <p:nvPr/>
        </p:nvGrpSpPr>
        <p:grpSpPr bwMode="auto">
          <a:xfrm>
            <a:off x="2641494" y="5086942"/>
            <a:ext cx="4210050" cy="838200"/>
            <a:chOff x="1664643" y="4344318"/>
            <a:chExt cx="4210050" cy="838200"/>
          </a:xfrm>
        </p:grpSpPr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2808E508-D91B-437D-B515-FEA8DAB6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A3E5BA8B-E4D6-4F0A-96F0-B393CF143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938D1B70-5616-41C8-BF03-1366EA68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02D88DCA-31FD-44A2-B2ED-32908764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31EC2-A84E-4889-8FD0-484233935D4D}"/>
                  </a:ext>
                </a:extLst>
              </p:cNvPr>
              <p:cNvSpPr txBox="1"/>
              <p:nvPr/>
            </p:nvSpPr>
            <p:spPr>
              <a:xfrm>
                <a:off x="6012160" y="4372050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31EC2-A84E-4889-8FD0-48423393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372050"/>
                <a:ext cx="2784244" cy="847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38711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672"/>
            <a:ext cx="8388424" cy="1323439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Properties of Linear Time-invariant Systems</a:t>
            </a:r>
          </a:p>
          <a:p>
            <a:pPr marL="742950" lvl="1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Commutative Property</a:t>
            </a:r>
            <a:r>
              <a:rPr kumimoji="0" lang="zh-CN" altLang="en-US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（交换律）</a:t>
            </a:r>
            <a:endParaRPr kumimoji="0" lang="en-US" altLang="zh-TW" sz="20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4148" name="矩形 2"/>
          <p:cNvSpPr>
            <a:spLocks noChangeArrowheads="1"/>
          </p:cNvSpPr>
          <p:nvPr/>
        </p:nvSpPr>
        <p:spPr bwMode="auto">
          <a:xfrm>
            <a:off x="125" y="2924944"/>
            <a:ext cx="91440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role of input signal and unit impulse response is interchangeable, giving the same output signal</a:t>
            </a:r>
          </a:p>
          <a:p>
            <a:pPr lvl="2" eaLnBrk="1" hangingPunct="1">
              <a:spcBef>
                <a:spcPts val="600"/>
              </a:spcBef>
              <a:buFont typeface="Arial" charset="0"/>
              <a:buChar char="–"/>
            </a:pPr>
            <a:r>
              <a:rPr lang="zh-CN" altLang="zh-CN" sz="2000" dirty="0">
                <a:effectLst/>
                <a:ea typeface="Segoe UI Web (West European)"/>
              </a:rPr>
              <a:t>输入信号和单位脉冲响应的作用是可互换的，给出相同的输出信号</a:t>
            </a:r>
            <a:endParaRPr kumimoji="0"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spcBef>
                <a:spcPts val="12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evaluating the convolution sum or integral, the input signal can be reflected over and weighted by the unit impulse response</a:t>
            </a:r>
          </a:p>
          <a:p>
            <a:pPr lvl="2" eaLnBrk="1" hangingPunct="1">
              <a:spcBef>
                <a:spcPts val="1200"/>
              </a:spcBef>
              <a:buFont typeface="Arial" charset="0"/>
              <a:buChar char="–"/>
            </a:pPr>
            <a:r>
              <a:rPr lang="zh-CN" altLang="zh-CN" sz="2000" dirty="0">
                <a:effectLst/>
                <a:ea typeface="Segoe UI Web (West European)"/>
              </a:rPr>
              <a:t>在评估汇总或整体时，输入信号可以通过单位脉冲响应反射和加权</a:t>
            </a:r>
          </a:p>
        </p:txBody>
      </p:sp>
      <p:graphicFrame>
        <p:nvGraphicFramePr>
          <p:cNvPr id="134149" name="物件 3"/>
          <p:cNvGraphicFramePr>
            <a:graphicFrameLocks noChangeAspect="1"/>
          </p:cNvGraphicFramePr>
          <p:nvPr/>
        </p:nvGraphicFramePr>
        <p:xfrm>
          <a:off x="899592" y="1931987"/>
          <a:ext cx="47402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方程式" r:id="rId4" imgW="1447800" imgH="431800" progId="Equation.3">
                  <p:embed/>
                </p:oleObj>
              </mc:Choice>
              <mc:Fallback>
                <p:oleObj name="方程式" r:id="rId4" imgW="1447800" imgH="431800" progId="Equation.3">
                  <p:embed/>
                  <p:pic>
                    <p:nvPicPr>
                      <p:cNvPr id="134149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31987"/>
                        <a:ext cx="47402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34687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矩形 1"/>
          <p:cNvSpPr>
            <a:spLocks noChangeArrowheads="1"/>
          </p:cNvSpPr>
          <p:nvPr/>
        </p:nvSpPr>
        <p:spPr bwMode="auto">
          <a:xfrm>
            <a:off x="0" y="748415"/>
            <a:ext cx="9144000" cy="87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Distributive Property</a:t>
            </a:r>
            <a:r>
              <a:rPr kumimoji="0" lang="zh-CN" alt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（分配律）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517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15592"/>
              </p:ext>
            </p:extLst>
          </p:nvPr>
        </p:nvGraphicFramePr>
        <p:xfrm>
          <a:off x="939800" y="1659688"/>
          <a:ext cx="5921551" cy="9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方程式" r:id="rId4" imgW="2933700" imgH="457200" progId="Equation.3">
                  <p:embed/>
                </p:oleObj>
              </mc:Choice>
              <mc:Fallback>
                <p:oleObj name="方程式" r:id="rId4" imgW="293370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659688"/>
                        <a:ext cx="5921551" cy="9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3" name="群組 33"/>
          <p:cNvGrpSpPr>
            <a:grpSpLocks/>
          </p:cNvGrpSpPr>
          <p:nvPr/>
        </p:nvGrpSpPr>
        <p:grpSpPr bwMode="auto">
          <a:xfrm>
            <a:off x="1259632" y="2712114"/>
            <a:ext cx="5041304" cy="2486198"/>
            <a:chOff x="1259632" y="2166764"/>
            <a:chExt cx="5904656" cy="2972100"/>
          </a:xfrm>
        </p:grpSpPr>
        <p:graphicFrame>
          <p:nvGraphicFramePr>
            <p:cNvPr id="135175" name="Object 6"/>
            <p:cNvGraphicFramePr>
              <a:graphicFrameLocks noChangeAspect="1"/>
            </p:cNvGraphicFramePr>
            <p:nvPr/>
          </p:nvGraphicFramePr>
          <p:xfrm>
            <a:off x="1259632" y="2564904"/>
            <a:ext cx="777351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方程式" r:id="rId6" imgW="291973" imgH="203112" progId="Equation.3">
                    <p:embed/>
                  </p:oleObj>
                </mc:Choice>
                <mc:Fallback>
                  <p:oleObj name="方程式" r:id="rId6" imgW="291973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564904"/>
                          <a:ext cx="777351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6" name="Object 7"/>
            <p:cNvGraphicFramePr>
              <a:graphicFrameLocks noChangeAspect="1"/>
            </p:cNvGraphicFramePr>
            <p:nvPr/>
          </p:nvGraphicFramePr>
          <p:xfrm>
            <a:off x="6241730" y="2585862"/>
            <a:ext cx="846358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方程式" r:id="rId8" imgW="317225" imgH="203024" progId="Equation.3">
                    <p:embed/>
                  </p:oleObj>
                </mc:Choice>
                <mc:Fallback>
                  <p:oleObj name="方程式" r:id="rId8" imgW="317225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1730" y="2585862"/>
                          <a:ext cx="84635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75501" y="3119360"/>
              <a:ext cx="1420609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888174" y="2509699"/>
              <a:ext cx="1587" cy="12193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878651" y="2509699"/>
              <a:ext cx="55237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78651" y="3729022"/>
              <a:ext cx="55237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35181" name="群組 3"/>
            <p:cNvGrpSpPr>
              <a:grpSpLocks/>
            </p:cNvGrpSpPr>
            <p:nvPr/>
          </p:nvGrpSpPr>
          <p:grpSpPr bwMode="auto">
            <a:xfrm>
              <a:off x="3455976" y="2166764"/>
              <a:ext cx="900000" cy="720000"/>
              <a:chOff x="3347864" y="2166764"/>
              <a:chExt cx="900000" cy="720000"/>
            </a:xfrm>
          </p:grpSpPr>
          <p:graphicFrame>
            <p:nvGraphicFramePr>
              <p:cNvPr id="135200" name="Object 8"/>
              <p:cNvGraphicFramePr>
                <a:graphicFrameLocks noChangeAspect="1"/>
              </p:cNvGraphicFramePr>
              <p:nvPr/>
            </p:nvGraphicFramePr>
            <p:xfrm>
              <a:off x="3623196" y="2255664"/>
              <a:ext cx="380626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" name="方程式" r:id="rId10" imgW="152268" imgH="215713" progId="Equation.3">
                      <p:embed/>
                    </p:oleObj>
                  </mc:Choice>
                  <mc:Fallback>
                    <p:oleObj name="方程式" r:id="rId10" imgW="152268" imgH="215713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3196" y="2255664"/>
                            <a:ext cx="380626" cy="540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348306" y="2166764"/>
                <a:ext cx="899983" cy="7192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5182" name="群組 5"/>
            <p:cNvGrpSpPr>
              <a:grpSpLocks/>
            </p:cNvGrpSpPr>
            <p:nvPr/>
          </p:nvGrpSpPr>
          <p:grpSpPr bwMode="auto">
            <a:xfrm>
              <a:off x="3455976" y="3369692"/>
              <a:ext cx="900000" cy="720000"/>
              <a:chOff x="3347864" y="3369692"/>
              <a:chExt cx="900000" cy="720000"/>
            </a:xfrm>
          </p:grpSpPr>
          <p:graphicFrame>
            <p:nvGraphicFramePr>
              <p:cNvPr id="135198" name="Object 9"/>
              <p:cNvGraphicFramePr>
                <a:graphicFrameLocks noChangeAspect="1"/>
              </p:cNvGraphicFramePr>
              <p:nvPr/>
            </p:nvGraphicFramePr>
            <p:xfrm>
              <a:off x="3582627" y="3462164"/>
              <a:ext cx="413309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0" name="方程式" r:id="rId12" imgW="164885" imgH="215619" progId="Equation.3">
                      <p:embed/>
                    </p:oleObj>
                  </mc:Choice>
                  <mc:Fallback>
                    <p:oleObj name="方程式" r:id="rId12" imgW="164885" imgH="21561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627" y="3462164"/>
                            <a:ext cx="413309" cy="540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3348306" y="3370210"/>
                <a:ext cx="899983" cy="7192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353227" y="2509699"/>
              <a:ext cx="6095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53227" y="3729022"/>
              <a:ext cx="6095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950042" y="2509699"/>
              <a:ext cx="1588" cy="457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950042" y="3271776"/>
              <a:ext cx="1588" cy="457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35187" name="群組 6"/>
            <p:cNvGrpSpPr>
              <a:grpSpLocks/>
            </p:cNvGrpSpPr>
            <p:nvPr/>
          </p:nvGrpSpPr>
          <p:grpSpPr bwMode="auto">
            <a:xfrm>
              <a:off x="4797400" y="2966864"/>
              <a:ext cx="685800" cy="304800"/>
              <a:chOff x="4772000" y="2966864"/>
              <a:chExt cx="685800" cy="304800"/>
            </a:xfrm>
          </p:grpSpPr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4772263" y="2966945"/>
                <a:ext cx="304756" cy="3048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924641" y="2966945"/>
                <a:ext cx="1588" cy="3048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772263" y="3119361"/>
                <a:ext cx="685702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364320" y="3119360"/>
              <a:ext cx="8682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475501" y="4795929"/>
              <a:ext cx="1420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0" name="Object 26"/>
            <p:cNvGraphicFramePr>
              <a:graphicFrameLocks noChangeAspect="1"/>
            </p:cNvGraphicFramePr>
            <p:nvPr/>
          </p:nvGraphicFramePr>
          <p:xfrm>
            <a:off x="1331640" y="4221088"/>
            <a:ext cx="777351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方程式" r:id="rId14" imgW="291973" imgH="203112" progId="Equation.3">
                    <p:embed/>
                  </p:oleObj>
                </mc:Choice>
                <mc:Fallback>
                  <p:oleObj name="方程式" r:id="rId14" imgW="291973" imgH="20311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221088"/>
                          <a:ext cx="777351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5000834" y="4795929"/>
              <a:ext cx="1296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2" name="Object 28"/>
            <p:cNvGraphicFramePr>
              <a:graphicFrameLocks noChangeAspect="1"/>
            </p:cNvGraphicFramePr>
            <p:nvPr/>
          </p:nvGraphicFramePr>
          <p:xfrm>
            <a:off x="6317930" y="4262262"/>
            <a:ext cx="846358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方程式" r:id="rId16" imgW="317225" imgH="203024" progId="Equation.3">
                    <p:embed/>
                  </p:oleObj>
                </mc:Choice>
                <mc:Fallback>
                  <p:oleObj name="方程式" r:id="rId16" imgW="317225" imgH="20302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7930" y="4262262"/>
                          <a:ext cx="84635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902459" y="4491099"/>
              <a:ext cx="2088851" cy="64776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4" name="Object 29"/>
            <p:cNvGraphicFramePr>
              <a:graphicFrameLocks noChangeAspect="1"/>
            </p:cNvGraphicFramePr>
            <p:nvPr/>
          </p:nvGraphicFramePr>
          <p:xfrm>
            <a:off x="3347864" y="4543028"/>
            <a:ext cx="104939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方程式" r:id="rId17" imgW="418918" imgH="215806" progId="Equation.3">
                    <p:embed/>
                  </p:oleObj>
                </mc:Choice>
                <mc:Fallback>
                  <p:oleObj name="方程式" r:id="rId17" imgW="418918" imgH="21580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543028"/>
                          <a:ext cx="1049390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26257" y="404664"/>
            <a:ext cx="9144000" cy="476572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3400" b="1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8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Representing an arbitrary signal as a sequence of unit impulses</a:t>
            </a:r>
            <a:r>
              <a:rPr lang="zh-CN" altLang="zh-CN" sz="2800" dirty="0">
                <a:effectLst/>
                <a:ea typeface="Segoe UI Web (West European)"/>
              </a:rPr>
              <a:t>将任意信号表示为单位脉冲序列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4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an unit impulse located at n = k on the index n</a:t>
            </a:r>
          </a:p>
          <a:p>
            <a:pPr lvl="4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dirty="0">
                <a:effectLst/>
                <a:ea typeface="Segoe UI Web (West European)"/>
              </a:rPr>
              <a:t>位于索引 n = k 上的单位脉冲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200" i="1" dirty="0">
                <a:latin typeface="Times New Roman"/>
                <a:ea typeface="+mn-ea"/>
              </a:rPr>
              <a:t>See Fig. 2.1, p.76 of text</a:t>
            </a:r>
          </a:p>
          <a:p>
            <a:pPr lvl="7">
              <a:defRPr/>
            </a:pPr>
            <a:endParaRPr kumimoji="0" lang="en-US" altLang="zh-TW" i="1" dirty="0">
              <a:solidFill>
                <a:srgbClr val="000000"/>
              </a:solidFill>
              <a:latin typeface="Times New Roman"/>
              <a:ea typeface="+mn-ea"/>
              <a:cs typeface="Times New Roman" pitchFamily="18" charset="0"/>
            </a:endParaRPr>
          </a:p>
          <a:p>
            <a:pPr lvl="8">
              <a:lnSpc>
                <a:spcPct val="200000"/>
              </a:lnSpc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  		a special case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4756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97931"/>
              </p:ext>
            </p:extLst>
          </p:nvPr>
        </p:nvGraphicFramePr>
        <p:xfrm>
          <a:off x="-6316" y="2179042"/>
          <a:ext cx="35607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3" imgW="1409088" imgH="431613" progId="Equation.3">
                  <p:embed/>
                </p:oleObj>
              </mc:Choice>
              <mc:Fallback>
                <p:oleObj name="方程式" r:id="rId3" imgW="1409088" imgH="431613" progId="Equation.3">
                  <p:embed/>
                  <p:pic>
                    <p:nvPicPr>
                      <p:cNvPr id="74756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16" y="2179042"/>
                        <a:ext cx="35607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物件 2"/>
          <p:cNvGraphicFramePr>
            <a:graphicFrameLocks noChangeAspect="1"/>
          </p:cNvGraphicFramePr>
          <p:nvPr/>
        </p:nvGraphicFramePr>
        <p:xfrm>
          <a:off x="2352154" y="4403551"/>
          <a:ext cx="26209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5" imgW="1117600" imgH="431800" progId="Equation.3">
                  <p:embed/>
                </p:oleObj>
              </mc:Choice>
              <mc:Fallback>
                <p:oleObj name="方程式" r:id="rId5" imgW="1117600" imgH="431800" progId="Equation.3">
                  <p:embed/>
                  <p:pic>
                    <p:nvPicPr>
                      <p:cNvPr id="74757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54" y="4403551"/>
                        <a:ext cx="26209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779317" y="2911301"/>
            <a:ext cx="0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</p:spTree>
    <p:extLst>
      <p:ext uri="{BB962C8B-B14F-4D97-AF65-F5344CB8AC3E}">
        <p14:creationId xmlns:p14="http://schemas.microsoft.com/office/powerpoint/2010/main" val="2525237960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矩形 1"/>
          <p:cNvSpPr>
            <a:spLocks noChangeArrowheads="1"/>
          </p:cNvSpPr>
          <p:nvPr/>
        </p:nvSpPr>
        <p:spPr bwMode="auto">
          <a:xfrm>
            <a:off x="322" y="769030"/>
            <a:ext cx="9144000" cy="87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Associative Property</a:t>
            </a:r>
            <a:r>
              <a:rPr kumimoji="0" lang="zh-CN" alt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（结合律）</a:t>
            </a:r>
            <a:endParaRPr lang="en-US" altLang="zh-TW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5" name="矩形 1"/>
          <p:cNvSpPr>
            <a:spLocks noChangeArrowheads="1"/>
          </p:cNvSpPr>
          <p:nvPr/>
        </p:nvSpPr>
        <p:spPr bwMode="auto">
          <a:xfrm>
            <a:off x="-104613" y="3625846"/>
            <a:ext cx="914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Cascade of two systems gives an unit impulse response which is the convolution of the unit impulse responses of the two individual systems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两个系统的级联得到一个单位脉冲响应，它是两个独立系统的单位脉冲响应的卷积</a:t>
            </a:r>
            <a:endParaRPr kumimoji="0"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spcBef>
                <a:spcPts val="12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behavior of a cascade of two systems is independent of the order in which the two systems are cascaded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两个系统级联的行为与这两个系统级联的顺序无关</a:t>
            </a:r>
            <a:endParaRPr kumimoji="0" lang="zh-TW" altLang="en-US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6196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78989"/>
              </p:ext>
            </p:extLst>
          </p:nvPr>
        </p:nvGraphicFramePr>
        <p:xfrm>
          <a:off x="1074821" y="1558577"/>
          <a:ext cx="6212478" cy="51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方程式" r:id="rId4" imgW="2578100" imgH="215900" progId="Equation.3">
                  <p:embed/>
                </p:oleObj>
              </mc:Choice>
              <mc:Fallback>
                <p:oleObj name="方程式" r:id="rId4" imgW="2578100" imgH="215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821" y="1558577"/>
                        <a:ext cx="6212478" cy="519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197" name="群組 3"/>
          <p:cNvGrpSpPr>
            <a:grpSpLocks/>
          </p:cNvGrpSpPr>
          <p:nvPr/>
        </p:nvGrpSpPr>
        <p:grpSpPr bwMode="auto">
          <a:xfrm>
            <a:off x="1187624" y="2082712"/>
            <a:ext cx="6371555" cy="1590799"/>
            <a:chOff x="720313" y="2054540"/>
            <a:chExt cx="7668111" cy="2166548"/>
          </a:xfrm>
        </p:grpSpPr>
        <p:graphicFrame>
          <p:nvGraphicFramePr>
            <p:cNvPr id="136198" name="Object 4"/>
            <p:cNvGraphicFramePr>
              <a:graphicFrameLocks noChangeAspect="1"/>
            </p:cNvGraphicFramePr>
            <p:nvPr/>
          </p:nvGraphicFramePr>
          <p:xfrm>
            <a:off x="5620221" y="2146147"/>
            <a:ext cx="1128493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方程式" r:id="rId6" imgW="393359" imgH="215713" progId="Equation.3">
                    <p:embed/>
                  </p:oleObj>
                </mc:Choice>
                <mc:Fallback>
                  <p:oleObj name="方程式" r:id="rId6" imgW="393359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0221" y="2146147"/>
                          <a:ext cx="1128493" cy="57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720313" y="2467216"/>
              <a:ext cx="557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613" y="2054540"/>
              <a:ext cx="1004951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99976" y="2467216"/>
              <a:ext cx="674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85820" y="2054540"/>
              <a:ext cx="1003364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292603" y="2054540"/>
              <a:ext cx="1786051" cy="82535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092942" y="2467216"/>
              <a:ext cx="781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93456" y="3383039"/>
              <a:ext cx="1784463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828270" y="3795715"/>
              <a:ext cx="557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733767" y="2467216"/>
              <a:ext cx="5588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90620" y="3795715"/>
              <a:ext cx="1227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78240" y="3808412"/>
              <a:ext cx="557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440250" y="3395737"/>
              <a:ext cx="1003364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880203" y="3395737"/>
              <a:ext cx="1004952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6429325" y="3808412"/>
              <a:ext cx="44770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942309" y="3808412"/>
              <a:ext cx="446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982833" y="2467216"/>
              <a:ext cx="557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6215" name="Object 21"/>
            <p:cNvGraphicFramePr>
              <a:graphicFrameLocks noChangeAspect="1"/>
            </p:cNvGraphicFramePr>
            <p:nvPr/>
          </p:nvGraphicFramePr>
          <p:xfrm>
            <a:off x="1619672" y="2196888"/>
            <a:ext cx="387828" cy="55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方程式" r:id="rId8" imgW="152268" imgH="215713" progId="Equation.3">
                    <p:embed/>
                  </p:oleObj>
                </mc:Choice>
                <mc:Fallback>
                  <p:oleObj name="方程式" r:id="rId8" imgW="152268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196888"/>
                          <a:ext cx="387828" cy="550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6" name="Object 22"/>
            <p:cNvGraphicFramePr>
              <a:graphicFrameLocks noChangeAspect="1"/>
            </p:cNvGraphicFramePr>
            <p:nvPr/>
          </p:nvGraphicFramePr>
          <p:xfrm>
            <a:off x="3275856" y="2178046"/>
            <a:ext cx="432000" cy="565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方程式" r:id="rId10" imgW="164885" imgH="215619" progId="Equation.3">
                    <p:embed/>
                  </p:oleObj>
                </mc:Choice>
                <mc:Fallback>
                  <p:oleObj name="方程式" r:id="rId10" imgW="164885" imgH="21561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178046"/>
                          <a:ext cx="432000" cy="565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7" name="Object 23"/>
            <p:cNvGraphicFramePr>
              <a:graphicFrameLocks noChangeAspect="1"/>
            </p:cNvGraphicFramePr>
            <p:nvPr/>
          </p:nvGraphicFramePr>
          <p:xfrm>
            <a:off x="5724176" y="3514299"/>
            <a:ext cx="432000" cy="565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方程式" r:id="rId12" imgW="164885" imgH="215619" progId="Equation.3">
                    <p:embed/>
                  </p:oleObj>
                </mc:Choice>
                <mc:Fallback>
                  <p:oleObj name="方程式" r:id="rId12" imgW="164885" imgH="21561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76" y="3514299"/>
                          <a:ext cx="432000" cy="565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8" name="Object 24"/>
            <p:cNvGraphicFramePr>
              <a:graphicFrameLocks noChangeAspect="1"/>
            </p:cNvGraphicFramePr>
            <p:nvPr/>
          </p:nvGraphicFramePr>
          <p:xfrm>
            <a:off x="7205320" y="3514299"/>
            <a:ext cx="385200" cy="549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方程式" r:id="rId14" imgW="152268" imgH="215713" progId="Equation.3">
                    <p:embed/>
                  </p:oleObj>
                </mc:Choice>
                <mc:Fallback>
                  <p:oleObj name="方程式" r:id="rId14" imgW="152268" imgH="2157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320" y="3514299"/>
                          <a:ext cx="385200" cy="549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9" name="Object 25"/>
            <p:cNvGraphicFramePr>
              <a:graphicFrameLocks noChangeAspect="1"/>
            </p:cNvGraphicFramePr>
            <p:nvPr/>
          </p:nvGraphicFramePr>
          <p:xfrm>
            <a:off x="1729366" y="3490966"/>
            <a:ext cx="1119626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方程式" r:id="rId16" imgW="393359" imgH="215713" progId="Equation.3">
                    <p:embed/>
                  </p:oleObj>
                </mc:Choice>
                <mc:Fallback>
                  <p:oleObj name="方程式" r:id="rId16" imgW="393359" imgH="2157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366" y="3490966"/>
                          <a:ext cx="1119626" cy="61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54" y="890369"/>
            <a:ext cx="9144000" cy="160043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Causality</a:t>
            </a:r>
            <a:r>
              <a:rPr kumimoji="0" lang="zh-CN" altLang="en-US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（）</a:t>
            </a:r>
            <a:r>
              <a:rPr lang="zh-CN" altLang="zh-CN" sz="3200" dirty="0">
                <a:effectLst/>
                <a:ea typeface="Segoe UI Web (West European)"/>
              </a:rPr>
              <a:t>因果关系（）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080000" lvl="1" indent="-457200">
              <a:spcBef>
                <a:spcPts val="1200"/>
              </a:spcBef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if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dose not depend on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&gt;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</a:p>
          <a:p>
            <a:pPr marL="1080000" lvl="1" indent="-457200">
              <a:spcBef>
                <a:spcPts val="1200"/>
              </a:spcBef>
              <a:buSzPct val="100000"/>
              <a:buFont typeface="Arial" pitchFamily="34" charset="0"/>
              <a:buChar char="–"/>
              <a:defRPr/>
            </a:pPr>
            <a:r>
              <a:rPr lang="zh-CN" altLang="zh-CN" sz="2000" dirty="0">
                <a:effectLst/>
                <a:ea typeface="Segoe UI Web (West European)"/>
              </a:rPr>
              <a:t>如果 y [n] 不依赖于 x [k]</a:t>
            </a:r>
            <a:r>
              <a:rPr lang="en-US" altLang="zh-CN" sz="2000" dirty="0">
                <a:effectLst/>
                <a:ea typeface="Segoe UI Web (West European)"/>
              </a:rPr>
              <a:t> </a:t>
            </a:r>
            <a:r>
              <a:rPr lang="zh-CN" altLang="zh-CN" sz="2000" dirty="0">
                <a:effectLst/>
                <a:ea typeface="Segoe UI Web (West European)"/>
              </a:rPr>
              <a:t> </a:t>
            </a:r>
            <a:r>
              <a:rPr lang="zh-CN" altLang="en-US" sz="2000" dirty="0">
                <a:effectLst/>
                <a:ea typeface="Segoe UI Web (West European)"/>
              </a:rPr>
              <a:t>当</a:t>
            </a:r>
            <a:r>
              <a:rPr lang="zh-CN" altLang="zh-CN" sz="2000" dirty="0">
                <a:effectLst/>
                <a:ea typeface="Segoe UI Web (West European)"/>
              </a:rPr>
              <a:t>k &gt; n</a:t>
            </a:r>
            <a:endParaRPr kumimoji="0" lang="en-US" altLang="zh-TW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7219" name="矩形 2"/>
          <p:cNvSpPr>
            <a:spLocks noChangeArrowheads="1"/>
          </p:cNvSpPr>
          <p:nvPr/>
        </p:nvSpPr>
        <p:spPr bwMode="auto">
          <a:xfrm>
            <a:off x="22282" y="3224907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1079500" indent="-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Font typeface="Arial" charset="0"/>
              <a:buChar char="–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iff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]=0,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 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&lt; 0</a:t>
            </a:r>
          </a:p>
        </p:txBody>
      </p:sp>
      <p:graphicFrame>
        <p:nvGraphicFramePr>
          <p:cNvPr id="13722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31884"/>
              </p:ext>
            </p:extLst>
          </p:nvPr>
        </p:nvGraphicFramePr>
        <p:xfrm>
          <a:off x="1453604" y="3717032"/>
          <a:ext cx="65865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方程式" r:id="rId3" imgW="2476500" imgH="431800" progId="Equation.3">
                  <p:embed/>
                </p:oleObj>
              </mc:Choice>
              <mc:Fallback>
                <p:oleObj name="方程式" r:id="rId3" imgW="24765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04" y="3717032"/>
                        <a:ext cx="658653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288381"/>
              </p:ext>
            </p:extLst>
          </p:nvPr>
        </p:nvGraphicFramePr>
        <p:xfrm>
          <a:off x="1453604" y="2353826"/>
          <a:ext cx="38242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409088" imgH="431613" progId="Equation.3">
                  <p:embed/>
                </p:oleObj>
              </mc:Choice>
              <mc:Fallback>
                <p:oleObj name="Equation" r:id="rId5" imgW="1409088" imgH="431613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04" y="2353826"/>
                        <a:ext cx="38242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矩形 1"/>
          <p:cNvSpPr>
            <a:spLocks noChangeArrowheads="1"/>
          </p:cNvSpPr>
          <p:nvPr/>
        </p:nvSpPr>
        <p:spPr bwMode="auto">
          <a:xfrm>
            <a:off x="12551" y="881310"/>
            <a:ext cx="91630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  <a:r>
              <a:rPr kumimoji="0" lang="zh-CN" alt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（因果律）</a:t>
            </a:r>
            <a:endParaRPr kumimoji="0" lang="en-US" altLang="zh-TW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continuous-time</a:t>
            </a: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</a:t>
            </a:r>
            <a:r>
              <a:rPr kumimoji="0"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iff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h(t)=0,t&lt;0</a:t>
            </a: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8243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159118"/>
              </p:ext>
            </p:extLst>
          </p:nvPr>
        </p:nvGraphicFramePr>
        <p:xfrm>
          <a:off x="1334939" y="2259260"/>
          <a:ext cx="42100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方程式" r:id="rId3" imgW="1511300" imgH="330200" progId="Equation.3">
                  <p:embed/>
                </p:oleObj>
              </mc:Choice>
              <mc:Fallback>
                <p:oleObj name="方程式" r:id="rId3" imgW="1511300" imgH="330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939" y="2259260"/>
                        <a:ext cx="42100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56909"/>
              </p:ext>
            </p:extLst>
          </p:nvPr>
        </p:nvGraphicFramePr>
        <p:xfrm>
          <a:off x="1287314" y="3861048"/>
          <a:ext cx="6986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方程式" r:id="rId5" imgW="2768600" imgH="355600" progId="Equation.3">
                  <p:embed/>
                </p:oleObj>
              </mc:Choice>
              <mc:Fallback>
                <p:oleObj name="方程式" r:id="rId5" imgW="2768600" imgH="355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314" y="3861048"/>
                        <a:ext cx="69865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矩形 1"/>
          <p:cNvSpPr>
            <a:spLocks noChangeArrowheads="1"/>
          </p:cNvSpPr>
          <p:nvPr/>
        </p:nvSpPr>
        <p:spPr bwMode="auto">
          <a:xfrm>
            <a:off x="26640" y="952453"/>
            <a:ext cx="9144000" cy="87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Invertibility / Inverse system</a:t>
            </a:r>
            <a:r>
              <a:rPr kumimoji="0" lang="zh-CN" alt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（不可逆、可逆）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23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089415"/>
              </p:ext>
            </p:extLst>
          </p:nvPr>
        </p:nvGraphicFramePr>
        <p:xfrm>
          <a:off x="1142653" y="3159125"/>
          <a:ext cx="30321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方程式" r:id="rId3" imgW="1129810" imgH="215806" progId="Equation.3">
                  <p:embed/>
                </p:oleObj>
              </mc:Choice>
              <mc:Fallback>
                <p:oleObj name="方程式" r:id="rId3" imgW="112981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653" y="3159125"/>
                        <a:ext cx="30321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51158"/>
              </p:ext>
            </p:extLst>
          </p:nvPr>
        </p:nvGraphicFramePr>
        <p:xfrm>
          <a:off x="5030440" y="3159125"/>
          <a:ext cx="2717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方程式" r:id="rId5" imgW="1079032" imgH="215806" progId="Equation.3">
                  <p:embed/>
                </p:oleObj>
              </mc:Choice>
              <mc:Fallback>
                <p:oleObj name="方程式" r:id="rId5" imgW="1079032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440" y="3159125"/>
                        <a:ext cx="2717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943823"/>
              </p:ext>
            </p:extLst>
          </p:nvPr>
        </p:nvGraphicFramePr>
        <p:xfrm>
          <a:off x="1069628" y="1952625"/>
          <a:ext cx="811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方程式" r:id="rId7" imgW="304536" imgH="203024" progId="Equation.3">
                  <p:embed/>
                </p:oleObj>
              </mc:Choice>
              <mc:Fallback>
                <p:oleObj name="方程式" r:id="rId7" imgW="304536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628" y="1952625"/>
                        <a:ext cx="8112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16528"/>
              </p:ext>
            </p:extLst>
          </p:nvPr>
        </p:nvGraphicFramePr>
        <p:xfrm>
          <a:off x="2996853" y="2236788"/>
          <a:ext cx="809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方程式" r:id="rId9" imgW="304536" imgH="203024" progId="Equation.3">
                  <p:embed/>
                </p:oleObj>
              </mc:Choice>
              <mc:Fallback>
                <p:oleObj name="方程式" r:id="rId9" imgW="304536" imgH="2030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853" y="2236788"/>
                        <a:ext cx="8096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215779"/>
              </p:ext>
            </p:extLst>
          </p:nvPr>
        </p:nvGraphicFramePr>
        <p:xfrm>
          <a:off x="5894040" y="2238375"/>
          <a:ext cx="1001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方程式" r:id="rId11" imgW="342603" imgH="215713" progId="Equation.3">
                  <p:embed/>
                </p:oleObj>
              </mc:Choice>
              <mc:Fallback>
                <p:oleObj name="方程式" r:id="rId11" imgW="342603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040" y="2238375"/>
                        <a:ext cx="10017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226790" y="2514600"/>
            <a:ext cx="14795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706340" y="2027238"/>
            <a:ext cx="1368425" cy="9731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692428" y="2017713"/>
            <a:ext cx="1366837" cy="9747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4082703" y="2511425"/>
            <a:ext cx="1595437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7091015" y="2511425"/>
            <a:ext cx="12525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graphicFrame>
        <p:nvGraphicFramePr>
          <p:cNvPr id="14234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25892"/>
              </p:ext>
            </p:extLst>
          </p:nvPr>
        </p:nvGraphicFramePr>
        <p:xfrm>
          <a:off x="7622828" y="1935163"/>
          <a:ext cx="809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方程式" r:id="rId13" imgW="304536" imgH="203024" progId="Equation.3">
                  <p:embed/>
                </p:oleObj>
              </mc:Choice>
              <mc:Fallback>
                <p:oleObj name="方程式" r:id="rId13" imgW="304536" imgH="2030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2828" y="1935163"/>
                        <a:ext cx="8096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0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65383"/>
              </p:ext>
            </p:extLst>
          </p:nvPr>
        </p:nvGraphicFramePr>
        <p:xfrm>
          <a:off x="4363690" y="1944688"/>
          <a:ext cx="8112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方程式" r:id="rId15" imgW="304536" imgH="203024" progId="Equation.3">
                  <p:embed/>
                </p:oleObj>
              </mc:Choice>
              <mc:Fallback>
                <p:oleObj name="方程式" r:id="rId15" imgW="304536" imgH="203024" progId="Equation.3">
                  <p:embed/>
                  <p:pic>
                    <p:nvPicPr>
                      <p:cNvPr id="0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690" y="1944688"/>
                        <a:ext cx="8112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79438"/>
              </p:ext>
            </p:extLst>
          </p:nvPr>
        </p:nvGraphicFramePr>
        <p:xfrm>
          <a:off x="1304925" y="4733455"/>
          <a:ext cx="32670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方程式" r:id="rId3" imgW="1054100" imgH="736600" progId="Equation.3">
                  <p:embed/>
                </p:oleObj>
              </mc:Choice>
              <mc:Fallback>
                <p:oleObj name="方程式" r:id="rId3" imgW="1054100" imgH="73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4733455"/>
                        <a:ext cx="326707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60963" y="4865217"/>
            <a:ext cx="24352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Running integral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57788" y="5739929"/>
            <a:ext cx="22113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First derivative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0" y="764704"/>
            <a:ext cx="9163050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Unit step response</a:t>
            </a:r>
            <a:r>
              <a:rPr kumimoji="0" lang="zh-CN" altLang="en-US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（单位阶跃响应）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93750" lvl="2">
              <a:lnSpc>
                <a:spcPct val="150000"/>
              </a:lnSpc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 for an unit step function input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单位阶跃函数输入的输出</a:t>
            </a:r>
            <a:endParaRPr kumimoji="0"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similarly</a:t>
            </a: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4439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505908"/>
              </p:ext>
            </p:extLst>
          </p:nvPr>
        </p:nvGraphicFramePr>
        <p:xfrm>
          <a:off x="1230313" y="2322042"/>
          <a:ext cx="3175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方程式" r:id="rId5" imgW="1676400" imgH="660400" progId="Equation.3">
                  <p:embed/>
                </p:oleObj>
              </mc:Choice>
              <mc:Fallback>
                <p:oleObj name="方程式" r:id="rId5" imgW="1676400" imgH="660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322042"/>
                        <a:ext cx="3175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160963" y="2492896"/>
            <a:ext cx="1833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Running sum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154613" y="3330104"/>
            <a:ext cx="20716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First difference</a:t>
            </a: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9DEC9A-81C9-42E1-8EA7-D7C5C4957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23528" y="1484784"/>
            <a:ext cx="3816424" cy="4751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52605D-9F36-4DFB-8F8B-3DC7F80D2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83968" y="1412776"/>
            <a:ext cx="4464496" cy="5558628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0460" y="3212447"/>
            <a:ext cx="8738231" cy="2349682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Convolution sum can be used to represent an arbitrary signal as a sequence of unit impulses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7">
              <a:defRPr/>
            </a:pPr>
            <a:endParaRPr kumimoji="0" lang="en-US" altLang="zh-TW" i="1" dirty="0">
              <a:solidFill>
                <a:srgbClr val="000000"/>
              </a:solidFill>
              <a:latin typeface="Times New Roman"/>
              <a:ea typeface="+mn-ea"/>
              <a:cs typeface="Times New Roman" pitchFamily="18" charset="0"/>
            </a:endParaRPr>
          </a:p>
          <a:p>
            <a:pPr lvl="8">
              <a:lnSpc>
                <a:spcPct val="200000"/>
              </a:lnSpc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  	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6" name="物件 1"/>
              <p:cNvSpPr txBox="1"/>
              <p:nvPr/>
            </p:nvSpPr>
            <p:spPr bwMode="auto">
              <a:xfrm>
                <a:off x="2387997" y="4149964"/>
                <a:ext cx="4926607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75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997" y="4149964"/>
                <a:ext cx="4926607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8D2BE7-61EF-4EB2-81C3-D180A144C083}"/>
                  </a:ext>
                </a:extLst>
              </p:cNvPr>
              <p:cNvSpPr txBox="1"/>
              <p:nvPr/>
            </p:nvSpPr>
            <p:spPr>
              <a:xfrm>
                <a:off x="2555776" y="1699973"/>
                <a:ext cx="4591050" cy="1099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8D2BE7-61EF-4EB2-81C3-D180A144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699973"/>
                <a:ext cx="4591050" cy="10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8CAF09F9-97EC-4C58-8DF1-91672D5CDD8C}"/>
              </a:ext>
            </a:extLst>
          </p:cNvPr>
          <p:cNvSpPr txBox="1">
            <a:spLocks/>
          </p:cNvSpPr>
          <p:nvPr/>
        </p:nvSpPr>
        <p:spPr bwMode="auto">
          <a:xfrm>
            <a:off x="-36512" y="1282275"/>
            <a:ext cx="6005636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0" indent="0" algn="ctr" rtl="0" eaLnBrk="1" fontAlgn="base" hangingPunct="1">
              <a:lnSpc>
                <a:spcPct val="90000"/>
              </a:lnSpc>
              <a:spcBef>
                <a:spcPts val="506"/>
              </a:spcBef>
              <a:spcAft>
                <a:spcPts val="86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18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5717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731">
                <a:solidFill>
                  <a:srgbClr val="404040"/>
                </a:solidFill>
                <a:latin typeface="+mn-lt"/>
                <a:ea typeface="+mn-ea"/>
              </a:defRPr>
            </a:lvl2pPr>
            <a:lvl3pPr marL="51435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3pPr>
            <a:lvl4pPr marL="77152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4pPr>
            <a:lvl5pPr marL="102870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5pPr>
            <a:lvl6pPr marL="128587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6pPr>
            <a:lvl7pPr marL="154305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7pPr>
            <a:lvl8pPr marL="180022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8pPr>
            <a:lvl9pPr marL="205740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0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discrete signal, convolution sum: </a:t>
            </a:r>
            <a:endParaRPr kumimoji="0"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9622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839470"/>
            <a:ext cx="9144000" cy="568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 Different Way to visualize the convolution sum</a:t>
            </a:r>
          </a:p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lang="zh-CN" altLang="zh-CN" sz="1600" dirty="0">
                <a:effectLst/>
                <a:ea typeface="Segoe UI Web (West European)"/>
              </a:rPr>
              <a:t>可视化汇总和的不同方式</a:t>
            </a:r>
            <a:endParaRPr kumimoji="0" lang="en-US" altLang="zh-TW" sz="1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looked at on the index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on the dummy index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reflected over and shifted to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weighted by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and summed to produce an output sample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at time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dirty="0">
                <a:latin typeface="Times New Roman" pitchFamily="18" charset="0"/>
                <a:ea typeface="新細明體" charset="-120"/>
              </a:rPr>
              <a:t>	   </a:t>
            </a:r>
            <a:r>
              <a:rPr kumimoji="0" lang="en-US" altLang="zh-TW" sz="2000" i="1" dirty="0">
                <a:latin typeface="Times New Roman" pitchFamily="18" charset="0"/>
                <a:ea typeface="新細明體" charset="-120"/>
              </a:rPr>
              <a:t>See Figs 2.5, 2.6, 2.7, pp. 83-85 of text</a:t>
            </a:r>
            <a:endParaRPr kumimoji="0" lang="en-US" altLang="zh-TW" sz="28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115616" y="2276872"/>
            <a:ext cx="6724650" cy="2551112"/>
            <a:chOff x="1187450" y="1309688"/>
            <a:chExt cx="6724650" cy="2551112"/>
          </a:xfrm>
        </p:grpSpPr>
        <p:graphicFrame>
          <p:nvGraphicFramePr>
            <p:cNvPr id="880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239375"/>
                </p:ext>
              </p:extLst>
            </p:nvPr>
          </p:nvGraphicFramePr>
          <p:xfrm>
            <a:off x="2124075" y="1309688"/>
            <a:ext cx="3281363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方程式" r:id="rId3" imgW="1409088" imgH="431613" progId="Equation.3">
                    <p:embed/>
                  </p:oleObj>
                </mc:Choice>
                <mc:Fallback>
                  <p:oleObj name="方程式" r:id="rId3" imgW="1409088" imgH="43161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1309688"/>
                          <a:ext cx="3281363" cy="100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2571750" y="2187575"/>
              <a:ext cx="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87450" y="2936875"/>
              <a:ext cx="24479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Contribution to the output signal at time n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995738" y="2133600"/>
              <a:ext cx="0" cy="503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873625" y="2208213"/>
              <a:ext cx="0" cy="984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257550" y="2565400"/>
              <a:ext cx="15652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input signal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545013" y="3152775"/>
              <a:ext cx="3367087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reflected-over version of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h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[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] located at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=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2513"/>
            <a:ext cx="63436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矩形 1"/>
          <p:cNvSpPr>
            <a:spLocks noChangeArrowheads="1"/>
          </p:cNvSpPr>
          <p:nvPr/>
        </p:nvSpPr>
        <p:spPr bwMode="auto">
          <a:xfrm>
            <a:off x="6287067" y="1407544"/>
            <a:ext cx="2447256" cy="172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Fig. 2.6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3909060" cy="523494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078254" y="1077048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54" y="1077048"/>
                <a:ext cx="86409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90400" y="1523365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1523365"/>
                <a:ext cx="30822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44008" y="2276872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76872"/>
                <a:ext cx="864096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90400" y="2674065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2674065"/>
                <a:ext cx="30822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191769" y="3645024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69" y="3645024"/>
                <a:ext cx="308223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90400" y="4633704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4633704"/>
                <a:ext cx="308223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90400" y="5661248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5661248"/>
                <a:ext cx="308223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644000" y="3398802"/>
                <a:ext cx="21602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3398802"/>
                <a:ext cx="2160248" cy="4924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44000" y="5373216"/>
                <a:ext cx="30963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5373216"/>
                <a:ext cx="3096352" cy="4924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644000" y="4351209"/>
                <a:ext cx="30963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4351209"/>
                <a:ext cx="3096352" cy="49244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2075</Words>
  <Application>Microsoft Office PowerPoint</Application>
  <PresentationFormat>全屏显示(4:3)</PresentationFormat>
  <Paragraphs>672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华文中宋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Lecture1_Introduction</vt:lpstr>
      <vt:lpstr>3_Lecture1_Introduction</vt:lpstr>
      <vt:lpstr>4_Lecture1_Introduction</vt:lpstr>
      <vt:lpstr>5_Lecture1_Introduction</vt:lpstr>
      <vt:lpstr>11_Lecture1_Introduction</vt:lpstr>
      <vt:lpstr>12_Lecture1_Introduction</vt:lpstr>
      <vt:lpstr>13_Lecture1_Introduction</vt:lpstr>
      <vt:lpstr>方程式</vt:lpstr>
      <vt:lpstr>Equation</vt:lpstr>
      <vt:lpstr>PowerPoint 演示文稿</vt:lpstr>
      <vt:lpstr>PowerPoint 演示文稿</vt:lpstr>
      <vt:lpstr>Convolution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Matrix perspective</vt:lpstr>
      <vt:lpstr>Convolution Example</vt:lpstr>
      <vt:lpstr>PowerPoint 演示文稿</vt:lpstr>
      <vt:lpstr>Convolution Example</vt:lpstr>
      <vt:lpstr>Convolution Example</vt:lpstr>
      <vt:lpstr>Convolution Example</vt:lpstr>
      <vt:lpstr>Convolution Example</vt:lpstr>
      <vt:lpstr>Convolution Example</vt:lpstr>
      <vt:lpstr>卷积运算的物理意义</vt:lpstr>
      <vt:lpstr>卷积运算的物理意义</vt:lpstr>
      <vt:lpstr>卷积运算的物理意义</vt:lpstr>
      <vt:lpstr>卷积运算的物理意义</vt:lpstr>
      <vt:lpstr>卷积运算的物理意义</vt:lpstr>
      <vt:lpstr>PowerPoint 演示文稿</vt:lpstr>
      <vt:lpstr>PowerPoint 演示文稿</vt:lpstr>
      <vt:lpstr>PowerPoint 演示文稿</vt:lpstr>
      <vt:lpstr>PowerPoint 演示文稿</vt:lpstr>
      <vt:lpstr>线性（Linear）系统</vt:lpstr>
      <vt:lpstr>时不变（Time-invariant）系统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1649220316@qq.com</cp:lastModifiedBy>
  <cp:revision>503</cp:revision>
  <cp:lastPrinted>2020-03-16T06:16:33Z</cp:lastPrinted>
  <dcterms:created xsi:type="dcterms:W3CDTF">2012-02-22T09:37:43Z</dcterms:created>
  <dcterms:modified xsi:type="dcterms:W3CDTF">2021-11-17T07:42:26Z</dcterms:modified>
</cp:coreProperties>
</file>