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7"/>
  </p:notesMasterIdLst>
  <p:sldIdLst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8" r:id="rId11"/>
    <p:sldId id="426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58" r:id="rId20"/>
    <p:sldId id="459" r:id="rId21"/>
    <p:sldId id="460" r:id="rId22"/>
    <p:sldId id="483" r:id="rId23"/>
    <p:sldId id="468" r:id="rId24"/>
    <p:sldId id="484" r:id="rId25"/>
    <p:sldId id="485" r:id="rId26"/>
    <p:sldId id="486" r:id="rId27"/>
    <p:sldId id="487" r:id="rId28"/>
    <p:sldId id="488" r:id="rId29"/>
    <p:sldId id="489" r:id="rId30"/>
    <p:sldId id="490" r:id="rId31"/>
    <p:sldId id="491" r:id="rId32"/>
    <p:sldId id="492" r:id="rId33"/>
    <p:sldId id="493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04" r:id="rId45"/>
    <p:sldId id="505" r:id="rId46"/>
    <p:sldId id="506" r:id="rId47"/>
    <p:sldId id="471" r:id="rId48"/>
    <p:sldId id="472" r:id="rId49"/>
    <p:sldId id="473" r:id="rId50"/>
    <p:sldId id="480" r:id="rId51"/>
    <p:sldId id="507" r:id="rId52"/>
    <p:sldId id="508" r:id="rId53"/>
    <p:sldId id="509" r:id="rId54"/>
    <p:sldId id="510" r:id="rId55"/>
    <p:sldId id="511" r:id="rId56"/>
    <p:sldId id="512" r:id="rId57"/>
    <p:sldId id="513" r:id="rId58"/>
    <p:sldId id="514" r:id="rId59"/>
    <p:sldId id="515" r:id="rId60"/>
    <p:sldId id="516" r:id="rId61"/>
    <p:sldId id="478" r:id="rId62"/>
    <p:sldId id="517" r:id="rId63"/>
    <p:sldId id="518" r:id="rId64"/>
    <p:sldId id="519" r:id="rId65"/>
    <p:sldId id="520" r:id="rId66"/>
    <p:sldId id="521" r:id="rId67"/>
    <p:sldId id="522" r:id="rId68"/>
    <p:sldId id="523" r:id="rId69"/>
    <p:sldId id="481" r:id="rId70"/>
    <p:sldId id="482" r:id="rId71"/>
    <p:sldId id="524" r:id="rId72"/>
    <p:sldId id="525" r:id="rId73"/>
    <p:sldId id="526" r:id="rId74"/>
    <p:sldId id="527" r:id="rId75"/>
    <p:sldId id="528" r:id="rId76"/>
    <p:sldId id="529" r:id="rId77"/>
    <p:sldId id="530" r:id="rId78"/>
    <p:sldId id="531" r:id="rId79"/>
    <p:sldId id="532" r:id="rId80"/>
    <p:sldId id="533" r:id="rId81"/>
    <p:sldId id="534" r:id="rId82"/>
    <p:sldId id="535" r:id="rId83"/>
    <p:sldId id="536" r:id="rId84"/>
    <p:sldId id="537" r:id="rId85"/>
    <p:sldId id="407" r:id="rId8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8"/>
            <p14:sldId id="426"/>
            <p14:sldId id="429"/>
            <p14:sldId id="430"/>
            <p14:sldId id="431"/>
            <p14:sldId id="432"/>
            <p14:sldId id="433"/>
            <p14:sldId id="434"/>
            <p14:sldId id="435"/>
            <p14:sldId id="458"/>
            <p14:sldId id="459"/>
            <p14:sldId id="460"/>
            <p14:sldId id="483"/>
            <p14:sldId id="468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471"/>
            <p14:sldId id="472"/>
            <p14:sldId id="473"/>
            <p14:sldId id="480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478"/>
            <p14:sldId id="517"/>
            <p14:sldId id="518"/>
            <p14:sldId id="519"/>
            <p14:sldId id="520"/>
            <p14:sldId id="521"/>
            <p14:sldId id="522"/>
            <p14:sldId id="523"/>
            <p14:sldId id="481"/>
            <p14:sldId id="482"/>
            <p14:sldId id="524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58" autoAdjust="0"/>
    <p:restoredTop sz="95238" autoAdjust="0"/>
  </p:normalViewPr>
  <p:slideViewPr>
    <p:cSldViewPr>
      <p:cViewPr varScale="1">
        <p:scale>
          <a:sx n="62" d="100"/>
          <a:sy n="62" d="100"/>
        </p:scale>
        <p:origin x="48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2021/11/18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201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85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70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81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261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419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299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63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752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55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415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154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738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62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379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66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300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7376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48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3358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790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51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93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951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0915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218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371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684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534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5093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464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80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09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4480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524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054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7559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42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8937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447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2269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4196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28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4452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4076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8166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684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914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1689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357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850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0709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0420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61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730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493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414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066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0362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9831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401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60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19699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6873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07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180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722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7072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4581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6690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495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85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571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4560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94926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424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6981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7412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1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47355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3104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937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632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2021/11/18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2021/11/18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2021/11/18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888BA-6CAC-7346-B903-94C4A97EF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32F47D-C2D5-724D-A9D9-B61039B4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EE112-060C-0A4A-AA69-620EC6BF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CE2DA-0099-A54E-A24B-3926D16E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8A9741-20BD-204F-885B-C3375DEE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35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0B321-4D75-8346-AD21-73CB7BE7C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1B51D7-F87B-924E-BA53-7DF2EC759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86226-5080-F547-8E62-05BDCE9F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A58B3-853C-5B47-82CE-27CF360B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D7839-2D0D-4640-AD02-FD517C60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42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89BF9-6405-504C-94BD-F1A7A072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35F4AF-11AD-1042-9D41-56689DEBA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8074D-08D9-DF4F-9A10-828A20F1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B10C5-1313-5E4B-9708-C10F1569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55211-8076-E543-8A32-95558178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986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9F12-2455-B448-BF20-6FFA9C85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F7C98-B84C-754B-B4BA-3326E24A4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084D76-FAA8-154D-AE36-6581DC63E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0099A-3395-714C-9DD9-D181115F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EAA0D-A2F3-6240-8916-974AD5B3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EF11A-C593-1040-95F5-A4E93D72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530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2AFD1-B538-F14E-98FD-2E41FC87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239161-0466-3C4F-9354-39278BFD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69B46F-3652-AD41-A9DF-D055E4B78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5AE2BC-938B-9B44-9BB1-D95C27FEA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A4FE8D-F516-A34B-ADDF-E8A14D2E0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E775F6-59B3-624B-AA86-A21C1040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C946ED-D5D2-1B45-928D-F79E8D78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24F61C-C263-3340-9100-59F31EE3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955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7E2EF-AADB-284B-9F78-FCB42514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E35494-DA26-1A42-873A-472B1C84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1EB17F-1AD9-ED43-BCDD-7520A603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CB461C-855D-2D4D-8322-57663520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3253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306F18-5E80-4F42-8325-D228E234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FB8022-2362-0C4C-924D-06828494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CCA18C-E796-6E42-A6FA-CAE834D0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467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24F81-5505-3A43-9D6E-5A0F2735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B6DBD-B980-6B4D-9731-10A17FC5B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9D5E73-6658-7C4C-815E-9DBBE5302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187787-E98C-5B42-B41B-A5BA39D3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DAE45-009A-E74B-B5C0-232E6754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9BC772-7D9F-0E47-B01D-74577AE4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94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2021/11/18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7C689-4607-6843-862E-83DADA39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716B55-DFAC-CF43-BC3F-5CBD5751E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77032-5BC6-DF49-AA90-4FA3AB27D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1C4BA-148F-8E43-9DDD-03D8783C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E2942-FB2E-9B47-A183-A059D55F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4B3F6-5AEB-8340-9DF3-B1F34F08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94241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11891-60CA-A94C-AE94-D231D843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D8DBF3-1851-1B42-8D90-C5D84B4CC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DE240F-DDCB-A848-B161-8B318DAC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63EBF7-CA33-A04C-99C3-2D285B57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5A9E5-42EB-1B4C-9C36-B68E15B71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2540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16163A-7BD6-E94E-8A69-97FEA1EA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7C7A09-A0AE-7B40-B2FB-FE6DBEB62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32743-6E95-3D49-8401-DB81F18C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E809-E577-CC4C-97D1-3D22F5759928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86DBF9-9A9D-B74C-ABE0-EF1D157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DCE8B-5CBF-C24D-BF6E-F11A5258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386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2021/11/18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2021/11/18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2021/11/18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2021/11/18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2021/11/18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2021/11/18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2021/11/18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2021/11/18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89EA81-7985-4042-A35B-56AD378A6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971F1-C07B-674B-A475-C0C611924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39BE3-B31D-A64C-9EE8-11B208F74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E809-E577-CC4C-97D1-3D22F5759928}" type="datetimeFigureOut">
              <a:rPr kumimoji="1" lang="zh-CN" altLang="en-US" smtClean="0"/>
              <a:t>2021/11/18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40CA7-04CF-1146-9688-EC31E0EEA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EE0CC-F5CD-5B4C-ADC1-95CFA02FD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64A9-D857-7049-A3C0-89D3CA0799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571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57.jp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59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4.png"/><Relationship Id="rId4" Type="http://schemas.openxmlformats.org/officeDocument/2006/relationships/image" Target="../media/image4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90.png"/><Relationship Id="rId4" Type="http://schemas.openxmlformats.org/officeDocument/2006/relationships/image" Target="../media/image26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93.png"/><Relationship Id="rId4" Type="http://schemas.openxmlformats.org/officeDocument/2006/relationships/image" Target="../media/image26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88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98.png"/><Relationship Id="rId7" Type="http://schemas.openxmlformats.org/officeDocument/2006/relationships/image" Target="../media/image88.png"/><Relationship Id="rId12" Type="http://schemas.openxmlformats.org/officeDocument/2006/relationships/image" Target="../media/image105.png"/><Relationship Id="rId17" Type="http://schemas.openxmlformats.org/officeDocument/2006/relationships/image" Target="../media/image109.png"/><Relationship Id="rId2" Type="http://schemas.openxmlformats.org/officeDocument/2006/relationships/notesSlide" Target="../notesSlides/notesSlide76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4.png"/><Relationship Id="rId5" Type="http://schemas.openxmlformats.org/officeDocument/2006/relationships/image" Target="../media/image99.png"/><Relationship Id="rId15" Type="http://schemas.microsoft.com/office/2007/relationships/hdphoto" Target="../media/hdphoto1.wdp"/><Relationship Id="rId10" Type="http://schemas.openxmlformats.org/officeDocument/2006/relationships/image" Target="../media/image103.png"/><Relationship Id="rId4" Type="http://schemas.openxmlformats.org/officeDocument/2006/relationships/image" Target="../media/image260.png"/><Relationship Id="rId9" Type="http://schemas.openxmlformats.org/officeDocument/2006/relationships/image" Target="../media/image102.png"/><Relationship Id="rId14" Type="http://schemas.openxmlformats.org/officeDocument/2006/relationships/image" Target="../media/image89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11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22.png"/><Relationship Id="rId4" Type="http://schemas.openxmlformats.org/officeDocument/2006/relationships/image" Target="../media/image11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524000" y="1725275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5 Continuous-time Fourier Transform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Jianjia Wang,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Duan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continuous function related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dirty="0"/>
                  <a:t>连续函数相关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：</m:t>
                    </m:r>
                  </m:oMath>
                </a14:m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圖片 2">
            <a:extLst>
              <a:ext uri="{FF2B5EF4-FFF2-40B4-BE49-F238E27FC236}">
                <a16:creationId xmlns:a16="http://schemas.microsoft.com/office/drawing/2014/main" id="{6BEE7B14-20E6-46AD-8905-FC070810F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39"/>
          <a:stretch/>
        </p:blipFill>
        <p:spPr>
          <a:xfrm>
            <a:off x="3215680" y="4246375"/>
            <a:ext cx="4916796" cy="207982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E95F57-9197-441B-9E99-8BDFFFC6803B}"/>
              </a:ext>
            </a:extLst>
          </p:cNvPr>
          <p:cNvCxnSpPr/>
          <p:nvPr/>
        </p:nvCxnSpPr>
        <p:spPr bwMode="auto">
          <a:xfrm flipV="1">
            <a:off x="3863752" y="3789040"/>
            <a:ext cx="0" cy="230425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/>
              <p:nvPr/>
            </p:nvSpPr>
            <p:spPr>
              <a:xfrm>
                <a:off x="2575117" y="3807646"/>
                <a:ext cx="12032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17" y="3807646"/>
                <a:ext cx="120321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/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1641000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1724070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continuous function related to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 order to find discrete values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（离散值）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𝑇𝑎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on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sampled for every interval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（间隔）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1724070" cy="5047366"/>
              </a:xfrm>
              <a:blipFill>
                <a:blip r:embed="rId3"/>
                <a:stretch>
                  <a:fillRect l="-1872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圖片 2">
            <a:extLst>
              <a:ext uri="{FF2B5EF4-FFF2-40B4-BE49-F238E27FC236}">
                <a16:creationId xmlns:a16="http://schemas.microsoft.com/office/drawing/2014/main" id="{6BEE7B14-20E6-46AD-8905-FC070810F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39"/>
          <a:stretch/>
        </p:blipFill>
        <p:spPr>
          <a:xfrm>
            <a:off x="3213103" y="4256768"/>
            <a:ext cx="4916796" cy="207982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E95F57-9197-441B-9E99-8BDFFFC6803B}"/>
              </a:ext>
            </a:extLst>
          </p:cNvPr>
          <p:cNvCxnSpPr/>
          <p:nvPr/>
        </p:nvCxnSpPr>
        <p:spPr bwMode="auto">
          <a:xfrm flipV="1">
            <a:off x="3863752" y="3789040"/>
            <a:ext cx="0" cy="230425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/>
              <p:nvPr/>
            </p:nvSpPr>
            <p:spPr>
              <a:xfrm>
                <a:off x="660400" y="3912943"/>
                <a:ext cx="3322256" cy="562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3912943"/>
                <a:ext cx="3322256" cy="562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/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A6C75E-2244-4BA5-92FD-2F5014348ACA}"/>
              </a:ext>
            </a:extLst>
          </p:cNvPr>
          <p:cNvGrpSpPr/>
          <p:nvPr/>
        </p:nvGrpSpPr>
        <p:grpSpPr>
          <a:xfrm>
            <a:off x="4583829" y="4384268"/>
            <a:ext cx="144016" cy="1170640"/>
            <a:chOff x="4151783" y="4346593"/>
            <a:chExt cx="144016" cy="117064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D1E35D2-89F9-48AE-B93D-4B70508BAB36}"/>
                </a:ext>
              </a:extLst>
            </p:cNvPr>
            <p:cNvCxnSpPr>
              <a:cxnSpLocks/>
              <a:endCxn id="16" idx="4"/>
            </p:cNvCxnSpPr>
            <p:nvPr/>
          </p:nvCxnSpPr>
          <p:spPr bwMode="auto">
            <a:xfrm flipH="1" flipV="1">
              <a:off x="4223791" y="4501611"/>
              <a:ext cx="2" cy="101562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C30F6FA-8210-4466-9D04-40F428CCE368}"/>
                </a:ext>
              </a:extLst>
            </p:cNvPr>
            <p:cNvSpPr/>
            <p:nvPr/>
          </p:nvSpPr>
          <p:spPr bwMode="auto">
            <a:xfrm>
              <a:off x="4151783" y="434659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5420A95-8B78-4247-B713-FD9868F3648D}"/>
              </a:ext>
            </a:extLst>
          </p:cNvPr>
          <p:cNvGrpSpPr/>
          <p:nvPr/>
        </p:nvGrpSpPr>
        <p:grpSpPr>
          <a:xfrm>
            <a:off x="5425757" y="4570126"/>
            <a:ext cx="144016" cy="972199"/>
            <a:chOff x="4151783" y="4545033"/>
            <a:chExt cx="144016" cy="972199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0BB8301-CCE9-4A85-8807-63836E95012D}"/>
                </a:ext>
              </a:extLst>
            </p:cNvPr>
            <p:cNvCxnSpPr/>
            <p:nvPr/>
          </p:nvCxnSpPr>
          <p:spPr bwMode="auto">
            <a:xfrm flipV="1">
              <a:off x="4223792" y="4673441"/>
              <a:ext cx="0" cy="84379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8BFF34C-B03D-4718-81AE-87372858A624}"/>
                </a:ext>
              </a:extLst>
            </p:cNvPr>
            <p:cNvSpPr/>
            <p:nvPr/>
          </p:nvSpPr>
          <p:spPr bwMode="auto">
            <a:xfrm>
              <a:off x="4151783" y="454503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BBD9BA5D-FBDD-4B91-B42D-90532789CD72}"/>
              </a:ext>
            </a:extLst>
          </p:cNvPr>
          <p:cNvSpPr/>
          <p:nvPr/>
        </p:nvSpPr>
        <p:spPr bwMode="auto">
          <a:xfrm>
            <a:off x="6272262" y="5431510"/>
            <a:ext cx="144016" cy="1550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42F6241-2789-4429-A5C3-DC679CFC39C9}"/>
              </a:ext>
            </a:extLst>
          </p:cNvPr>
          <p:cNvGrpSpPr/>
          <p:nvPr/>
        </p:nvGrpSpPr>
        <p:grpSpPr>
          <a:xfrm rot="10800000">
            <a:off x="7136534" y="5542325"/>
            <a:ext cx="144016" cy="260226"/>
            <a:chOff x="4151783" y="5202863"/>
            <a:chExt cx="144016" cy="260226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C1FE171-D5A4-4050-872E-2CFFE178F84E}"/>
                </a:ext>
              </a:extLst>
            </p:cNvPr>
            <p:cNvCxnSpPr>
              <a:cxnSpLocks/>
              <a:endCxn id="37" idx="4"/>
            </p:cNvCxnSpPr>
            <p:nvPr/>
          </p:nvCxnSpPr>
          <p:spPr bwMode="auto">
            <a:xfrm rot="10800000">
              <a:off x="4223791" y="5357881"/>
              <a:ext cx="1" cy="1052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1DFD7EF-D004-4296-B5EC-4553BD93CC18}"/>
                </a:ext>
              </a:extLst>
            </p:cNvPr>
            <p:cNvSpPr/>
            <p:nvPr/>
          </p:nvSpPr>
          <p:spPr bwMode="auto">
            <a:xfrm>
              <a:off x="4151783" y="520286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C9F4548-5A62-42EA-B69D-1C4DDFC29F86}"/>
              </a:ext>
            </a:extLst>
          </p:cNvPr>
          <p:cNvCxnSpPr>
            <a:cxnSpLocks/>
          </p:cNvCxnSpPr>
          <p:nvPr/>
        </p:nvCxnSpPr>
        <p:spPr bwMode="auto">
          <a:xfrm>
            <a:off x="3982656" y="5301208"/>
            <a:ext cx="60117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88C2792-DC35-4E3C-A2A6-6142C1F1F92F}"/>
              </a:ext>
            </a:extLst>
          </p:cNvPr>
          <p:cNvCxnSpPr>
            <a:cxnSpLocks/>
          </p:cNvCxnSpPr>
          <p:nvPr/>
        </p:nvCxnSpPr>
        <p:spPr bwMode="auto">
          <a:xfrm>
            <a:off x="4727845" y="5301208"/>
            <a:ext cx="6979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1E30ED3D-C1B7-4F49-885E-BD423868C6B8}"/>
              </a:ext>
            </a:extLst>
          </p:cNvPr>
          <p:cNvSpPr/>
          <p:nvPr/>
        </p:nvSpPr>
        <p:spPr bwMode="auto">
          <a:xfrm>
            <a:off x="3791744" y="4863659"/>
            <a:ext cx="144016" cy="1550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290D60D-E84C-44E1-9B23-47339FF2C8D1}"/>
                  </a:ext>
                </a:extLst>
              </p:cNvPr>
              <p:cNvSpPr txBox="1"/>
              <p:nvPr/>
            </p:nvSpPr>
            <p:spPr>
              <a:xfrm>
                <a:off x="4007768" y="4797152"/>
                <a:ext cx="694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F290D60D-E84C-44E1-9B23-47339FF2C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68" y="4797152"/>
                <a:ext cx="69487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70140-5ED3-41A2-8CCF-FCB408006479}"/>
                  </a:ext>
                </a:extLst>
              </p:cNvPr>
              <p:cNvSpPr txBox="1"/>
              <p:nvPr/>
            </p:nvSpPr>
            <p:spPr>
              <a:xfrm>
                <a:off x="4780592" y="4807359"/>
                <a:ext cx="694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E570140-5ED3-41A2-8CCF-FCB408006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592" y="4807359"/>
                <a:ext cx="69487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805390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↑, 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↓:</m:t>
                    </m:r>
                  </m:oMath>
                </a14:m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圖片 2">
            <a:extLst>
              <a:ext uri="{FF2B5EF4-FFF2-40B4-BE49-F238E27FC236}">
                <a16:creationId xmlns:a16="http://schemas.microsoft.com/office/drawing/2014/main" id="{6BEE7B14-20E6-46AD-8905-FC070810F0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339"/>
          <a:stretch/>
        </p:blipFill>
        <p:spPr>
          <a:xfrm>
            <a:off x="3213103" y="4256768"/>
            <a:ext cx="4916796" cy="2079827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E95F57-9197-441B-9E99-8BDFFFC6803B}"/>
              </a:ext>
            </a:extLst>
          </p:cNvPr>
          <p:cNvCxnSpPr/>
          <p:nvPr/>
        </p:nvCxnSpPr>
        <p:spPr bwMode="auto">
          <a:xfrm flipV="1">
            <a:off x="3863752" y="3789040"/>
            <a:ext cx="0" cy="230425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/>
              <p:nvPr/>
            </p:nvSpPr>
            <p:spPr>
              <a:xfrm>
                <a:off x="660400" y="3912943"/>
                <a:ext cx="3322256" cy="562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A61D42-2920-4E79-B24A-C3DC5530E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3912943"/>
                <a:ext cx="3322256" cy="562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/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EA4A398-B5D0-4E0D-B286-10EB62986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837" y="5496927"/>
                <a:ext cx="53559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C209F357-0736-4DD1-A2F1-2E75A220B72E}"/>
              </a:ext>
            </a:extLst>
          </p:cNvPr>
          <p:cNvGrpSpPr/>
          <p:nvPr/>
        </p:nvGrpSpPr>
        <p:grpSpPr>
          <a:xfrm>
            <a:off x="4151783" y="4595932"/>
            <a:ext cx="144016" cy="921300"/>
            <a:chOff x="4151783" y="4595932"/>
            <a:chExt cx="144016" cy="921300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0D59800-A0C4-4858-A956-E66A25504356}"/>
                </a:ext>
              </a:extLst>
            </p:cNvPr>
            <p:cNvCxnSpPr/>
            <p:nvPr/>
          </p:nvCxnSpPr>
          <p:spPr bwMode="auto">
            <a:xfrm flipV="1">
              <a:off x="4223792" y="4673441"/>
              <a:ext cx="0" cy="84379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C1D1E03-635A-4070-B64B-384B73F3F157}"/>
                </a:ext>
              </a:extLst>
            </p:cNvPr>
            <p:cNvSpPr/>
            <p:nvPr/>
          </p:nvSpPr>
          <p:spPr bwMode="auto">
            <a:xfrm>
              <a:off x="4151783" y="4595932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6A6C75E-2244-4BA5-92FD-2F5014348ACA}"/>
              </a:ext>
            </a:extLst>
          </p:cNvPr>
          <p:cNvGrpSpPr/>
          <p:nvPr/>
        </p:nvGrpSpPr>
        <p:grpSpPr>
          <a:xfrm>
            <a:off x="4583829" y="4384268"/>
            <a:ext cx="144016" cy="1170640"/>
            <a:chOff x="4151783" y="4346593"/>
            <a:chExt cx="144016" cy="117064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D1E35D2-89F9-48AE-B93D-4B70508BAB36}"/>
                </a:ext>
              </a:extLst>
            </p:cNvPr>
            <p:cNvCxnSpPr>
              <a:cxnSpLocks/>
              <a:endCxn id="16" idx="4"/>
            </p:cNvCxnSpPr>
            <p:nvPr/>
          </p:nvCxnSpPr>
          <p:spPr bwMode="auto">
            <a:xfrm flipH="1" flipV="1">
              <a:off x="4223791" y="4501611"/>
              <a:ext cx="2" cy="101562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C30F6FA-8210-4466-9D04-40F428CCE368}"/>
                </a:ext>
              </a:extLst>
            </p:cNvPr>
            <p:cNvSpPr/>
            <p:nvPr/>
          </p:nvSpPr>
          <p:spPr bwMode="auto">
            <a:xfrm>
              <a:off x="4151783" y="434659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C65547C-64EE-442E-B993-40EB1ADD88F2}"/>
              </a:ext>
            </a:extLst>
          </p:cNvPr>
          <p:cNvGrpSpPr/>
          <p:nvPr/>
        </p:nvGrpSpPr>
        <p:grpSpPr>
          <a:xfrm>
            <a:off x="5015880" y="4365104"/>
            <a:ext cx="144016" cy="1137326"/>
            <a:chOff x="4151786" y="4379908"/>
            <a:chExt cx="144016" cy="1137326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E2C7A80-DEA7-47E2-8979-322C32AF82D8}"/>
                </a:ext>
              </a:extLst>
            </p:cNvPr>
            <p:cNvCxnSpPr>
              <a:cxnSpLocks/>
              <a:endCxn id="19" idx="4"/>
            </p:cNvCxnSpPr>
            <p:nvPr/>
          </p:nvCxnSpPr>
          <p:spPr bwMode="auto">
            <a:xfrm flipV="1">
              <a:off x="4223792" y="4534926"/>
              <a:ext cx="2" cy="9823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DC3E70A-FF19-4C89-AD99-6E0F997133F1}"/>
                </a:ext>
              </a:extLst>
            </p:cNvPr>
            <p:cNvSpPr/>
            <p:nvPr/>
          </p:nvSpPr>
          <p:spPr bwMode="auto">
            <a:xfrm>
              <a:off x="4151786" y="4379908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5420A95-8B78-4247-B713-FD9868F3648D}"/>
              </a:ext>
            </a:extLst>
          </p:cNvPr>
          <p:cNvGrpSpPr/>
          <p:nvPr/>
        </p:nvGrpSpPr>
        <p:grpSpPr>
          <a:xfrm>
            <a:off x="5425757" y="4570126"/>
            <a:ext cx="144016" cy="972199"/>
            <a:chOff x="4151783" y="4545033"/>
            <a:chExt cx="144016" cy="972199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70BB8301-CCE9-4A85-8807-63836E95012D}"/>
                </a:ext>
              </a:extLst>
            </p:cNvPr>
            <p:cNvCxnSpPr/>
            <p:nvPr/>
          </p:nvCxnSpPr>
          <p:spPr bwMode="auto">
            <a:xfrm flipV="1">
              <a:off x="4223792" y="4673441"/>
              <a:ext cx="0" cy="84379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8BFF34C-B03D-4718-81AE-87372858A624}"/>
                </a:ext>
              </a:extLst>
            </p:cNvPr>
            <p:cNvSpPr/>
            <p:nvPr/>
          </p:nvSpPr>
          <p:spPr bwMode="auto">
            <a:xfrm>
              <a:off x="4151783" y="454503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1083CD-C436-449B-A4D8-0FF670239A9D}"/>
              </a:ext>
            </a:extLst>
          </p:cNvPr>
          <p:cNvGrpSpPr/>
          <p:nvPr/>
        </p:nvGrpSpPr>
        <p:grpSpPr>
          <a:xfrm>
            <a:off x="5870821" y="4930166"/>
            <a:ext cx="144016" cy="612160"/>
            <a:chOff x="4151783" y="4905073"/>
            <a:chExt cx="144016" cy="61216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155D4E4-D0B5-4035-BFD0-D92DBFF15E39}"/>
                </a:ext>
              </a:extLst>
            </p:cNvPr>
            <p:cNvCxnSpPr>
              <a:cxnSpLocks/>
              <a:endCxn id="26" idx="4"/>
            </p:cNvCxnSpPr>
            <p:nvPr/>
          </p:nvCxnSpPr>
          <p:spPr bwMode="auto">
            <a:xfrm flipH="1" flipV="1">
              <a:off x="4223791" y="5060091"/>
              <a:ext cx="2" cy="45714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D98892A-4857-4EF1-B5AC-CC049EA47E77}"/>
                </a:ext>
              </a:extLst>
            </p:cNvPr>
            <p:cNvSpPr/>
            <p:nvPr/>
          </p:nvSpPr>
          <p:spPr bwMode="auto">
            <a:xfrm>
              <a:off x="4151783" y="490507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sp>
        <p:nvSpPr>
          <p:cNvPr id="30" name="椭圆 29">
            <a:extLst>
              <a:ext uri="{FF2B5EF4-FFF2-40B4-BE49-F238E27FC236}">
                <a16:creationId xmlns:a16="http://schemas.microsoft.com/office/drawing/2014/main" id="{BBD9BA5D-FBDD-4B91-B42D-90532789CD72}"/>
              </a:ext>
            </a:extLst>
          </p:cNvPr>
          <p:cNvSpPr/>
          <p:nvPr/>
        </p:nvSpPr>
        <p:spPr bwMode="auto">
          <a:xfrm>
            <a:off x="6272262" y="5431510"/>
            <a:ext cx="144016" cy="15501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8E66EE6-F8AB-4120-9704-F4ED57E355CB}"/>
              </a:ext>
            </a:extLst>
          </p:cNvPr>
          <p:cNvGrpSpPr/>
          <p:nvPr/>
        </p:nvGrpSpPr>
        <p:grpSpPr>
          <a:xfrm rot="10800000">
            <a:off x="6750002" y="5517232"/>
            <a:ext cx="144016" cy="432047"/>
            <a:chOff x="4151783" y="5202863"/>
            <a:chExt cx="144016" cy="432047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25F0CCD-B71B-4EF5-8F40-80DA8817044F}"/>
                </a:ext>
              </a:extLst>
            </p:cNvPr>
            <p:cNvCxnSpPr>
              <a:cxnSpLocks/>
              <a:endCxn id="33" idx="4"/>
            </p:cNvCxnSpPr>
            <p:nvPr/>
          </p:nvCxnSpPr>
          <p:spPr bwMode="auto">
            <a:xfrm rot="10800000">
              <a:off x="4223791" y="5357881"/>
              <a:ext cx="2" cy="27702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A190070-7180-48B1-87FD-01C2FBB16FBD}"/>
                </a:ext>
              </a:extLst>
            </p:cNvPr>
            <p:cNvSpPr/>
            <p:nvPr/>
          </p:nvSpPr>
          <p:spPr bwMode="auto">
            <a:xfrm>
              <a:off x="4151783" y="520286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842F6241-2789-4429-A5C3-DC679CFC39C9}"/>
              </a:ext>
            </a:extLst>
          </p:cNvPr>
          <p:cNvGrpSpPr/>
          <p:nvPr/>
        </p:nvGrpSpPr>
        <p:grpSpPr>
          <a:xfrm rot="10800000">
            <a:off x="7136534" y="5542325"/>
            <a:ext cx="144016" cy="260226"/>
            <a:chOff x="4151783" y="5202863"/>
            <a:chExt cx="144016" cy="260226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C1FE171-D5A4-4050-872E-2CFFE178F84E}"/>
                </a:ext>
              </a:extLst>
            </p:cNvPr>
            <p:cNvCxnSpPr>
              <a:cxnSpLocks/>
              <a:endCxn id="37" idx="4"/>
            </p:cNvCxnSpPr>
            <p:nvPr/>
          </p:nvCxnSpPr>
          <p:spPr bwMode="auto">
            <a:xfrm rot="10800000">
              <a:off x="4223791" y="5357881"/>
              <a:ext cx="1" cy="1052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41DFD7EF-D004-4296-B5EC-4553BD93CC18}"/>
                </a:ext>
              </a:extLst>
            </p:cNvPr>
            <p:cNvSpPr/>
            <p:nvPr/>
          </p:nvSpPr>
          <p:spPr bwMode="auto">
            <a:xfrm>
              <a:off x="4151783" y="5202863"/>
              <a:ext cx="144016" cy="155018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2ED460-00C5-4E2E-B108-85EAAD883C04}"/>
                  </a:ext>
                </a:extLst>
              </p:cNvPr>
              <p:cNvSpPr txBox="1"/>
              <p:nvPr/>
            </p:nvSpPr>
            <p:spPr>
              <a:xfrm>
                <a:off x="4124924" y="5447277"/>
                <a:ext cx="694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C2ED460-00C5-4E2E-B108-85EAAD883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24" y="5447277"/>
                <a:ext cx="69487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70F3DE2-36F5-4097-91EF-06DA7999D0DA}"/>
              </a:ext>
            </a:extLst>
          </p:cNvPr>
          <p:cNvCxnSpPr>
            <a:cxnSpLocks/>
          </p:cNvCxnSpPr>
          <p:nvPr/>
        </p:nvCxnSpPr>
        <p:spPr bwMode="auto">
          <a:xfrm>
            <a:off x="4223792" y="5373216"/>
            <a:ext cx="4209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913541638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傅里叶变换表示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→∞,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r>
                  <a:rPr lang="en-US" altLang="zh-CN" sz="2800" b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zh-CN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envelope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𝑇𝑎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031718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傅里叶变换表示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For aperiodic signals, Fourier series (spectral) can be approximated by a continuous function: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对于非周期信号，傅立叶级数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谱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可以用连续函数来近似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 r="-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502815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7106370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In the time of [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[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),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  <a:blipFill>
                <a:blip r:embed="rId3"/>
                <a:stretch>
                  <a:fillRect l="-1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12232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6817AD-8482-415C-9120-18B9D7BC1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632" y="2348880"/>
            <a:ext cx="5602249" cy="28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50593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Fourier transform (spectral)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傅里叶变换</a:t>
                </a: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Inverse Fourier transform (signal representation)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傅里叶逆变换</a:t>
                </a: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043252"/>
                <a:ext cx="11418776" cy="5113282"/>
              </a:xfrm>
              <a:blipFill>
                <a:blip r:embed="rId3"/>
                <a:stretch>
                  <a:fillRect l="-1922" t="-2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7534855"/>
      </p:ext>
    </p:extLst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Issue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（收敛问题）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of Periodic Signal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（周期信号）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4607921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   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连续时间傅里叶变换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Transform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Convergence Issue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of Periodic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193417"/>
      </p:ext>
    </p:extLst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Issue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（收敛问题 ）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An aperiodic signal is considered as a periodic signal, the period of which is extremely large,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e.g.,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infinity.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非周期信号被认为是周期信号，其周期是非常大的，如无穷大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The spectral of an aperiodic signal is considered as the Fourier series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→0.</m:t>
                    </m:r>
                  </m:oMath>
                </a14:m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/>
                      <m:t>将非周期信号的频谱视为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→0</m:t>
                    </m:r>
                    <m:r>
                      <m:rPr>
                        <m:nor/>
                      </m:rPr>
                      <a:rPr lang="zh-CN" altLang="en-US"/>
                      <m:t>的傅里叶级数。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Thus, convergence of Fourier transform has exactly the same requirements as Fourier series.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因此，傅里叶变换的收敛性与傅里叶级数具有完全相同的要求。</a:t>
                </a: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90616"/>
                <a:ext cx="10213767" cy="5047366"/>
              </a:xfrm>
              <a:blipFill>
                <a:blip r:embed="rId3"/>
                <a:stretch>
                  <a:fillRect l="-1970" t="-2053" r="-2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862051"/>
      </p:ext>
    </p:extLst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Issue</a:t>
            </a:r>
            <a:r>
              <a:rPr lang="zh-CN" altLang="zh-CN" sz="2400" dirty="0">
                <a:effectLst/>
                <a:ea typeface="Segoe UI Web (West European)"/>
              </a:rPr>
              <a:t>收敛问题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418776" cy="231613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A signal can be represented by Fourier transform, if it has finite energy</a:t>
            </a:r>
            <a:r>
              <a:rPr lang="zh-CN" alt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（有限的能量）</a:t>
            </a: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B2136B-21B1-4735-A5C4-1EC4E73265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7" b="60852"/>
          <a:stretch/>
        </p:blipFill>
        <p:spPr>
          <a:xfrm>
            <a:off x="4739543" y="1624895"/>
            <a:ext cx="2499345" cy="7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02150"/>
      </p:ext>
    </p:extLst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Issue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418776" cy="5302221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Dirichlet’s condition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狄利克雷条件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signal can be represented by Fourier transform, if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(1) it is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absolutely integrable</a:t>
            </a:r>
            <a:r>
              <a:rPr kumimoji="0" lang="zh-CN" altLang="en-US" sz="2800" kern="100" dirty="0">
                <a:solidFill>
                  <a:prstClr val="black"/>
                </a:solidFill>
                <a:latin typeface="Times New Roman"/>
                <a:ea typeface="標楷體"/>
              </a:rPr>
              <a:t>（任一范围内可积）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, </a:t>
            </a: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(2) it has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finite number of maxima &amp; minima</a:t>
            </a:r>
            <a:r>
              <a:rPr kumimoji="0" lang="zh-CN" altLang="en-US" sz="2800" kern="100" dirty="0">
                <a:solidFill>
                  <a:prstClr val="black"/>
                </a:solidFill>
                <a:latin typeface="Times New Roman"/>
                <a:ea typeface="標楷體"/>
              </a:rPr>
              <a:t>（无限个最大值最小值）</a:t>
            </a: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(3) it has </a:t>
            </a:r>
            <a:r>
              <a:rPr kumimoji="0" lang="en-US" altLang="zh-TW" sz="2800" kern="100" dirty="0">
                <a:solidFill>
                  <a:prstClr val="black"/>
                </a:solidFill>
                <a:latin typeface="Times New Roman"/>
                <a:ea typeface="標楷體"/>
              </a:rPr>
              <a:t>finite number of discontinuities</a:t>
            </a:r>
            <a:r>
              <a:rPr kumimoji="0" lang="zh-CN" altLang="en-US" sz="2800" kern="100" dirty="0">
                <a:solidFill>
                  <a:prstClr val="black"/>
                </a:solidFill>
                <a:latin typeface="Times New Roman"/>
                <a:ea typeface="標楷體"/>
              </a:rPr>
              <a:t>（有限数量的间断）</a:t>
            </a:r>
            <a:endParaRPr lang="en-US" altLang="zh-TW" sz="2800" dirty="0">
              <a:solidFill>
                <a:schemeClr val="tx1"/>
              </a:solidFill>
              <a:latin typeface="Cambria Math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D6FC1B-AE72-4FC1-A4E9-534480CD4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299" y="1844824"/>
            <a:ext cx="24860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74983"/>
      </p:ext>
    </p:extLst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Convergence Issue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there might be some exceptions …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What about to perform Fourier transform for periodic signals?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那么对周期信号进行傅里叶变换呢</a:t>
                </a: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Some periodic signals or their energies are not integrable in [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∞,∞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];</a:t>
                </a:r>
              </a:p>
              <a:p>
                <a:pPr marL="0" indent="0">
                  <a:buNone/>
                </a:pP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             某些周期信号或其能量在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[−∞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，∞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]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中不可积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;</a:t>
                </a: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- Periodic signal may have infinite number of maxima/minima and </a:t>
                </a:r>
                <a:r>
                  <a:rPr kumimoji="0" lang="en-US" altLang="zh-TW" sz="2800" kern="100" dirty="0">
                    <a:solidFill>
                      <a:prstClr val="black"/>
                    </a:solidFill>
                    <a:latin typeface="Times New Roman"/>
                    <a:ea typeface="標楷體"/>
                  </a:rPr>
                  <a:t>discontinuities.</a:t>
                </a:r>
              </a:p>
              <a:p>
                <a:pPr marL="0" indent="0">
                  <a:buNone/>
                </a:pP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               周期信号可以有无限个极大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极小值和不连续点。</a:t>
                </a:r>
                <a:endParaRPr lang="en-US" altLang="zh-TW" sz="2800" dirty="0">
                  <a:solidFill>
                    <a:schemeClr val="tx1"/>
                  </a:solidFill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637688"/>
      </p:ext>
    </p:extLst>
  </p:cSld>
  <p:clrMapOvr>
    <a:masterClrMapping/>
  </p:clrMapOvr>
  <p:transition spd="med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Transform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Convergence Issue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Fourier Transform of Periodic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470288"/>
      </p:ext>
    </p:extLst>
  </p:cSld>
  <p:clrMapOvr>
    <a:masterClrMapping/>
  </p:clrMapOvr>
  <p:transition spd="med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periodic signal, we have the Fourier series representation: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Let us firstly consider the Fourier transform for a complex exponential: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我们首先考虑复指数的傅里叶变换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76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2515114"/>
      </p:ext>
    </p:extLst>
  </p:cSld>
  <p:clrMapOvr>
    <a:masterClrMapping/>
  </p:clrMapOvr>
  <p:transition spd="med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4692395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Let us firstly consider the Fourier transform for a complex exponential: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∞,   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0,                      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integrable in [</a:t>
                </a:r>
                <a14:m>
                  <m:oMath xmlns:m="http://schemas.openxmlformats.org/officeDocument/2006/math">
                    <m:r>
                      <a:rPr lang="en-US" altLang="zh-TW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∞,∞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].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4692395"/>
              </a:xfrm>
              <a:blipFill>
                <a:blip r:embed="rId3"/>
                <a:stretch>
                  <a:fillRect l="-1762" t="-2341" b="-1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702315"/>
      </p:ext>
    </p:extLst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46923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Fourier transform of a impulse function with a time shift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一个时移为𝑡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的脉冲函数的傅里叶变换</a:t>
                </a: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TW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4692395"/>
              </a:xfrm>
              <a:blipFill>
                <a:blip r:embed="rId3"/>
                <a:stretch>
                  <a:fillRect l="-1922" t="-2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5340292"/>
      </p:ext>
    </p:extLst>
  </p:cSld>
  <p:clrMapOvr>
    <a:masterClrMapping/>
  </p:clrMapOvr>
  <p:transition spd="med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469239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Use the inverse Fourier transform for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dirty="0"/>
                  <a:t>用傅里叶反变换）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Let us make some tricky replacements. Replace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above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𝑗𝑡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𝑡𝑘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4692395"/>
              </a:xfrm>
              <a:blipFill>
                <a:blip r:embed="rId3"/>
                <a:stretch>
                  <a:fillRect l="-1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1355037"/>
      </p:ext>
    </p:extLst>
  </p:cSld>
  <p:clrMapOvr>
    <a:masterClrMapping/>
  </p:clrMapOvr>
  <p:transition spd="med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周期信号的傅里叶变换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336" y="1196752"/>
                <a:ext cx="11953328" cy="469239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𝑗𝑡</m:t>
                              </m:r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𝑡𝑘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zh-TW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Compare above equation with Fourier transform:</a:t>
                </a:r>
                <a:r>
                  <a:rPr lang="zh-CN" altLang="en-US" dirty="0"/>
                  <a:t>将上述方程与傅里叶变换进行比较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336" y="1196752"/>
                <a:ext cx="11953328" cy="4692395"/>
              </a:xfrm>
              <a:blipFill>
                <a:blip r:embed="rId3"/>
                <a:stretch>
                  <a:fillRect l="-1684" r="-1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221620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Transform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Convergence Issue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of Periodic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2703388"/>
      </p:ext>
    </p:extLst>
  </p:cSld>
  <p:clrMapOvr>
    <a:masterClrMapping/>
  </p:clrMapOvr>
  <p:transition spd="med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groupChr>
                      <m:groupChrPr>
                        <m:chr m:val="↔"/>
                        <m:vertJc m:val="bot"/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π</m:t>
                    </m:r>
                    <m:r>
                      <a:rPr lang="zh-TW" alt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TW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zh-TW" alt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For periodic signal, we have the Fourier series representation: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对于周期信号，我们有傅里叶级数表示</a:t>
                </a: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zh-TW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zh-TW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7966715"/>
      </p:ext>
    </p:extLst>
  </p:cSld>
  <p:clrMapOvr>
    <a:masterClrMapping/>
  </p:clrMapOvr>
  <p:transition spd="med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Fourier series representation of periodic signal: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周期信号的傅立叶级数表示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:</a:t>
                </a: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Fourier transform representation of periodic signal: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周期信号的傅里叶变换表示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:</a:t>
                </a: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768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12262"/>
      </p:ext>
    </p:extLst>
  </p:cSld>
  <p:clrMapOvr>
    <a:masterClrMapping/>
  </p:clrMapOvr>
  <p:transition spd="med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of Periodic Signal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377264" cy="51244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can be performed for periodic signals by using impulse function. The spectral is the same as Fourier series.</a:t>
            </a:r>
          </a:p>
          <a:p>
            <a:pPr marL="0" indent="0">
              <a:buNone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利用脉冲函数可以对周期信号进行傅里叶变换。光谱和傅里叶级数是一样的。</a:t>
            </a: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In such a case, we have a unified framework of Fourier transform for both periodic and aperiodic signals.</a:t>
            </a:r>
          </a:p>
          <a:p>
            <a:pPr marL="0" indent="0">
              <a:buNone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在这种情况下，我们对周期信号和非周期信号都有一个统一的傅里叶变换框架。</a:t>
            </a: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8361622"/>
      </p:ext>
    </p:extLst>
  </p:cSld>
  <p:clrMapOvr>
    <a:masterClrMapping/>
  </p:clrMapOvr>
  <p:transition spd="med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Transform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Convergence Issue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of Periodic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Properties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001240"/>
      </p:ext>
    </p:extLst>
  </p:cSld>
  <p:clrMapOvr>
    <a:masterClrMapping/>
  </p:clrMapOvr>
  <p:transition spd="med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4.7, p.211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signals: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766413"/>
      </p:ext>
    </p:extLst>
  </p:cSld>
  <p:clrMapOvr>
    <a:masterClrMapping/>
  </p:clrMapOvr>
  <p:transition spd="med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4.7, p.211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signals:</a:t>
                </a:r>
                <a:r>
                  <a:rPr lang="zh-CN" altLang="en-US" dirty="0"/>
                  <a:t>找到下面的光谱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傅里叶变换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的信号</a:t>
                </a:r>
                <a:r>
                  <a:rPr lang="en-US" altLang="zh-CN" dirty="0"/>
                  <a:t>: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𝑠𝑖𝑛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den>
                              </m:f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den>
                              </m:f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=−1</m:t>
                              </m:r>
                            </m:e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0,   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≠1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𝑜𝑟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−1</m:t>
                              </m:r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den>
                      </m:f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den>
                      </m:f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636655"/>
      </p:ext>
    </p:extLst>
  </p:cSld>
  <p:clrMapOvr>
    <a:masterClrMapping/>
  </p:clrMapOvr>
  <p:transition spd="med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4.7, p.211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signals: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 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 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𝑜𝑟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−1</m:t>
                              </m:r>
                            </m:e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0,   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≠1 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𝑜𝑟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−1</m:t>
                              </m:r>
                            </m:e>
                          </m:eqAr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3BCAE03-2E8B-4169-9319-CE3F9E31D6E3}"/>
                  </a:ext>
                </a:extLst>
              </p:cNvPr>
              <p:cNvSpPr txBox="1"/>
              <p:nvPr/>
            </p:nvSpPr>
            <p:spPr>
              <a:xfrm>
                <a:off x="6141819" y="5013176"/>
                <a:ext cx="5688632" cy="1329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Fourier transform of periodic signal: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</m:e>
                      </m:groupChr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→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r>
                  <a:rPr lang="en-US" altLang="zh-CN" sz="2400" dirty="0"/>
                  <a:t>			</a:t>
                </a:r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endParaRPr lang="zh-CN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3BCAE03-2E8B-4169-9319-CE3F9E31D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819" y="5013176"/>
                <a:ext cx="5688632" cy="1329275"/>
              </a:xfrm>
              <a:prstGeom prst="rect">
                <a:avLst/>
              </a:prstGeom>
              <a:blipFill>
                <a:blip r:embed="rId4"/>
                <a:stretch>
                  <a:fillRect l="-1715" t="-3670" b="-8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34E7B5DB-41F7-476F-B5BD-3EB82837C6C7}"/>
              </a:ext>
            </a:extLst>
          </p:cNvPr>
          <p:cNvGrpSpPr/>
          <p:nvPr/>
        </p:nvGrpSpPr>
        <p:grpSpPr>
          <a:xfrm>
            <a:off x="8040216" y="5973119"/>
            <a:ext cx="1872208" cy="264193"/>
            <a:chOff x="8040216" y="5973119"/>
            <a:chExt cx="1872208" cy="624533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1E8FACC-7687-4324-AEE1-1E83C80C8E20}"/>
                </a:ext>
              </a:extLst>
            </p:cNvPr>
            <p:cNvCxnSpPr/>
            <p:nvPr/>
          </p:nvCxnSpPr>
          <p:spPr bwMode="auto">
            <a:xfrm flipV="1">
              <a:off x="8040216" y="5973119"/>
              <a:ext cx="0" cy="6245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4E16294B-044A-4C95-A69C-D648A1A6F7E0}"/>
                </a:ext>
              </a:extLst>
            </p:cNvPr>
            <p:cNvCxnSpPr/>
            <p:nvPr/>
          </p:nvCxnSpPr>
          <p:spPr bwMode="auto">
            <a:xfrm flipV="1">
              <a:off x="9912424" y="5973119"/>
              <a:ext cx="0" cy="62453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27A952F-535A-490A-9232-D275129520C6}"/>
                </a:ext>
              </a:extLst>
            </p:cNvPr>
            <p:cNvCxnSpPr/>
            <p:nvPr/>
          </p:nvCxnSpPr>
          <p:spPr bwMode="auto">
            <a:xfrm>
              <a:off x="8040216" y="6597652"/>
              <a:ext cx="1872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83527692"/>
      </p:ext>
    </p:extLst>
  </p:cSld>
  <p:clrMapOvr>
    <a:masterClrMapping/>
  </p:clrMapOvr>
  <p:transition spd="med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377264" cy="51244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 4.4, p.208 of textbook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spectral (Fourier transform) for the following signal: 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2">
                <a:extLst>
                  <a:ext uri="{FF2B5EF4-FFF2-40B4-BE49-F238E27FC236}">
                    <a16:creationId xmlns:a16="http://schemas.microsoft.com/office/drawing/2014/main" id="{BE00D863-502A-42D6-8EA4-D88C9C205262}"/>
                  </a:ext>
                </a:extLst>
              </p:cNvPr>
              <p:cNvSpPr txBox="1"/>
              <p:nvPr/>
            </p:nvSpPr>
            <p:spPr>
              <a:xfrm>
                <a:off x="2495600" y="2204864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2">
                <a:extLst>
                  <a:ext uri="{FF2B5EF4-FFF2-40B4-BE49-F238E27FC236}">
                    <a16:creationId xmlns:a16="http://schemas.microsoft.com/office/drawing/2014/main" id="{BE00D863-502A-42D6-8EA4-D88C9C20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2204864"/>
                <a:ext cx="457200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4">
            <a:extLst>
              <a:ext uri="{FF2B5EF4-FFF2-40B4-BE49-F238E27FC236}">
                <a16:creationId xmlns:a16="http://schemas.microsoft.com/office/drawing/2014/main" id="{CEF82DC6-2039-4BD1-8751-7E9C6B1BB8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0"/>
          <a:stretch/>
        </p:blipFill>
        <p:spPr>
          <a:xfrm>
            <a:off x="2855640" y="3501008"/>
            <a:ext cx="4662119" cy="198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314946"/>
      </p:ext>
    </p:extLst>
  </p:cSld>
  <p:clrMapOvr>
    <a:masterClrMapping/>
  </p:clrMapOvr>
  <p:transition spd="med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4.4, p.208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signal: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2">
                <a:extLst>
                  <a:ext uri="{FF2B5EF4-FFF2-40B4-BE49-F238E27FC236}">
                    <a16:creationId xmlns:a16="http://schemas.microsoft.com/office/drawing/2014/main" id="{BE00D863-502A-42D6-8EA4-D88C9C205262}"/>
                  </a:ext>
                </a:extLst>
              </p:cNvPr>
              <p:cNvSpPr txBox="1"/>
              <p:nvPr/>
            </p:nvSpPr>
            <p:spPr>
              <a:xfrm>
                <a:off x="3071664" y="2132856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2">
                <a:extLst>
                  <a:ext uri="{FF2B5EF4-FFF2-40B4-BE49-F238E27FC236}">
                    <a16:creationId xmlns:a16="http://schemas.microsoft.com/office/drawing/2014/main" id="{BE00D863-502A-42D6-8EA4-D88C9C20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2132856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963454"/>
      </p:ext>
    </p:extLst>
  </p:cSld>
  <p:clrMapOvr>
    <a:masterClrMapping/>
  </p:clrMapOvr>
  <p:transition spd="med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377264" cy="51244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 4.4, p.208 of textbook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spectral (Fourier transform) for the following signal: 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2">
                <a:extLst>
                  <a:ext uri="{FF2B5EF4-FFF2-40B4-BE49-F238E27FC236}">
                    <a16:creationId xmlns:a16="http://schemas.microsoft.com/office/drawing/2014/main" id="{BE00D863-502A-42D6-8EA4-D88C9C205262}"/>
                  </a:ext>
                </a:extLst>
              </p:cNvPr>
              <p:cNvSpPr txBox="1"/>
              <p:nvPr/>
            </p:nvSpPr>
            <p:spPr>
              <a:xfrm>
                <a:off x="627270" y="2393378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2">
                <a:extLst>
                  <a:ext uri="{FF2B5EF4-FFF2-40B4-BE49-F238E27FC236}">
                    <a16:creationId xmlns:a16="http://schemas.microsoft.com/office/drawing/2014/main" id="{BE00D863-502A-42D6-8EA4-D88C9C20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70" y="2393378"/>
                <a:ext cx="4572000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44B1A8E-16E3-41BB-BA14-667035EE4699}"/>
                  </a:ext>
                </a:extLst>
              </p:cNvPr>
              <p:cNvSpPr txBox="1"/>
              <p:nvPr/>
            </p:nvSpPr>
            <p:spPr>
              <a:xfrm>
                <a:off x="7162853" y="2406779"/>
                <a:ext cx="2557047" cy="7862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44B1A8E-16E3-41BB-BA14-667035EE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53" y="2406779"/>
                <a:ext cx="2557047" cy="7862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4">
            <a:extLst>
              <a:ext uri="{FF2B5EF4-FFF2-40B4-BE49-F238E27FC236}">
                <a16:creationId xmlns:a16="http://schemas.microsoft.com/office/drawing/2014/main" id="{2702E8F0-8E32-41F9-9167-D55A3C312D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0"/>
          <a:stretch/>
        </p:blipFill>
        <p:spPr>
          <a:xfrm>
            <a:off x="983432" y="3782571"/>
            <a:ext cx="4662119" cy="1981696"/>
          </a:xfrm>
          <a:prstGeom prst="rect">
            <a:avLst/>
          </a:prstGeom>
        </p:spPr>
      </p:pic>
      <p:pic>
        <p:nvPicPr>
          <p:cNvPr id="11" name="圖片 4">
            <a:extLst>
              <a:ext uri="{FF2B5EF4-FFF2-40B4-BE49-F238E27FC236}">
                <a16:creationId xmlns:a16="http://schemas.microsoft.com/office/drawing/2014/main" id="{78C890AE-C64A-4F91-90DF-0DA0882755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89" b="-296"/>
          <a:stretch/>
        </p:blipFill>
        <p:spPr>
          <a:xfrm>
            <a:off x="6535118" y="3437934"/>
            <a:ext cx="4662119" cy="29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35198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连续时间傅里叶变换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18" y="1189946"/>
            <a:ext cx="10213767" cy="439929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previous lecture, we show a continuous-time periodic signal can be represented by a Fourier series, producing the spectral in frequency domain.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在前一讲中，我们展示了一个连续时间周期信号可以用傅里叶级数表示，在频域产生频谱。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many signals are aperiodic. For those signals, how could we evaluate their spectral?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aperiodic signal can be considered as a periodic signal, the period of which is extremely large,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687907"/>
      </p:ext>
    </p:extLst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4.4, p.208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signal:</a:t>
                </a:r>
              </a:p>
              <a:p>
                <a:pPr marL="0" indent="0">
                  <a:buNone/>
                </a:pP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求以下信号的光谱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傅里叶变换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):</a:t>
                </a: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Giving the definition of </a:t>
                </a:r>
                <a:r>
                  <a:rPr lang="en-US" altLang="zh-TW" sz="28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TW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den>
                    </m:f>
                  </m:oMath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2">
                <a:extLst>
                  <a:ext uri="{FF2B5EF4-FFF2-40B4-BE49-F238E27FC236}">
                    <a16:creationId xmlns:a16="http://schemas.microsoft.com/office/drawing/2014/main" id="{D9174DBB-B047-4071-B79D-56965904EAF3}"/>
                  </a:ext>
                </a:extLst>
              </p:cNvPr>
              <p:cNvSpPr txBox="1"/>
              <p:nvPr/>
            </p:nvSpPr>
            <p:spPr>
              <a:xfrm>
                <a:off x="3359696" y="2132856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2">
                <a:extLst>
                  <a:ext uri="{FF2B5EF4-FFF2-40B4-BE49-F238E27FC236}">
                    <a16:creationId xmlns:a16="http://schemas.microsoft.com/office/drawing/2014/main" id="{D9174DBB-B047-4071-B79D-56965904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2132856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B7D43A5-7024-46C5-85AE-9D7B51BD8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4193285"/>
            <a:ext cx="4572000" cy="24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8321"/>
      </p:ext>
    </p:extLst>
  </p:cSld>
  <p:clrMapOvr>
    <a:masterClrMapping/>
  </p:clrMapOvr>
  <p:transition spd="med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Example 4.4, p.208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spectral (Fourier transform) for the following signal: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f>
                            <m:f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π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π</m:t>
                              </m:r>
                            </m:den>
                          </m:f>
                        </m:den>
                      </m:f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𝑠𝑖𝑛𝑐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2">
                <a:extLst>
                  <a:ext uri="{FF2B5EF4-FFF2-40B4-BE49-F238E27FC236}">
                    <a16:creationId xmlns:a16="http://schemas.microsoft.com/office/drawing/2014/main" id="{D9174DBB-B047-4071-B79D-56965904EAF3}"/>
                  </a:ext>
                </a:extLst>
              </p:cNvPr>
              <p:cNvSpPr txBox="1"/>
              <p:nvPr/>
            </p:nvSpPr>
            <p:spPr>
              <a:xfrm>
                <a:off x="3703216" y="2132856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𝑥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2">
                <a:extLst>
                  <a:ext uri="{FF2B5EF4-FFF2-40B4-BE49-F238E27FC236}">
                    <a16:creationId xmlns:a16="http://schemas.microsoft.com/office/drawing/2014/main" id="{D9174DBB-B047-4071-B79D-56965904E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216" y="2132856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379740"/>
      </p:ext>
    </p:extLst>
  </p:cSld>
  <p:clrMapOvr>
    <a:masterClrMapping/>
  </p:clrMapOvr>
  <p:transition spd="med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377264" cy="51244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 4.5, p.209 of textbook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signal function in time domain for the following signal: </a:t>
            </a:r>
          </a:p>
          <a:p>
            <a:pPr marL="0" indent="0">
              <a:buNone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求出以下信号在时域中的信号函数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5A73AA-ACEC-4808-BD36-C081B09BC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42"/>
          <a:stretch/>
        </p:blipFill>
        <p:spPr>
          <a:xfrm>
            <a:off x="4055745" y="3682810"/>
            <a:ext cx="4080510" cy="1718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FCA98121-F25B-474F-AF73-01E0C12F57EF}"/>
                  </a:ext>
                </a:extLst>
              </p:cNvPr>
              <p:cNvSpPr txBox="1"/>
              <p:nvPr/>
            </p:nvSpPr>
            <p:spPr>
              <a:xfrm>
                <a:off x="3810000" y="2252449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FCA98121-F25B-474F-AF73-01E0C12F5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252449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826797"/>
      </p:ext>
    </p:extLst>
  </p:cSld>
  <p:clrMapOvr>
    <a:masterClrMapping/>
  </p:clrMapOvr>
  <p:transition spd="med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Example 4.5, p.209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signal function in time domain for the following signal: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𝑊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𝑊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𝑗𝑡</m:t>
                          </m:r>
                        </m:den>
                      </m:f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𝑊𝑡</m:t>
                          </m:r>
                        </m:sup>
                      </m:sSup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𝑊𝑡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𝑠𝑖𝑛𝑊𝑡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3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𝑊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𝑠𝑖𝑛𝑐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𝑊𝑡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377264" cy="5124443"/>
              </a:xfrm>
              <a:blipFill>
                <a:blip r:embed="rId3"/>
                <a:stretch>
                  <a:fillRect l="-1929" t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2">
                <a:extLst>
                  <a:ext uri="{FF2B5EF4-FFF2-40B4-BE49-F238E27FC236}">
                    <a16:creationId xmlns:a16="http://schemas.microsoft.com/office/drawing/2014/main" id="{0DB82523-A972-4AC9-9E96-500AA20F1E0E}"/>
                  </a:ext>
                </a:extLst>
              </p:cNvPr>
              <p:cNvSpPr txBox="1"/>
              <p:nvPr/>
            </p:nvSpPr>
            <p:spPr>
              <a:xfrm>
                <a:off x="3810000" y="2060848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2">
                <a:extLst>
                  <a:ext uri="{FF2B5EF4-FFF2-40B4-BE49-F238E27FC236}">
                    <a16:creationId xmlns:a16="http://schemas.microsoft.com/office/drawing/2014/main" id="{0DB82523-A972-4AC9-9E96-500AA20F1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060848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127327"/>
      </p:ext>
    </p:extLst>
  </p:cSld>
  <p:clrMapOvr>
    <a:masterClrMapping/>
  </p:clrMapOvr>
  <p:transition spd="med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12869"/>
            <a:ext cx="11377264" cy="51244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Example 4.5, p.209 of textbook</a:t>
            </a: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signal function in time domain for the following signal: 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5A73AA-ACEC-4808-BD36-C081B09BC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42"/>
          <a:stretch/>
        </p:blipFill>
        <p:spPr>
          <a:xfrm>
            <a:off x="6600056" y="3809395"/>
            <a:ext cx="4080510" cy="1718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FCA98121-F25B-474F-AF73-01E0C12F57EF}"/>
                  </a:ext>
                </a:extLst>
              </p:cNvPr>
              <p:cNvSpPr txBox="1"/>
              <p:nvPr/>
            </p:nvSpPr>
            <p:spPr>
              <a:xfrm>
                <a:off x="6456040" y="2132856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2">
                <a:extLst>
                  <a:ext uri="{FF2B5EF4-FFF2-40B4-BE49-F238E27FC236}">
                    <a16:creationId xmlns:a16="http://schemas.microsoft.com/office/drawing/2014/main" id="{FCA98121-F25B-474F-AF73-01E0C12F5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0" y="2132856"/>
                <a:ext cx="4572000" cy="9161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69F2E134-7F21-42B8-92FE-B0161146E8C1}"/>
                  </a:ext>
                </a:extLst>
              </p:cNvPr>
              <p:cNvSpPr txBox="1"/>
              <p:nvPr/>
            </p:nvSpPr>
            <p:spPr>
              <a:xfrm>
                <a:off x="839416" y="2276100"/>
                <a:ext cx="4572000" cy="62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4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2">
                <a:extLst>
                  <a:ext uri="{FF2B5EF4-FFF2-40B4-BE49-F238E27FC236}">
                    <a16:creationId xmlns:a16="http://schemas.microsoft.com/office/drawing/2014/main" id="{69F2E134-7F21-42B8-92FE-B0161146E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2276100"/>
                <a:ext cx="4572000" cy="62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4">
            <a:extLst>
              <a:ext uri="{FF2B5EF4-FFF2-40B4-BE49-F238E27FC236}">
                <a16:creationId xmlns:a16="http://schemas.microsoft.com/office/drawing/2014/main" id="{7241D47D-C471-49F5-A6F0-80BD988DFD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4" b="-572"/>
          <a:stretch/>
        </p:blipFill>
        <p:spPr>
          <a:xfrm>
            <a:off x="839416" y="3225620"/>
            <a:ext cx="4904272" cy="25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80871"/>
      </p:ext>
    </p:extLst>
  </p:cSld>
  <p:clrMapOvr>
    <a:masterClrMapping/>
  </p:clrMapOvr>
  <p:transition spd="med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5: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639890"/>
            <a:ext cx="10213767" cy="458311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Fourier Transform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Fourier Transform Representation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Convergence Issue</a:t>
            </a:r>
          </a:p>
          <a:p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Fourier Transform of Periodic Signal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859942"/>
      </p:ext>
    </p:extLst>
  </p:cSld>
  <p:clrMapOvr>
    <a:masterClrMapping/>
  </p:clrMapOvr>
  <p:transition spd="med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傅里叶变换性质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The following notation is used to indicate a pair of Fourier transform: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下面的符号用来表示一对傅里叶变换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:</a:t>
                </a:r>
                <a:endParaRPr lang="en-US" altLang="zh-TW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76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94509"/>
      </p:ext>
    </p:extLst>
  </p:cSld>
  <p:clrMapOvr>
    <a:masterClrMapping/>
  </p:clrMapOvr>
  <p:transition spd="med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Linearity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zh-TW" alt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), 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y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groupChr>
                      <m:groupChrPr>
                        <m:chr m:val="↔"/>
                        <m:vertJc m:val="bot"/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zh-TW" alt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x</m:t>
                    </m:r>
                    <m:d>
                      <m:dPr>
                        <m:ctrlPr>
                          <a:rPr lang="en-US" altLang="zh-TW" sz="28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𝑏𝑦</m:t>
                    </m:r>
                    <m:d>
                      <m:dPr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𝐹</m:t>
                        </m:r>
                      </m:e>
                    </m:groupCh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𝑎𝑋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zh-TW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)+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𝑏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𝑌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𝑗</m:t>
                    </m:r>
                    <m:r>
                      <a:rPr lang="zh-TW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1112869"/>
                <a:ext cx="11418776" cy="5302221"/>
              </a:xfrm>
              <a:blipFill>
                <a:blip r:embed="rId3"/>
                <a:stretch>
                  <a:fillRect l="-1922" t="-2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776309"/>
      </p:ext>
    </p:extLst>
  </p:cSld>
  <p:clrMapOvr>
    <a:masterClrMapping/>
  </p:clrMapOvr>
  <p:transition spd="med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376" y="908720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 shift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y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TW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sSup>
                        <m:sSup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 Time shift leads to unchanged amplitude and shifted phase.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时移导致振幅不变，相位偏移。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376" y="908720"/>
                <a:ext cx="11418776" cy="5302221"/>
              </a:xfrm>
              <a:blipFill>
                <a:blip r:embed="rId3"/>
                <a:stretch>
                  <a:fillRect l="-1922" t="-1954" b="-5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36215"/>
      </p:ext>
    </p:extLst>
  </p:cSld>
  <p:clrMapOvr>
    <a:masterClrMapping/>
  </p:clrMapOvr>
  <p:transition spd="med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r>
                  <a:rPr lang="zh-CN" altLang="zh-CN" sz="2000" dirty="0">
                    <a:effectLst/>
                    <a:ea typeface="Segoe UI Web (West European)"/>
                  </a:rPr>
                  <a:t>共轭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US" altLang="zh-TW" sz="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3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527411"/>
      </p:ext>
    </p:extLst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The following signal,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aperiodic signal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dirty="0"/>
                  <a:t>非周期信号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  <a:blipFill>
                <a:blip r:embed="rId3"/>
                <a:stretch>
                  <a:fillRect l="-2149" t="-2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12B73A-ABA5-4231-9413-DB99E30C1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2276872"/>
            <a:ext cx="47625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39514"/>
      </p:ext>
    </p:extLst>
  </p:cSld>
  <p:clrMapOvr>
    <a:masterClrMapping/>
  </p:clrMapOvr>
  <p:transition spd="med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（共轭）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Even/Odd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 (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343613"/>
      </p:ext>
    </p:extLst>
  </p:cSld>
  <p:clrMapOvr>
    <a:masterClrMapping/>
  </p:clrMapOvr>
  <p:transition spd="med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Even/Odd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 and even (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is real and even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545522"/>
      </p:ext>
    </p:extLst>
  </p:cSld>
  <p:clrMapOvr>
    <a:masterClrMapping/>
  </p:clrMapOvr>
  <p:transition spd="med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Even/Odd property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 and odd (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−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zh-CN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is imaginary and odd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3788503"/>
      </p:ext>
    </p:extLst>
  </p:cSld>
  <p:clrMapOvr>
    <a:masterClrMapping/>
  </p:clrMapOvr>
  <p:transition spd="med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6" y="228602"/>
            <a:ext cx="9745664" cy="784225"/>
          </a:xfrm>
        </p:spPr>
        <p:txBody>
          <a:bodyPr/>
          <a:lstStyle/>
          <a:p>
            <a:pPr marL="457200" lvl="2">
              <a:lnSpc>
                <a:spcPct val="200000"/>
              </a:lnSpc>
              <a:defRPr/>
            </a:pPr>
            <a:r>
              <a:rPr lang="en-US" altLang="zh-C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  <a:endParaRPr lang="en-US" altLang="zh-TW" sz="3600" dirty="0">
              <a:solidFill>
                <a:prstClr val="black"/>
              </a:solidFill>
              <a:latin typeface="Times New Roman" pitchFamily="18" charset="0"/>
              <a:ea typeface="新細明體" charset="-120"/>
              <a:cs typeface="Times New Roman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996A55-4837-4571-BF65-D09CEA5B4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Conjugation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  </a:t>
                </a:r>
                <a:r>
                  <a:rPr lang="en-US" altLang="zh-TW" sz="2800" dirty="0">
                    <a:solidFill>
                      <a:prstClr val="black"/>
                    </a:solidFill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Any signal can be discomposed into a sum of an even and an odd</a:t>
                </a:r>
                <a:r>
                  <a:rPr lang="zh-CN" altLang="en-US" sz="2800" dirty="0">
                    <a:solidFill>
                      <a:prstClr val="black"/>
                    </a:solidFill>
                    <a:latin typeface="Times New Roman" pitchFamily="18" charset="0"/>
                    <a:ea typeface="新細明體" charset="-120"/>
                    <a:cs typeface="Times New Roman" pitchFamily="18" charset="0"/>
                  </a:rPr>
                  <a:t>（奇偶函数之和）</a:t>
                </a:r>
                <a:endParaRPr lang="en-US" altLang="zh-TW" sz="2800" dirty="0">
                  <a:solidFill>
                    <a:prstClr val="black"/>
                  </a:solidFill>
                  <a:latin typeface="Times New Roman" pitchFamily="18" charset="0"/>
                  <a:ea typeface="新細明體" charset="-12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𝐸𝑣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</m:oMath>
                  </m:oMathPara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105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is real: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𝐸𝑣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ℝ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1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𝑂𝑑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𝕀</m:t>
                      </m:r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{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996A55-4837-4571-BF65-D09CEA5B4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r="-12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936832"/>
      </p:ext>
    </p:extLst>
  </p:cSld>
  <p:clrMapOvr>
    <a:masterClrMapping/>
  </p:clrMapOvr>
  <p:transition spd="med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Differentiation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（假设）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𝑑𝑥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nary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𝑑𝑥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948705"/>
      </p:ext>
    </p:extLst>
  </p:cSld>
  <p:clrMapOvr>
    <a:masterClrMapping/>
  </p:clrMapOvr>
  <p:transition spd="med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Differentiation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𝑑𝑥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11">
                <a:extLst>
                  <a:ext uri="{FF2B5EF4-FFF2-40B4-BE49-F238E27FC236}">
                    <a16:creationId xmlns:a16="http://schemas.microsoft.com/office/drawing/2014/main" id="{B563EB04-A4EC-476B-A6E1-2FE83491AFB1}"/>
                  </a:ext>
                </a:extLst>
              </p:cNvPr>
              <p:cNvSpPr txBox="1"/>
              <p:nvPr/>
            </p:nvSpPr>
            <p:spPr>
              <a:xfrm>
                <a:off x="1127448" y="3152001"/>
                <a:ext cx="50980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3000" i="1">
                              <a:latin typeface="Cambria Math"/>
                            </a:rPr>
                            <m:t>𝜔</m:t>
                          </m:r>
                          <m:r>
                            <a:rPr lang="zh-TW" altLang="en-US" sz="3000" i="1">
                              <a:latin typeface="Cambria Math"/>
                            </a:rPr>
                            <m:t>⋅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30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altLang="zh-TW" sz="30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3000" i="1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zh-TW" altLang="en-US" sz="3000" i="1">
                          <a:latin typeface="Cambria Math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0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30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30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zh-TW" altLang="en-US" sz="3000" dirty="0"/>
              </a:p>
            </p:txBody>
          </p:sp>
        </mc:Choice>
        <mc:Fallback xmlns="">
          <p:sp>
            <p:nvSpPr>
              <p:cNvPr id="6" name="文字方塊 11">
                <a:extLst>
                  <a:ext uri="{FF2B5EF4-FFF2-40B4-BE49-F238E27FC236}">
                    <a16:creationId xmlns:a16="http://schemas.microsoft.com/office/drawing/2014/main" id="{B563EB04-A4EC-476B-A6E1-2FE83491A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3152001"/>
                <a:ext cx="509805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95F8FB05-E5AC-4999-904D-2478B2C72529}"/>
              </a:ext>
            </a:extLst>
          </p:cNvPr>
          <p:cNvGrpSpPr/>
          <p:nvPr/>
        </p:nvGrpSpPr>
        <p:grpSpPr>
          <a:xfrm>
            <a:off x="6362917" y="2852936"/>
            <a:ext cx="5328592" cy="2057400"/>
            <a:chOff x="6672064" y="2492896"/>
            <a:chExt cx="5328592" cy="2057400"/>
          </a:xfrm>
        </p:grpSpPr>
        <p:pic>
          <p:nvPicPr>
            <p:cNvPr id="14" name="圖片 1">
              <a:extLst>
                <a:ext uri="{FF2B5EF4-FFF2-40B4-BE49-F238E27FC236}">
                  <a16:creationId xmlns:a16="http://schemas.microsoft.com/office/drawing/2014/main" id="{49A60EB6-1491-4AAB-80F5-AADC16990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064" y="2492896"/>
              <a:ext cx="4233672" cy="2057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字方塊 7">
                  <a:extLst>
                    <a:ext uri="{FF2B5EF4-FFF2-40B4-BE49-F238E27FC236}">
                      <a16:creationId xmlns:a16="http://schemas.microsoft.com/office/drawing/2014/main" id="{85EF5D8A-2593-44A9-B5D1-D6563E4D34F9}"/>
                    </a:ext>
                  </a:extLst>
                </p:cNvPr>
                <p:cNvSpPr txBox="1"/>
                <p:nvPr/>
              </p:nvSpPr>
              <p:spPr>
                <a:xfrm>
                  <a:off x="10848528" y="4016624"/>
                  <a:ext cx="43204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latin typeface="Cambria Math"/>
                          </a:rPr>
                          <m:t>𝜔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6" name="文字方塊 7">
                  <a:extLst>
                    <a:ext uri="{FF2B5EF4-FFF2-40B4-BE49-F238E27FC236}">
                      <a16:creationId xmlns:a16="http://schemas.microsoft.com/office/drawing/2014/main" id="{85EF5D8A-2593-44A9-B5D1-D6563E4D3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8528" y="4016624"/>
                  <a:ext cx="432048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字方塊 8">
                  <a:extLst>
                    <a:ext uri="{FF2B5EF4-FFF2-40B4-BE49-F238E27FC236}">
                      <a16:creationId xmlns:a16="http://schemas.microsoft.com/office/drawing/2014/main" id="{01765DEB-FFB9-4D65-A72F-C0CEDD21500C}"/>
                    </a:ext>
                  </a:extLst>
                </p:cNvPr>
                <p:cNvSpPr txBox="1"/>
                <p:nvPr/>
              </p:nvSpPr>
              <p:spPr>
                <a:xfrm>
                  <a:off x="7968208" y="2606081"/>
                  <a:ext cx="5760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字方塊 8">
                  <a:extLst>
                    <a:ext uri="{FF2B5EF4-FFF2-40B4-BE49-F238E27FC236}">
                      <a16:creationId xmlns:a16="http://schemas.microsoft.com/office/drawing/2014/main" id="{01765DEB-FFB9-4D65-A72F-C0CEDD215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8208" y="2606081"/>
                  <a:ext cx="576064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9">
                  <a:extLst>
                    <a:ext uri="{FF2B5EF4-FFF2-40B4-BE49-F238E27FC236}">
                      <a16:creationId xmlns:a16="http://schemas.microsoft.com/office/drawing/2014/main" id="{BF75C71A-BAC9-4620-93F5-AA2B57E3A3B4}"/>
                    </a:ext>
                  </a:extLst>
                </p:cNvPr>
                <p:cNvSpPr txBox="1"/>
                <p:nvPr/>
              </p:nvSpPr>
              <p:spPr>
                <a:xfrm>
                  <a:off x="9048328" y="2606081"/>
                  <a:ext cx="11521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𝑗</m:t>
                            </m:r>
                            <m:r>
                              <a:rPr lang="zh-TW" altLang="en-US" sz="2400" i="1">
                                <a:latin typeface="Cambria Math"/>
                              </a:rPr>
                              <m:t>𝜔</m:t>
                            </m:r>
                            <m:r>
                              <a:rPr lang="en-US" altLang="zh-TW" sz="2400" i="1">
                                <a:latin typeface="Cambria Math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" name="文字方塊 9">
                  <a:extLst>
                    <a:ext uri="{FF2B5EF4-FFF2-40B4-BE49-F238E27FC236}">
                      <a16:creationId xmlns:a16="http://schemas.microsoft.com/office/drawing/2014/main" id="{BF75C71A-BAC9-4620-93F5-AA2B57E3A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8328" y="2606081"/>
                  <a:ext cx="1152128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10">
                  <a:extLst>
                    <a:ext uri="{FF2B5EF4-FFF2-40B4-BE49-F238E27FC236}">
                      <a16:creationId xmlns:a16="http://schemas.microsoft.com/office/drawing/2014/main" id="{ED05DD1B-4CBD-473E-BF64-135A1BE55C21}"/>
                    </a:ext>
                  </a:extLst>
                </p:cNvPr>
                <p:cNvSpPr txBox="1"/>
                <p:nvPr/>
              </p:nvSpPr>
              <p:spPr>
                <a:xfrm>
                  <a:off x="10416480" y="3220146"/>
                  <a:ext cx="15841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𝜔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zh-TW" alt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𝜔</m:t>
                            </m:r>
                            <m: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字方塊 10">
                  <a:extLst>
                    <a:ext uri="{FF2B5EF4-FFF2-40B4-BE49-F238E27FC236}">
                      <a16:creationId xmlns:a16="http://schemas.microsoft.com/office/drawing/2014/main" id="{ED05DD1B-4CBD-473E-BF64-135A1BE55C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6480" y="3220146"/>
                  <a:ext cx="1584176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文字方塊 1">
            <a:extLst>
              <a:ext uri="{FF2B5EF4-FFF2-40B4-BE49-F238E27FC236}">
                <a16:creationId xmlns:a16="http://schemas.microsoft.com/office/drawing/2014/main" id="{CF0C88C8-9411-4735-9FF9-962468E5C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10" y="4240010"/>
            <a:ext cx="5565098" cy="153888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Enhancing higher frequencies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De-emphasizing lower frequencies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Deleting DC term ( =0 for </a:t>
            </a:r>
            <a:r>
              <a:rPr lang="el-GR" altLang="zh-TW" sz="2800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sz="2800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US" altLang="zh-TW" sz="2800" dirty="0">
                <a:latin typeface="Arial" charset="0"/>
                <a:cs typeface="Arial" charset="0"/>
              </a:rPr>
              <a:t>)</a:t>
            </a:r>
            <a:endParaRPr lang="zh-TW" altLang="en-US" sz="800" dirty="0"/>
          </a:p>
        </p:txBody>
      </p:sp>
    </p:spTree>
    <p:extLst>
      <p:ext uri="{BB962C8B-B14F-4D97-AF65-F5344CB8AC3E}">
        <p14:creationId xmlns:p14="http://schemas.microsoft.com/office/powerpoint/2010/main" val="960198416"/>
      </p:ext>
    </p:extLst>
  </p:cSld>
  <p:clrMapOvr>
    <a:masterClrMapping/>
  </p:clrMapOvr>
  <p:transition spd="med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Integration   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集成</a:t>
                </a:r>
                <a:endParaRPr lang="en-US" altLang="zh-TW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𝜏</m:t>
                          </m:r>
                        </m:e>
                      </m:nary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(0)</m:t>
                      </m:r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𝛿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2067706"/>
      </p:ext>
    </p:extLst>
  </p:cSld>
  <p:clrMapOvr>
    <a:masterClrMapping/>
  </p:clrMapOvr>
  <p:transition spd="med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Integration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𝜏</m:t>
                          </m:r>
                        </m:e>
                      </m:nary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(0)</m:t>
                      </m:r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𝛿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zh-CN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zh-TW" altLang="en-US" sz="2800" i="1">
                                      <a:latin typeface="Cambria Math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zh-TW" altLang="en-US" sz="2800" i="1">
                          <a:latin typeface="Cambria Math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8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altLang="zh-TW" sz="28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TW" altLang="en-US" sz="2800" i="1">
                                      <a:latin typeface="Cambria Math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zh-TW" altLang="en-US" sz="2800" i="1">
                          <a:latin typeface="Cambria Math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latin typeface="Cambria Math"/>
                            </a:rPr>
                            <m:t>𝑋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(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8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TW" sz="2800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F77D375-9369-4335-B888-09DC55D0B31F}"/>
              </a:ext>
            </a:extLst>
          </p:cNvPr>
          <p:cNvGrpSpPr/>
          <p:nvPr/>
        </p:nvGrpSpPr>
        <p:grpSpPr>
          <a:xfrm>
            <a:off x="6312024" y="2775812"/>
            <a:ext cx="4608512" cy="2021340"/>
            <a:chOff x="3143672" y="3356992"/>
            <a:chExt cx="4178259" cy="1764793"/>
          </a:xfrm>
        </p:grpSpPr>
        <p:pic>
          <p:nvPicPr>
            <p:cNvPr id="8" name="圖片 4">
              <a:extLst>
                <a:ext uri="{FF2B5EF4-FFF2-40B4-BE49-F238E27FC236}">
                  <a16:creationId xmlns:a16="http://schemas.microsoft.com/office/drawing/2014/main" id="{11060AFE-F0B2-4E08-B70F-4DE8D6FFD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5720" y="3356992"/>
              <a:ext cx="3429000" cy="176479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206D883-150A-419E-8F63-C8A25074898D}"/>
                    </a:ext>
                  </a:extLst>
                </p:cNvPr>
                <p:cNvSpPr/>
                <p:nvPr/>
              </p:nvSpPr>
              <p:spPr>
                <a:xfrm>
                  <a:off x="3143672" y="3940040"/>
                  <a:ext cx="105650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400" i="1">
                            <a:latin typeface="Cambria Math"/>
                          </a:rPr>
                          <m:t>𝑋</m:t>
                        </m:r>
                        <m:r>
                          <a:rPr lang="en-US" altLang="zh-TW" sz="2400" i="1">
                            <a:latin typeface="Cambria Math"/>
                          </a:rPr>
                          <m:t>(</m:t>
                        </m:r>
                        <m:r>
                          <a:rPr lang="en-US" altLang="zh-TW" sz="2400" i="1">
                            <a:latin typeface="Cambria Math"/>
                          </a:rPr>
                          <m:t>𝑗</m:t>
                        </m:r>
                        <m:r>
                          <a:rPr lang="zh-TW" altLang="en-US" sz="2400" i="1">
                            <a:latin typeface="Cambria Math"/>
                          </a:rPr>
                          <m:t>𝜔</m:t>
                        </m:r>
                        <m:r>
                          <a:rPr lang="en-US" altLang="zh-TW" sz="24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206D883-150A-419E-8F63-C8A2507489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672" y="3940040"/>
                  <a:ext cx="105650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96CC6330-D596-4D4A-A6D3-BB13783C4705}"/>
                    </a:ext>
                  </a:extLst>
                </p:cNvPr>
                <p:cNvSpPr/>
                <p:nvPr/>
              </p:nvSpPr>
              <p:spPr>
                <a:xfrm>
                  <a:off x="6838785" y="4660120"/>
                  <a:ext cx="483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400" i="1">
                            <a:latin typeface="Cambria Math"/>
                          </a:rPr>
                          <m:t>𝜔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96CC6330-D596-4D4A-A6D3-BB13783C47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8785" y="4660120"/>
                  <a:ext cx="48314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7FE56CC-1E0A-4D9B-B6CE-DEA0214589DA}"/>
                    </a:ext>
                  </a:extLst>
                </p:cNvPr>
                <p:cNvSpPr/>
                <p:nvPr/>
              </p:nvSpPr>
              <p:spPr>
                <a:xfrm>
                  <a:off x="5879976" y="3609617"/>
                  <a:ext cx="636072" cy="5260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TW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ox>
                              <m:boxPr>
                                <m:ctrlPr>
                                  <a:rPr lang="en-US" altLang="zh-TW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TW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TW" altLang="en-US" sz="2400" i="1">
                                        <a:solidFill>
                                          <a:srgbClr val="C00000"/>
                                        </a:solidFill>
                                        <a:latin typeface="Cambria Math"/>
                                      </a:rPr>
                                      <m:t>𝜔</m:t>
                                    </m:r>
                                  </m:den>
                                </m:f>
                              </m:e>
                            </m:box>
                          </m:e>
                        </m:d>
                      </m:oMath>
                    </m:oMathPara>
                  </a14:m>
                  <a:endParaRPr lang="zh-TW" altLang="en-US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7FE56CC-1E0A-4D9B-B6CE-DEA0214589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9976" y="3609617"/>
                  <a:ext cx="636072" cy="52604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字方塊 1">
            <a:extLst>
              <a:ext uri="{FF2B5EF4-FFF2-40B4-BE49-F238E27FC236}">
                <a16:creationId xmlns:a16="http://schemas.microsoft.com/office/drawing/2014/main" id="{9879DE32-0E8C-40F1-A389-5EE0CEF61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823" y="4729261"/>
            <a:ext cx="10387857" cy="130292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eaLnBrk="1" hangingPunct="1">
              <a:spcAft>
                <a:spcPts val="400"/>
              </a:spcAft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Enhancing lower frequencies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提高较低的频率</a:t>
            </a: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Aft>
                <a:spcPts val="400"/>
              </a:spcAft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De-emphasizing higher frequencies (smoothing effect)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去强调更高频率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平滑效果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zh-TW" sz="24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Aft>
                <a:spcPts val="400"/>
              </a:spcAft>
            </a:pP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Undefined for </a:t>
            </a:r>
            <a:r>
              <a:rPr lang="el-GR" altLang="zh-TW" sz="2400" i="1" dirty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altLang="zh-TW" sz="2400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未定义为</a:t>
            </a:r>
            <a:r>
              <a:rPr lang="el-GR" altLang="zh-CN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ω= 0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2130215"/>
      </p:ext>
    </p:extLst>
  </p:cSld>
  <p:clrMapOvr>
    <a:masterClrMapping/>
  </p:clrMapOvr>
  <p:transition spd="med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Time/frequency scaling</a:t>
                </a:r>
                <a:r>
                  <a:rPr lang="zh-CN" altLang="zh-CN" sz="2000" dirty="0">
                    <a:effectLst/>
                    <a:ea typeface="Segoe UI Web (West European)"/>
                  </a:rPr>
                  <a:t>时间/频率缩放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𝑎𝑡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f>
                            <m:f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𝑎𝑡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  <a:blipFill>
                <a:blip r:embed="rId3"/>
                <a:stretch>
                  <a:fillRect l="-1922" t="-2069"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271764"/>
      </p:ext>
    </p:extLst>
  </p:cSld>
  <p:clrMapOvr>
    <a:masterClrMapping/>
  </p:clrMapOvr>
  <p:transition spd="med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Time/frequency scaling</a:t>
                </a: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𝑎𝑡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Inverse relationship between signal “width” in time/frequency domains: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信号“宽度”在时域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频域的逆关系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:</a:t>
                </a: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  <a:blipFill>
                <a:blip r:embed="rId3"/>
                <a:stretch>
                  <a:fillRect l="-1922" t="-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5DB073B-4EE5-4E51-A05A-1CA4B4E76631}"/>
              </a:ext>
            </a:extLst>
          </p:cNvPr>
          <p:cNvSpPr txBox="1">
            <a:spLocks/>
          </p:cNvSpPr>
          <p:nvPr/>
        </p:nvSpPr>
        <p:spPr bwMode="auto">
          <a:xfrm>
            <a:off x="300584" y="3068960"/>
            <a:ext cx="11377264" cy="512444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TW" sz="280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4.5, p.209 of textbook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TW" sz="28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r>
              <a:rPr lang="en-US" altLang="zh-CN" sz="2800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TW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zh-TW" altLang="en-US" sz="2800" kern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altLang="zh-CN" sz="28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4">
            <a:extLst>
              <a:ext uri="{FF2B5EF4-FFF2-40B4-BE49-F238E27FC236}">
                <a16:creationId xmlns:a16="http://schemas.microsoft.com/office/drawing/2014/main" id="{BDF738C0-F657-4D12-8450-0A8D3DCCEF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42"/>
          <a:stretch/>
        </p:blipFill>
        <p:spPr>
          <a:xfrm>
            <a:off x="6697875" y="4988664"/>
            <a:ext cx="4080510" cy="17183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2">
                <a:extLst>
                  <a:ext uri="{FF2B5EF4-FFF2-40B4-BE49-F238E27FC236}">
                    <a16:creationId xmlns:a16="http://schemas.microsoft.com/office/drawing/2014/main" id="{D4C40963-2D66-47F4-9C43-7FA1D799B9AF}"/>
                  </a:ext>
                </a:extLst>
              </p:cNvPr>
              <p:cNvSpPr txBox="1"/>
              <p:nvPr/>
            </p:nvSpPr>
            <p:spPr>
              <a:xfrm>
                <a:off x="6395094" y="3394523"/>
                <a:ext cx="457200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/>
                        </a:rPr>
                        <m:t>𝑋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zh-TW" altLang="en-US" sz="2400" b="0" i="1" smtClean="0">
                              <a:latin typeface="Cambria Math"/>
                            </a:rPr>
                            <m:t>𝜔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b="0" i="1" smtClean="0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400" b="0" i="1" smtClean="0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3" name="文字方塊 2">
                <a:extLst>
                  <a:ext uri="{FF2B5EF4-FFF2-40B4-BE49-F238E27FC236}">
                    <a16:creationId xmlns:a16="http://schemas.microsoft.com/office/drawing/2014/main" id="{D4C40963-2D66-47F4-9C43-7FA1D799B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094" y="3394523"/>
                <a:ext cx="4572000" cy="916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2">
                <a:extLst>
                  <a:ext uri="{FF2B5EF4-FFF2-40B4-BE49-F238E27FC236}">
                    <a16:creationId xmlns:a16="http://schemas.microsoft.com/office/drawing/2014/main" id="{902D40A7-ED28-46EE-B011-740364C587FC}"/>
                  </a:ext>
                </a:extLst>
              </p:cNvPr>
              <p:cNvSpPr txBox="1"/>
              <p:nvPr/>
            </p:nvSpPr>
            <p:spPr>
              <a:xfrm>
                <a:off x="660400" y="3537767"/>
                <a:ext cx="4572000" cy="62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tx1"/>
                    </a:solidFill>
                    <a:latin typeface="Calibri" pitchFamily="34" charset="0"/>
                    <a:ea typeface="新細明體" charset="-120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4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4" name="文字方塊 2">
                <a:extLst>
                  <a:ext uri="{FF2B5EF4-FFF2-40B4-BE49-F238E27FC236}">
                    <a16:creationId xmlns:a16="http://schemas.microsoft.com/office/drawing/2014/main" id="{902D40A7-ED28-46EE-B011-740364C58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3537767"/>
                <a:ext cx="4572000" cy="629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4">
            <a:extLst>
              <a:ext uri="{FF2B5EF4-FFF2-40B4-BE49-F238E27FC236}">
                <a16:creationId xmlns:a16="http://schemas.microsoft.com/office/drawing/2014/main" id="{07FC8B5B-C10C-4BE7-A331-8CEA311CBA1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4" b="-572"/>
          <a:stretch/>
        </p:blipFill>
        <p:spPr>
          <a:xfrm>
            <a:off x="645644" y="4238917"/>
            <a:ext cx="4904272" cy="25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99376"/>
      </p:ext>
    </p:extLst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Assume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repeated for every period of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→∞)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4399293"/>
              </a:xfrm>
              <a:blipFill>
                <a:blip r:embed="rId3"/>
                <a:stretch>
                  <a:fillRect l="-2149" t="-2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12B73A-ABA5-4231-9413-DB99E30C1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2173213"/>
            <a:ext cx="4762500" cy="20478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1DEF767-E99F-448E-948D-ACB68B15E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22" y="4005064"/>
            <a:ext cx="10772200" cy="22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96115"/>
      </p:ext>
    </p:extLst>
  </p:cSld>
  <p:clrMapOvr>
    <a:masterClrMapping/>
  </p:clrMapOvr>
  <p:transition spd="med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Time/frequency scaling</a:t>
                </a: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𝑎𝑡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 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980728"/>
                <a:ext cx="11418776" cy="5302221"/>
              </a:xfrm>
              <a:blipFill>
                <a:blip r:embed="rId3"/>
                <a:stretch>
                  <a:fillRect l="-1922" t="-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pic>
        <p:nvPicPr>
          <p:cNvPr id="18" name="圖片 3">
            <a:extLst>
              <a:ext uri="{FF2B5EF4-FFF2-40B4-BE49-F238E27FC236}">
                <a16:creationId xmlns:a16="http://schemas.microsoft.com/office/drawing/2014/main" id="{1F354D78-185F-4ECF-A1F0-836410185B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73"/>
          <a:stretch/>
        </p:blipFill>
        <p:spPr bwMode="auto">
          <a:xfrm>
            <a:off x="119336" y="3174076"/>
            <a:ext cx="7632848" cy="2991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圖片 3">
            <a:extLst>
              <a:ext uri="{FF2B5EF4-FFF2-40B4-BE49-F238E27FC236}">
                <a16:creationId xmlns:a16="http://schemas.microsoft.com/office/drawing/2014/main" id="{690D9E3F-5783-48C2-BC8B-CF2F50BB9A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5" t="53942" r="21698" b="4769"/>
          <a:stretch/>
        </p:blipFill>
        <p:spPr bwMode="auto">
          <a:xfrm>
            <a:off x="8040216" y="3789040"/>
            <a:ext cx="3960440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9478864"/>
      </p:ext>
    </p:extLst>
  </p:cSld>
  <p:clrMapOvr>
    <a:masterClrMapping/>
  </p:clrMapOvr>
  <p:transition spd="med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Duality </a:t>
                </a:r>
                <a:r>
                  <a:rPr lang="zh-CN" altLang="en-US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（对偶性）</a:t>
                </a:r>
                <a:endParaRPr lang="en-US" altLang="zh-TW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kern="100" dirty="0">
                    <a:solidFill>
                      <a:srgbClr val="000000"/>
                    </a:solidFill>
                    <a:latin typeface="Times New Roman"/>
                    <a:ea typeface="標楷體"/>
                  </a:rPr>
                  <a:t>   T</a:t>
                </a:r>
                <a:r>
                  <a:rPr kumimoji="0" lang="en-US" altLang="zh-TW" sz="2800" kern="100" dirty="0">
                    <a:solidFill>
                      <a:srgbClr val="000000"/>
                    </a:solidFill>
                    <a:latin typeface="Times New Roman"/>
                    <a:ea typeface="標楷體"/>
                  </a:rPr>
                  <a:t>ime/frequency domains are kind of “symmetric” except for a sign change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时域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/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频域是一种“对称”的，除了符号的变化</a:t>
                </a:r>
                <a:r>
                  <a:rPr kumimoji="0" lang="en-US" altLang="zh-TW" sz="2800" kern="100" dirty="0">
                    <a:solidFill>
                      <a:srgbClr val="000000"/>
                    </a:solidFill>
                    <a:latin typeface="Times New Roman"/>
                    <a:ea typeface="標楷體"/>
                  </a:rPr>
                  <a:t>(and a factor of 2</a:t>
                </a:r>
                <a:r>
                  <a:rPr kumimoji="0" lang="en-US" altLang="zh-TW" sz="2800" i="1" dirty="0">
                    <a:latin typeface="Times New Roman" pitchFamily="18" charset="0"/>
                    <a:ea typeface="+mn-ea"/>
                    <a:cs typeface="Times New Roman" pitchFamily="18" charset="0"/>
                    <a:sym typeface="Symbol"/>
                  </a:rPr>
                  <a:t></a:t>
                </a:r>
                <a:r>
                  <a:rPr kumimoji="0" lang="en-US" altLang="zh-TW" sz="2800" kern="100" dirty="0">
                    <a:solidFill>
                      <a:srgbClr val="000000"/>
                    </a:solidFill>
                    <a:latin typeface="Times New Roman"/>
                    <a:ea typeface="標楷體"/>
                    <a:sym typeface="Symbol"/>
                  </a:rPr>
                  <a:t>)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kern="100" dirty="0">
                  <a:solidFill>
                    <a:srgbClr val="000000"/>
                  </a:solidFill>
                  <a:latin typeface="Times New Roman"/>
                  <a:cs typeface="Times New Roman" pitchFamily="18" charset="0"/>
                  <a:sym typeface="Symbol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Fourier transform (spectral):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Inverse Fourier transform (signal representation):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傅里叶逆变换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(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信号表示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):</a:t>
                </a: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414324"/>
      </p:ext>
    </p:extLst>
  </p:cSld>
  <p:clrMapOvr>
    <a:masterClrMapping/>
  </p:clrMapOvr>
  <p:transition spd="med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64" y="1079107"/>
            <a:ext cx="11418776" cy="51582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Duality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   T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ime/frequency domains are kind of “symmetric” except for a sign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时域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频域是一种“对称”的，除了符号的变化</a:t>
            </a:r>
            <a:endParaRPr lang="en-US" altLang="zh-CN" sz="20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</a:rPr>
              <a:t>(and a factor of 2</a:t>
            </a:r>
            <a:r>
              <a:rPr kumimoji="0" lang="en-US" altLang="zh-TW" sz="2800" i="1" dirty="0">
                <a:latin typeface="Times New Roman" pitchFamily="18" charset="0"/>
                <a:ea typeface="+mn-ea"/>
                <a:cs typeface="Times New Roman" pitchFamily="18" charset="0"/>
                <a:sym typeface="Symbol"/>
              </a:rPr>
              <a:t></a:t>
            </a:r>
            <a:r>
              <a:rPr kumimoji="0" lang="en-US" altLang="zh-TW" sz="2800" kern="100" dirty="0">
                <a:solidFill>
                  <a:srgbClr val="000000"/>
                </a:solidFill>
                <a:latin typeface="Times New Roman"/>
                <a:ea typeface="標楷體"/>
                <a:sym typeface="Symbol"/>
              </a:rPr>
              <a:t>) </a:t>
            </a:r>
          </a:p>
          <a:p>
            <a:pPr marL="0" indent="0">
              <a:buNone/>
            </a:pPr>
            <a:endParaRPr lang="en-US" altLang="zh-TW" sz="2800" kern="100" dirty="0">
              <a:solidFill>
                <a:srgbClr val="000000"/>
              </a:solidFill>
              <a:latin typeface="Times New Roman"/>
              <a:cs typeface="Times New Roman" pitchFamily="18" charset="0"/>
              <a:sym typeface="Symbol"/>
            </a:endParaRPr>
          </a:p>
          <a:p>
            <a:pPr marL="0" indent="0">
              <a:buNone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 4.4, p.208 of textbook:	</a:t>
            </a:r>
          </a:p>
          <a:p>
            <a:pPr marL="0" indent="0">
              <a:buNone/>
            </a:pPr>
            <a:endParaRPr lang="en-US" altLang="zh-TW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4.5, p.209 of textbook: 		</a:t>
            </a: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A7F097-57DA-4DC6-88A3-652ACB594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1956337"/>
            <a:ext cx="7056784" cy="43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638354"/>
      </p:ext>
    </p:extLst>
  </p:cSld>
  <p:clrMapOvr>
    <a:masterClrMapping/>
  </p:clrMapOvr>
  <p:transition spd="med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Duality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b="1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itchFamily="18" charset="0"/>
                  </a:rPr>
                  <a:t>  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f 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has a Fourier Transform 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 i="0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b="0" i="1" dirty="0" err="1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ω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then if we form a new function of time that has the functional form of the transform, 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), it will have a Fourier Transform 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 i="1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ω</a:t>
                </a: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) that has the functional form of the original time function (but is a function of frequency).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Microsoft YaHei" panose="020B0503020204020204" pitchFamily="34" charset="-122"/>
                    <a:cs typeface="Times New Roman" panose="02020603050405020304" pitchFamily="18" charset="0"/>
                  </a:rPr>
                  <a:t>   Mathematically, we can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(−</m:t>
                      </m:r>
                      <m:r>
                        <a:rPr lang="zh-TW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r="-2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182354"/>
      </p:ext>
    </p:extLst>
  </p:cSld>
  <p:clrMapOvr>
    <a:masterClrMapping/>
  </p:clrMapOvr>
  <p:transition spd="med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Duality</a:t>
                </a:r>
                <a:r>
                  <a:rPr lang="zh-CN" altLang="zh-CN" sz="2000" dirty="0">
                    <a:effectLst/>
                    <a:ea typeface="Segoe UI Web (West European)"/>
                  </a:rPr>
                  <a:t>二重性</a:t>
                </a:r>
                <a:endParaRPr lang="en-US" altLang="zh-TW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zh-TW" alt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(−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zh-TW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Simply replace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zh-TW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𝜔</m:t>
                    </m:r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zh-TW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66778"/>
      </p:ext>
    </p:extLst>
  </p:cSld>
  <p:clrMapOvr>
    <a:masterClrMapping/>
  </p:clrMapOvr>
  <p:transition spd="med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Duality </a:t>
                </a: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xample: 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Given a pair of Fourier transform: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800" b="0" i="1" smtClean="0">
                                <a:latin typeface="Cambria Math"/>
                              </a:rPr>
                              <m:t>1,  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sz="2800" b="0" i="1" smtClean="0">
                                <a:latin typeface="Cambria Math"/>
                              </a:rPr>
                              <m:t>0,  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𝑠𝑖𝑛</m:t>
                            </m:r>
                            <m:r>
                              <a:rPr lang="zh-TW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sz="2800" dirty="0"/>
                          <m:t> 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 find Fourier transform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8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TW" sz="2800" dirty="0"/>
                  <a:t>.</a:t>
                </a:r>
                <a:endParaRPr lang="zh-TW" altLang="en-US" sz="2800" dirty="0"/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396030"/>
      </p:ext>
    </p:extLst>
  </p:cSld>
  <p:clrMapOvr>
    <a:masterClrMapping/>
  </p:clrMapOvr>
  <p:transition spd="med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Duality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(−</m:t>
                      </m:r>
                      <m:r>
                        <a:rPr lang="zh-TW" alt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𝜔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xample: 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Given a pair of Fourier transform: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800" b="0" i="1" smtClean="0">
                                <a:latin typeface="Cambria Math"/>
                              </a:rPr>
                              <m:t>1,  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sz="2800" b="0" i="1" smtClean="0">
                                <a:latin typeface="Cambria Math"/>
                              </a:rPr>
                              <m:t>0,  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𝑠𝑖𝑛</m:t>
                            </m:r>
                            <m:r>
                              <a:rPr lang="zh-TW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sz="2800" dirty="0"/>
                          <m:t> 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 find Fourier transform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8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TW" sz="2800" dirty="0"/>
                  <a:t>.</a:t>
                </a:r>
              </a:p>
              <a:p>
                <a:pPr marL="0" indent="0">
                  <a:buNone/>
                </a:pPr>
                <a:endParaRPr lang="en-US" altLang="zh-TW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1,  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b="0" i="1" smtClean="0">
                                  <a:latin typeface="Cambria Math"/>
                                </a:rPr>
                                <m:t>0,  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b="0" i="1" smtClean="0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  <m:groupChr>
                            <m:groupChrPr>
                              <m:chr m:val="↔"/>
                              <m:vertJc m:val="bot"/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𝐹</m:t>
                              </m:r>
                            </m:e>
                          </m:groupChr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𝑠𝑖𝑛</m:t>
                              </m:r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endParaRPr lang="en-US" altLang="zh-TW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𝑠𝑖𝑛𝑡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endParaRPr lang="en-US" altLang="zh-TW" sz="2800" dirty="0"/>
              </a:p>
              <a:p>
                <a:pPr marL="0" indent="0">
                  <a:buNone/>
                </a:pPr>
                <a:endParaRPr lang="zh-TW" altLang="en-US" sz="2800" dirty="0"/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418762"/>
      </p:ext>
    </p:extLst>
  </p:cSld>
  <p:clrMapOvr>
    <a:masterClrMapping/>
  </p:clrMapOvr>
  <p:transition spd="med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Duality </a:t>
                </a: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xample: </a:t>
                </a: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Given a pair of Fourier transform: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TW" sz="2800" b="0" i="1" smtClean="0">
                                <a:latin typeface="Cambria Math"/>
                              </a:rPr>
                              <m:t>1,  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TW" sz="2800" b="0" i="1" smtClean="0">
                                <a:latin typeface="Cambria Math"/>
                              </a:rPr>
                              <m:t>0,  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TW" sz="2800" b="0" i="1" smtClean="0">
                                <a:latin typeface="Cambria Math"/>
                                <a:ea typeface="Cambria Math"/>
                              </a:rPr>
                              <m:t>&gt;</m:t>
                            </m:r>
                            <m:sSub>
                              <m:sSubPr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  <m:groupChr>
                          <m:groupChrPr>
                            <m:chr m:val="↔"/>
                            <m:vertJc m:val="bot"/>
                            <m:ctrl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altLang="zh-TW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𝐹</m:t>
                            </m:r>
                          </m:e>
                        </m:groupCh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</m:d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𝑠𝑖𝑛</m:t>
                            </m:r>
                            <m:r>
                              <a:rPr lang="zh-TW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zh-TW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zh-CN" altLang="en-US" sz="2800" dirty="0"/>
                          <m:t> 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, find Fourier transform for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28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𝑠𝑖𝑛𝑊𝑡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TW" sz="2800" dirty="0"/>
                  <a:t>.</a:t>
                </a:r>
                <a:endParaRPr lang="en-US" altLang="zh-TW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𝑠𝑖𝑛𝑡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sz="2800" i="1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dirty="0"/>
              </a:p>
              <a:p>
                <a:pPr marL="0" indent="0">
                  <a:buNone/>
                </a:pPr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𝑠𝑖𝑛𝑊𝑡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𝑠𝑖𝑛𝑊𝑡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den>
                      </m:f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d>
                        <m:dPr>
                          <m:begChr m:val="{"/>
                          <m:endChr m:val="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2800" i="1">
                                  <a:latin typeface="Cambria Math"/>
                                </a:rPr>
                                <m:t>,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𝑊</m:t>
                              </m:r>
                            </m:e>
                            <m:e>
                              <m:r>
                                <a:rPr lang="en-US" altLang="zh-TW" sz="2800" i="1">
                                  <a:latin typeface="Cambria Math"/>
                                </a:rPr>
                                <m:t>0,  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latin typeface="Cambria Math"/>
                                  <a:ea typeface="Cambria Math"/>
                                </a:rPr>
                                <m:t>&gt;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𝑊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TW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/>
              </a:p>
              <a:p>
                <a:pPr marL="0" indent="0">
                  <a:buNone/>
                </a:pPr>
                <a:endParaRPr lang="zh-TW" altLang="en-US" sz="2800" dirty="0"/>
              </a:p>
              <a:p>
                <a:pPr marL="0" indent="0">
                  <a:buNone/>
                </a:pPr>
                <a:endParaRPr lang="en-US" altLang="zh-CN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  <a:p>
                <a:br>
                  <a:rPr lang="en-US" altLang="zh-CN" sz="2000" dirty="0"/>
                </a:b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417611"/>
      </p:ext>
    </p:extLst>
  </p:cSld>
  <p:clrMapOvr>
    <a:masterClrMapping/>
  </p:clrMapOvr>
  <p:transition spd="med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Parseval’s relation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</a:t>
                </a:r>
                <a:r>
                  <a:rPr lang="en-US" altLang="zh-CN" sz="20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altLang="zh-CN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integral of the square of a function is equal to the integral of the square  of its Fourier </a:t>
                </a:r>
                <a:r>
                  <a:rPr lang="en-US" altLang="zh-CN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transform</a:t>
                </a:r>
                <a:r>
                  <a:rPr lang="en-US" altLang="zh-CN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函数的平方的积分等于它的傅里叶变换的平方的积分。</a:t>
                </a:r>
                <a:endParaRPr lang="en-US" altLang="zh-CN" sz="2800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r="-1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9687301"/>
      </p:ext>
    </p:extLst>
  </p:cSld>
  <p:clrMapOvr>
    <a:masterClrMapping/>
  </p:clrMapOvr>
  <p:transition spd="med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Parseval’s relation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b="0" i="1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π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nary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nary>
                            <m:nary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nary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  <m: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|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𝑋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(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1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0936456"/>
      </p:ext>
    </p:extLst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Fourier series representation: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 b="-3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1DEF767-E99F-448E-948D-ACB68B15E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00" y="1556792"/>
            <a:ext cx="10772200" cy="226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75989"/>
      </p:ext>
    </p:extLst>
  </p:cSld>
  <p:clrMapOvr>
    <a:masterClrMapping/>
  </p:clrMapOvr>
  <p:transition spd="med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  <a:r>
                  <a:rPr lang="zh-CN" altLang="zh-CN" sz="2000" dirty="0">
                    <a:effectLst/>
                    <a:ea typeface="Segoe UI Web (West European)"/>
                  </a:rPr>
                  <a:t>卷积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Proof: p223 of textbook</a:t>
                </a: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6421164"/>
      </p:ext>
    </p:extLst>
  </p:cSld>
  <p:clrMapOvr>
    <a:masterClrMapping/>
  </p:clrMapOvr>
  <p:transition spd="med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Response of LTI systems to exponential signal (Lecture 4)</a:t>
                </a:r>
                <a:r>
                  <a:rPr lang="zh-CN" altLang="zh-CN" sz="2000" dirty="0">
                    <a:effectLst/>
                    <a:ea typeface="Segoe UI Web (West European)"/>
                  </a:rPr>
                  <a:t> LTI 系统对指数信号的反应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en-US" altLang="zh-TW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d>
                        <m:dPr>
                          <m:ctrlP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sup>
                          </m:sSup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𝜏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𝐻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r="-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7EBDBE1-8249-4086-BF71-9352106ADE8C}"/>
              </a:ext>
            </a:extLst>
          </p:cNvPr>
          <p:cNvGrpSpPr/>
          <p:nvPr/>
        </p:nvGrpSpPr>
        <p:grpSpPr>
          <a:xfrm>
            <a:off x="3215680" y="2060848"/>
            <a:ext cx="4961655" cy="1018523"/>
            <a:chOff x="2730514" y="1012827"/>
            <a:chExt cx="4961655" cy="1018523"/>
          </a:xfrm>
        </p:grpSpPr>
        <p:grpSp>
          <p:nvGrpSpPr>
            <p:cNvPr id="6" name="群組 3">
              <a:extLst>
                <a:ext uri="{FF2B5EF4-FFF2-40B4-BE49-F238E27FC236}">
                  <a16:creationId xmlns:a16="http://schemas.microsoft.com/office/drawing/2014/main" id="{69F6C99B-751B-4ECA-82D5-4BC22C5C020C}"/>
                </a:ext>
              </a:extLst>
            </p:cNvPr>
            <p:cNvGrpSpPr/>
            <p:nvPr/>
          </p:nvGrpSpPr>
          <p:grpSpPr>
            <a:xfrm>
              <a:off x="2730514" y="1257950"/>
              <a:ext cx="4961655" cy="773400"/>
              <a:chOff x="-501559" y="1409398"/>
              <a:chExt cx="4961655" cy="7734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7A53F4-8DDB-45B5-BFD4-AB157C812166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" name="直線單箭頭接點 5">
                <a:extLst>
                  <a:ext uri="{FF2B5EF4-FFF2-40B4-BE49-F238E27FC236}">
                    <a16:creationId xmlns:a16="http://schemas.microsoft.com/office/drawing/2014/main" id="{D9690804-1C99-46CA-AE03-7E4E17D8543B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" name="直線單箭頭接點 6">
                <a:extLst>
                  <a:ext uri="{FF2B5EF4-FFF2-40B4-BE49-F238E27FC236}">
                    <a16:creationId xmlns:a16="http://schemas.microsoft.com/office/drawing/2014/main" id="{26972EAD-B3AF-432B-9FA3-5837A5FBCBAC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B3DF5F7C-27F9-4177-A2D6-333BFF4C99FF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35AA3B82-332B-4256-A84F-E8A2E1DF3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433ACD22-6C1C-496E-B752-E1B58F5D5BFC}"/>
                      </a:ext>
                    </a:extLst>
                  </p:cNvPr>
                  <p:cNvSpPr/>
                  <p:nvPr/>
                </p:nvSpPr>
                <p:spPr>
                  <a:xfrm>
                    <a:off x="-501559" y="1420415"/>
                    <a:ext cx="1792222" cy="4735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433ACD22-6C1C-496E-B752-E1B58F5D5B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01559" y="1420415"/>
                    <a:ext cx="1792222" cy="47359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47A4B03-1496-4726-A0D8-C39182C50505}"/>
                    </a:ext>
                  </a:extLst>
                </p:cNvPr>
                <p:cNvSpPr/>
                <p:nvPr/>
              </p:nvSpPr>
              <p:spPr>
                <a:xfrm>
                  <a:off x="5081837" y="1012827"/>
                  <a:ext cx="824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4EEA56E-0094-40B4-A850-1A8AE6F2E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1837" y="1012827"/>
                  <a:ext cx="8242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22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65307859"/>
      </p:ext>
    </p:extLst>
  </p:cSld>
  <p:clrMapOvr>
    <a:masterClrMapping/>
  </p:clrMapOvr>
  <p:transition spd="med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acc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func>
                        <m:func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5764579"/>
      </p:ext>
    </p:extLst>
  </p:cSld>
  <p:clrMapOvr>
    <a:masterClrMapping/>
  </p:clrMapOvr>
  <p:transition spd="med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𝑦</m:t>
                      </m:r>
                      <m:d>
                        <m:dPr>
                          <m:ctrlPr>
                            <a:rPr kumimoji="0" lang="en-US" altLang="zh-TW" sz="28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d>
                        <m:dPr>
                          <m:ctrlP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kumimoji="0"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𝐻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𝑗𝑘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2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func>
                        <m:func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𝐻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TW" sz="2800" dirty="0">
                              <a:solidFill>
                                <a:srgbClr val="000000"/>
                              </a:solidFill>
                              <a:latin typeface="Times New Roman" pitchFamily="18" charset="0"/>
                              <a:cs typeface="Times New Roman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105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π</m:t>
                          </m:r>
                        </m:den>
                      </m:f>
                      <m:nary>
                        <m:nary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𝐻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 b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7EBDBE1-8249-4086-BF71-9352106ADE8C}"/>
              </a:ext>
            </a:extLst>
          </p:cNvPr>
          <p:cNvGrpSpPr/>
          <p:nvPr/>
        </p:nvGrpSpPr>
        <p:grpSpPr>
          <a:xfrm>
            <a:off x="2279576" y="1412776"/>
            <a:ext cx="6029448" cy="1099340"/>
            <a:chOff x="1662721" y="1011434"/>
            <a:chExt cx="6029448" cy="1099340"/>
          </a:xfrm>
        </p:grpSpPr>
        <p:grpSp>
          <p:nvGrpSpPr>
            <p:cNvPr id="6" name="群組 3">
              <a:extLst>
                <a:ext uri="{FF2B5EF4-FFF2-40B4-BE49-F238E27FC236}">
                  <a16:creationId xmlns:a16="http://schemas.microsoft.com/office/drawing/2014/main" id="{69F6C99B-751B-4ECA-82D5-4BC22C5C020C}"/>
                </a:ext>
              </a:extLst>
            </p:cNvPr>
            <p:cNvGrpSpPr/>
            <p:nvPr/>
          </p:nvGrpSpPr>
          <p:grpSpPr>
            <a:xfrm>
              <a:off x="1662721" y="1011434"/>
              <a:ext cx="6029448" cy="1099340"/>
              <a:chOff x="-1569352" y="1162882"/>
              <a:chExt cx="6029448" cy="109934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57A53F4-8DDB-45B5-BFD4-AB157C812166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" name="直線單箭頭接點 5">
                <a:extLst>
                  <a:ext uri="{FF2B5EF4-FFF2-40B4-BE49-F238E27FC236}">
                    <a16:creationId xmlns:a16="http://schemas.microsoft.com/office/drawing/2014/main" id="{D9690804-1C99-46CA-AE03-7E4E17D8543B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0" name="直線單箭頭接點 6">
                <a:extLst>
                  <a:ext uri="{FF2B5EF4-FFF2-40B4-BE49-F238E27FC236}">
                    <a16:creationId xmlns:a16="http://schemas.microsoft.com/office/drawing/2014/main" id="{26972EAD-B3AF-432B-9FA3-5837A5FBCBAC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B3DF5F7C-27F9-4177-A2D6-333BFF4C99FF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35AA3B82-332B-4256-A84F-E8A2E1DF3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433ACD22-6C1C-496E-B752-E1B58F5D5BFC}"/>
                      </a:ext>
                    </a:extLst>
                  </p:cNvPr>
                  <p:cNvSpPr/>
                  <p:nvPr/>
                </p:nvSpPr>
                <p:spPr>
                  <a:xfrm>
                    <a:off x="-1569352" y="1162882"/>
                    <a:ext cx="3134128" cy="109934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433ACD22-6C1C-496E-B752-E1B58F5D5B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69352" y="1162882"/>
                    <a:ext cx="3134128" cy="109934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647A4B03-1496-4726-A0D8-C39182C50505}"/>
                    </a:ext>
                  </a:extLst>
                </p:cNvPr>
                <p:cNvSpPr/>
                <p:nvPr/>
              </p:nvSpPr>
              <p:spPr>
                <a:xfrm>
                  <a:off x="5081837" y="1012827"/>
                  <a:ext cx="824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  <m:r>
                          <a:rPr kumimoji="0" lang="en-US" altLang="zh-TW" sz="2400" i="1">
                            <a:solidFill>
                              <a:srgbClr val="000000"/>
                            </a:solidFill>
                            <a:latin typeface="Cambria Math"/>
                            <a:cs typeface="Times New Roman" pitchFamily="18" charset="0"/>
                          </a:rPr>
                          <m:t>)</m:t>
                        </m:r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F4EEA56E-0094-40B4-A850-1A8AE6F2E4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1837" y="1012827"/>
                  <a:ext cx="824200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22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0379429"/>
      </p:ext>
    </p:extLst>
  </p:cSld>
  <p:clrMapOvr>
    <a:masterClrMapping/>
  </p:clrMapOvr>
  <p:transition spd="med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h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Convolution in time domain leads to multiplication in frequency domain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时域的卷积导致频域的乘法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Cascade of multiple systems implies product of these frequency response, independent of the order of the cascade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多系统的级联意味着这些频率响应的乘积，与级联的阶数无关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   Application: filtering of signals</a:t>
                </a:r>
              </a:p>
              <a:p>
                <a:pPr marL="0" indent="0">
                  <a:buNone/>
                </a:pP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用途</a:t>
                </a:r>
                <a:r>
                  <a:rPr lang="en-US" altLang="zh-CN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: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信号滤波</a:t>
                </a: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35556"/>
      </p:ext>
    </p:extLst>
  </p:cSld>
  <p:clrMapOvr>
    <a:masterClrMapping/>
  </p:clrMapOvr>
  <p:transition spd="med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Ideal low-pass filter</a:t>
                </a: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理想低通滤波器</a:t>
                </a: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800" b="0" i="1" kern="1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標楷體"/>
                        </a:rPr>
                        <m:t>𝐻</m:t>
                      </m:r>
                      <m:d>
                        <m:dPr>
                          <m:ctrlPr>
                            <a:rPr kumimoji="0" lang="en-US" altLang="zh-TW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/>
                            </a:rPr>
                          </m:ctrlPr>
                        </m:dPr>
                        <m:e>
                          <m:r>
                            <a:rPr kumimoji="0" lang="en-US" altLang="zh-TW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/>
                            </a:rPr>
                            <m:t>𝑗</m:t>
                          </m:r>
                          <m:r>
                            <a:rPr kumimoji="0" lang="zh-TW" altLang="en-US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標楷體"/>
                            </a:rPr>
                            <m:t>𝜔</m:t>
                          </m:r>
                        </m:e>
                      </m:d>
                      <m:r>
                        <a:rPr kumimoji="0" lang="en-US" altLang="zh-TW" sz="2800" b="0" i="1" kern="1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標楷體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TW" sz="2800" b="0" i="1" kern="1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1,  |</m:t>
                              </m:r>
                              <m:r>
                                <a:rPr kumimoji="0" lang="zh-TW" altLang="en-US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kumimoji="0"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kumimoji="0" lang="en-US" altLang="zh-TW" sz="2800" b="0" i="1" kern="1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zh-TW" altLang="en-US" sz="2800" b="0" i="1" kern="1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0" lang="en-US" altLang="zh-TW" sz="2800" b="0" i="1" kern="10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TW" sz="2800" i="1" kern="1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altLang="zh-TW" sz="2800" b="0" i="1" kern="1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zh-TW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800" i="1" kern="1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0" lang="en-US" altLang="zh-TW" sz="2800" kern="100" dirty="0">
                  <a:solidFill>
                    <a:prstClr val="black"/>
                  </a:solidFill>
                  <a:latin typeface="Times New Roman"/>
                  <a:ea typeface="標楷體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7573C2-D8BF-4FD0-B34A-E86B5C847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87" y="2996952"/>
            <a:ext cx="4733925" cy="2533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C9F7A5-6464-4322-AEA0-D788F3AE9AAC}"/>
                  </a:ext>
                </a:extLst>
              </p:cNvPr>
              <p:cNvSpPr txBox="1"/>
              <p:nvPr/>
            </p:nvSpPr>
            <p:spPr>
              <a:xfrm>
                <a:off x="9017832" y="4581128"/>
                <a:ext cx="2736304" cy="834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TW" sz="3200" dirty="0">
                    <a:ea typeface="Cambria Math" panose="02040503050406030204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𝑠𝑖𝑛</m:t>
                        </m:r>
                        <m:sSub>
                          <m:sSub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zh-TW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C9F7A5-6464-4322-AEA0-D788F3AE9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832" y="4581128"/>
                <a:ext cx="2736304" cy="8349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224802"/>
      </p:ext>
    </p:extLst>
  </p:cSld>
  <p:clrMapOvr>
    <a:masterClrMapping/>
  </p:clrMapOvr>
  <p:transition spd="med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Convolution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Ideal low-pass filter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9C2AAC1-30D4-48C3-A51D-94156059EAF4}"/>
              </a:ext>
            </a:extLst>
          </p:cNvPr>
          <p:cNvGrpSpPr/>
          <p:nvPr/>
        </p:nvGrpSpPr>
        <p:grpSpPr>
          <a:xfrm>
            <a:off x="2935301" y="1662137"/>
            <a:ext cx="5534742" cy="1417234"/>
            <a:chOff x="2157427" y="614116"/>
            <a:chExt cx="5534742" cy="1417234"/>
          </a:xfrm>
        </p:grpSpPr>
        <p:grpSp>
          <p:nvGrpSpPr>
            <p:cNvPr id="8" name="群組 3">
              <a:extLst>
                <a:ext uri="{FF2B5EF4-FFF2-40B4-BE49-F238E27FC236}">
                  <a16:creationId xmlns:a16="http://schemas.microsoft.com/office/drawing/2014/main" id="{B868701E-488C-4BBA-84BA-82FCC39F9AF7}"/>
                </a:ext>
              </a:extLst>
            </p:cNvPr>
            <p:cNvGrpSpPr/>
            <p:nvPr/>
          </p:nvGrpSpPr>
          <p:grpSpPr>
            <a:xfrm>
              <a:off x="2157427" y="895557"/>
              <a:ext cx="5534742" cy="1135793"/>
              <a:chOff x="-1074646" y="1047005"/>
              <a:chExt cx="5534742" cy="113579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03ED3BA-5B43-4E4E-A2CE-974785866DCB}"/>
                  </a:ext>
                </a:extLst>
              </p:cNvPr>
              <p:cNvSpPr/>
              <p:nvPr/>
            </p:nvSpPr>
            <p:spPr>
              <a:xfrm>
                <a:off x="1763688" y="1628800"/>
                <a:ext cx="864096" cy="55399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Ins="90000" rtlCol="0" anchor="ctr" anchorCtr="0">
                <a:spAutoFit/>
              </a:bodyPr>
              <a:lstStyle>
                <a:defPPr>
                  <a:defRPr lang="zh-TW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buSzPct val="70000"/>
                </a:pPr>
                <a:r>
                  <a:rPr kumimoji="0" lang="en-US" altLang="zh-TW" sz="30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LTI</a:t>
                </a:r>
                <a:endParaRPr kumimoji="0" lang="zh-TW" altLang="en-US" sz="3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1" name="直線單箭頭接點 5">
                <a:extLst>
                  <a:ext uri="{FF2B5EF4-FFF2-40B4-BE49-F238E27FC236}">
                    <a16:creationId xmlns:a16="http://schemas.microsoft.com/office/drawing/2014/main" id="{68691ADB-9AD6-4908-82FD-D1B28B1664E5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627784" y="1905799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直線單箭頭接點 6">
                <a:extLst>
                  <a:ext uri="{FF2B5EF4-FFF2-40B4-BE49-F238E27FC236}">
                    <a16:creationId xmlns:a16="http://schemas.microsoft.com/office/drawing/2014/main" id="{B875CD5E-BA58-47E6-A1AD-A528AA36C91E}"/>
                  </a:ext>
                </a:extLst>
              </p:cNvPr>
              <p:cNvCxnSpPr/>
              <p:nvPr/>
            </p:nvCxnSpPr>
            <p:spPr>
              <a:xfrm>
                <a:off x="683568" y="1904400"/>
                <a:ext cx="10800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639C0C6F-4680-475E-B7FA-2E013E2021A1}"/>
                      </a:ext>
                    </a:extLst>
                  </p:cNvPr>
                  <p:cNvSpPr/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𝑦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(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kumimoji="0" lang="en-US" altLang="zh-TW" sz="2400" i="1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35AA3B82-332B-4256-A84F-E8A2E1DF3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5896" y="1409398"/>
                    <a:ext cx="824200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2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CBD91EA5-AFCF-472C-8B72-17E44D3C2FC5}"/>
                      </a:ext>
                    </a:extLst>
                  </p:cNvPr>
                  <p:cNvSpPr/>
                  <p:nvPr/>
                </p:nvSpPr>
                <p:spPr>
                  <a:xfrm>
                    <a:off x="-1074646" y="1047005"/>
                    <a:ext cx="2213106" cy="78117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zh-TW"/>
                    </a:defPPr>
                    <a:lvl1pPr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1pPr>
                    <a:lvl2pPr marL="4572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2pPr>
                    <a:lvl3pPr marL="9144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3pPr>
                    <a:lvl4pPr marL="13716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4pPr>
                    <a:lvl5pPr marL="1828800" algn="l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5pPr>
                    <a:lvl6pPr marL="22860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6pPr>
                    <a:lvl7pPr marL="27432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7pPr>
                    <a:lvl8pPr marL="32004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8pPr>
                    <a:lvl9pPr marL="3657600" algn="l" defTabSz="914400" rtl="0" eaLnBrk="1" latinLnBrk="0" hangingPunct="1">
                      <a:defRPr kumimoji="1" kern="1200">
                        <a:solidFill>
                          <a:schemeClr val="tx1"/>
                        </a:solidFill>
                        <a:latin typeface="Calibri" pitchFamily="34" charset="0"/>
                        <a:ea typeface="新細明體" pitchFamily="18" charset="-120"/>
                        <a:cs typeface="+mn-cs"/>
                      </a:defRPr>
                    </a:lvl9pPr>
                  </a:lstStyle>
                  <a:p>
                    <a:pPr>
                      <a:spcBef>
                        <a:spcPts val="0"/>
                      </a:spcBef>
                      <a:buSzPct val="70000"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0" lang="en-US" altLang="zh-TW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TW" sz="2400" i="1">
                                  <a:solidFill>
                                    <a:srgbClr val="000000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en-US" altLang="zh-TW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𝑠𝑖𝑛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π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𝑡</m:t>
                              </m:r>
                            </m:den>
                          </m:f>
                        </m:oMath>
                      </m:oMathPara>
                    </a14:m>
                    <a:endParaRPr kumimoji="0" lang="zh-TW" altLang="en-US" sz="2400" dirty="0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CBD91EA5-AFCF-472C-8B72-17E44D3C2F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074646" y="1047005"/>
                    <a:ext cx="2213106" cy="78117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16F18019-2ED1-4790-8EC8-0E336F4379F5}"/>
                    </a:ext>
                  </a:extLst>
                </p:cNvPr>
                <p:cNvSpPr/>
                <p:nvPr/>
              </p:nvSpPr>
              <p:spPr>
                <a:xfrm>
                  <a:off x="4598046" y="614116"/>
                  <a:ext cx="2119234" cy="78117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zh-TW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5pPr>
                  <a:lvl6pPr marL="22860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6pPr>
                  <a:lvl7pPr marL="27432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7pPr>
                  <a:lvl8pPr marL="32004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8pPr>
                  <a:lvl9pPr marL="3657600" algn="l" defTabSz="914400" rtl="0" eaLnBrk="1" latinLnBrk="0" hangingPunct="1">
                    <a:defRPr kumimoji="1" kern="1200">
                      <a:solidFill>
                        <a:schemeClr val="tx1"/>
                      </a:solidFill>
                      <a:latin typeface="Calibri" pitchFamily="34" charset="0"/>
                      <a:ea typeface="新細明體" pitchFamily="18" charset="-120"/>
                      <a:cs typeface="+mn-cs"/>
                    </a:defRPr>
                  </a:lvl9pPr>
                </a:lstStyle>
                <a:p>
                  <a:pPr>
                    <a:spcBef>
                      <a:spcPts val="0"/>
                    </a:spcBef>
                    <a:buSzPct val="70000"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0" lang="en-US" altLang="zh-TW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TW" sz="2400" i="1">
                                <a:solidFill>
                                  <a:srgbClr val="00000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0"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𝑠𝑖𝑛</m:t>
                            </m:r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π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  <a:endParaRPr kumimoji="0" lang="zh-TW" altLang="en-US" sz="24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16F18019-2ED1-4790-8EC8-0E336F4379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8046" y="614116"/>
                  <a:ext cx="2119234" cy="7811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DFAC2EF-9B03-48DC-98B7-097F14031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9435" y="3755451"/>
            <a:ext cx="4281838" cy="2291688"/>
          </a:xfrm>
          <a:prstGeom prst="rect">
            <a:avLst/>
          </a:prstGeom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1DC370CC-C798-4868-B76B-EA5EFDE462D2}"/>
              </a:ext>
            </a:extLst>
          </p:cNvPr>
          <p:cNvGrpSpPr/>
          <p:nvPr/>
        </p:nvGrpSpPr>
        <p:grpSpPr>
          <a:xfrm>
            <a:off x="-67374" y="3816856"/>
            <a:ext cx="4281838" cy="2291688"/>
            <a:chOff x="335360" y="3841577"/>
            <a:chExt cx="4281838" cy="2291688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04708A94-63BC-43D5-85E0-DA29E2152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5360" y="3841577"/>
              <a:ext cx="4281838" cy="229168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E800D4C-F1CB-4329-8FD0-B4B1976417F3}"/>
                    </a:ext>
                  </a:extLst>
                </p:cNvPr>
                <p:cNvSpPr txBox="1"/>
                <p:nvPr/>
              </p:nvSpPr>
              <p:spPr>
                <a:xfrm>
                  <a:off x="1991544" y="4005064"/>
                  <a:ext cx="83978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E800D4C-F1CB-4329-8FD0-B4B197641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44" y="4005064"/>
                  <a:ext cx="839782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C94B1BD-B763-4B90-B4F5-F0EBD2FB4E5B}"/>
                    </a:ext>
                  </a:extLst>
                </p:cNvPr>
                <p:cNvSpPr txBox="1"/>
                <p:nvPr/>
              </p:nvSpPr>
              <p:spPr>
                <a:xfrm>
                  <a:off x="631872" y="5702528"/>
                  <a:ext cx="99963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0C94B1BD-B763-4B90-B4F5-F0EBD2FB4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72" y="5702528"/>
                  <a:ext cx="99963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ADDD9E0-1A28-44FD-93EE-B84A5ECC00C7}"/>
                </a:ext>
              </a:extLst>
            </p:cNvPr>
            <p:cNvGrpSpPr/>
            <p:nvPr/>
          </p:nvGrpSpPr>
          <p:grpSpPr>
            <a:xfrm>
              <a:off x="765675" y="4851707"/>
              <a:ext cx="736848" cy="927185"/>
              <a:chOff x="765675" y="4851707"/>
              <a:chExt cx="736848" cy="927185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0B4360BD-346E-4391-B47B-166F68866C5C}"/>
                  </a:ext>
                </a:extLst>
              </p:cNvPr>
              <p:cNvGrpSpPr/>
              <p:nvPr/>
            </p:nvGrpSpPr>
            <p:grpSpPr>
              <a:xfrm flipH="1" flipV="1">
                <a:off x="765675" y="4851707"/>
                <a:ext cx="728464" cy="927185"/>
                <a:chOff x="1127448" y="4725144"/>
                <a:chExt cx="728464" cy="936104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7D15FAD1-0A05-4A68-8005-53A6C4FE4F49}"/>
                    </a:ext>
                  </a:extLst>
                </p:cNvPr>
                <p:cNvSpPr/>
                <p:nvPr/>
              </p:nvSpPr>
              <p:spPr bwMode="auto">
                <a:xfrm>
                  <a:off x="1199456" y="4725144"/>
                  <a:ext cx="610334" cy="93610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endParaRPr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0B60A79D-3909-4E9D-83C3-CBC6B9FF93E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847528" y="4869160"/>
                  <a:ext cx="0" cy="792088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54BB95A5-6821-4847-87A8-8A78CA72DB2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27448" y="5661248"/>
                  <a:ext cx="728464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C6534AF5-3E25-4A36-AD0D-50DB84C84F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774059" y="5661248"/>
                <a:ext cx="7284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E6268DA-4382-419A-9AD4-4541E2D84568}"/>
                </a:ext>
              </a:extLst>
            </p:cNvPr>
            <p:cNvGrpSpPr/>
            <p:nvPr/>
          </p:nvGrpSpPr>
          <p:grpSpPr>
            <a:xfrm flipH="1">
              <a:off x="3305006" y="4842539"/>
              <a:ext cx="736848" cy="927185"/>
              <a:chOff x="765675" y="4851707"/>
              <a:chExt cx="736848" cy="927185"/>
            </a:xfrm>
          </p:grpSpPr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EC6BE662-480F-4550-BA39-DBAF7ECD54E6}"/>
                  </a:ext>
                </a:extLst>
              </p:cNvPr>
              <p:cNvGrpSpPr/>
              <p:nvPr/>
            </p:nvGrpSpPr>
            <p:grpSpPr>
              <a:xfrm flipH="1" flipV="1">
                <a:off x="765675" y="4851707"/>
                <a:ext cx="728464" cy="927185"/>
                <a:chOff x="1127448" y="4725144"/>
                <a:chExt cx="728464" cy="936104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27B35A1B-8EB6-4B41-86D5-A372EE34DC3C}"/>
                    </a:ext>
                  </a:extLst>
                </p:cNvPr>
                <p:cNvSpPr/>
                <p:nvPr/>
              </p:nvSpPr>
              <p:spPr bwMode="auto">
                <a:xfrm>
                  <a:off x="1199456" y="4725144"/>
                  <a:ext cx="610334" cy="93610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endParaRPr>
                </a:p>
              </p:txBody>
            </p:sp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8B097F21-E982-4CC6-B242-A4DFDA9A1E1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847528" y="4869160"/>
                  <a:ext cx="0" cy="792088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1D703AA0-A55A-4AFF-B1FB-5AC6DDC74C4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27448" y="5661248"/>
                  <a:ext cx="728464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EDD968E3-E5DF-4ED6-B6A7-22F4D2C99A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774059" y="5661248"/>
                <a:ext cx="7284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BC157E7E-3955-4A75-BF66-B4C3168541EB}"/>
                    </a:ext>
                  </a:extLst>
                </p:cNvPr>
                <p:cNvSpPr txBox="1"/>
                <p:nvPr/>
              </p:nvSpPr>
              <p:spPr>
                <a:xfrm>
                  <a:off x="3143672" y="5668384"/>
                  <a:ext cx="99963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BC157E7E-3955-4A75-BF66-B4C316854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672" y="5668384"/>
                  <a:ext cx="99963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D22C71D3-E14C-40F6-96B8-865BA38BD66F}"/>
              </a:ext>
            </a:extLst>
          </p:cNvPr>
          <p:cNvGrpSpPr/>
          <p:nvPr/>
        </p:nvGrpSpPr>
        <p:grpSpPr>
          <a:xfrm>
            <a:off x="8078858" y="3729600"/>
            <a:ext cx="4281838" cy="2291688"/>
            <a:chOff x="323198" y="3871157"/>
            <a:chExt cx="4281838" cy="2291688"/>
          </a:xfrm>
        </p:grpSpPr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B96B746C-BFAA-474D-958E-55E4DEF89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3198" y="3871157"/>
              <a:ext cx="4281838" cy="229168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E326393-B504-4407-912B-C9719196F75D}"/>
                    </a:ext>
                  </a:extLst>
                </p:cNvPr>
                <p:cNvSpPr txBox="1"/>
                <p:nvPr/>
              </p:nvSpPr>
              <p:spPr>
                <a:xfrm>
                  <a:off x="1991544" y="4005064"/>
                  <a:ext cx="830164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9E326393-B504-4407-912B-C9719196F7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1544" y="4005064"/>
                  <a:ext cx="830164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FF120609-DD73-4CAA-A34D-FFC9987828B1}"/>
                    </a:ext>
                  </a:extLst>
                </p:cNvPr>
                <p:cNvSpPr txBox="1"/>
                <p:nvPr/>
              </p:nvSpPr>
              <p:spPr>
                <a:xfrm>
                  <a:off x="631872" y="5702528"/>
                  <a:ext cx="99963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FF120609-DD73-4CAA-A34D-FFC9987828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72" y="5702528"/>
                  <a:ext cx="99963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43803DE0-03CA-4139-8B9E-5C2242E69DED}"/>
                </a:ext>
              </a:extLst>
            </p:cNvPr>
            <p:cNvGrpSpPr/>
            <p:nvPr/>
          </p:nvGrpSpPr>
          <p:grpSpPr>
            <a:xfrm>
              <a:off x="765675" y="4851707"/>
              <a:ext cx="736848" cy="927185"/>
              <a:chOff x="765675" y="4851707"/>
              <a:chExt cx="736848" cy="927185"/>
            </a:xfrm>
          </p:grpSpPr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1D597AEA-6411-454E-9460-A45F8E631891}"/>
                  </a:ext>
                </a:extLst>
              </p:cNvPr>
              <p:cNvGrpSpPr/>
              <p:nvPr/>
            </p:nvGrpSpPr>
            <p:grpSpPr>
              <a:xfrm flipH="1" flipV="1">
                <a:off x="765675" y="4851707"/>
                <a:ext cx="728464" cy="927185"/>
                <a:chOff x="1127448" y="4725144"/>
                <a:chExt cx="728464" cy="936104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DCB292DD-82FC-438E-9426-92FAE1150CF9}"/>
                    </a:ext>
                  </a:extLst>
                </p:cNvPr>
                <p:cNvSpPr/>
                <p:nvPr/>
              </p:nvSpPr>
              <p:spPr bwMode="auto">
                <a:xfrm>
                  <a:off x="1199456" y="4725144"/>
                  <a:ext cx="610334" cy="93610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endParaRPr>
                </a:p>
              </p:txBody>
            </p: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24039362-64E7-4C75-8901-3685E218CF5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847528" y="4869160"/>
                  <a:ext cx="0" cy="792088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46164C10-A543-4CB1-89C5-DB3106F935C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27448" y="5661248"/>
                  <a:ext cx="728464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6F1D187C-ED0B-47D3-8AD1-86CEB990B6E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774059" y="5661248"/>
                <a:ext cx="7284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7083E5DF-EB4B-419F-9822-F978BC8E2A77}"/>
                </a:ext>
              </a:extLst>
            </p:cNvPr>
            <p:cNvGrpSpPr/>
            <p:nvPr/>
          </p:nvGrpSpPr>
          <p:grpSpPr>
            <a:xfrm flipH="1">
              <a:off x="3305006" y="4842539"/>
              <a:ext cx="736848" cy="927185"/>
              <a:chOff x="765675" y="4851707"/>
              <a:chExt cx="736848" cy="927185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129350E7-58E9-402E-B6E4-FE48229DAF70}"/>
                  </a:ext>
                </a:extLst>
              </p:cNvPr>
              <p:cNvGrpSpPr/>
              <p:nvPr/>
            </p:nvGrpSpPr>
            <p:grpSpPr>
              <a:xfrm flipH="1" flipV="1">
                <a:off x="765675" y="4851707"/>
                <a:ext cx="728464" cy="927185"/>
                <a:chOff x="1127448" y="4725144"/>
                <a:chExt cx="728464" cy="936104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16F91BFC-F856-4503-BE80-6F243548E5EC}"/>
                    </a:ext>
                  </a:extLst>
                </p:cNvPr>
                <p:cNvSpPr/>
                <p:nvPr/>
              </p:nvSpPr>
              <p:spPr bwMode="auto">
                <a:xfrm>
                  <a:off x="1199456" y="4725144"/>
                  <a:ext cx="610334" cy="93610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8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sym typeface="Calibri" panose="020F0502020204030204" pitchFamily="34" charset="0"/>
                  </a:endParaRPr>
                </a:p>
              </p:txBody>
            </p: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EA381BCD-2C51-4642-9A28-CC1B859C5BA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847528" y="4869160"/>
                  <a:ext cx="0" cy="792088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DF1AD85F-B65D-4CE8-9400-762AC49A041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127448" y="5661248"/>
                  <a:ext cx="728464" cy="0"/>
                </a:xfrm>
                <a:prstGeom prst="line">
                  <a:avLst/>
                </a:prstGeom>
                <a:solidFill>
                  <a:schemeClr val="accent1"/>
                </a:solidFill>
                <a:ln w="571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F63791C9-9188-411B-B690-4AB5481F8E9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774059" y="5661248"/>
                <a:ext cx="728464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CF59ADB0-BD67-49E0-B205-934414069DBE}"/>
                    </a:ext>
                  </a:extLst>
                </p:cNvPr>
                <p:cNvSpPr txBox="1"/>
                <p:nvPr/>
              </p:nvSpPr>
              <p:spPr>
                <a:xfrm>
                  <a:off x="3143672" y="5668384"/>
                  <a:ext cx="99963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CF59ADB0-BD67-49E0-B205-934414069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672" y="5668384"/>
                  <a:ext cx="99963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6" name="图片 65">
            <a:extLst>
              <a:ext uri="{FF2B5EF4-FFF2-40B4-BE49-F238E27FC236}">
                <a16:creationId xmlns:a16="http://schemas.microsoft.com/office/drawing/2014/main" id="{FE126340-5E1B-43C0-95AB-586DB75427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9230" y="3711154"/>
            <a:ext cx="4281838" cy="2291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91D2693-D86D-4867-B4E6-D87529B36108}"/>
                  </a:ext>
                </a:extLst>
              </p:cNvPr>
              <p:cNvSpPr txBox="1"/>
              <p:nvPr/>
            </p:nvSpPr>
            <p:spPr>
              <a:xfrm>
                <a:off x="9048575" y="5573206"/>
                <a:ext cx="59061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CN" b="0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91D2693-D86D-4867-B4E6-D87529B36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575" y="5573206"/>
                <a:ext cx="590617" cy="369332"/>
              </a:xfrm>
              <a:prstGeom prst="rect">
                <a:avLst/>
              </a:prstGeom>
              <a:blipFill>
                <a:blip r:embed="rId16"/>
                <a:stretch>
                  <a:fillRect l="-824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C8C36DA-D410-45A6-A86A-F3EF531D1F16}"/>
                  </a:ext>
                </a:extLst>
              </p:cNvPr>
              <p:cNvSpPr txBox="1"/>
              <p:nvPr/>
            </p:nvSpPr>
            <p:spPr>
              <a:xfrm>
                <a:off x="10461771" y="5568131"/>
                <a:ext cx="99963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FC8C36DA-D410-45A6-A86A-F3EF531D1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771" y="5568131"/>
                <a:ext cx="99963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 70">
            <a:extLst>
              <a:ext uri="{FF2B5EF4-FFF2-40B4-BE49-F238E27FC236}">
                <a16:creationId xmlns:a16="http://schemas.microsoft.com/office/drawing/2014/main" id="{31020319-292C-4B0A-869E-5F43D4170EFF}"/>
              </a:ext>
            </a:extLst>
          </p:cNvPr>
          <p:cNvSpPr/>
          <p:nvPr/>
        </p:nvSpPr>
        <p:spPr bwMode="auto">
          <a:xfrm>
            <a:off x="8557247" y="4751430"/>
            <a:ext cx="491313" cy="741596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9D73EB3-8F6D-4CAC-A326-F263D3ECC15B}"/>
              </a:ext>
            </a:extLst>
          </p:cNvPr>
          <p:cNvSpPr/>
          <p:nvPr/>
        </p:nvSpPr>
        <p:spPr bwMode="auto">
          <a:xfrm>
            <a:off x="11318033" y="4745923"/>
            <a:ext cx="454505" cy="741596"/>
          </a:xfrm>
          <a:prstGeom prst="rect">
            <a:avLst/>
          </a:prstGeom>
          <a:pattFill prst="ltDnDiag">
            <a:fgClr>
              <a:srgbClr val="FF0000"/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2F44BA15-68B3-41C8-9A8A-83BB1ABAA041}"/>
              </a:ext>
            </a:extLst>
          </p:cNvPr>
          <p:cNvCxnSpPr/>
          <p:nvPr/>
        </p:nvCxnSpPr>
        <p:spPr bwMode="auto">
          <a:xfrm flipH="1">
            <a:off x="8802903" y="3658209"/>
            <a:ext cx="836289" cy="1304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EA6AEA5-E413-4403-BA4F-BA8C80E25708}"/>
              </a:ext>
            </a:extLst>
          </p:cNvPr>
          <p:cNvCxnSpPr>
            <a:cxnSpLocks/>
          </p:cNvCxnSpPr>
          <p:nvPr/>
        </p:nvCxnSpPr>
        <p:spPr bwMode="auto">
          <a:xfrm>
            <a:off x="10483022" y="3644874"/>
            <a:ext cx="1058461" cy="13022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5926E812-B6EE-499C-9061-A2F5674F27F9}"/>
              </a:ext>
            </a:extLst>
          </p:cNvPr>
          <p:cNvSpPr txBox="1"/>
          <p:nvPr/>
        </p:nvSpPr>
        <p:spPr>
          <a:xfrm>
            <a:off x="9624392" y="3347700"/>
            <a:ext cx="10329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Cut-off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449423"/>
      </p:ext>
    </p:extLst>
  </p:cSld>
  <p:clrMapOvr>
    <a:masterClrMapping/>
  </p:clrMapOvr>
  <p:transition spd="med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</a:t>
                </a:r>
                <a:r>
                  <a:rPr lang="zh-CN" altLang="zh-CN" sz="2000" dirty="0">
                    <a:effectLst/>
                    <a:ea typeface="Segoe UI Web (West European)"/>
                  </a:rPr>
                  <a:t>乘法 </a:t>
                </a:r>
                <a:endParaRPr lang="en-US" altLang="zh-TW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Assume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 Multiplication property is a dual property of convolution property.</a:t>
                </a:r>
              </a:p>
              <a:p>
                <a:pPr marL="0" indent="0">
                  <a:buNone/>
                </a:pPr>
                <a:r>
                  <a:rPr lang="zh-CN" altLang="en-US" sz="2000" b="0" i="0" dirty="0">
                    <a:solidFill>
                      <a:srgbClr val="333333"/>
                    </a:solidFill>
                    <a:effectLst/>
                    <a:latin typeface="Arial" panose="020B0604020202020204" pitchFamily="34" charset="0"/>
                  </a:rPr>
                  <a:t>乘法性质是卷积性质的对偶性质。</a:t>
                </a: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364015"/>
      </p:ext>
    </p:extLst>
  </p:cSld>
  <p:clrMapOvr>
    <a:masterClrMapping/>
  </p:clrMapOvr>
  <p:transition spd="med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64" y="1079107"/>
            <a:ext cx="11418776" cy="51582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Multiplication -&gt; Modulation</a:t>
            </a:r>
            <a:r>
              <a:rPr lang="zh-CN" altLang="zh-CN" sz="2000" dirty="0">
                <a:effectLst/>
                <a:ea typeface="Segoe UI Web (West European)"/>
              </a:rPr>
              <a:t>乘法 -&gt;调制</a:t>
            </a:r>
            <a:endParaRPr lang="en-US" altLang="zh-TW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 4.21, p.229 of textbook</a:t>
            </a:r>
            <a:endParaRPr lang="en-US" altLang="zh-TW" sz="2800" i="1" dirty="0">
              <a:solidFill>
                <a:srgbClr val="000000"/>
              </a:solidFill>
              <a:latin typeface="Cambria Math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i="1" dirty="0">
              <a:solidFill>
                <a:srgbClr val="000000"/>
              </a:solidFill>
              <a:latin typeface="Cambria Math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CC8729-565A-450D-8231-25A9C2037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3" y="3488601"/>
            <a:ext cx="4638675" cy="1600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699497D-9F6E-452C-A851-76A9DEA6764E}"/>
                  </a:ext>
                </a:extLst>
              </p:cNvPr>
              <p:cNvSpPr txBox="1"/>
              <p:nvPr/>
            </p:nvSpPr>
            <p:spPr>
              <a:xfrm>
                <a:off x="2318829" y="2276872"/>
                <a:ext cx="1823864" cy="671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699497D-9F6E-452C-A851-76A9DEA67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29" y="2276872"/>
                <a:ext cx="1823864" cy="671209"/>
              </a:xfrm>
              <a:prstGeom prst="rect">
                <a:avLst/>
              </a:prstGeom>
              <a:blipFill>
                <a:blip r:embed="rId4"/>
                <a:stretch>
                  <a:fillRect r="-9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60B07BD-99CA-476A-8D8F-FF0B09FC2DAF}"/>
                  </a:ext>
                </a:extLst>
              </p:cNvPr>
              <p:cNvSpPr txBox="1"/>
              <p:nvPr/>
            </p:nvSpPr>
            <p:spPr>
              <a:xfrm>
                <a:off x="6240016" y="2132856"/>
                <a:ext cx="5760640" cy="11020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</m:oMath>
                  </m:oMathPara>
                </a14:m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π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60B07BD-99CA-476A-8D8F-FF0B09FC2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2132856"/>
                <a:ext cx="5760640" cy="11020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A7EC19B3-5A37-41FF-8685-0BBF8A628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7178" y="3569564"/>
            <a:ext cx="43910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57930"/>
      </p:ext>
    </p:extLst>
  </p:cSld>
  <p:clrMapOvr>
    <a:masterClrMapping/>
  </p:clrMapOvr>
  <p:transition spd="med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 -&gt; Modulation</a:t>
                </a:r>
                <a:r>
                  <a:rPr lang="zh-CN" altLang="zh-CN" sz="2000" dirty="0">
                    <a:effectLst/>
                    <a:ea typeface="Segoe UI Web (West European)"/>
                  </a:rPr>
                  <a:t>乘法 -&gt;调制</a:t>
                </a:r>
                <a:endParaRPr lang="en-US" altLang="zh-TW" sz="28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Example 4.21, p.229 of textbook</a:t>
                </a: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nary>
                        <m:nary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en-US" altLang="zh-TW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𝑑𝑢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trlPr>
                            <a:rPr lang="en-US" altLang="zh-C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𝑗𝑢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𝑢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790306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In the time of [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𝑡</m:t>
                    </m:r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5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b>
                        <m:sup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2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455284"/>
      </p:ext>
    </p:extLst>
  </p:cSld>
  <p:clrMapOvr>
    <a:masterClrMapping/>
  </p:clrMapOvr>
  <p:transition spd="med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64" y="1079107"/>
            <a:ext cx="11418776" cy="515820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Multiplication -&gt; Modulation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 4.21, p.229 of textbook</a:t>
            </a:r>
            <a:endParaRPr lang="en-US" altLang="zh-TW" sz="2800" i="1" dirty="0">
              <a:solidFill>
                <a:srgbClr val="000000"/>
              </a:solidFill>
              <a:latin typeface="Cambria Math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i="1" dirty="0">
              <a:solidFill>
                <a:srgbClr val="000000"/>
              </a:solidFill>
              <a:latin typeface="Cambria Math" panose="020405030504060302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b="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kumimoji="0" lang="zh-TW" alt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ACBE03-4DB0-4B64-8C54-D9AD37083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858"/>
          <a:stretch/>
        </p:blipFill>
        <p:spPr>
          <a:xfrm>
            <a:off x="4295800" y="4099273"/>
            <a:ext cx="4525156" cy="22043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CDDE98-2394-45C1-83B8-C12A935BA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440" y="2080291"/>
            <a:ext cx="4638675" cy="1600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10FF238-1323-4ED8-AEA9-0A5AFE047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128" y="2242216"/>
            <a:ext cx="4391025" cy="1438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F10B93E-D10B-4248-9EA9-1F7B08B752DC}"/>
                  </a:ext>
                </a:extLst>
              </p:cNvPr>
              <p:cNvSpPr txBox="1"/>
              <p:nvPr/>
            </p:nvSpPr>
            <p:spPr>
              <a:xfrm>
                <a:off x="660400" y="4437112"/>
                <a:ext cx="3630656" cy="1723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</m:den>
                    </m:f>
                    <m:r>
                      <a:rPr lang="en-US" altLang="zh-TW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∗</m:t>
                    </m:r>
                    <m:r>
                      <a:rPr lang="en-US" altLang="zh-TW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  <m:r>
                      <a:rPr lang="en-US" altLang="zh-TW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dirty="0">
                    <a:latin typeface="Times New Roman" pitchFamily="18" charset="0"/>
                    <a:cs typeface="Times New Roman" pitchFamily="18" charset="0"/>
                  </a:rPr>
                  <a:t>generally has the shape (information)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the frequency of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  <m:r>
                          <a:rPr lang="zh-TW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altLang="zh-TW" sz="18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F10B93E-D10B-4248-9EA9-1F7B08B7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4437112"/>
                <a:ext cx="3630656" cy="1723870"/>
              </a:xfrm>
              <a:prstGeom prst="rect">
                <a:avLst/>
              </a:prstGeom>
              <a:blipFill>
                <a:blip r:embed="rId6"/>
                <a:stretch>
                  <a:fillRect l="-2517" r="-1174" b="-7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941685"/>
      </p:ext>
    </p:extLst>
  </p:cSld>
  <p:clrMapOvr>
    <a:masterClrMapping/>
  </p:clrMapOvr>
  <p:transition spd="med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 -&gt; Demodulation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Example 4.22, p.230 of textbook</a:t>
                </a:r>
              </a:p>
              <a:p>
                <a:pPr marL="0" indent="0">
                  <a:buNone/>
                </a:pPr>
                <a:r>
                  <a:rPr lang="en-US" altLang="zh-TW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S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R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  <m: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</m:den>
                    </m:f>
                    <m: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S</m:t>
                    </m:r>
                    <m:d>
                      <m:d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  <m: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P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  <m: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endParaRPr lang="en-US" altLang="zh-TW" sz="2800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ACBE03-4DB0-4B64-8C54-D9AD37083D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858"/>
          <a:stretch/>
        </p:blipFill>
        <p:spPr>
          <a:xfrm>
            <a:off x="983432" y="3019723"/>
            <a:ext cx="4525156" cy="22043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CDDE98-2394-45C1-83B8-C12A935BAF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4990" y="3429000"/>
            <a:ext cx="4638675" cy="160020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8E9797AE-EC3A-44F5-A6D6-3CA0098C1375}"/>
              </a:ext>
            </a:extLst>
          </p:cNvPr>
          <p:cNvSpPr/>
          <p:nvPr/>
        </p:nvSpPr>
        <p:spPr bwMode="auto">
          <a:xfrm>
            <a:off x="5652604" y="3861048"/>
            <a:ext cx="731428" cy="43204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184434"/>
      </p:ext>
    </p:extLst>
  </p:cSld>
  <p:clrMapOvr>
    <a:masterClrMapping/>
  </p:clrMapOvr>
  <p:transition spd="med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 -&gt; Demodulation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Example 4.22, p.230 of textbook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𝑡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𝐹</m:t>
                          </m:r>
                        </m:e>
                      </m:groupChr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TW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r>
                                <a:rPr lang="zh-TW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</m:den>
                      </m:f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{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π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1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TW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552000"/>
      </p:ext>
    </p:extLst>
  </p:cSld>
  <p:clrMapOvr>
    <a:masterClrMapping/>
  </p:clrMapOvr>
  <p:transition spd="med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sz="28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Multiplication -&gt; Demodulation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TW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Example 4.22, p.230 of textbook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S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 is recovered by putting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π</m:t>
                        </m:r>
                      </m:den>
                    </m:f>
                    <m: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𝑅</m:t>
                    </m:r>
                    <m:d>
                      <m:d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  <m: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P</m:t>
                    </m:r>
                    <m:d>
                      <m:dPr>
                        <m:ctrlPr>
                          <a:rPr lang="en-US" altLang="zh-TW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  <m:r>
                          <m:rPr>
                            <m:sty m:val="p"/>
                          </m:rPr>
                          <a:rPr lang="zh-TW" alt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ω</m:t>
                        </m:r>
                      </m:e>
                    </m:d>
                    <m:r>
                      <a:rPr lang="en-US" altLang="zh-TW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 into a low-pass filter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TW" alt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TW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>
                    <a:solidFill>
                      <a:srgbClr val="000000"/>
                    </a:solidFill>
                    <a:latin typeface="Cambria Math" panose="02040503050406030204" pitchFamily="18" charset="0"/>
                    <a:cs typeface="Times New Roman" pitchFamily="18" charset="0"/>
                  </a:rPr>
                  <a:t>)</a:t>
                </a:r>
                <a:r>
                  <a:rPr lang="zh-CN" altLang="zh-CN" dirty="0"/>
                  <a:t>低通滤器</a:t>
                </a:r>
                <a:endParaRPr lang="en-US" altLang="zh-TW" sz="2800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i="1" dirty="0">
                  <a:solidFill>
                    <a:srgbClr val="000000"/>
                  </a:solidFill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9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TW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b="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kumimoji="0" lang="zh-TW" altLang="en-US" sz="28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864" y="1079107"/>
                <a:ext cx="11418776" cy="5158205"/>
              </a:xfrm>
              <a:blipFill>
                <a:blip r:embed="rId3"/>
                <a:stretch>
                  <a:fillRect l="-1922" t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7175BA1-A84E-42AC-AD5F-B7A009DF091B}"/>
              </a:ext>
            </a:extLst>
          </p:cNvPr>
          <p:cNvGrpSpPr/>
          <p:nvPr/>
        </p:nvGrpSpPr>
        <p:grpSpPr>
          <a:xfrm>
            <a:off x="112315" y="2181934"/>
            <a:ext cx="7105650" cy="1611323"/>
            <a:chOff x="1775520" y="2906578"/>
            <a:chExt cx="7105650" cy="161132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C6CE267-D602-4B16-ADEC-2AB04AA1A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5520" y="3212976"/>
              <a:ext cx="7105650" cy="13049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672E9AF-B904-46B3-89E2-19429CCBAAAC}"/>
                    </a:ext>
                  </a:extLst>
                </p:cNvPr>
                <p:cNvSpPr txBox="1"/>
                <p:nvPr/>
              </p:nvSpPr>
              <p:spPr>
                <a:xfrm>
                  <a:off x="4123766" y="2906578"/>
                  <a:ext cx="2409157" cy="61279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TW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π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altLang="zh-TW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𝑗</m:t>
                                </m:r>
                                <m:r>
                                  <a:rPr lang="zh-TW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𝜔</m:t>
                                </m:r>
                              </m:e>
                            </m:d>
                            <m:r>
                              <a:rPr lang="en-US" altLang="zh-TW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∗</m:t>
                            </m:r>
                            <m:r>
                              <a:rPr lang="en-US" altLang="zh-TW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𝑗</m:t>
                                </m:r>
                                <m:r>
                                  <a:rPr lang="zh-TW" alt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1672E9AF-B904-46B3-89E2-19429CCBA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766" y="2906578"/>
                  <a:ext cx="2409157" cy="61279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7D58C936-2D9D-45E5-9E82-81532F713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5030" y="2204864"/>
            <a:ext cx="46386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85962"/>
      </p:ext>
    </p:extLst>
  </p:cSld>
  <p:clrMapOvr>
    <a:masterClrMapping/>
  </p:clrMapOvr>
  <p:transition spd="med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983275" y="242688"/>
            <a:ext cx="4004945" cy="7512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8349" y="1997690"/>
            <a:ext cx="829691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listening!</a:t>
            </a:r>
          </a:p>
        </p:txBody>
      </p:sp>
      <p:sp>
        <p:nvSpPr>
          <p:cNvPr id="7" name="矩形 6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2" name="图片 11" descr="SHU_VI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45" y="4260215"/>
            <a:ext cx="1795780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67089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657633" cy="784225"/>
          </a:xfrm>
        </p:spPr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Fourier series to Fourier transform</a:t>
                </a:r>
                <a:endParaRPr lang="en-US" altLang="zh-CN" sz="1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Define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zh-TW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solidFill>
                                  <a:schemeClr val="tx1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zh-CN" alt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𝑇𝑎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sSub>
                        <m:sSubPr>
                          <m:ctrlP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zh-CN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altLang="zh-CN" sz="28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40E06A-412C-CE41-9E57-121FB374F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618" y="1189946"/>
                <a:ext cx="10213767" cy="5047366"/>
              </a:xfrm>
              <a:blipFill>
                <a:blip r:embed="rId3"/>
                <a:stretch>
                  <a:fillRect l="-2149" t="-20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0836909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12224</TotalTime>
  <Words>4064</Words>
  <Application>Microsoft Office PowerPoint</Application>
  <PresentationFormat>宽屏</PresentationFormat>
  <Paragraphs>2540</Paragraphs>
  <Slides>84</Slides>
  <Notes>84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84</vt:i4>
      </vt:variant>
    </vt:vector>
  </HeadingPairs>
  <TitlesOfParts>
    <vt:vector size="95" baseType="lpstr">
      <vt:lpstr>等线</vt:lpstr>
      <vt:lpstr>等线 Light</vt:lpstr>
      <vt:lpstr>华文中宋</vt:lpstr>
      <vt:lpstr>微软雅黑</vt:lpstr>
      <vt:lpstr>Arial</vt:lpstr>
      <vt:lpstr>Calibri</vt:lpstr>
      <vt:lpstr>Calibri Light</vt:lpstr>
      <vt:lpstr>Cambria Math</vt:lpstr>
      <vt:lpstr>Times New Roman</vt:lpstr>
      <vt:lpstr>默认设计模板</vt:lpstr>
      <vt:lpstr>自定义设计方案</vt:lpstr>
      <vt:lpstr>PowerPoint 演示文稿</vt:lpstr>
      <vt:lpstr>Outline: Lecture 5: Continuous-time Fourier Transform</vt:lpstr>
      <vt:lpstr>Outline: Lecture 5: Continuous-time Fourier Transform</vt:lpstr>
      <vt:lpstr>Continuous-time Fourier Transform连续时间傅里叶变换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</vt:lpstr>
      <vt:lpstr>Fourier Transform Representation傅里叶变换表示</vt:lpstr>
      <vt:lpstr>Fourier Transform Representation傅里叶变换表示</vt:lpstr>
      <vt:lpstr>Fourier Transform Representation</vt:lpstr>
      <vt:lpstr>Fourier Transform Representation</vt:lpstr>
      <vt:lpstr>Fourier Transform Representation</vt:lpstr>
      <vt:lpstr>Fourier Transform Representation</vt:lpstr>
      <vt:lpstr>Outline: Lecture 5: Continuous-time Fourier Transform</vt:lpstr>
      <vt:lpstr>Convergence Issue（收敛问题 ）</vt:lpstr>
      <vt:lpstr>Convergence Issue收敛问题</vt:lpstr>
      <vt:lpstr>Convergence Issue</vt:lpstr>
      <vt:lpstr>Convergence Issue</vt:lpstr>
      <vt:lpstr>Outline: Lecture 5: Continuous-time Fourier Transform</vt:lpstr>
      <vt:lpstr>Fourier Transform of Periodic Signal</vt:lpstr>
      <vt:lpstr>Fourier Transform of Periodic Signal</vt:lpstr>
      <vt:lpstr>Fourier Transform of Periodic Signal</vt:lpstr>
      <vt:lpstr>Fourier Transform of Periodic Signal</vt:lpstr>
      <vt:lpstr>Fourier Transform of Periodic Signal周期信号的傅里叶变换</vt:lpstr>
      <vt:lpstr>Fourier Transform of Periodic Signal</vt:lpstr>
      <vt:lpstr>Fourier Transform of Periodic Signal</vt:lpstr>
      <vt:lpstr>Fourier Transform of Periodic Signal</vt:lpstr>
      <vt:lpstr>Outline: Lecture 5: Continuous-time Fourier Transform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Outline: Lecture 5: Continuous-time Fourier Transform</vt:lpstr>
      <vt:lpstr>Fourier Transform Properties傅里叶变换性质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Fourier Transform Properties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1649220316@qq.com</cp:lastModifiedBy>
  <cp:revision>886</cp:revision>
  <dcterms:created xsi:type="dcterms:W3CDTF">2018-10-18T11:34:23Z</dcterms:created>
  <dcterms:modified xsi:type="dcterms:W3CDTF">2021-11-18T03:25:48Z</dcterms:modified>
</cp:coreProperties>
</file>