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25"/>
  </p:notesMasterIdLst>
  <p:sldIdLst>
    <p:sldId id="418" r:id="rId3"/>
    <p:sldId id="419" r:id="rId4"/>
    <p:sldId id="420" r:id="rId5"/>
    <p:sldId id="436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436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32" autoAdjust="0"/>
  </p:normalViewPr>
  <p:slideViewPr>
    <p:cSldViewPr snapToGrid="0">
      <p:cViewPr varScale="1">
        <p:scale>
          <a:sx n="78" d="100"/>
          <a:sy n="78" d="100"/>
        </p:scale>
        <p:origin x="11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1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*：仅需了解该运算的应用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4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4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1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2021/11/23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2021/11/23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1817668"/>
            <a:ext cx="83805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离散时间傅里叶变换与采样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傅里叶级数与傅里叶变换常用性质汇总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5E88DEB-8CAD-47B0-A366-53E74D1DB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168054"/>
                <a:ext cx="9504560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其它重要性质：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连续时间傅里叶变换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时域微分：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𝑑𝑥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（高通）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频域微分：</a:t>
                </a:r>
                <a:r>
                  <a:rPr lang="en-US" altLang="zh-TW" sz="20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t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j</m:t>
                    </m:r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时域积分：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𝜏</m:t>
                        </m:r>
                      </m:e>
                    </m:nary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(0)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（低通）</a:t>
                </a:r>
                <a:endPara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离散时间傅里叶变换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时域一阶差分*：</a:t>
                </a:r>
                <a:r>
                  <a:rPr lang="en-US" altLang="zh-TW" sz="20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sub>
                      <m:sup/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（高通）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频域微分：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时域累加*：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𝛿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（低通）</a:t>
                </a: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5E88DEB-8CAD-47B0-A366-53E74D1DB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168054"/>
                <a:ext cx="9504560" cy="4775200"/>
              </a:xfrm>
              <a:blipFill>
                <a:blip r:embed="rId3"/>
                <a:stretch>
                  <a:fillRect l="-1988" t="-1788" b="-3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185214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339A198-6E8F-4207-BDF3-33DDD13CBE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3" t="7013" r="11710" b="13646"/>
          <a:stretch/>
        </p:blipFill>
        <p:spPr>
          <a:xfrm>
            <a:off x="199181" y="1202921"/>
            <a:ext cx="3920149" cy="56908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傅里叶级数与傅里叶变换常用变换关系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B983D2-DECA-4379-BC97-05CC889BA7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8" t="6985" r="8829" b="13367"/>
          <a:stretch/>
        </p:blipFill>
        <p:spPr>
          <a:xfrm>
            <a:off x="4227967" y="1089370"/>
            <a:ext cx="4164594" cy="56586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F78F38-F62B-4E9C-8F7C-A7F52F5805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" t="5017" r="11051" b="71485"/>
          <a:stretch/>
        </p:blipFill>
        <p:spPr>
          <a:xfrm>
            <a:off x="8271849" y="1057196"/>
            <a:ext cx="3920151" cy="161151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6A9797D2-97B4-4FDA-BE83-1FEBB7A64733}"/>
              </a:ext>
            </a:extLst>
          </p:cNvPr>
          <p:cNvSpPr/>
          <p:nvPr/>
        </p:nvSpPr>
        <p:spPr bwMode="auto">
          <a:xfrm>
            <a:off x="0" y="4436200"/>
            <a:ext cx="2725093" cy="72427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4D90CE9-511C-423E-A3D2-ECC4403A9219}"/>
              </a:ext>
            </a:extLst>
          </p:cNvPr>
          <p:cNvSpPr/>
          <p:nvPr/>
        </p:nvSpPr>
        <p:spPr bwMode="auto">
          <a:xfrm>
            <a:off x="307818" y="5269113"/>
            <a:ext cx="1892174" cy="3621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E7EC3B-D738-43C9-9767-2A3005E2B8D4}"/>
              </a:ext>
            </a:extLst>
          </p:cNvPr>
          <p:cNvSpPr/>
          <p:nvPr/>
        </p:nvSpPr>
        <p:spPr bwMode="auto">
          <a:xfrm>
            <a:off x="0" y="5748941"/>
            <a:ext cx="2199991" cy="1109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DFC73E2-CD5C-482D-8D51-504C772E72E2}"/>
              </a:ext>
            </a:extLst>
          </p:cNvPr>
          <p:cNvSpPr/>
          <p:nvPr/>
        </p:nvSpPr>
        <p:spPr bwMode="auto">
          <a:xfrm>
            <a:off x="8401628" y="1428935"/>
            <a:ext cx="2163766" cy="3621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AB93C0A-B1BF-4661-B638-135A243E1583}"/>
              </a:ext>
            </a:extLst>
          </p:cNvPr>
          <p:cNvSpPr/>
          <p:nvPr/>
        </p:nvSpPr>
        <p:spPr bwMode="auto">
          <a:xfrm>
            <a:off x="8271849" y="1869882"/>
            <a:ext cx="2163766" cy="8087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E5C704-DB87-4691-9759-BB73B82EEA02}"/>
              </a:ext>
            </a:extLst>
          </p:cNvPr>
          <p:cNvSpPr/>
          <p:nvPr/>
        </p:nvSpPr>
        <p:spPr bwMode="auto">
          <a:xfrm>
            <a:off x="4119331" y="5450185"/>
            <a:ext cx="2779410" cy="133002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1703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40242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是组成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</m:t>
                            </m:r>
                            <m:r>
                              <m:rPr>
                                <m:nor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的偶信号部分。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由奇偶共轭性质，</a:t>
                </a:r>
                <a:r>
                  <a:rPr lang="en-US" altLang="zh-TW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的频域表示为实且偶，因此：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244341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−|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989538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−|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由频域微分性质：</a:t>
                </a:r>
                <a:r>
                  <a:rPr lang="en-US" altLang="zh-TW" sz="24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t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j</m:t>
                    </m:r>
                    <m:f>
                      <m:f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altLang="zh-TW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j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zh-TW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356263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的傅里叶变换。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584398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的傅里叶变换。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由连续时间傅里叶变换的对偶性：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 b="-11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018319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AB3BA0-4A4F-4E93-864A-F5B56FEC9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2558461" y="1058092"/>
            <a:ext cx="3366294" cy="17293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总能量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28" t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838318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AB3BA0-4A4F-4E93-864A-F5B56FEC9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2558461" y="1058092"/>
            <a:ext cx="3366294" cy="17293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总能量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总能量为：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𝑠𝑖𝑛𝑊𝑡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由帕斯瓦尔关系：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28" t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82901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17DE9-FC5F-40BC-A79A-392C162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通过此次例题与习题，掌握以下知识：</a:t>
            </a:r>
            <a:endParaRPr lang="en-US" altLang="zh-CN" b="1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离散时间周期信号傅里叶级数表示；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离散时间非周期信号傅里叶变换与逆变换；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傅里叶级数与傅里叶变换常用性质与变换关系；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计算奈奎斯特率。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5E697-BD9D-4CFD-881B-37A7638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87423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242933"/>
                <a:ext cx="10939463" cy="50130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总能量为：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𝑠𝑖𝑛𝑊𝑡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由帕斯瓦尔关系：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由傅里叶变换关系：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因此：</a:t>
                </a:r>
                <a:r>
                  <a:rPr lang="en-US" altLang="zh-TW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𝑋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)|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nary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nary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num>
                      <m:den>
                        <m:r>
                          <a:rPr lang="zh-TW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242933"/>
                <a:ext cx="10939463" cy="5013011"/>
              </a:xfrm>
              <a:blipFill>
                <a:blip r:embed="rId2"/>
                <a:stretch>
                  <a:fillRect l="-1671" t="-2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73770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7</a:t>
            </a:r>
            <a:r>
              <a:rPr lang="zh-CN" altLang="en-US" sz="3200" dirty="0">
                <a:solidFill>
                  <a:schemeClr val="tx1"/>
                </a:solidFill>
              </a:rPr>
              <a:t>：计算奈奎斯特率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140737"/>
                <a:ext cx="10939463" cy="48568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sin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⁡(4000</m:t>
                            </m:r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的奈奎斯特率。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140737"/>
                <a:ext cx="10939463" cy="4856838"/>
              </a:xfrm>
              <a:blipFill>
                <a:blip r:embed="rId2"/>
                <a:stretch>
                  <a:fillRect l="-1728" t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07955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7</a:t>
            </a:r>
            <a:r>
              <a:rPr lang="zh-CN" altLang="en-US" sz="3200" dirty="0">
                <a:solidFill>
                  <a:schemeClr val="tx1"/>
                </a:solidFill>
              </a:rPr>
              <a:t>：计算奈奎斯特率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140736"/>
                <a:ext cx="10939463" cy="52743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求对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sin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⁡(4000</m:t>
                            </m:r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进行采样的奈奎斯特率。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由傅里叶变换关系：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4000</m:t>
                                  </m:r>
                                  <m:r>
                                    <a:rPr lang="zh-TW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4000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4000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由乘法性质：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sin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⁡(4000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+8000</m:t>
                                  </m:r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 −8000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8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000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,0&lt;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&lt;8000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0,     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因此，信号最大频率为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8000</m:t>
                    </m:r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，奈奎斯特率为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6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000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𝜋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140736"/>
                <a:ext cx="10939463" cy="5274353"/>
              </a:xfrm>
              <a:blipFill>
                <a:blip r:embed="rId2"/>
                <a:stretch>
                  <a:fillRect l="-1728" t="-462" b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477498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：离散时间周期信号傅里叶级数表示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804" y="1253111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对以下离散时间周期信号，计算傅里叶级数系数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804" y="1253111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9086E-399D-483C-9DF6-A1B368F2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3" y="1852692"/>
            <a:ext cx="10864504" cy="18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4207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：离散时间周期信号傅里叶级数表示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⁡[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≠0,±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,±2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…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  <a:blipFill>
                <a:blip r:embed="rId2"/>
                <a:stretch>
                  <a:fillRect l="-1728" t="-1788" b="-13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295690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：离散时间周期信号傅里叶级数表示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=0,±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,±2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  <a:blipFill>
                <a:blip r:embed="rId2"/>
                <a:stretch>
                  <a:fillRect l="-1728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757551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：离散时间非周期信号傅里叶变换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对以下离散时间非周期信号，计算傅里叶变换结果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54226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：离散时间非周期信号傅里叶变换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对以下离散时间非周期信号，计算傅里叶变换结果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024703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傅里叶级数与傅里叶变换常用性质汇总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FAB64CF-A13D-4EFC-B54E-0192FABED4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155670"/>
                  </p:ext>
                </p:extLst>
              </p:nvPr>
            </p:nvGraphicFramePr>
            <p:xfrm>
              <a:off x="51569" y="1163004"/>
              <a:ext cx="12038091" cy="5101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7138">
                      <a:extLst>
                        <a:ext uri="{9D8B030D-6E8A-4147-A177-3AD203B41FA5}">
                          <a16:colId xmlns:a16="http://schemas.microsoft.com/office/drawing/2014/main" val="3080695447"/>
                        </a:ext>
                      </a:extLst>
                    </a:gridCol>
                    <a:gridCol w="2626852">
                      <a:extLst>
                        <a:ext uri="{9D8B030D-6E8A-4147-A177-3AD203B41FA5}">
                          <a16:colId xmlns:a16="http://schemas.microsoft.com/office/drawing/2014/main" val="1202644388"/>
                        </a:ext>
                      </a:extLst>
                    </a:gridCol>
                    <a:gridCol w="2822469">
                      <a:extLst>
                        <a:ext uri="{9D8B030D-6E8A-4147-A177-3AD203B41FA5}">
                          <a16:colId xmlns:a16="http://schemas.microsoft.com/office/drawing/2014/main" val="744850588"/>
                        </a:ext>
                      </a:extLst>
                    </a:gridCol>
                    <a:gridCol w="3360365">
                      <a:extLst>
                        <a:ext uri="{9D8B030D-6E8A-4147-A177-3AD203B41FA5}">
                          <a16:colId xmlns:a16="http://schemas.microsoft.com/office/drawing/2014/main" val="959409562"/>
                        </a:ext>
                      </a:extLst>
                    </a:gridCol>
                    <a:gridCol w="2691267">
                      <a:extLst>
                        <a:ext uri="{9D8B030D-6E8A-4147-A177-3AD203B41FA5}">
                          <a16:colId xmlns:a16="http://schemas.microsoft.com/office/drawing/2014/main" val="3068476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连续时间傅里叶级数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𝒕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𝑺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连续时间傅里叶变换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𝒕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</m:e>
                                </m:groupCh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𝑿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𝒋</m:t>
                                </m:r>
                                <m:r>
                                  <a:rPr lang="zh-TW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𝝎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b="1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离散时间傅里叶级数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𝒏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𝑺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1200" b="1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离散时间傅里叶变换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𝒏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</m:e>
                                </m:groupCh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𝑿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𝒋</m:t>
                                    </m:r>
                                    <m:r>
                                      <a:rPr lang="zh-TW" alt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𝝎</m:t>
                                    </m:r>
                                  </m:sup>
                                </m:sSup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b="1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154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线性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Ax</m:t>
                              </m:r>
                              <m:d>
                                <m:dPr>
                                  <m:ctrlPr>
                                    <a:rPr lang="en-US" altLang="zh-TW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𝐵𝑦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</m:groupCh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altLang="zh-TW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𝑏𝑦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</m:e>
                              </m:groupCh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𝑎𝑋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𝑌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Ax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</m:groupCh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x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𝑏𝑦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</m:t>
                              </m:r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</m:e>
                              </m:groupCh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𝑎𝑋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𝑌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536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/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31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频移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04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时间反转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119399"/>
                      </a:ext>
                    </a:extLst>
                  </a:tr>
                  <a:tr h="132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尺度变换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zh-TW" alt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𝛼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200" dirty="0"/>
                        </a:p>
                        <a:p>
                          <a:pPr algn="ctr"/>
                          <a:r>
                            <a:rPr lang="zh-CN" altLang="en-US" sz="1200" dirty="0"/>
                            <a:t>（此时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对应的频率由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变为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CN" altLang="en-US" sz="1200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𝑎𝑡</m:t>
                                </m: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 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200" dirty="0"/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dirty="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1200" dirty="0"/>
                            <a:t>为大于</a:t>
                          </a:r>
                          <a:r>
                            <a:rPr lang="en-US" altLang="zh-CN" sz="1200" dirty="0"/>
                            <a:t>0</a:t>
                          </a:r>
                          <a:r>
                            <a:rPr lang="zh-CN" altLang="en-US" sz="1200" dirty="0"/>
                            <a:t>的整数，此时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对应的频率由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变为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zh-CN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CN" altLang="en-US" sz="1200" dirty="0"/>
                            <a:t>）</a:t>
                          </a:r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altLang="zh-CN" sz="1200" dirty="0"/>
                        </a:p>
                        <a:p>
                          <a:pPr algn="ctr"/>
                          <a:r>
                            <a:rPr lang="zh-CN" altLang="en-US" sz="1200" dirty="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sz="1200" dirty="0"/>
                            <a:t>为大于</a:t>
                          </a:r>
                          <a:r>
                            <a:rPr lang="en-US" altLang="zh-CN" sz="1200" dirty="0"/>
                            <a:t>0</a:t>
                          </a:r>
                          <a:r>
                            <a:rPr lang="zh-CN" altLang="en-US" sz="1200" dirty="0"/>
                            <a:t>的整数）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40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卷积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supHide m:val="on"/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𝜏</m:t>
                                    </m:r>
                                  </m:e>
                                </m:nary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∗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]</m:t>
                                        </m:r>
                                        <m:groupChr>
                                          <m:groupChrPr>
                                            <m:chr m:val="↔"/>
                                            <m:vertJc m:val="bot"/>
                                            <m:ctrlPr>
                                              <a:rPr lang="en-US" altLang="zh-TW" sz="12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m:rPr>
                                                <m:brk m:alnAt="2"/>
                                              </m:rP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𝐹</m:t>
                                            </m:r>
                                            <m: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groupCh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𝑁𝑎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]∗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2242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乘法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x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∗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x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nary>
                                  <m:naryPr>
                                    <m:supHide m:val="on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𝜃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394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帕斯瓦尔关系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=−∞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]|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nary>
                                  <m:naryPr>
                                    <m:supHide m:val="on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zh-TW" altLang="en-US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𝜔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8201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FAB64CF-A13D-4EFC-B54E-0192FABED4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155670"/>
                  </p:ext>
                </p:extLst>
              </p:nvPr>
            </p:nvGraphicFramePr>
            <p:xfrm>
              <a:off x="51569" y="1163004"/>
              <a:ext cx="12038091" cy="5101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7138">
                      <a:extLst>
                        <a:ext uri="{9D8B030D-6E8A-4147-A177-3AD203B41FA5}">
                          <a16:colId xmlns:a16="http://schemas.microsoft.com/office/drawing/2014/main" val="3080695447"/>
                        </a:ext>
                      </a:extLst>
                    </a:gridCol>
                    <a:gridCol w="2626852">
                      <a:extLst>
                        <a:ext uri="{9D8B030D-6E8A-4147-A177-3AD203B41FA5}">
                          <a16:colId xmlns:a16="http://schemas.microsoft.com/office/drawing/2014/main" val="1202644388"/>
                        </a:ext>
                      </a:extLst>
                    </a:gridCol>
                    <a:gridCol w="2822469">
                      <a:extLst>
                        <a:ext uri="{9D8B030D-6E8A-4147-A177-3AD203B41FA5}">
                          <a16:colId xmlns:a16="http://schemas.microsoft.com/office/drawing/2014/main" val="744850588"/>
                        </a:ext>
                      </a:extLst>
                    </a:gridCol>
                    <a:gridCol w="3360365">
                      <a:extLst>
                        <a:ext uri="{9D8B030D-6E8A-4147-A177-3AD203B41FA5}">
                          <a16:colId xmlns:a16="http://schemas.microsoft.com/office/drawing/2014/main" val="959409562"/>
                        </a:ext>
                      </a:extLst>
                    </a:gridCol>
                    <a:gridCol w="2691267">
                      <a:extLst>
                        <a:ext uri="{9D8B030D-6E8A-4147-A177-3AD203B41FA5}">
                          <a16:colId xmlns:a16="http://schemas.microsoft.com/office/drawing/2014/main" val="3068476510"/>
                        </a:ext>
                      </a:extLst>
                    </a:gridCol>
                  </a:tblGrid>
                  <a:tr h="52482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1163" r="-338515" b="-106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1163" r="-214440" b="-106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8584" t="-1163" r="-80581" b="-106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7285" t="-1163" r="-452" b="-106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154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线性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142623" r="-338515" b="-1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142623" r="-214440" b="-1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8584" t="-142623" r="-80581" b="-1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7285" t="-142623" r="-452" b="-1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536490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172093" r="-338515" b="-89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172093" r="-214440" b="-89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8584" t="-172093" r="-80581" b="-89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7285" t="-172093" r="-452" b="-89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31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频移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383607" r="-338515" b="-11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383607" r="-214440" b="-11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8584" t="-383607" r="-80581" b="-11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7285" t="-383607" r="-452" b="-11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204957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时间反转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347059" r="-338515" b="-7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347059" r="-214440" b="-7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8584" t="-347059" r="-80581" b="-7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7285" t="-347059" r="-452" b="-73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119399"/>
                      </a:ext>
                    </a:extLst>
                  </a:tr>
                  <a:tr h="1045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尺度变换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220930" r="-338515" b="-26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220930" r="-214440" b="-26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8584" t="-220930" r="-80581" b="-26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7285" t="-220930" r="-452" b="-261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340981"/>
                      </a:ext>
                    </a:extLst>
                  </a:tr>
                  <a:tr h="553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卷积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606593" r="-338515" b="-3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606593" r="-214440" b="-3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8584" t="-606593" r="-80581" b="-3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7285" t="-606593" r="-452" b="-393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242548"/>
                      </a:ext>
                    </a:extLst>
                  </a:tr>
                  <a:tr h="553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乘法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706593" r="-338515" b="-2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706593" r="-214440" b="-2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8584" t="-706593" r="-80581" b="-2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7285" t="-706593" r="-452" b="-293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3948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帕斯瓦尔关系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699048" r="-338515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699048" r="-214440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8584" t="-699048" r="-80581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7285" t="-699048" r="-452" b="-1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201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9220198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傅里叶级数与傅里叶变换常用性质汇总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5E88DEB-8CAD-47B0-A366-53E74D1DB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168054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其它重要性质：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信号奇偶分解：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的偶信号部分：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的奇信号部分：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奇偶共轭性质：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信号时域表示为实且偶，则频域表示也为实且偶；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信号时域表示为实且奇，则频域表示也为纯虚且奇。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对偶性：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连续时间傅里叶变换的对偶性：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5E88DEB-8CAD-47B0-A366-53E74D1DB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168054"/>
                <a:ext cx="10939463" cy="4775200"/>
              </a:xfrm>
              <a:blipFill>
                <a:blip r:embed="rId2"/>
                <a:stretch>
                  <a:fillRect l="-1728" t="-1788" b="-4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531673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11901</TotalTime>
  <Words>1352</Words>
  <Application>Microsoft Office PowerPoint</Application>
  <PresentationFormat>宽屏</PresentationFormat>
  <Paragraphs>244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 MT</vt:lpstr>
      <vt:lpstr>华文中宋</vt:lpstr>
      <vt:lpstr>楷体</vt:lpstr>
      <vt:lpstr>宋体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例1：离散时间周期信号傅里叶级数表示</vt:lpstr>
      <vt:lpstr>例1：离散时间周期信号傅里叶级数表示</vt:lpstr>
      <vt:lpstr>例1：离散时间周期信号傅里叶级数表示</vt:lpstr>
      <vt:lpstr>例2：离散时间非周期信号傅里叶变换</vt:lpstr>
      <vt:lpstr>例2：离散时间非周期信号傅里叶变换</vt:lpstr>
      <vt:lpstr>傅里叶级数与傅里叶变换常用性质汇总</vt:lpstr>
      <vt:lpstr>傅里叶级数与傅里叶变换常用性质汇总</vt:lpstr>
      <vt:lpstr>傅里叶级数与傅里叶变换常用性质汇总</vt:lpstr>
      <vt:lpstr>傅里叶级数与傅里叶变换常用变换关系</vt:lpstr>
      <vt:lpstr>例3：傅里叶级数与傅里叶变换常用性质与变换关系</vt:lpstr>
      <vt:lpstr>例3：傅里叶级数与傅里叶变换常用性质与变换关系</vt:lpstr>
      <vt:lpstr>例4：傅里叶级数与傅里叶变换常用性质与变换关系</vt:lpstr>
      <vt:lpstr>例4：傅里叶级数与傅里叶变换常用性质与变换关系</vt:lpstr>
      <vt:lpstr>例5：傅里叶级数与傅里叶变换常用性质与变换关系</vt:lpstr>
      <vt:lpstr>例5：傅里叶级数与傅里叶变换常用性质与变换关系</vt:lpstr>
      <vt:lpstr>例6：傅里叶级数与傅里叶变换常用性质与变换关系</vt:lpstr>
      <vt:lpstr>例6：傅里叶级数与傅里叶变换常用性质与变换关系</vt:lpstr>
      <vt:lpstr>例6：傅里叶级数与傅里叶变换常用性质与变换关系</vt:lpstr>
      <vt:lpstr>例7：计算奈奎斯特率</vt:lpstr>
      <vt:lpstr>例7：计算奈奎斯特率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1649220316@qq.com</cp:lastModifiedBy>
  <cp:revision>671</cp:revision>
  <dcterms:created xsi:type="dcterms:W3CDTF">2018-10-18T11:34:23Z</dcterms:created>
  <dcterms:modified xsi:type="dcterms:W3CDTF">2021-11-23T16:23:59Z</dcterms:modified>
</cp:coreProperties>
</file>