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418" r:id="rId2"/>
    <p:sldId id="543" r:id="rId3"/>
    <p:sldId id="559" r:id="rId4"/>
    <p:sldId id="560" r:id="rId5"/>
    <p:sldId id="561" r:id="rId6"/>
    <p:sldId id="562" r:id="rId7"/>
    <p:sldId id="563" r:id="rId8"/>
    <p:sldId id="564" r:id="rId9"/>
    <p:sldId id="565"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9" r:id="rId23"/>
    <p:sldId id="584" r:id="rId24"/>
    <p:sldId id="580" r:id="rId25"/>
    <p:sldId id="582" r:id="rId26"/>
    <p:sldId id="583" r:id="rId27"/>
    <p:sldId id="585" r:id="rId28"/>
    <p:sldId id="586" r:id="rId29"/>
    <p:sldId id="587" r:id="rId30"/>
    <p:sldId id="588" r:id="rId31"/>
    <p:sldId id="589" r:id="rId32"/>
    <p:sldId id="590" r:id="rId33"/>
    <p:sldId id="591" r:id="rId34"/>
    <p:sldId id="592" r:id="rId35"/>
    <p:sldId id="593" r:id="rId36"/>
    <p:sldId id="595" r:id="rId37"/>
    <p:sldId id="594" r:id="rId38"/>
    <p:sldId id="596" r:id="rId39"/>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319A99-70C0-5B40-8974-7118F4B0FD3E}">
          <p14:sldIdLst>
            <p14:sldId id="418"/>
            <p14:sldId id="543"/>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9"/>
            <p14:sldId id="584"/>
            <p14:sldId id="580"/>
            <p14:sldId id="582"/>
            <p14:sldId id="583"/>
            <p14:sldId id="585"/>
            <p14:sldId id="586"/>
            <p14:sldId id="587"/>
            <p14:sldId id="588"/>
            <p14:sldId id="589"/>
            <p14:sldId id="590"/>
            <p14:sldId id="591"/>
            <p14:sldId id="592"/>
            <p14:sldId id="593"/>
            <p14:sldId id="595"/>
            <p14:sldId id="594"/>
            <p14:sldId id="5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慧" initials="吴" lastIdx="1" clrIdx="0">
    <p:extLst>
      <p:ext uri="{19B8F6BF-5375-455C-9EA6-DF929625EA0E}">
        <p15:presenceInfo xmlns:p15="http://schemas.microsoft.com/office/powerpoint/2012/main" userId="613e4b2886334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F7C80"/>
    <a:srgbClr val="FFFFFF"/>
    <a:srgbClr val="FFD7BD"/>
    <a:srgbClr val="FFC715"/>
    <a:srgbClr val="FAE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9348" autoAdjust="0"/>
  </p:normalViewPr>
  <p:slideViewPr>
    <p:cSldViewPr snapToGrid="0">
      <p:cViewPr varScale="1">
        <p:scale>
          <a:sx n="62" d="100"/>
          <a:sy n="62" d="100"/>
        </p:scale>
        <p:origin x="711" y="3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t>‹#›</a:t>
            </a:fld>
            <a:endParaRPr lang="zh-CN" altLang="en-US"/>
          </a:p>
        </p:txBody>
      </p:sp>
    </p:spTree>
    <p:extLst>
      <p:ext uri="{BB962C8B-B14F-4D97-AF65-F5344CB8AC3E}">
        <p14:creationId xmlns:p14="http://schemas.microsoft.com/office/powerpoint/2010/main" val="62556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53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t>6</a:t>
            </a:fld>
            <a:endParaRPr lang="zh-CN" altLang="en-US"/>
          </a:p>
        </p:txBody>
      </p:sp>
    </p:spTree>
    <p:extLst>
      <p:ext uri="{BB962C8B-B14F-4D97-AF65-F5344CB8AC3E}">
        <p14:creationId xmlns:p14="http://schemas.microsoft.com/office/powerpoint/2010/main" val="207247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t>32</a:t>
            </a:fld>
            <a:endParaRPr lang="zh-CN" altLang="en-US"/>
          </a:p>
        </p:txBody>
      </p:sp>
    </p:spTree>
    <p:extLst>
      <p:ext uri="{BB962C8B-B14F-4D97-AF65-F5344CB8AC3E}">
        <p14:creationId xmlns:p14="http://schemas.microsoft.com/office/powerpoint/2010/main" val="42226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2021/11/24</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extLst>
      <p:ext uri="{BB962C8B-B14F-4D97-AF65-F5344CB8AC3E}">
        <p14:creationId xmlns:p14="http://schemas.microsoft.com/office/powerpoint/2010/main" val="3192635949"/>
      </p:ext>
    </p:extLst>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2021/11/24</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extLst>
      <p:ext uri="{BB962C8B-B14F-4D97-AF65-F5344CB8AC3E}">
        <p14:creationId xmlns:p14="http://schemas.microsoft.com/office/powerpoint/2010/main" val="617223796"/>
      </p:ext>
    </p:extLst>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2021/11/24</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extLst>
      <p:ext uri="{BB962C8B-B14F-4D97-AF65-F5344CB8AC3E}">
        <p14:creationId xmlns:p14="http://schemas.microsoft.com/office/powerpoint/2010/main" val="1210281323"/>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2021/11/24</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4288055209"/>
      </p:ext>
    </p:extLst>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2021/11/24</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extLst>
      <p:ext uri="{BB962C8B-B14F-4D97-AF65-F5344CB8AC3E}">
        <p14:creationId xmlns:p14="http://schemas.microsoft.com/office/powerpoint/2010/main" val="1361668335"/>
      </p:ext>
    </p:extLst>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2021/11/24</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extLst>
      <p:ext uri="{BB962C8B-B14F-4D97-AF65-F5344CB8AC3E}">
        <p14:creationId xmlns:p14="http://schemas.microsoft.com/office/powerpoint/2010/main" val="1754578312"/>
      </p:ext>
    </p:extLst>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2021/11/24</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extLst>
      <p:ext uri="{BB962C8B-B14F-4D97-AF65-F5344CB8AC3E}">
        <p14:creationId xmlns:p14="http://schemas.microsoft.com/office/powerpoint/2010/main" val="3839165614"/>
      </p:ext>
    </p:extLst>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2021/11/24</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383295182"/>
      </p:ext>
    </p:extLst>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2021/11/24</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666230324"/>
      </p:ext>
    </p:extLst>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2021/11/24</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extLst>
      <p:ext uri="{BB962C8B-B14F-4D97-AF65-F5344CB8AC3E}">
        <p14:creationId xmlns:p14="http://schemas.microsoft.com/office/powerpoint/2010/main" val="1950131021"/>
      </p:ext>
    </p:extLst>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2021/11/24</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extLst>
      <p:ext uri="{BB962C8B-B14F-4D97-AF65-F5344CB8AC3E}">
        <p14:creationId xmlns:p14="http://schemas.microsoft.com/office/powerpoint/2010/main" val="1731033411"/>
      </p:ext>
    </p:extLst>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chemeClr val="accent6">
              <a:lumMod val="75000"/>
            </a:schemeClr>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2021/11/24</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pPr fontAlgn="base">
                <a:spcBef>
                  <a:spcPct val="0"/>
                </a:spcBef>
                <a:spcAft>
                  <a:spcPct val="0"/>
                </a:spcAft>
              </a:pPr>
              <a:t>‹#›</a:t>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chemeClr val="accent6">
                <a:lumMod val="75000"/>
              </a:schemeClr>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extLst>
      <p:ext uri="{BB962C8B-B14F-4D97-AF65-F5344CB8AC3E}">
        <p14:creationId xmlns:p14="http://schemas.microsoft.com/office/powerpoint/2010/main" val="1164692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2.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4.bin"/><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8" Type="http://schemas.openxmlformats.org/officeDocument/2006/relationships/hyperlink" Target="https://web.stanford.edu/~pauly/ee102a/restricted/lecture14.pdf" TargetMode="External"/><Relationship Id="rId3" Type="http://schemas.openxmlformats.org/officeDocument/2006/relationships/hyperlink" Target="https://web.stanford.edu/~pauly/ee102a/restricted/lecture2.pdf" TargetMode="External"/><Relationship Id="rId7" Type="http://schemas.openxmlformats.org/officeDocument/2006/relationships/hyperlink" Target="https://web.stanford.edu/~pauly/ee102a/restricted/lecture13.pdf" TargetMode="External"/><Relationship Id="rId2" Type="http://schemas.openxmlformats.org/officeDocument/2006/relationships/hyperlink" Target="https://web.stanford.edu/~pauly/ee102a/restricted/lecture1.pdf" TargetMode="External"/><Relationship Id="rId1" Type="http://schemas.openxmlformats.org/officeDocument/2006/relationships/slideLayout" Target="../slideLayouts/slideLayout2.xml"/><Relationship Id="rId6" Type="http://schemas.openxmlformats.org/officeDocument/2006/relationships/hyperlink" Target="https://web.stanford.edu/~pauly/ee102a/restricted/lecture8.pdf" TargetMode="External"/><Relationship Id="rId5" Type="http://schemas.openxmlformats.org/officeDocument/2006/relationships/hyperlink" Target="https://web.stanford.edu/~pauly/ee102a/restricted/lecture7.pdf" TargetMode="External"/><Relationship Id="rId4" Type="http://schemas.openxmlformats.org/officeDocument/2006/relationships/hyperlink" Target="https://web.stanford.edu/~pauly/ee102a/restricted/lecture3.pdf" TargetMode="External"/><Relationship Id="rId9" Type="http://schemas.openxmlformats.org/officeDocument/2006/relationships/hyperlink" Target="https://web.stanford.edu/~pauly/ee102a/restricted/lecture17.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chemeClr val="accent6">
              <a:lumMod val="75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SHU_VI_LOGO.svg"/>
          <p:cNvPicPr>
            <a:picLocks noChangeAspect="1"/>
          </p:cNvPicPr>
          <p:nvPr/>
        </p:nvPicPr>
        <p:blipFill>
          <a:blip r:embed="rId4"/>
          <a:stretch>
            <a:fillRect/>
          </a:stretch>
        </p:blipFill>
        <p:spPr>
          <a:xfrm>
            <a:off x="9015095" y="4259580"/>
            <a:ext cx="1795780" cy="2251075"/>
          </a:xfrm>
          <a:prstGeom prst="rect">
            <a:avLst/>
          </a:prstGeom>
        </p:spPr>
      </p:pic>
      <p:sp>
        <p:nvSpPr>
          <p:cNvPr id="2" name="矩形 1">
            <a:extLst>
              <a:ext uri="{FF2B5EF4-FFF2-40B4-BE49-F238E27FC236}">
                <a16:creationId xmlns:a16="http://schemas.microsoft.com/office/drawing/2014/main" id="{75A9E019-D5ED-4BE6-A7FD-FAAA7154A7B7}"/>
              </a:ext>
            </a:extLst>
          </p:cNvPr>
          <p:cNvSpPr/>
          <p:nvPr/>
        </p:nvSpPr>
        <p:spPr>
          <a:xfrm>
            <a:off x="1905740" y="2254928"/>
            <a:ext cx="8380519" cy="1015663"/>
          </a:xfrm>
          <a:prstGeom prst="rect">
            <a:avLst/>
          </a:prstGeom>
        </p:spPr>
        <p:txBody>
          <a:bodyPr wrap="square">
            <a:spAutoFit/>
          </a:bodyPr>
          <a:lstStyle/>
          <a:p>
            <a:pPr algn="ctr"/>
            <a:r>
              <a:rPr lang="zh-CN" altLang="en-US" sz="6000" dirty="0"/>
              <a:t>课程总结</a:t>
            </a:r>
          </a:p>
        </p:txBody>
      </p:sp>
      <p:sp>
        <p:nvSpPr>
          <p:cNvPr id="6" name="副标题 2">
            <a:extLst>
              <a:ext uri="{FF2B5EF4-FFF2-40B4-BE49-F238E27FC236}">
                <a16:creationId xmlns:a16="http://schemas.microsoft.com/office/drawing/2014/main" id="{39CBF860-9DC8-4F10-AAED-6F0E2A3B58B5}"/>
              </a:ext>
            </a:extLst>
          </p:cNvPr>
          <p:cNvSpPr>
            <a:spLocks noGrp="1"/>
          </p:cNvSpPr>
          <p:nvPr>
            <p:ph type="subTitle" idx="1"/>
          </p:nvPr>
        </p:nvSpPr>
        <p:spPr>
          <a:xfrm>
            <a:off x="1142259" y="4259580"/>
            <a:ext cx="9144000" cy="1655762"/>
          </a:xfrm>
        </p:spPr>
        <p:txBody>
          <a:bodyPr>
            <a:normAutofit lnSpcReduction="10000"/>
          </a:bodyPr>
          <a:lstStyle/>
          <a:p>
            <a:r>
              <a:rPr lang="en-US" altLang="zh-CN" dirty="0">
                <a:solidFill>
                  <a:srgbClr val="FFFFFF"/>
                </a:solidFill>
                <a:latin typeface="Times New Roman" panose="02020603050405020304" pitchFamily="18" charset="0"/>
                <a:cs typeface="Times New Roman" panose="02020603050405020304" pitchFamily="18" charset="0"/>
              </a:rPr>
              <a:t>School of Computer Engineering and Science</a:t>
            </a:r>
          </a:p>
          <a:p>
            <a:r>
              <a:rPr lang="en-US" altLang="zh-CN" dirty="0">
                <a:solidFill>
                  <a:srgbClr val="FFFFFF"/>
                </a:solidFill>
                <a:latin typeface="Times New Roman" panose="02020603050405020304" pitchFamily="18" charset="0"/>
                <a:cs typeface="Times New Roman" panose="02020603050405020304" pitchFamily="18" charset="0"/>
              </a:rPr>
              <a:t>Shanghai University</a:t>
            </a:r>
          </a:p>
          <a:p>
            <a:endParaRPr lang="en-US" altLang="zh-CN" dirty="0">
              <a:solidFill>
                <a:srgbClr val="FFFFFF"/>
              </a:solidFill>
              <a:latin typeface="Times New Roman" panose="02020603050405020304" pitchFamily="18" charset="0"/>
              <a:cs typeface="Times New Roman" panose="02020603050405020304" pitchFamily="18" charset="0"/>
            </a:endParaRPr>
          </a:p>
          <a:p>
            <a:r>
              <a:rPr lang="en-US" altLang="zh-CN" dirty="0">
                <a:solidFill>
                  <a:srgbClr val="FFFFFF"/>
                </a:solidFill>
                <a:latin typeface="Times New Roman" panose="02020603050405020304" pitchFamily="18" charset="0"/>
                <a:cs typeface="Times New Roman" panose="02020603050405020304" pitchFamily="18" charset="0"/>
              </a:rPr>
              <a:t>Instructor:  </a:t>
            </a:r>
            <a:r>
              <a:rPr lang="en-US" altLang="zh-CN" dirty="0" err="1">
                <a:solidFill>
                  <a:srgbClr val="FFFFFF"/>
                </a:solidFill>
                <a:latin typeface="Times New Roman" panose="02020603050405020304" pitchFamily="18" charset="0"/>
                <a:cs typeface="Times New Roman" panose="02020603050405020304" pitchFamily="18" charset="0"/>
              </a:rPr>
              <a:t>Shengyu</a:t>
            </a:r>
            <a:r>
              <a:rPr lang="en-US" altLang="zh-CN" dirty="0">
                <a:solidFill>
                  <a:srgbClr val="FFFFFF"/>
                </a:solidFill>
                <a:latin typeface="Times New Roman" panose="02020603050405020304" pitchFamily="18" charset="0"/>
                <a:cs typeface="Times New Roman" panose="02020603050405020304" pitchFamily="18" charset="0"/>
              </a:rPr>
              <a:t> Duan</a:t>
            </a:r>
            <a:endParaRPr lang="zh-CN" altLang="en-US" dirty="0">
              <a:solidFill>
                <a:srgbClr val="FFFFFF"/>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934845413"/>
      </p:ext>
    </p:ext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r>
              <a:rPr lang="zh-CN" altLang="en-US" sz="2175" dirty="0">
                <a:solidFill>
                  <a:schemeClr val="tx1"/>
                </a:solidFill>
                <a:latin typeface="Times New Roman" panose="02020603050405020304" pitchFamily="18" charset="0"/>
                <a:cs typeface="Times New Roman" panose="02020603050405020304" pitchFamily="18" charset="0"/>
              </a:rPr>
              <a:t>单位冲激信号（</a:t>
            </a:r>
            <a:r>
              <a:rPr lang="zh-CN" altLang="en-US" sz="2175" dirty="0">
                <a:solidFill>
                  <a:srgbClr val="FF0000"/>
                </a:solidFill>
                <a:latin typeface="Times New Roman" panose="02020603050405020304" pitchFamily="18" charset="0"/>
                <a:cs typeface="Times New Roman" panose="02020603050405020304" pitchFamily="18" charset="0"/>
              </a:rPr>
              <a:t>信号面积等于</a:t>
            </a:r>
            <a:r>
              <a:rPr lang="en-US" altLang="zh-CN" sz="2175" dirty="0">
                <a:solidFill>
                  <a:srgbClr val="FF0000"/>
                </a:solidFill>
                <a:latin typeface="Times New Roman" panose="02020603050405020304" pitchFamily="18" charset="0"/>
                <a:cs typeface="Times New Roman" panose="02020603050405020304" pitchFamily="18" charset="0"/>
              </a:rPr>
              <a:t>1</a:t>
            </a:r>
            <a:r>
              <a:rPr lang="zh-CN" altLang="en-US" sz="2175" dirty="0">
                <a:solidFill>
                  <a:schemeClr val="tx1"/>
                </a:solidFill>
                <a:latin typeface="Times New Roman" panose="02020603050405020304" pitchFamily="18" charset="0"/>
                <a:cs typeface="Times New Roman" panose="02020603050405020304" pitchFamily="18" charset="0"/>
              </a:rPr>
              <a:t>）</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chemeClr val="tx1"/>
                </a:solidFill>
                <a:latin typeface="Times New Roman" panose="02020603050405020304" pitchFamily="18" charset="0"/>
                <a:cs typeface="Times New Roman" panose="02020603050405020304" pitchFamily="18" charset="0"/>
              </a:rPr>
              <a:t>连续时间单位冲激信号</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离散时间单位冲激信号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sp>
        <p:nvSpPr>
          <p:cNvPr id="21" name="object 4">
            <a:extLst>
              <a:ext uri="{FF2B5EF4-FFF2-40B4-BE49-F238E27FC236}">
                <a16:creationId xmlns:a16="http://schemas.microsoft.com/office/drawing/2014/main" id="{D4FBA114-F3F6-4C4E-98A3-AC9DD9C40B55}"/>
              </a:ext>
            </a:extLst>
          </p:cNvPr>
          <p:cNvSpPr txBox="1"/>
          <p:nvPr/>
        </p:nvSpPr>
        <p:spPr>
          <a:xfrm>
            <a:off x="1111047" y="2665351"/>
            <a:ext cx="808552" cy="361418"/>
          </a:xfrm>
          <a:prstGeom prst="rect">
            <a:avLst/>
          </a:prstGeom>
        </p:spPr>
        <p:txBody>
          <a:bodyPr vert="horz" wrap="square" lIns="0" tIns="12102" rIns="0" bIns="0" rtlCol="0">
            <a:spAutoFit/>
          </a:bodyPr>
          <a:lstStyle/>
          <a:p>
            <a:pPr marL="11527">
              <a:spcBef>
                <a:spcPts val="95"/>
              </a:spcBef>
            </a:pPr>
            <a:r>
              <a:rPr sz="2859" spc="-68" baseline="2645" dirty="0">
                <a:latin typeface="Symbol"/>
                <a:cs typeface="Symbol"/>
              </a:rPr>
              <a:t></a:t>
            </a:r>
            <a:r>
              <a:rPr sz="2859" spc="-6" baseline="2645" dirty="0">
                <a:latin typeface="Times New Roman"/>
                <a:cs typeface="Times New Roman"/>
              </a:rPr>
              <a:t> </a:t>
            </a:r>
            <a:r>
              <a:rPr sz="2269" spc="-54" dirty="0">
                <a:latin typeface="Symbol"/>
                <a:cs typeface="Symbol"/>
              </a:rPr>
              <a:t></a:t>
            </a:r>
            <a:r>
              <a:rPr sz="2723" i="1" spc="-6" baseline="2777" dirty="0">
                <a:latin typeface="Times New Roman"/>
                <a:cs typeface="Times New Roman"/>
              </a:rPr>
              <a:t>t</a:t>
            </a:r>
            <a:r>
              <a:rPr sz="2723" i="1" spc="-354" baseline="2777" dirty="0">
                <a:latin typeface="Times New Roman"/>
                <a:cs typeface="Times New Roman"/>
              </a:rPr>
              <a:t> </a:t>
            </a:r>
            <a:r>
              <a:rPr sz="2269" spc="-132" dirty="0">
                <a:latin typeface="Symbol"/>
                <a:cs typeface="Symbol"/>
              </a:rPr>
              <a:t></a:t>
            </a:r>
            <a:r>
              <a:rPr sz="2269" spc="-154" dirty="0">
                <a:latin typeface="Times New Roman"/>
                <a:cs typeface="Times New Roman"/>
              </a:rPr>
              <a:t> </a:t>
            </a:r>
            <a:r>
              <a:rPr sz="2723" spc="-6" baseline="2777" dirty="0">
                <a:latin typeface="Symbol"/>
                <a:cs typeface="Symbol"/>
              </a:rPr>
              <a:t></a:t>
            </a:r>
            <a:r>
              <a:rPr sz="2723" spc="-27" baseline="2777" dirty="0">
                <a:latin typeface="Times New Roman"/>
                <a:cs typeface="Times New Roman"/>
              </a:rPr>
              <a:t> </a:t>
            </a:r>
            <a:r>
              <a:rPr sz="2723" spc="-6" baseline="2777" dirty="0">
                <a:latin typeface="Times New Roman"/>
                <a:cs typeface="Times New Roman"/>
              </a:rPr>
              <a:t>0</a:t>
            </a:r>
            <a:endParaRPr sz="2723" baseline="2777" dirty="0">
              <a:latin typeface="Times New Roman"/>
              <a:cs typeface="Times New Roman"/>
            </a:endParaRPr>
          </a:p>
        </p:txBody>
      </p:sp>
      <p:sp>
        <p:nvSpPr>
          <p:cNvPr id="22" name="object 5">
            <a:extLst>
              <a:ext uri="{FF2B5EF4-FFF2-40B4-BE49-F238E27FC236}">
                <a16:creationId xmlns:a16="http://schemas.microsoft.com/office/drawing/2014/main" id="{6EFFDB2D-1882-412D-822B-B3B45825BE96}"/>
              </a:ext>
            </a:extLst>
          </p:cNvPr>
          <p:cNvSpPr txBox="1"/>
          <p:nvPr/>
        </p:nvSpPr>
        <p:spPr>
          <a:xfrm>
            <a:off x="2107377" y="2710991"/>
            <a:ext cx="459889" cy="292110"/>
          </a:xfrm>
          <a:prstGeom prst="rect">
            <a:avLst/>
          </a:prstGeom>
        </p:spPr>
        <p:txBody>
          <a:bodyPr vert="horz" wrap="square" lIns="0" tIns="12679" rIns="0" bIns="0" rtlCol="0">
            <a:spAutoFit/>
          </a:bodyPr>
          <a:lstStyle/>
          <a:p>
            <a:pPr marL="11527">
              <a:spcBef>
                <a:spcPts val="100"/>
              </a:spcBef>
            </a:pPr>
            <a:r>
              <a:rPr sz="1815" i="1" spc="-5" dirty="0">
                <a:latin typeface="Times New Roman"/>
                <a:cs typeface="Times New Roman"/>
              </a:rPr>
              <a:t>t</a:t>
            </a:r>
            <a:r>
              <a:rPr sz="1815" i="1" spc="64" dirty="0">
                <a:latin typeface="Times New Roman"/>
                <a:cs typeface="Times New Roman"/>
              </a:rPr>
              <a:t> </a:t>
            </a:r>
            <a:r>
              <a:rPr sz="1815" spc="-5" dirty="0">
                <a:latin typeface="Symbol"/>
                <a:cs typeface="Symbol"/>
              </a:rPr>
              <a:t></a:t>
            </a:r>
            <a:r>
              <a:rPr sz="1815" spc="-18" dirty="0">
                <a:latin typeface="Times New Roman"/>
                <a:cs typeface="Times New Roman"/>
              </a:rPr>
              <a:t> </a:t>
            </a:r>
            <a:r>
              <a:rPr sz="1815" spc="-5" dirty="0">
                <a:latin typeface="Times New Roman"/>
                <a:cs typeface="Times New Roman"/>
              </a:rPr>
              <a:t>0</a:t>
            </a:r>
            <a:endParaRPr sz="1815" dirty="0">
              <a:latin typeface="Times New Roman"/>
              <a:cs typeface="Times New Roman"/>
            </a:endParaRPr>
          </a:p>
        </p:txBody>
      </p:sp>
      <p:sp>
        <p:nvSpPr>
          <p:cNvPr id="23" name="object 6">
            <a:extLst>
              <a:ext uri="{FF2B5EF4-FFF2-40B4-BE49-F238E27FC236}">
                <a16:creationId xmlns:a16="http://schemas.microsoft.com/office/drawing/2014/main" id="{BE813320-BDFE-417C-9E50-29816F0095E4}"/>
              </a:ext>
            </a:extLst>
          </p:cNvPr>
          <p:cNvSpPr txBox="1"/>
          <p:nvPr/>
        </p:nvSpPr>
        <p:spPr>
          <a:xfrm>
            <a:off x="1104269" y="3100226"/>
            <a:ext cx="1248848" cy="687029"/>
          </a:xfrm>
          <a:prstGeom prst="rect">
            <a:avLst/>
          </a:prstGeom>
        </p:spPr>
        <p:txBody>
          <a:bodyPr vert="horz" wrap="square" lIns="0" tIns="13254" rIns="0" bIns="0" rtlCol="0">
            <a:spAutoFit/>
          </a:bodyPr>
          <a:lstStyle/>
          <a:p>
            <a:pPr marL="34580">
              <a:lnSpc>
                <a:spcPts val="830"/>
              </a:lnSpc>
              <a:spcBef>
                <a:spcPts val="103"/>
              </a:spcBef>
            </a:pPr>
            <a:r>
              <a:rPr sz="1044" spc="5" dirty="0">
                <a:latin typeface="Symbol"/>
                <a:cs typeface="Symbol"/>
              </a:rPr>
              <a:t></a:t>
            </a:r>
            <a:endParaRPr sz="1044" dirty="0">
              <a:latin typeface="Symbol"/>
              <a:cs typeface="Symbol"/>
            </a:endParaRPr>
          </a:p>
          <a:p>
            <a:pPr marL="72041">
              <a:lnSpc>
                <a:spcPts val="2845"/>
              </a:lnSpc>
            </a:pPr>
            <a:r>
              <a:rPr sz="4084" spc="-6" baseline="-12962" dirty="0">
                <a:latin typeface="Symbol"/>
                <a:cs typeface="Symbol"/>
              </a:rPr>
              <a:t></a:t>
            </a:r>
            <a:r>
              <a:rPr sz="4084" spc="-326" baseline="-12962" dirty="0">
                <a:latin typeface="Times New Roman"/>
                <a:cs typeface="Times New Roman"/>
              </a:rPr>
              <a:t> </a:t>
            </a:r>
            <a:r>
              <a:rPr sz="1906" spc="-45" dirty="0">
                <a:latin typeface="Symbol"/>
                <a:cs typeface="Symbol"/>
              </a:rPr>
              <a:t></a:t>
            </a:r>
            <a:r>
              <a:rPr sz="1906"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36" dirty="0">
                <a:latin typeface="Times New Roman"/>
                <a:cs typeface="Times New Roman"/>
              </a:rPr>
              <a:t> </a:t>
            </a:r>
            <a:r>
              <a:rPr sz="3403" spc="-197" baseline="-2222" dirty="0">
                <a:latin typeface="Symbol"/>
                <a:cs typeface="Symbol"/>
              </a:rPr>
              <a:t></a:t>
            </a:r>
            <a:r>
              <a:rPr sz="3403" spc="-545" baseline="-2222" dirty="0">
                <a:latin typeface="Times New Roman"/>
                <a:cs typeface="Times New Roman"/>
              </a:rPr>
              <a:t> </a:t>
            </a:r>
            <a:r>
              <a:rPr sz="1815" i="1" dirty="0">
                <a:latin typeface="Times New Roman"/>
                <a:cs typeface="Times New Roman"/>
              </a:rPr>
              <a:t>d</a:t>
            </a:r>
            <a:r>
              <a:rPr sz="1815" i="1" spc="-5" dirty="0">
                <a:latin typeface="Times New Roman"/>
                <a:cs typeface="Times New Roman"/>
              </a:rPr>
              <a:t>t</a:t>
            </a:r>
            <a:r>
              <a:rPr sz="1815" i="1" spc="103" dirty="0">
                <a:latin typeface="Times New Roman"/>
                <a:cs typeface="Times New Roman"/>
              </a:rPr>
              <a:t> </a:t>
            </a:r>
            <a:r>
              <a:rPr sz="1815" spc="-5" dirty="0">
                <a:latin typeface="Symbol"/>
                <a:cs typeface="Symbol"/>
              </a:rPr>
              <a:t></a:t>
            </a:r>
            <a:r>
              <a:rPr sz="1815" spc="-185" dirty="0">
                <a:latin typeface="Times New Roman"/>
                <a:cs typeface="Times New Roman"/>
              </a:rPr>
              <a:t> </a:t>
            </a:r>
            <a:r>
              <a:rPr sz="1815" spc="-5" dirty="0">
                <a:latin typeface="Times New Roman"/>
                <a:cs typeface="Times New Roman"/>
              </a:rPr>
              <a:t>1</a:t>
            </a:r>
            <a:endParaRPr sz="1815" dirty="0">
              <a:latin typeface="Times New Roman"/>
              <a:cs typeface="Times New Roman"/>
            </a:endParaRPr>
          </a:p>
          <a:p>
            <a:pPr marL="34580">
              <a:spcBef>
                <a:spcPts val="381"/>
              </a:spcBef>
            </a:pPr>
            <a:r>
              <a:rPr sz="1044" spc="5" dirty="0">
                <a:latin typeface="Symbol"/>
                <a:cs typeface="Symbol"/>
              </a:rPr>
              <a:t></a:t>
            </a:r>
            <a:endParaRPr sz="1044" dirty="0">
              <a:latin typeface="Symbol"/>
              <a:cs typeface="Symbol"/>
            </a:endParaRPr>
          </a:p>
        </p:txBody>
      </p:sp>
      <p:sp>
        <p:nvSpPr>
          <p:cNvPr id="24" name="object 7">
            <a:extLst>
              <a:ext uri="{FF2B5EF4-FFF2-40B4-BE49-F238E27FC236}">
                <a16:creationId xmlns:a16="http://schemas.microsoft.com/office/drawing/2014/main" id="{C065EF29-07DB-45A4-8B41-96DF768A45AA}"/>
              </a:ext>
            </a:extLst>
          </p:cNvPr>
          <p:cNvSpPr/>
          <p:nvPr/>
        </p:nvSpPr>
        <p:spPr>
          <a:xfrm>
            <a:off x="6622809" y="5847701"/>
            <a:ext cx="69156" cy="69156"/>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grpSp>
        <p:nvGrpSpPr>
          <p:cNvPr id="25" name="object 8">
            <a:extLst>
              <a:ext uri="{FF2B5EF4-FFF2-40B4-BE49-F238E27FC236}">
                <a16:creationId xmlns:a16="http://schemas.microsoft.com/office/drawing/2014/main" id="{D266466D-584A-4176-9B3A-CF0E4E662926}"/>
              </a:ext>
            </a:extLst>
          </p:cNvPr>
          <p:cNvGrpSpPr/>
          <p:nvPr/>
        </p:nvGrpSpPr>
        <p:grpSpPr>
          <a:xfrm>
            <a:off x="418915" y="4640349"/>
            <a:ext cx="2940872" cy="1373329"/>
            <a:chOff x="1673197" y="4425835"/>
            <a:chExt cx="3240405" cy="1513205"/>
          </a:xfrm>
        </p:grpSpPr>
        <p:sp>
          <p:nvSpPr>
            <p:cNvPr id="26" name="object 9">
              <a:extLst>
                <a:ext uri="{FF2B5EF4-FFF2-40B4-BE49-F238E27FC236}">
                  <a16:creationId xmlns:a16="http://schemas.microsoft.com/office/drawing/2014/main" id="{A2E175E6-3595-4B40-8CF3-3EECE386ABD1}"/>
                </a:ext>
              </a:extLst>
            </p:cNvPr>
            <p:cNvSpPr/>
            <p:nvPr/>
          </p:nvSpPr>
          <p:spPr>
            <a:xfrm>
              <a:off x="1673197" y="5794259"/>
              <a:ext cx="3215005" cy="0"/>
            </a:xfrm>
            <a:custGeom>
              <a:avLst/>
              <a:gdLst/>
              <a:ahLst/>
              <a:cxnLst/>
              <a:rect l="l" t="t" r="r" b="b"/>
              <a:pathLst>
                <a:path w="3215004">
                  <a:moveTo>
                    <a:pt x="0" y="0"/>
                  </a:moveTo>
                  <a:lnTo>
                    <a:pt x="3214687" y="0"/>
                  </a:lnTo>
                </a:path>
              </a:pathLst>
            </a:custGeom>
            <a:ln w="8312">
              <a:solidFill>
                <a:srgbClr val="0433FF"/>
              </a:solidFill>
            </a:ln>
          </p:spPr>
          <p:txBody>
            <a:bodyPr wrap="square" lIns="0" tIns="0" rIns="0" bIns="0" rtlCol="0"/>
            <a:lstStyle/>
            <a:p>
              <a:endParaRPr sz="1634"/>
            </a:p>
          </p:txBody>
        </p:sp>
        <p:sp>
          <p:nvSpPr>
            <p:cNvPr id="27" name="object 10">
              <a:extLst>
                <a:ext uri="{FF2B5EF4-FFF2-40B4-BE49-F238E27FC236}">
                  <a16:creationId xmlns:a16="http://schemas.microsoft.com/office/drawing/2014/main" id="{9D5A50BF-7CAD-4159-AD95-099EDC732455}"/>
                </a:ext>
              </a:extLst>
            </p:cNvPr>
            <p:cNvSpPr/>
            <p:nvPr/>
          </p:nvSpPr>
          <p:spPr>
            <a:xfrm>
              <a:off x="4837083"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28" name="object 11">
              <a:extLst>
                <a:ext uri="{FF2B5EF4-FFF2-40B4-BE49-F238E27FC236}">
                  <a16:creationId xmlns:a16="http://schemas.microsoft.com/office/drawing/2014/main" id="{6167E107-8978-4607-90C8-BECE35ED14F2}"/>
                </a:ext>
              </a:extLst>
            </p:cNvPr>
            <p:cNvSpPr/>
            <p:nvPr/>
          </p:nvSpPr>
          <p:spPr>
            <a:xfrm>
              <a:off x="3113058" y="4425835"/>
              <a:ext cx="0" cy="1513205"/>
            </a:xfrm>
            <a:custGeom>
              <a:avLst/>
              <a:gdLst/>
              <a:ahLst/>
              <a:cxnLst/>
              <a:rect l="l" t="t" r="r" b="b"/>
              <a:pathLst>
                <a:path h="1513204">
                  <a:moveTo>
                    <a:pt x="0" y="1512887"/>
                  </a:moveTo>
                  <a:lnTo>
                    <a:pt x="0" y="0"/>
                  </a:lnTo>
                </a:path>
              </a:pathLst>
            </a:custGeom>
            <a:ln w="6349">
              <a:solidFill>
                <a:srgbClr val="0433FF"/>
              </a:solidFill>
            </a:ln>
          </p:spPr>
          <p:txBody>
            <a:bodyPr wrap="square" lIns="0" tIns="0" rIns="0" bIns="0" rtlCol="0"/>
            <a:lstStyle/>
            <a:p>
              <a:endParaRPr sz="1634"/>
            </a:p>
          </p:txBody>
        </p:sp>
        <p:sp>
          <p:nvSpPr>
            <p:cNvPr id="29" name="object 12">
              <a:extLst>
                <a:ext uri="{FF2B5EF4-FFF2-40B4-BE49-F238E27FC236}">
                  <a16:creationId xmlns:a16="http://schemas.microsoft.com/office/drawing/2014/main" id="{4AFF27B2-DEF0-4487-A241-B84F353190F1}"/>
                </a:ext>
              </a:extLst>
            </p:cNvPr>
            <p:cNvSpPr/>
            <p:nvPr/>
          </p:nvSpPr>
          <p:spPr>
            <a:xfrm>
              <a:off x="3113058" y="4883034"/>
              <a:ext cx="0" cy="911225"/>
            </a:xfrm>
            <a:custGeom>
              <a:avLst/>
              <a:gdLst/>
              <a:ahLst/>
              <a:cxnLst/>
              <a:rect l="l" t="t" r="r" b="b"/>
              <a:pathLst>
                <a:path h="911225">
                  <a:moveTo>
                    <a:pt x="0" y="911224"/>
                  </a:moveTo>
                  <a:lnTo>
                    <a:pt x="0" y="0"/>
                  </a:lnTo>
                </a:path>
              </a:pathLst>
            </a:custGeom>
            <a:ln w="25399">
              <a:solidFill>
                <a:srgbClr val="0433FF"/>
              </a:solidFill>
            </a:ln>
          </p:spPr>
          <p:txBody>
            <a:bodyPr wrap="square" lIns="0" tIns="0" rIns="0" bIns="0" rtlCol="0"/>
            <a:lstStyle/>
            <a:p>
              <a:endParaRPr sz="1634"/>
            </a:p>
          </p:txBody>
        </p:sp>
        <p:sp>
          <p:nvSpPr>
            <p:cNvPr id="32" name="object 13">
              <a:extLst>
                <a:ext uri="{FF2B5EF4-FFF2-40B4-BE49-F238E27FC236}">
                  <a16:creationId xmlns:a16="http://schemas.microsoft.com/office/drawing/2014/main" id="{97284EE1-120B-44B6-A10F-C753D49DF3AD}"/>
                </a:ext>
              </a:extLst>
            </p:cNvPr>
            <p:cNvSpPr/>
            <p:nvPr/>
          </p:nvSpPr>
          <p:spPr>
            <a:xfrm>
              <a:off x="3074958" y="485763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34" name="object 14">
            <a:extLst>
              <a:ext uri="{FF2B5EF4-FFF2-40B4-BE49-F238E27FC236}">
                <a16:creationId xmlns:a16="http://schemas.microsoft.com/office/drawing/2014/main" id="{17F228E7-F5C3-440A-864E-D71FC05A8117}"/>
              </a:ext>
            </a:extLst>
          </p:cNvPr>
          <p:cNvSpPr txBox="1"/>
          <p:nvPr/>
        </p:nvSpPr>
        <p:spPr>
          <a:xfrm>
            <a:off x="2994409" y="5886314"/>
            <a:ext cx="74343"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t</a:t>
            </a:r>
            <a:endParaRPr sz="1452">
              <a:latin typeface="Arial MT"/>
              <a:cs typeface="Arial MT"/>
            </a:endParaRPr>
          </a:p>
        </p:txBody>
      </p:sp>
      <p:sp>
        <p:nvSpPr>
          <p:cNvPr id="36" name="object 15">
            <a:extLst>
              <a:ext uri="{FF2B5EF4-FFF2-40B4-BE49-F238E27FC236}">
                <a16:creationId xmlns:a16="http://schemas.microsoft.com/office/drawing/2014/main" id="{339959CF-EAB6-4EF1-AA34-46E2CCAF82A1}"/>
              </a:ext>
            </a:extLst>
          </p:cNvPr>
          <p:cNvSpPr txBox="1"/>
          <p:nvPr/>
        </p:nvSpPr>
        <p:spPr>
          <a:xfrm>
            <a:off x="1532041" y="5886314"/>
            <a:ext cx="125634"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0</a:t>
            </a:r>
          </a:p>
        </p:txBody>
      </p:sp>
      <p:sp>
        <p:nvSpPr>
          <p:cNvPr id="37" name="object 19">
            <a:extLst>
              <a:ext uri="{FF2B5EF4-FFF2-40B4-BE49-F238E27FC236}">
                <a16:creationId xmlns:a16="http://schemas.microsoft.com/office/drawing/2014/main" id="{2779ED8E-A370-4BA9-B880-4942CB54750C}"/>
              </a:ext>
            </a:extLst>
          </p:cNvPr>
          <p:cNvSpPr txBox="1"/>
          <p:nvPr/>
        </p:nvSpPr>
        <p:spPr>
          <a:xfrm>
            <a:off x="6589095" y="5952588"/>
            <a:ext cx="74343"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t</a:t>
            </a:r>
            <a:endParaRPr sz="1452">
              <a:latin typeface="Arial MT"/>
              <a:cs typeface="Arial MT"/>
            </a:endParaRPr>
          </a:p>
        </p:txBody>
      </p:sp>
      <p:graphicFrame>
        <p:nvGraphicFramePr>
          <p:cNvPr id="40" name="object 20">
            <a:extLst>
              <a:ext uri="{FF2B5EF4-FFF2-40B4-BE49-F238E27FC236}">
                <a16:creationId xmlns:a16="http://schemas.microsoft.com/office/drawing/2014/main" id="{4CA1220F-4AD3-4359-B09D-48560DA83DD7}"/>
              </a:ext>
            </a:extLst>
          </p:cNvPr>
          <p:cNvGraphicFramePr>
            <a:graphicFrameLocks noGrp="1"/>
          </p:cNvGraphicFramePr>
          <p:nvPr>
            <p:extLst>
              <p:ext uri="{D42A27DB-BD31-4B8C-83A1-F6EECF244321}">
                <p14:modId xmlns:p14="http://schemas.microsoft.com/office/powerpoint/2010/main" val="3291570443"/>
              </p:ext>
            </p:extLst>
          </p:nvPr>
        </p:nvGraphicFramePr>
        <p:xfrm>
          <a:off x="3747610" y="4444404"/>
          <a:ext cx="2804433" cy="1441097"/>
        </p:xfrm>
        <a:graphic>
          <a:graphicData uri="http://schemas.openxmlformats.org/drawingml/2006/table">
            <a:tbl>
              <a:tblPr firstRow="1" bandRow="1">
                <a:tableStyleId>{2D5ABB26-0587-4C30-8999-92F81FD0307C}</a:tableStyleId>
              </a:tblPr>
              <a:tblGrid>
                <a:gridCol w="995998">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gridCol w="367636">
                  <a:extLst>
                    <a:ext uri="{9D8B030D-6E8A-4147-A177-3AD203B41FA5}">
                      <a16:colId xmlns:a16="http://schemas.microsoft.com/office/drawing/2014/main" val="20002"/>
                    </a:ext>
                  </a:extLst>
                </a:gridCol>
                <a:gridCol w="1415399">
                  <a:extLst>
                    <a:ext uri="{9D8B030D-6E8A-4147-A177-3AD203B41FA5}">
                      <a16:colId xmlns:a16="http://schemas.microsoft.com/office/drawing/2014/main" val="20003"/>
                    </a:ext>
                  </a:extLst>
                </a:gridCol>
              </a:tblGrid>
              <a:tr h="262217">
                <a:tc gridSpan="2">
                  <a:txBody>
                    <a:bodyPr/>
                    <a:lstStyle/>
                    <a:p>
                      <a:pPr>
                        <a:lnSpc>
                          <a:spcPct val="100000"/>
                        </a:lnSpc>
                      </a:pPr>
                      <a:endParaRPr sz="1600" dirty="0">
                        <a:latin typeface="Times New Roman"/>
                        <a:cs typeface="Times New Roman"/>
                      </a:endParaRPr>
                    </a:p>
                  </a:txBody>
                  <a:tcPr marL="0" marR="0" marT="0" marB="0">
                    <a:lnR w="9525">
                      <a:solidFill>
                        <a:srgbClr val="0433FF"/>
                      </a:solidFill>
                      <a:prstDash val="solid"/>
                    </a:lnR>
                  </a:tcPr>
                </a:tc>
                <a:tc hMerge="1">
                  <a:txBody>
                    <a:bodyPr/>
                    <a:lstStyle/>
                    <a:p>
                      <a:endParaRPr/>
                    </a:p>
                  </a:txBody>
                  <a:tcPr marL="0" marR="0" marT="0" marB="0"/>
                </a:tc>
                <a:tc gridSpan="2">
                  <a:txBody>
                    <a:bodyPr/>
                    <a:lstStyle/>
                    <a:p>
                      <a:pPr marL="878840">
                        <a:lnSpc>
                          <a:spcPts val="1240"/>
                        </a:lnSpc>
                        <a:spcBef>
                          <a:spcPts val="935"/>
                        </a:spcBef>
                      </a:pPr>
                      <a:r>
                        <a:rPr sz="1500" spc="-300" dirty="0">
                          <a:latin typeface="Arial MT"/>
                          <a:cs typeface="Arial MT"/>
                        </a:rPr>
                        <a:t>ε→0</a:t>
                      </a:r>
                      <a:endParaRPr sz="1500" dirty="0">
                        <a:latin typeface="Arial MT"/>
                        <a:cs typeface="Arial MT"/>
                      </a:endParaRPr>
                    </a:p>
                  </a:txBody>
                  <a:tcPr marL="0" marR="0" marT="107769" marB="0">
                    <a:lnL w="9525">
                      <a:solidFill>
                        <a:srgbClr val="0433FF"/>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1175657">
                <a:tc>
                  <a:txBody>
                    <a:bodyPr/>
                    <a:lstStyle/>
                    <a:p>
                      <a:pPr marL="772160">
                        <a:lnSpc>
                          <a:spcPts val="1145"/>
                        </a:lnSpc>
                      </a:pPr>
                      <a:r>
                        <a:rPr sz="1500" spc="-300" dirty="0">
                          <a:latin typeface="Arial MT"/>
                          <a:cs typeface="Arial MT"/>
                        </a:rPr>
                        <a:t>1/</a:t>
                      </a:r>
                      <a:r>
                        <a:rPr lang="en-US" sz="1500" spc="-300" dirty="0">
                          <a:latin typeface="Arial MT"/>
                          <a:cs typeface="Arial MT"/>
                        </a:rPr>
                        <a:t>   </a:t>
                      </a:r>
                      <a:r>
                        <a:rPr sz="1500" spc="-300" dirty="0">
                          <a:latin typeface="Arial MT"/>
                          <a:cs typeface="Arial MT"/>
                        </a:rPr>
                        <a:t>ε</a:t>
                      </a:r>
                      <a:endParaRPr sz="1500" dirty="0">
                        <a:latin typeface="Arial MT"/>
                        <a:cs typeface="Arial MT"/>
                      </a:endParaRPr>
                    </a:p>
                  </a:txBody>
                  <a:tcPr marL="0" marR="0" marT="0" marB="0">
                    <a:lnR w="6350">
                      <a:solidFill>
                        <a:srgbClr val="0433FF"/>
                      </a:solidFill>
                      <a:prstDash val="solid"/>
                    </a:lnR>
                    <a:lnB w="9525">
                      <a:solidFill>
                        <a:srgbClr val="0433FF"/>
                      </a:solidFill>
                      <a:prstDash val="solid"/>
                    </a:lnB>
                  </a:tcPr>
                </a:tc>
                <a:tc>
                  <a:txBody>
                    <a:bodyPr/>
                    <a:lstStyle/>
                    <a:p>
                      <a:pPr>
                        <a:lnSpc>
                          <a:spcPct val="100000"/>
                        </a:lnSpc>
                      </a:pPr>
                      <a:endParaRPr sz="1600">
                        <a:latin typeface="Times New Roman"/>
                        <a:cs typeface="Times New Roman"/>
                      </a:endParaRPr>
                    </a:p>
                  </a:txBody>
                  <a:tcPr marL="0" marR="0" marT="0" marB="0">
                    <a:lnL w="6350">
                      <a:solidFill>
                        <a:srgbClr val="0433FF"/>
                      </a:solidFill>
                      <a:prstDash val="solid"/>
                    </a:lnL>
                    <a:lnR w="9525">
                      <a:solidFill>
                        <a:srgbClr val="0433FF"/>
                      </a:solidFill>
                      <a:prstDash val="solid"/>
                    </a:lnR>
                    <a:lnT w="6350">
                      <a:solidFill>
                        <a:srgbClr val="0433FF"/>
                      </a:solidFill>
                      <a:prstDash val="solid"/>
                    </a:lnT>
                    <a:lnB w="9525">
                      <a:solidFill>
                        <a:srgbClr val="0433FF"/>
                      </a:solidFill>
                      <a:prstDash val="solid"/>
                    </a:lnB>
                  </a:tcPr>
                </a:tc>
                <a:tc>
                  <a:txBody>
                    <a:bodyPr/>
                    <a:lstStyle/>
                    <a:p>
                      <a:pPr>
                        <a:lnSpc>
                          <a:spcPct val="100000"/>
                        </a:lnSpc>
                      </a:pPr>
                      <a:endParaRPr sz="1600" dirty="0">
                        <a:latin typeface="Times New Roman"/>
                        <a:cs typeface="Times New Roman"/>
                      </a:endParaRPr>
                    </a:p>
                  </a:txBody>
                  <a:tcPr marL="0" marR="0" marT="0" marB="0">
                    <a:lnL w="9525">
                      <a:solidFill>
                        <a:srgbClr val="0433FF"/>
                      </a:solidFill>
                      <a:prstDash val="solid"/>
                    </a:lnL>
                    <a:lnR w="6350">
                      <a:solidFill>
                        <a:srgbClr val="0433FF"/>
                      </a:solidFill>
                      <a:prstDash val="solid"/>
                    </a:lnR>
                    <a:lnB w="9525">
                      <a:solidFill>
                        <a:srgbClr val="0433FF"/>
                      </a:solidFill>
                      <a:prstDash val="solid"/>
                    </a:lnB>
                  </a:tcPr>
                </a:tc>
                <a:tc>
                  <a:txBody>
                    <a:bodyPr/>
                    <a:lstStyle/>
                    <a:p>
                      <a:pPr>
                        <a:lnSpc>
                          <a:spcPct val="100000"/>
                        </a:lnSpc>
                      </a:pPr>
                      <a:endParaRPr sz="1600" dirty="0">
                        <a:latin typeface="Times New Roman"/>
                        <a:cs typeface="Times New Roman"/>
                      </a:endParaRPr>
                    </a:p>
                  </a:txBody>
                  <a:tcPr marL="0" marR="0" marT="0" marB="0">
                    <a:lnL w="6350">
                      <a:solidFill>
                        <a:srgbClr val="0433FF"/>
                      </a:solidFill>
                      <a:prstDash val="solid"/>
                    </a:lnL>
                    <a:lnB w="9525">
                      <a:solidFill>
                        <a:srgbClr val="0433FF"/>
                      </a:solidFill>
                      <a:prstDash val="solid"/>
                    </a:lnB>
                  </a:tcPr>
                </a:tc>
                <a:extLst>
                  <a:ext uri="{0D108BD9-81ED-4DB2-BD59-A6C34878D82A}">
                    <a16:rowId xmlns:a16="http://schemas.microsoft.com/office/drawing/2014/main" val="10001"/>
                  </a:ext>
                </a:extLst>
              </a:tr>
            </a:tbl>
          </a:graphicData>
        </a:graphic>
      </p:graphicFrame>
      <p:sp>
        <p:nvSpPr>
          <p:cNvPr id="42" name="object 4">
            <a:extLst>
              <a:ext uri="{FF2B5EF4-FFF2-40B4-BE49-F238E27FC236}">
                <a16:creationId xmlns:a16="http://schemas.microsoft.com/office/drawing/2014/main" id="{07452958-241B-49FD-B9DF-C3E10766F7A7}"/>
              </a:ext>
            </a:extLst>
          </p:cNvPr>
          <p:cNvSpPr txBox="1"/>
          <p:nvPr/>
        </p:nvSpPr>
        <p:spPr>
          <a:xfrm>
            <a:off x="1207193" y="4509698"/>
            <a:ext cx="518487" cy="361418"/>
          </a:xfrm>
          <a:prstGeom prst="rect">
            <a:avLst/>
          </a:prstGeom>
        </p:spPr>
        <p:txBody>
          <a:bodyPr vert="horz" wrap="square" lIns="0" tIns="12102" rIns="0" bIns="0" rtlCol="0">
            <a:spAutoFit/>
          </a:bodyPr>
          <a:lstStyle/>
          <a:p>
            <a:pPr marL="11527">
              <a:spcBef>
                <a:spcPts val="95"/>
              </a:spcBef>
            </a:pPr>
            <a:r>
              <a:rPr sz="2859" spc="-68" baseline="2645" dirty="0">
                <a:latin typeface="Symbol"/>
                <a:cs typeface="Symbol"/>
              </a:rPr>
              <a:t></a:t>
            </a:r>
            <a:r>
              <a:rPr sz="2859" spc="-6" baseline="2645" dirty="0">
                <a:latin typeface="Times New Roman"/>
                <a:cs typeface="Times New Roman"/>
              </a:rPr>
              <a:t> </a:t>
            </a:r>
            <a:r>
              <a:rPr sz="2269" spc="-54" dirty="0">
                <a:latin typeface="Symbol"/>
                <a:cs typeface="Symbol"/>
              </a:rPr>
              <a:t></a:t>
            </a:r>
            <a:r>
              <a:rPr sz="2723" i="1" spc="-6" baseline="2777" dirty="0">
                <a:latin typeface="Times New Roman"/>
                <a:cs typeface="Times New Roman"/>
              </a:rPr>
              <a:t>t</a:t>
            </a:r>
            <a:r>
              <a:rPr sz="2723" i="1" spc="-354" baseline="2777" dirty="0">
                <a:latin typeface="Times New Roman"/>
                <a:cs typeface="Times New Roman"/>
              </a:rPr>
              <a:t> </a:t>
            </a:r>
            <a:r>
              <a:rPr sz="2269" spc="-132" dirty="0">
                <a:latin typeface="Symbol"/>
                <a:cs typeface="Symbol"/>
              </a:rPr>
              <a:t></a:t>
            </a:r>
            <a:r>
              <a:rPr sz="2269" spc="-154" dirty="0">
                <a:latin typeface="Times New Roman"/>
                <a:cs typeface="Times New Roman"/>
              </a:rPr>
              <a:t> </a:t>
            </a:r>
            <a:endParaRPr sz="2723" baseline="2777" dirty="0">
              <a:latin typeface="Times New Roman"/>
              <a:cs typeface="Times New Roman"/>
            </a:endParaRPr>
          </a:p>
        </p:txBody>
      </p:sp>
      <p:sp>
        <p:nvSpPr>
          <p:cNvPr id="48" name="文本框 47">
            <a:extLst>
              <a:ext uri="{FF2B5EF4-FFF2-40B4-BE49-F238E27FC236}">
                <a16:creationId xmlns:a16="http://schemas.microsoft.com/office/drawing/2014/main" id="{EF1E1F93-31CC-49EB-8959-F431931D5539}"/>
              </a:ext>
            </a:extLst>
          </p:cNvPr>
          <p:cNvSpPr txBox="1"/>
          <p:nvPr/>
        </p:nvSpPr>
        <p:spPr>
          <a:xfrm>
            <a:off x="1406622" y="4896289"/>
            <a:ext cx="284480" cy="369332"/>
          </a:xfrm>
          <a:prstGeom prst="rect">
            <a:avLst/>
          </a:prstGeom>
          <a:noFill/>
        </p:spPr>
        <p:txBody>
          <a:bodyPr wrap="square">
            <a:spAutoFit/>
          </a:bodyPr>
          <a:lstStyle/>
          <a:p>
            <a:r>
              <a:rPr lang="en-US" altLang="zh-CN" sz="1800" spc="-5" dirty="0">
                <a:latin typeface="Times New Roman"/>
                <a:cs typeface="Times New Roman"/>
              </a:rPr>
              <a:t>1</a:t>
            </a:r>
            <a:endParaRPr lang="zh-CN" altLang="en-US" dirty="0"/>
          </a:p>
        </p:txBody>
      </p:sp>
      <p:cxnSp>
        <p:nvCxnSpPr>
          <p:cNvPr id="49" name="直接连接符 48">
            <a:extLst>
              <a:ext uri="{FF2B5EF4-FFF2-40B4-BE49-F238E27FC236}">
                <a16:creationId xmlns:a16="http://schemas.microsoft.com/office/drawing/2014/main" id="{4357FF88-53B7-49DC-AAA3-65780DE92F86}"/>
              </a:ext>
            </a:extLst>
          </p:cNvPr>
          <p:cNvCxnSpPr>
            <a:cxnSpLocks/>
          </p:cNvCxnSpPr>
          <p:nvPr/>
        </p:nvCxnSpPr>
        <p:spPr bwMode="auto">
          <a:xfrm>
            <a:off x="4774433" y="4711836"/>
            <a:ext cx="368750" cy="0"/>
          </a:xfrm>
          <a:prstGeom prst="line">
            <a:avLst/>
          </a:prstGeom>
          <a:solidFill>
            <a:schemeClr val="accent1"/>
          </a:solidFill>
          <a:ln w="9525" cap="flat" cmpd="sng" algn="ctr">
            <a:solidFill>
              <a:srgbClr val="0070C0"/>
            </a:solidFill>
            <a:prstDash val="solid"/>
            <a:round/>
            <a:headEnd type="none" w="med" len="med"/>
            <a:tailEnd type="none" w="med" len="med"/>
          </a:ln>
        </p:spPr>
      </p:cxnSp>
      <p:sp>
        <p:nvSpPr>
          <p:cNvPr id="50" name="object 4">
            <a:extLst>
              <a:ext uri="{FF2B5EF4-FFF2-40B4-BE49-F238E27FC236}">
                <a16:creationId xmlns:a16="http://schemas.microsoft.com/office/drawing/2014/main" id="{D341068E-3C61-4005-9ED3-421FADF18D5C}"/>
              </a:ext>
            </a:extLst>
          </p:cNvPr>
          <p:cNvSpPr txBox="1"/>
          <p:nvPr/>
        </p:nvSpPr>
        <p:spPr>
          <a:xfrm>
            <a:off x="4673284" y="5901617"/>
            <a:ext cx="495405" cy="305506"/>
          </a:xfrm>
          <a:prstGeom prst="rect">
            <a:avLst/>
          </a:prstGeom>
        </p:spPr>
        <p:txBody>
          <a:bodyPr vert="horz" wrap="square" lIns="0" tIns="12102" rIns="0" bIns="0" rtlCol="0">
            <a:spAutoFit/>
          </a:bodyPr>
          <a:lstStyle/>
          <a:p>
            <a:pPr marL="11527">
              <a:spcBef>
                <a:spcPts val="95"/>
              </a:spcBef>
            </a:pPr>
            <a:r>
              <a:rPr lang="en-US" sz="2859" spc="-68" baseline="2645" dirty="0">
                <a:latin typeface="Symbol"/>
                <a:cs typeface="Times New Roman"/>
              </a:rPr>
              <a:t>0</a:t>
            </a:r>
            <a:endParaRPr sz="2723" baseline="2777" dirty="0">
              <a:latin typeface="Times New Roman"/>
              <a:cs typeface="Times New Roman"/>
            </a:endParaRPr>
          </a:p>
        </p:txBody>
      </p:sp>
      <p:sp>
        <p:nvSpPr>
          <p:cNvPr id="51" name="object 4">
            <a:extLst>
              <a:ext uri="{FF2B5EF4-FFF2-40B4-BE49-F238E27FC236}">
                <a16:creationId xmlns:a16="http://schemas.microsoft.com/office/drawing/2014/main" id="{337A1FAA-8F8E-4A69-B49E-0822733B5ED5}"/>
              </a:ext>
            </a:extLst>
          </p:cNvPr>
          <p:cNvSpPr txBox="1"/>
          <p:nvPr/>
        </p:nvSpPr>
        <p:spPr>
          <a:xfrm>
            <a:off x="5143184" y="5901617"/>
            <a:ext cx="495405" cy="305506"/>
          </a:xfrm>
          <a:prstGeom prst="rect">
            <a:avLst/>
          </a:prstGeom>
        </p:spPr>
        <p:txBody>
          <a:bodyPr vert="horz" wrap="square" lIns="0" tIns="12102" rIns="0" bIns="0" rtlCol="0">
            <a:spAutoFit/>
          </a:bodyPr>
          <a:lstStyle/>
          <a:p>
            <a:pPr marL="11527">
              <a:spcBef>
                <a:spcPts val="95"/>
              </a:spcBef>
            </a:pPr>
            <a:r>
              <a:rPr lang="en-US" sz="2859" spc="-68" baseline="2645" dirty="0">
                <a:latin typeface="Symbol"/>
                <a:cs typeface="Times New Roman"/>
              </a:rPr>
              <a:t>e</a:t>
            </a:r>
            <a:endParaRPr sz="2723" baseline="2777" dirty="0">
              <a:latin typeface="Times New Roman"/>
              <a:cs typeface="Times New Roman"/>
            </a:endParaRPr>
          </a:p>
        </p:txBody>
      </p:sp>
      <p:pic>
        <p:nvPicPr>
          <p:cNvPr id="52" name="图片 51">
            <a:extLst>
              <a:ext uri="{FF2B5EF4-FFF2-40B4-BE49-F238E27FC236}">
                <a16:creationId xmlns:a16="http://schemas.microsoft.com/office/drawing/2014/main" id="{886FA748-F5DB-48B5-A4AF-2FB950FF980E}"/>
              </a:ext>
            </a:extLst>
          </p:cNvPr>
          <p:cNvPicPr>
            <a:picLocks noChangeAspect="1"/>
          </p:cNvPicPr>
          <p:nvPr/>
        </p:nvPicPr>
        <p:blipFill>
          <a:blip r:embed="rId2"/>
          <a:stretch>
            <a:fillRect/>
          </a:stretch>
        </p:blipFill>
        <p:spPr>
          <a:xfrm>
            <a:off x="4014471" y="2846060"/>
            <a:ext cx="2257425" cy="714375"/>
          </a:xfrm>
          <a:prstGeom prst="rect">
            <a:avLst/>
          </a:prstGeom>
        </p:spPr>
      </p:pic>
      <p:sp>
        <p:nvSpPr>
          <p:cNvPr id="8" name="矩形 7">
            <a:extLst>
              <a:ext uri="{FF2B5EF4-FFF2-40B4-BE49-F238E27FC236}">
                <a16:creationId xmlns:a16="http://schemas.microsoft.com/office/drawing/2014/main" id="{0863FD56-DAA9-4DBD-9906-4A43538274CB}"/>
              </a:ext>
            </a:extLst>
          </p:cNvPr>
          <p:cNvSpPr/>
          <p:nvPr/>
        </p:nvSpPr>
        <p:spPr bwMode="auto">
          <a:xfrm>
            <a:off x="219075" y="2710991"/>
            <a:ext cx="6696075" cy="3496131"/>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10" name="图片 9">
            <a:extLst>
              <a:ext uri="{FF2B5EF4-FFF2-40B4-BE49-F238E27FC236}">
                <a16:creationId xmlns:a16="http://schemas.microsoft.com/office/drawing/2014/main" id="{386659B9-A8DB-47A2-8F63-99E50E390965}"/>
              </a:ext>
            </a:extLst>
          </p:cNvPr>
          <p:cNvPicPr>
            <a:picLocks noChangeAspect="1"/>
          </p:cNvPicPr>
          <p:nvPr/>
        </p:nvPicPr>
        <p:blipFill>
          <a:blip r:embed="rId3"/>
          <a:stretch>
            <a:fillRect/>
          </a:stretch>
        </p:blipFill>
        <p:spPr>
          <a:xfrm>
            <a:off x="8442528" y="3043656"/>
            <a:ext cx="2638425" cy="2762250"/>
          </a:xfrm>
          <a:prstGeom prst="rect">
            <a:avLst/>
          </a:prstGeom>
        </p:spPr>
      </p:pic>
      <p:sp>
        <p:nvSpPr>
          <p:cNvPr id="53" name="矩形 52">
            <a:extLst>
              <a:ext uri="{FF2B5EF4-FFF2-40B4-BE49-F238E27FC236}">
                <a16:creationId xmlns:a16="http://schemas.microsoft.com/office/drawing/2014/main" id="{7296D734-A3DC-4FA6-9F85-D7480B4EBC65}"/>
              </a:ext>
            </a:extLst>
          </p:cNvPr>
          <p:cNvSpPr/>
          <p:nvPr/>
        </p:nvSpPr>
        <p:spPr bwMode="auto">
          <a:xfrm>
            <a:off x="8406495" y="2863391"/>
            <a:ext cx="3145743" cy="335984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279625035"/>
      </p:ext>
    </p:extLst>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11</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l"/>
            </a:pPr>
            <a:r>
              <a:rPr lang="zh-CN" altLang="en-US" sz="2175" dirty="0">
                <a:solidFill>
                  <a:schemeClr val="tx1"/>
                </a:solidFill>
                <a:latin typeface="Times New Roman" panose="02020603050405020304" pitchFamily="18" charset="0"/>
                <a:cs typeface="Times New Roman" panose="02020603050405020304" pitchFamily="18" charset="0"/>
              </a:rPr>
              <a:t> 单位阶跃信号与单位冲激信号的关系</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chemeClr val="tx1"/>
                </a:solidFill>
                <a:latin typeface="Times New Roman" panose="02020603050405020304" pitchFamily="18" charset="0"/>
                <a:cs typeface="Times New Roman" panose="02020603050405020304" pitchFamily="18" charset="0"/>
              </a:rPr>
              <a:t>连续时间：</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离散时间：</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9D9EFA11-269D-4CDA-BAFA-7B1CE23A473D}"/>
              </a:ext>
            </a:extLst>
          </p:cNvPr>
          <p:cNvGrpSpPr/>
          <p:nvPr/>
        </p:nvGrpSpPr>
        <p:grpSpPr>
          <a:xfrm>
            <a:off x="639762" y="2702726"/>
            <a:ext cx="6135893" cy="1735752"/>
            <a:chOff x="639762" y="2702726"/>
            <a:chExt cx="6135893" cy="1735752"/>
          </a:xfrm>
        </p:grpSpPr>
        <p:sp>
          <p:nvSpPr>
            <p:cNvPr id="30" name="object 3">
              <a:extLst>
                <a:ext uri="{FF2B5EF4-FFF2-40B4-BE49-F238E27FC236}">
                  <a16:creationId xmlns:a16="http://schemas.microsoft.com/office/drawing/2014/main" id="{08E650ED-38CF-4408-9033-6050D435D391}"/>
                </a:ext>
              </a:extLst>
            </p:cNvPr>
            <p:cNvSpPr txBox="1"/>
            <p:nvPr/>
          </p:nvSpPr>
          <p:spPr>
            <a:xfrm>
              <a:off x="639762" y="2702726"/>
              <a:ext cx="6135893"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lang="zh-CN" altLang="en-US" sz="1634" spc="-5" dirty="0">
                  <a:solidFill>
                    <a:srgbClr val="3333FF"/>
                  </a:solidFill>
                  <a:latin typeface="Arial MT"/>
                  <a:cs typeface="Arial MT"/>
                </a:rPr>
                <a:t>单位冲激信号是单位阶跃信号的一阶微分</a:t>
              </a:r>
              <a:endParaRPr sz="1634" dirty="0">
                <a:latin typeface="Arial MT"/>
                <a:cs typeface="Arial MT"/>
              </a:endParaRPr>
            </a:p>
          </p:txBody>
        </p:sp>
        <p:sp>
          <p:nvSpPr>
            <p:cNvPr id="33" name="object 5">
              <a:extLst>
                <a:ext uri="{FF2B5EF4-FFF2-40B4-BE49-F238E27FC236}">
                  <a16:creationId xmlns:a16="http://schemas.microsoft.com/office/drawing/2014/main" id="{4599741A-3C55-4E09-ABBF-0668E161E75C}"/>
                </a:ext>
              </a:extLst>
            </p:cNvPr>
            <p:cNvSpPr/>
            <p:nvPr/>
          </p:nvSpPr>
          <p:spPr>
            <a:xfrm>
              <a:off x="3269887" y="3424280"/>
              <a:ext cx="251268" cy="0"/>
            </a:xfrm>
            <a:custGeom>
              <a:avLst/>
              <a:gdLst/>
              <a:ahLst/>
              <a:cxnLst/>
              <a:rect l="l" t="t" r="r" b="b"/>
              <a:pathLst>
                <a:path w="276860">
                  <a:moveTo>
                    <a:pt x="0" y="0"/>
                  </a:moveTo>
                  <a:lnTo>
                    <a:pt x="276403" y="0"/>
                  </a:lnTo>
                </a:path>
              </a:pathLst>
            </a:custGeom>
            <a:ln w="6288">
              <a:solidFill>
                <a:srgbClr val="000000"/>
              </a:solidFill>
            </a:ln>
          </p:spPr>
          <p:txBody>
            <a:bodyPr wrap="square" lIns="0" tIns="0" rIns="0" bIns="0" rtlCol="0"/>
            <a:lstStyle/>
            <a:p>
              <a:endParaRPr sz="1634"/>
            </a:p>
          </p:txBody>
        </p:sp>
        <p:sp>
          <p:nvSpPr>
            <p:cNvPr id="35" name="object 6">
              <a:extLst>
                <a:ext uri="{FF2B5EF4-FFF2-40B4-BE49-F238E27FC236}">
                  <a16:creationId xmlns:a16="http://schemas.microsoft.com/office/drawing/2014/main" id="{8C9DB656-9339-4C5C-B941-B4E9460DFF04}"/>
                </a:ext>
              </a:extLst>
            </p:cNvPr>
            <p:cNvSpPr txBox="1"/>
            <p:nvPr/>
          </p:nvSpPr>
          <p:spPr>
            <a:xfrm>
              <a:off x="3266101" y="3094318"/>
              <a:ext cx="254149" cy="292691"/>
            </a:xfrm>
            <a:prstGeom prst="rect">
              <a:avLst/>
            </a:prstGeom>
          </p:spPr>
          <p:txBody>
            <a:bodyPr vert="horz" wrap="square" lIns="0" tIns="13254" rIns="0" bIns="0" rtlCol="0">
              <a:spAutoFit/>
            </a:bodyPr>
            <a:lstStyle/>
            <a:p>
              <a:pPr marL="11527">
                <a:spcBef>
                  <a:spcPts val="103"/>
                </a:spcBef>
              </a:pPr>
              <a:r>
                <a:rPr sz="1815" i="1" spc="-5" dirty="0">
                  <a:latin typeface="Times New Roman"/>
                  <a:cs typeface="Times New Roman"/>
                </a:rPr>
                <a:t>du</a:t>
              </a:r>
              <a:endParaRPr sz="1815">
                <a:latin typeface="Times New Roman"/>
                <a:cs typeface="Times New Roman"/>
              </a:endParaRPr>
            </a:p>
          </p:txBody>
        </p:sp>
        <p:sp>
          <p:nvSpPr>
            <p:cNvPr id="38" name="object 7">
              <a:extLst>
                <a:ext uri="{FF2B5EF4-FFF2-40B4-BE49-F238E27FC236}">
                  <a16:creationId xmlns:a16="http://schemas.microsoft.com/office/drawing/2014/main" id="{68EB932A-3AFD-449E-9F2B-8807770CBA51}"/>
                </a:ext>
              </a:extLst>
            </p:cNvPr>
            <p:cNvSpPr txBox="1"/>
            <p:nvPr/>
          </p:nvSpPr>
          <p:spPr>
            <a:xfrm>
              <a:off x="3266558" y="3180779"/>
              <a:ext cx="960120" cy="362453"/>
            </a:xfrm>
            <a:prstGeom prst="rect">
              <a:avLst/>
            </a:prstGeom>
          </p:spPr>
          <p:txBody>
            <a:bodyPr vert="horz" wrap="square" lIns="0" tIns="13254" rIns="0" bIns="0" rtlCol="0">
              <a:spAutoFit/>
            </a:bodyPr>
            <a:lstStyle/>
            <a:p>
              <a:pPr marL="34580">
                <a:spcBef>
                  <a:spcPts val="103"/>
                </a:spcBef>
              </a:pPr>
              <a:r>
                <a:rPr sz="2723" i="1" spc="-6" baseline="-43055" dirty="0">
                  <a:latin typeface="Times New Roman"/>
                  <a:cs typeface="Times New Roman"/>
                </a:rPr>
                <a:t>d</a:t>
              </a:r>
              <a:r>
                <a:rPr sz="2723" i="1" spc="6" baseline="-43055" dirty="0">
                  <a:latin typeface="Times New Roman"/>
                  <a:cs typeface="Times New Roman"/>
                </a:rPr>
                <a:t>t</a:t>
              </a:r>
              <a:r>
                <a:rPr sz="2723" i="1" baseline="-43055" dirty="0">
                  <a:latin typeface="Times New Roman"/>
                  <a:cs typeface="Times New Roman"/>
                </a:rPr>
                <a:t> </a:t>
              </a:r>
              <a:r>
                <a:rPr sz="2723" i="1" spc="-123" baseline="-43055" dirty="0">
                  <a:latin typeface="Times New Roman"/>
                  <a:cs typeface="Times New Roman"/>
                </a:rPr>
                <a:t> </a:t>
              </a:r>
              <a:r>
                <a:rPr sz="1815" spc="9" dirty="0">
                  <a:latin typeface="Symbol"/>
                  <a:cs typeface="Symbol"/>
                </a:rPr>
                <a:t></a:t>
              </a:r>
              <a:r>
                <a:rPr sz="1815" spc="-123" dirty="0">
                  <a:latin typeface="Times New Roman"/>
                  <a:cs typeface="Times New Roman"/>
                </a:rPr>
                <a:t> </a:t>
              </a:r>
              <a:r>
                <a:rPr sz="1906" spc="-36" dirty="0">
                  <a:latin typeface="Symbol"/>
                  <a:cs typeface="Symbol"/>
                </a:rPr>
                <a:t></a:t>
              </a:r>
              <a:r>
                <a:rPr sz="1906" spc="-18"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45" dirty="0">
                  <a:latin typeface="Times New Roman"/>
                  <a:cs typeface="Times New Roman"/>
                </a:rPr>
                <a:t> </a:t>
              </a:r>
              <a:r>
                <a:rPr sz="3403" spc="-183" baseline="-2222" dirty="0">
                  <a:latin typeface="Symbol"/>
                  <a:cs typeface="Symbol"/>
                </a:rPr>
                <a:t></a:t>
              </a:r>
              <a:endParaRPr sz="3403" baseline="-2222">
                <a:latin typeface="Symbol"/>
                <a:cs typeface="Symbol"/>
              </a:endParaRPr>
            </a:p>
          </p:txBody>
        </p:sp>
        <p:sp>
          <p:nvSpPr>
            <p:cNvPr id="39" name="object 8">
              <a:extLst>
                <a:ext uri="{FF2B5EF4-FFF2-40B4-BE49-F238E27FC236}">
                  <a16:creationId xmlns:a16="http://schemas.microsoft.com/office/drawing/2014/main" id="{9C25BDE1-4960-432D-9732-25CE4B379382}"/>
                </a:ext>
              </a:extLst>
            </p:cNvPr>
            <p:cNvSpPr txBox="1"/>
            <p:nvPr/>
          </p:nvSpPr>
          <p:spPr>
            <a:xfrm>
              <a:off x="3233302" y="3738042"/>
              <a:ext cx="1557169" cy="700436"/>
            </a:xfrm>
            <a:prstGeom prst="rect">
              <a:avLst/>
            </a:prstGeom>
          </p:spPr>
          <p:txBody>
            <a:bodyPr vert="horz" wrap="square" lIns="0" tIns="13831" rIns="0" bIns="0" rtlCol="0">
              <a:spAutoFit/>
            </a:bodyPr>
            <a:lstStyle/>
            <a:p>
              <a:pPr marL="95094">
                <a:lnSpc>
                  <a:spcPts val="834"/>
                </a:lnSpc>
                <a:spcBef>
                  <a:spcPts val="109"/>
                </a:spcBef>
              </a:pPr>
              <a:r>
                <a:rPr sz="1044" i="1" spc="5" dirty="0">
                  <a:latin typeface="Times New Roman"/>
                  <a:cs typeface="Times New Roman"/>
                </a:rPr>
                <a:t>t</a:t>
              </a:r>
              <a:endParaRPr sz="1044" dirty="0">
                <a:latin typeface="Times New Roman"/>
                <a:cs typeface="Times New Roman"/>
              </a:endParaRPr>
            </a:p>
            <a:p>
              <a:pPr marL="72041">
                <a:lnSpc>
                  <a:spcPts val="2850"/>
                </a:lnSpc>
              </a:pPr>
              <a:r>
                <a:rPr sz="4084" spc="14" baseline="-13888" dirty="0">
                  <a:latin typeface="Symbol"/>
                  <a:cs typeface="Symbol"/>
                </a:rPr>
                <a:t></a:t>
              </a:r>
              <a:r>
                <a:rPr sz="4084" spc="-354" baseline="-13888" dirty="0">
                  <a:latin typeface="Times New Roman"/>
                  <a:cs typeface="Times New Roman"/>
                </a:rPr>
                <a:t> </a:t>
              </a:r>
              <a:r>
                <a:rPr sz="1906" spc="-36" dirty="0">
                  <a:latin typeface="Symbol"/>
                  <a:cs typeface="Symbol"/>
                </a:rPr>
                <a:t></a:t>
              </a:r>
              <a:r>
                <a:rPr sz="1906" spc="-23"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41" dirty="0">
                  <a:latin typeface="Times New Roman"/>
                  <a:cs typeface="Times New Roman"/>
                </a:rPr>
                <a:t> </a:t>
              </a:r>
              <a:r>
                <a:rPr sz="3403" spc="102" baseline="-2222" dirty="0">
                  <a:latin typeface="Symbol"/>
                  <a:cs typeface="Symbol"/>
                </a:rPr>
                <a:t></a:t>
              </a:r>
              <a:r>
                <a:rPr sz="1815" i="1" spc="-5" dirty="0">
                  <a:latin typeface="Times New Roman"/>
                  <a:cs typeface="Times New Roman"/>
                </a:rPr>
                <a:t>d</a:t>
              </a:r>
              <a:r>
                <a:rPr sz="1815" i="1" spc="5" dirty="0">
                  <a:latin typeface="Times New Roman"/>
                  <a:cs typeface="Times New Roman"/>
                </a:rPr>
                <a:t>t</a:t>
              </a:r>
              <a:r>
                <a:rPr sz="1815" i="1" spc="95" dirty="0">
                  <a:latin typeface="Times New Roman"/>
                  <a:cs typeface="Times New Roman"/>
                </a:rPr>
                <a:t> </a:t>
              </a:r>
              <a:r>
                <a:rPr sz="1815" spc="9" dirty="0">
                  <a:latin typeface="Symbol"/>
                  <a:cs typeface="Symbol"/>
                </a:rPr>
                <a:t></a:t>
              </a:r>
              <a:r>
                <a:rPr sz="1815" spc="-73" dirty="0">
                  <a:latin typeface="Times New Roman"/>
                  <a:cs typeface="Times New Roman"/>
                </a:rPr>
                <a:t> </a:t>
              </a:r>
              <a:r>
                <a:rPr sz="1815" i="1" spc="9" dirty="0">
                  <a:latin typeface="Times New Roman"/>
                  <a:cs typeface="Times New Roman"/>
                </a:rPr>
                <a:t>u</a:t>
              </a:r>
              <a:r>
                <a:rPr sz="1815" i="1" spc="-204" dirty="0">
                  <a:latin typeface="Times New Roman"/>
                  <a:cs typeface="Times New Roman"/>
                </a:rPr>
                <a:t> </a:t>
              </a:r>
              <a:r>
                <a:rPr sz="3403" spc="-102" baseline="-2222" dirty="0">
                  <a:latin typeface="Symbol"/>
                  <a:cs typeface="Symbol"/>
                </a:rPr>
                <a:t></a:t>
              </a:r>
              <a:r>
                <a:rPr sz="1815" i="1" spc="5" dirty="0">
                  <a:latin typeface="Times New Roman"/>
                  <a:cs typeface="Times New Roman"/>
                </a:rPr>
                <a:t>t</a:t>
              </a:r>
              <a:r>
                <a:rPr sz="1815" i="1" spc="-236" dirty="0">
                  <a:latin typeface="Times New Roman"/>
                  <a:cs typeface="Times New Roman"/>
                </a:rPr>
                <a:t> </a:t>
              </a:r>
              <a:r>
                <a:rPr sz="3403" spc="-183" baseline="-2222" dirty="0">
                  <a:latin typeface="Symbol"/>
                  <a:cs typeface="Symbol"/>
                </a:rPr>
                <a:t></a:t>
              </a:r>
              <a:endParaRPr sz="3403" baseline="-2222" dirty="0">
                <a:latin typeface="Symbol"/>
                <a:cs typeface="Symbol"/>
              </a:endParaRPr>
            </a:p>
            <a:p>
              <a:pPr marL="34580">
                <a:spcBef>
                  <a:spcPts val="390"/>
                </a:spcBef>
              </a:pPr>
              <a:r>
                <a:rPr sz="1044" dirty="0">
                  <a:latin typeface="Symbol"/>
                  <a:cs typeface="Symbol"/>
                </a:rPr>
                <a:t></a:t>
              </a:r>
            </a:p>
          </p:txBody>
        </p:sp>
      </p:grpSp>
      <mc:AlternateContent xmlns:mc="http://schemas.openxmlformats.org/markup-compatibility/2006" xmlns:a14="http://schemas.microsoft.com/office/drawing/2010/main">
        <mc:Choice Requires="a14">
          <p:sp>
            <p:nvSpPr>
              <p:cNvPr id="54" name="物件 2">
                <a:extLst>
                  <a:ext uri="{FF2B5EF4-FFF2-40B4-BE49-F238E27FC236}">
                    <a16:creationId xmlns:a16="http://schemas.microsoft.com/office/drawing/2014/main" id="{A7E80FF6-D646-4BCE-8B0D-AEE5D4B951EA}"/>
                  </a:ext>
                </a:extLst>
              </p:cNvPr>
              <p:cNvSpPr txBox="1"/>
              <p:nvPr/>
            </p:nvSpPr>
            <p:spPr bwMode="auto">
              <a:xfrm>
                <a:off x="6969027" y="3094318"/>
                <a:ext cx="3586916" cy="8461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𝛿</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−1] </m:t>
                      </m:r>
                    </m:oMath>
                  </m:oMathPara>
                </a14:m>
                <a:endParaRPr lang="zh-CN" altLang="en-US" sz="2000" dirty="0"/>
              </a:p>
            </p:txBody>
          </p:sp>
        </mc:Choice>
        <mc:Fallback xmlns="">
          <p:sp>
            <p:nvSpPr>
              <p:cNvPr id="54" name="物件 2">
                <a:extLst>
                  <a:ext uri="{FF2B5EF4-FFF2-40B4-BE49-F238E27FC236}">
                    <a16:creationId xmlns:a16="http://schemas.microsoft.com/office/drawing/2014/main" id="{A7E80FF6-D646-4BCE-8B0D-AEE5D4B951EA}"/>
                  </a:ext>
                </a:extLst>
              </p:cNvPr>
              <p:cNvSpPr txBox="1">
                <a:spLocks noRot="1" noChangeAspect="1" noMove="1" noResize="1" noEditPoints="1" noAdjustHandles="1" noChangeArrowheads="1" noChangeShapeType="1" noTextEdit="1"/>
              </p:cNvSpPr>
              <p:nvPr/>
            </p:nvSpPr>
            <p:spPr bwMode="auto">
              <a:xfrm>
                <a:off x="6969027" y="3094318"/>
                <a:ext cx="3586916" cy="846137"/>
              </a:xfrm>
              <a:prstGeom prst="rect">
                <a:avLst/>
              </a:prstGeom>
              <a:blipFill>
                <a:blip r:embed="rId2"/>
                <a:stretch>
                  <a:fillRect t="-1449"/>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物件 3">
                <a:extLst>
                  <a:ext uri="{FF2B5EF4-FFF2-40B4-BE49-F238E27FC236}">
                    <a16:creationId xmlns:a16="http://schemas.microsoft.com/office/drawing/2014/main" id="{45DD5940-CB9B-40C7-B971-43052CC442D4}"/>
                  </a:ext>
                </a:extLst>
              </p:cNvPr>
              <p:cNvSpPr txBox="1"/>
              <p:nvPr/>
            </p:nvSpPr>
            <p:spPr bwMode="auto">
              <a:xfrm>
                <a:off x="7098075" y="3519774"/>
                <a:ext cx="3322637" cy="1847850"/>
              </a:xfrm>
              <a:prstGeom prst="rect">
                <a:avLst/>
              </a:prstGeom>
              <a:noFill/>
              <a:ln>
                <a:noFill/>
              </a:ln>
              <a:effectLst/>
            </p:spPr>
            <p:txBody>
              <a:bodyPr>
                <a:normAutofit fontScale="85000" lnSpcReduction="10000"/>
              </a:bodyPr>
              <a:lstStyle/>
              <a:p>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𝑢</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e>
                      </m:d>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m:t>
                          </m:r>
                        </m:sup>
                        <m:e>
                          <m:r>
                            <a:rPr lang="zh-CN" altLang="en-US" sz="2000" i="1">
                              <a:solidFill>
                                <a:srgbClr val="000000"/>
                              </a:solidFill>
                              <a:latin typeface="Cambria Math" panose="02040503050406030204" pitchFamily="18" charset="0"/>
                            </a:rPr>
                            <m:t>𝛿</m:t>
                          </m:r>
                          <m:r>
                            <a:rPr lang="zh-CN" altLang="en-US" sz="2000" i="1">
                              <a:solidFill>
                                <a:srgbClr val="000000"/>
                              </a:solidFill>
                              <a:latin typeface="Cambria Math" panose="02040503050406030204" pitchFamily="18" charset="0"/>
                            </a:rPr>
                            <m:t> </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e>
                          </m:d>
                        </m:e>
                      </m:nary>
                    </m:oMath>
                  </m:oMathPara>
                </a14:m>
                <a:endParaRPr lang="en-US" altLang="zh-CN" sz="2000" i="1" dirty="0">
                  <a:solidFill>
                    <a:srgbClr val="000000"/>
                  </a:solidFill>
                  <a:latin typeface="Cambria Math" panose="02040503050406030204" pitchFamily="18" charset="0"/>
                </a:endParaRPr>
              </a:p>
              <a:p>
                <a:endParaRPr lang="en-US" altLang="zh-CN" sz="20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1800" i="1" smtClean="0">
                          <a:solidFill>
                            <a:srgbClr val="000000"/>
                          </a:solidFill>
                          <a:latin typeface="Cambria Math" panose="02040503050406030204" pitchFamily="18" charset="0"/>
                        </a:rPr>
                        <m:t>𝑢</m:t>
                      </m:r>
                      <m:d>
                        <m:dPr>
                          <m:begChr m:val="["/>
                          <m:endChr m:val="]"/>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𝑛</m:t>
                          </m:r>
                        </m:e>
                      </m:d>
                      <m:r>
                        <a:rPr lang="zh-CN" altLang="en-US" sz="1800" i="1">
                          <a:solidFill>
                            <a:srgbClr val="000000"/>
                          </a:solidFill>
                          <a:latin typeface="Cambria Math" panose="02040503050406030204" pitchFamily="18" charset="0"/>
                        </a:rPr>
                        <m:t>=</m:t>
                      </m:r>
                      <m:nary>
                        <m:naryPr>
                          <m:chr m:val="∑"/>
                          <m:ctrlPr>
                            <a:rPr lang="zh-CN" altLang="en-US" sz="1800" i="1">
                              <a:solidFill>
                                <a:srgbClr val="000000"/>
                              </a:solidFill>
                              <a:latin typeface="Cambria Math" panose="02040503050406030204" pitchFamily="18" charset="0"/>
                            </a:rPr>
                          </m:ctrlPr>
                        </m:naryPr>
                        <m:sub>
                          <m:r>
                            <a:rPr lang="en-US" altLang="zh-CN" sz="1800" b="0" i="1" smtClean="0">
                              <a:solidFill>
                                <a:srgbClr val="000000"/>
                              </a:solidFill>
                              <a:latin typeface="Cambria Math" panose="02040503050406030204" pitchFamily="18" charset="0"/>
                            </a:rPr>
                            <m:t>𝑚</m:t>
                          </m:r>
                          <m:r>
                            <a:rPr lang="zh-CN" altLang="en-US"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sub>
                        <m:sup>
                          <m:r>
                            <a:rPr lang="en-US" altLang="zh-CN" sz="1800" b="0" i="1" smtClean="0">
                              <a:solidFill>
                                <a:srgbClr val="000000"/>
                              </a:solidFill>
                              <a:latin typeface="Cambria Math" panose="02040503050406030204" pitchFamily="18" charset="0"/>
                            </a:rPr>
                            <m:t>𝑛</m:t>
                          </m:r>
                        </m:sup>
                        <m:e>
                          <m:r>
                            <a:rPr lang="zh-CN" altLang="en-US" sz="1800" i="1">
                              <a:solidFill>
                                <a:srgbClr val="000000"/>
                              </a:solidFill>
                              <a:latin typeface="Cambria Math" panose="02040503050406030204" pitchFamily="18" charset="0"/>
                            </a:rPr>
                            <m:t>𝛿</m:t>
                          </m:r>
                          <m:r>
                            <a:rPr lang="zh-CN" altLang="en-US" sz="1800" i="1">
                              <a:solidFill>
                                <a:srgbClr val="000000"/>
                              </a:solidFill>
                              <a:latin typeface="Cambria Math" panose="02040503050406030204" pitchFamily="18" charset="0"/>
                            </a:rPr>
                            <m:t> </m:t>
                          </m:r>
                          <m:d>
                            <m:dPr>
                              <m:begChr m:val="["/>
                              <m:endChr m:val="]"/>
                              <m:ctrlPr>
                                <a:rPr lang="zh-CN" altLang="en-US" sz="1800" i="1">
                                  <a:solidFill>
                                    <a:srgbClr val="000000"/>
                                  </a:solidFill>
                                  <a:latin typeface="Cambria Math" panose="02040503050406030204" pitchFamily="18" charset="0"/>
                                </a:rPr>
                              </m:ctrlPr>
                            </m:dPr>
                            <m:e>
                              <m:r>
                                <a:rPr lang="en-US" altLang="zh-CN" sz="1800" b="0" i="1" smtClean="0">
                                  <a:solidFill>
                                    <a:srgbClr val="000000"/>
                                  </a:solidFill>
                                  <a:latin typeface="Cambria Math" panose="02040503050406030204" pitchFamily="18" charset="0"/>
                                </a:rPr>
                                <m:t>𝑚</m:t>
                              </m:r>
                            </m:e>
                          </m:d>
                        </m:e>
                      </m:nary>
                    </m:oMath>
                  </m:oMathPara>
                </a14:m>
                <a:endParaRPr lang="zh-CN" altLang="en-US" dirty="0"/>
              </a:p>
            </p:txBody>
          </p:sp>
        </mc:Choice>
        <mc:Fallback xmlns="">
          <p:sp>
            <p:nvSpPr>
              <p:cNvPr id="55" name="物件 3">
                <a:extLst>
                  <a:ext uri="{FF2B5EF4-FFF2-40B4-BE49-F238E27FC236}">
                    <a16:creationId xmlns:a16="http://schemas.microsoft.com/office/drawing/2014/main" id="{45DD5940-CB9B-40C7-B971-43052CC442D4}"/>
                  </a:ext>
                </a:extLst>
              </p:cNvPr>
              <p:cNvSpPr txBox="1">
                <a:spLocks noRot="1" noChangeAspect="1" noMove="1" noResize="1" noEditPoints="1" noAdjustHandles="1" noChangeArrowheads="1" noChangeShapeType="1" noTextEdit="1"/>
              </p:cNvSpPr>
              <p:nvPr/>
            </p:nvSpPr>
            <p:spPr bwMode="auto">
              <a:xfrm>
                <a:off x="7098075" y="3519774"/>
                <a:ext cx="3322637" cy="18478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56" name="object 3">
            <a:extLst>
              <a:ext uri="{FF2B5EF4-FFF2-40B4-BE49-F238E27FC236}">
                <a16:creationId xmlns:a16="http://schemas.microsoft.com/office/drawing/2014/main" id="{D4039B81-A5FB-4AF3-8650-8A875934720F}"/>
              </a:ext>
            </a:extLst>
          </p:cNvPr>
          <p:cNvSpPr txBox="1"/>
          <p:nvPr/>
        </p:nvSpPr>
        <p:spPr>
          <a:xfrm>
            <a:off x="6775655" y="2702726"/>
            <a:ext cx="4330495"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lang="zh-CN" altLang="en-US" sz="1634" spc="-5" dirty="0">
                <a:solidFill>
                  <a:srgbClr val="3333FF"/>
                </a:solidFill>
                <a:latin typeface="Arial MT"/>
                <a:cs typeface="Arial MT"/>
              </a:rPr>
              <a:t>单位冲激信号是单位阶跃信号的一阶差分</a:t>
            </a:r>
            <a:endParaRPr sz="1634" dirty="0">
              <a:latin typeface="Arial MT"/>
              <a:cs typeface="Arial MT"/>
            </a:endParaRPr>
          </a:p>
        </p:txBody>
      </p:sp>
    </p:spTree>
    <p:extLst>
      <p:ext uri="{BB962C8B-B14F-4D97-AF65-F5344CB8AC3E}">
        <p14:creationId xmlns:p14="http://schemas.microsoft.com/office/powerpoint/2010/main" val="3291580158"/>
      </p:ext>
    </p:extLst>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重要公式：欧拉公式</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pic>
        <p:nvPicPr>
          <p:cNvPr id="14" name="object 4">
            <a:extLst>
              <a:ext uri="{FF2B5EF4-FFF2-40B4-BE49-F238E27FC236}">
                <a16:creationId xmlns:a16="http://schemas.microsoft.com/office/drawing/2014/main" id="{6CA79BAC-08C4-4FE4-82BD-FD8571F171A2}"/>
              </a:ext>
            </a:extLst>
          </p:cNvPr>
          <p:cNvPicPr/>
          <p:nvPr/>
        </p:nvPicPr>
        <p:blipFill>
          <a:blip r:embed="rId2" cstate="print"/>
          <a:stretch>
            <a:fillRect/>
          </a:stretch>
        </p:blipFill>
        <p:spPr>
          <a:xfrm>
            <a:off x="660400" y="1747052"/>
            <a:ext cx="4094975" cy="2882098"/>
          </a:xfrm>
          <a:prstGeom prst="rect">
            <a:avLst/>
          </a:prstGeom>
        </p:spPr>
      </p:pic>
    </p:spTree>
    <p:extLst>
      <p:ext uri="{BB962C8B-B14F-4D97-AF65-F5344CB8AC3E}">
        <p14:creationId xmlns:p14="http://schemas.microsoft.com/office/powerpoint/2010/main" val="2133903151"/>
      </p:ext>
    </p:extLst>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复数的表示形式</a:t>
                </a:r>
                <a:r>
                  <a:rPr lang="zh-CN" alt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solidFill>
                          <a:srgbClr val="000000"/>
                        </a:solidFill>
                        <a:latin typeface="Cambria Math" panose="02040503050406030204" pitchFamily="18" charset="0"/>
                      </a:rPr>
                      <m:t>𝑧</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𝑥</m:t>
                    </m:r>
                    <m:r>
                      <a:rPr lang="zh-CN" altLang="en-US" sz="240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𝑦</m:t>
                    </m:r>
                  </m:oMath>
                </a14:m>
                <a:r>
                  <a:rPr lang="zh-CN" altLang="en-US" sz="2400" dirty="0"/>
                  <a:t>，复数信号表示二维信号；</a:t>
                </a:r>
                <a:endParaRPr lang="en-US" altLang="zh-CN" sz="2400" dirty="0"/>
              </a:p>
              <a:p>
                <a:pPr lvl="1">
                  <a:buFont typeface="Wingdings" panose="05000000000000000000" pitchFamily="2" charset="2"/>
                  <a:buChar char="l"/>
                </a:pPr>
                <a:endParaRPr lang="en-US" altLang="zh-CN" sz="2400" dirty="0"/>
              </a:p>
              <a:p>
                <a:pPr lvl="1">
                  <a:buFont typeface="Wingdings" panose="05000000000000000000" pitchFamily="2" charset="2"/>
                  <a:buChar char="l"/>
                </a:pPr>
                <a:r>
                  <a:rPr lang="en-US" altLang="zh-CN" sz="2400" dirty="0"/>
                  <a:t> </a:t>
                </a:r>
                <a:r>
                  <a:rPr lang="zh-CN" altLang="en-US" sz="2400" dirty="0"/>
                  <a:t>复数的直角坐标</a:t>
                </a:r>
                <a:r>
                  <a:rPr lang="en-US" altLang="zh-CN" sz="2400" dirty="0"/>
                  <a:t>/</a:t>
                </a:r>
                <a:r>
                  <a:rPr lang="zh-CN" altLang="en-US" sz="2400" dirty="0"/>
                  <a:t>极坐标表示：</a:t>
                </a:r>
                <a:endParaRPr lang="en-US" altLang="zh-CN" sz="2400" dirty="0"/>
              </a:p>
              <a:p>
                <a:pPr marL="111760" lvl="1" indent="0">
                  <a:buNone/>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pitchFamily="18" charset="0"/>
                        </a:rPr>
                        <m:t>𝑥</m:t>
                      </m:r>
                      <m:r>
                        <a:rPr lang="zh-CN" altLang="en-US" sz="240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smtClean="0">
                          <a:solidFill>
                            <a:srgbClr val="000000"/>
                          </a:solidFill>
                          <a:latin typeface="Cambria Math" panose="02040503050406030204" pitchFamily="18" charset="0"/>
                        </a:rPr>
                        <m:t>𝑦</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𝑟</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cos</m:t>
                          </m:r>
                        </m:fName>
                        <m:e>
                          <m:r>
                            <a:rPr lang="zh-CN" altLang="en-US" sz="2400" i="1">
                              <a:solidFill>
                                <a:srgbClr val="000000"/>
                              </a:solidFill>
                              <a:latin typeface="Cambria Math" panose="02040503050406030204" pitchFamily="18" charset="0"/>
                            </a:rPr>
                            <m:t>𝜃</m:t>
                          </m:r>
                        </m:e>
                      </m:func>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𝑟</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sin</m:t>
                          </m:r>
                        </m:fName>
                        <m:e>
                          <m:r>
                            <a:rPr lang="zh-CN" altLang="en-US" sz="2400" i="1">
                              <a:solidFill>
                                <a:srgbClr val="000000"/>
                              </a:solidFill>
                              <a:latin typeface="Cambria Math" panose="02040503050406030204" pitchFamily="18" charset="0"/>
                            </a:rPr>
                            <m:t>𝜃</m:t>
                          </m:r>
                        </m:e>
                      </m:func>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𝑟</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𝑒</m:t>
                          </m:r>
                        </m:e>
                        <m:sup>
                          <m:r>
                            <a:rPr lang="en-US" altLang="zh-CN" sz="2400" b="0" i="1" smtClean="0">
                              <a:solidFill>
                                <a:srgbClr val="000000"/>
                              </a:solidFill>
                              <a:latin typeface="Cambria Math" panose="02040503050406030204" pitchFamily="18" charset="0"/>
                            </a:rPr>
                            <m:t>𝑗</m:t>
                          </m:r>
                          <m:r>
                            <a:rPr lang="zh-CN" altLang="en-US" sz="2400" b="0" i="1" smtClean="0">
                              <a:solidFill>
                                <a:srgbClr val="000000"/>
                              </a:solidFill>
                              <a:latin typeface="Cambria Math" panose="02040503050406030204" pitchFamily="18" charset="0"/>
                            </a:rPr>
                            <m:t>𝜃</m:t>
                          </m:r>
                        </m:sup>
                      </m:sSup>
                    </m:oMath>
                  </m:oMathPara>
                </a14:m>
                <a:endParaRPr lang="zh-CN" altLang="en-US" sz="2400" dirty="0"/>
              </a:p>
              <a:p>
                <a:pPr marL="111760" lvl="1" indent="0">
                  <a:buNone/>
                </a:pPr>
                <a:endParaRPr lang="zh-CN" altLang="en-US" sz="2400" dirty="0"/>
              </a:p>
              <a:p>
                <a:pPr marL="215900" lvl="2" indent="0">
                  <a:buNone/>
                </a:pP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直角坐标</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极坐标</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586" t="-2299"/>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56A169ED-7E24-4C0B-A0BE-832D7DECE522}"/>
              </a:ext>
            </a:extLst>
          </p:cNvPr>
          <p:cNvCxnSpPr/>
          <p:nvPr/>
        </p:nvCxnSpPr>
        <p:spPr bwMode="auto">
          <a:xfrm>
            <a:off x="3990975" y="2762250"/>
            <a:ext cx="1057275"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252683C6-DA48-480E-B676-1509B0A3D33F}"/>
              </a:ext>
            </a:extLst>
          </p:cNvPr>
          <p:cNvCxnSpPr>
            <a:cxnSpLocks/>
          </p:cNvCxnSpPr>
          <p:nvPr/>
        </p:nvCxnSpPr>
        <p:spPr bwMode="auto">
          <a:xfrm>
            <a:off x="7848600" y="2762250"/>
            <a:ext cx="581025"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9" name="直接箭头连接符 8">
            <a:extLst>
              <a:ext uri="{FF2B5EF4-FFF2-40B4-BE49-F238E27FC236}">
                <a16:creationId xmlns:a16="http://schemas.microsoft.com/office/drawing/2014/main" id="{3E866939-A6C4-4030-B533-D776275E57C4}"/>
              </a:ext>
            </a:extLst>
          </p:cNvPr>
          <p:cNvCxnSpPr/>
          <p:nvPr/>
        </p:nvCxnSpPr>
        <p:spPr bwMode="auto">
          <a:xfrm flipH="1">
            <a:off x="3657600" y="2762250"/>
            <a:ext cx="638175" cy="390525"/>
          </a:xfrm>
          <a:prstGeom prst="straightConnector1">
            <a:avLst/>
          </a:prstGeom>
          <a:solidFill>
            <a:schemeClr val="accent1"/>
          </a:solidFill>
          <a:ln w="9525" cap="flat" cmpd="sng" algn="ctr">
            <a:solidFill>
              <a:srgbClr val="FF0000"/>
            </a:solidFill>
            <a:prstDash val="solid"/>
            <a:round/>
            <a:headEnd type="none" w="med" len="med"/>
            <a:tailEnd type="triangle"/>
          </a:ln>
        </p:spPr>
      </p:cxnSp>
      <p:cxnSp>
        <p:nvCxnSpPr>
          <p:cNvPr id="12" name="直接箭头连接符 11">
            <a:extLst>
              <a:ext uri="{FF2B5EF4-FFF2-40B4-BE49-F238E27FC236}">
                <a16:creationId xmlns:a16="http://schemas.microsoft.com/office/drawing/2014/main" id="{9660AE70-00D3-41B1-931B-DDA697B4D8B3}"/>
              </a:ext>
            </a:extLst>
          </p:cNvPr>
          <p:cNvCxnSpPr>
            <a:cxnSpLocks/>
          </p:cNvCxnSpPr>
          <p:nvPr/>
        </p:nvCxnSpPr>
        <p:spPr bwMode="auto">
          <a:xfrm>
            <a:off x="8201025" y="2762250"/>
            <a:ext cx="619125" cy="390525"/>
          </a:xfrm>
          <a:prstGeom prst="straightConnector1">
            <a:avLst/>
          </a:prstGeom>
          <a:solidFill>
            <a:schemeClr val="accent1"/>
          </a:solidFill>
          <a:ln w="9525" cap="flat" cmpd="sng" algn="ctr">
            <a:solidFill>
              <a:srgbClr val="FF0000"/>
            </a:solidFill>
            <a:prstDash val="solid"/>
            <a:round/>
            <a:headEnd type="none" w="med" len="med"/>
            <a:tailEnd type="triangle"/>
          </a:ln>
        </p:spPr>
      </p:cxnSp>
      <p:pic>
        <p:nvPicPr>
          <p:cNvPr id="3074" name="Picture 2" descr="cartesian-polar-coordinates-conversion-formulas |">
            <a:extLst>
              <a:ext uri="{FF2B5EF4-FFF2-40B4-BE49-F238E27FC236}">
                <a16:creationId xmlns:a16="http://schemas.microsoft.com/office/drawing/2014/main" id="{9A9C50F0-BB56-4A97-95AF-7983C2263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435" y="3609975"/>
            <a:ext cx="5162550" cy="251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661667"/>
      </p:ext>
    </p:extLst>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14</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复指数信号基波频域与基波周期：</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复指数信号的谐波信号：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要求会计算复指数信号或正余弦信号的基波周期</a:t>
            </a:r>
            <a:endParaRPr lang="en-US" altLang="zh-CN" sz="2175" dirty="0">
              <a:solidFill>
                <a:srgbClr val="FF0000"/>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Object 14">
            <a:extLst>
              <a:ext uri="{FF2B5EF4-FFF2-40B4-BE49-F238E27FC236}">
                <a16:creationId xmlns:a16="http://schemas.microsoft.com/office/drawing/2014/main" id="{88629743-D3F2-4CFB-8808-774385372C80}"/>
              </a:ext>
            </a:extLst>
          </p:cNvPr>
          <p:cNvGraphicFramePr>
            <a:graphicFrameLocks noChangeAspect="1"/>
          </p:cNvGraphicFramePr>
          <p:nvPr>
            <p:extLst>
              <p:ext uri="{D42A27DB-BD31-4B8C-83A1-F6EECF244321}">
                <p14:modId xmlns:p14="http://schemas.microsoft.com/office/powerpoint/2010/main" val="1194367814"/>
              </p:ext>
            </p:extLst>
          </p:nvPr>
        </p:nvGraphicFramePr>
        <p:xfrm>
          <a:off x="1373189" y="1708963"/>
          <a:ext cx="2111375" cy="576262"/>
        </p:xfrm>
        <a:graphic>
          <a:graphicData uri="http://schemas.openxmlformats.org/presentationml/2006/ole">
            <mc:AlternateContent xmlns:mc="http://schemas.openxmlformats.org/markup-compatibility/2006">
              <mc:Choice xmlns:v="urn:schemas-microsoft-com:vml" Requires="v">
                <p:oleObj spid="_x0000_s4462" name="Equation" r:id="rId3" imgW="736600" imgH="228600" progId="Equation.3">
                  <p:embed/>
                </p:oleObj>
              </mc:Choice>
              <mc:Fallback>
                <p:oleObj name="Equation" r:id="rId3" imgW="736600" imgH="228600" progId="Equation.3">
                  <p:embed/>
                  <p:pic>
                    <p:nvPicPr>
                      <p:cNvPr id="5" name="Object 14">
                        <a:extLst>
                          <a:ext uri="{FF2B5EF4-FFF2-40B4-BE49-F238E27FC236}">
                            <a16:creationId xmlns:a16="http://schemas.microsoft.com/office/drawing/2014/main" id="{72F8B633-9C1E-453E-B394-9FA91E33E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189" y="1708963"/>
                        <a:ext cx="21113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a:extLst>
              <a:ext uri="{FF2B5EF4-FFF2-40B4-BE49-F238E27FC236}">
                <a16:creationId xmlns:a16="http://schemas.microsoft.com/office/drawing/2014/main" id="{BFCE0489-8E91-4B6F-8656-33622883C14B}"/>
              </a:ext>
            </a:extLst>
          </p:cNvPr>
          <p:cNvGraphicFramePr>
            <a:graphicFrameLocks noChangeAspect="1"/>
          </p:cNvGraphicFramePr>
          <p:nvPr>
            <p:extLst>
              <p:ext uri="{D42A27DB-BD31-4B8C-83A1-F6EECF244321}">
                <p14:modId xmlns:p14="http://schemas.microsoft.com/office/powerpoint/2010/main" val="2278777828"/>
              </p:ext>
            </p:extLst>
          </p:nvPr>
        </p:nvGraphicFramePr>
        <p:xfrm>
          <a:off x="6499226" y="1610539"/>
          <a:ext cx="1235075" cy="936625"/>
        </p:xfrm>
        <a:graphic>
          <a:graphicData uri="http://schemas.openxmlformats.org/presentationml/2006/ole">
            <mc:AlternateContent xmlns:mc="http://schemas.openxmlformats.org/markup-compatibility/2006">
              <mc:Choice xmlns:v="urn:schemas-microsoft-com:vml" Requires="v">
                <p:oleObj spid="_x0000_s4463" name="方程式" r:id="rId5" imgW="545863" imgH="431613" progId="Equation.3">
                  <p:embed/>
                </p:oleObj>
              </mc:Choice>
              <mc:Fallback>
                <p:oleObj name="方程式" r:id="rId5" imgW="545863" imgH="431613" progId="Equation.3">
                  <p:embed/>
                  <p:pic>
                    <p:nvPicPr>
                      <p:cNvPr id="6" name="Object 16">
                        <a:extLst>
                          <a:ext uri="{FF2B5EF4-FFF2-40B4-BE49-F238E27FC236}">
                            <a16:creationId xmlns:a16="http://schemas.microsoft.com/office/drawing/2014/main" id="{D906A431-19B4-410F-A3C9-A59632A855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9226" y="1610539"/>
                        <a:ext cx="123507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7">
            <a:extLst>
              <a:ext uri="{FF2B5EF4-FFF2-40B4-BE49-F238E27FC236}">
                <a16:creationId xmlns:a16="http://schemas.microsoft.com/office/drawing/2014/main" id="{69423892-A7C3-4D22-9725-F99AF1A459F2}"/>
              </a:ext>
            </a:extLst>
          </p:cNvPr>
          <p:cNvSpPr txBox="1">
            <a:spLocks noChangeArrowheads="1"/>
          </p:cNvSpPr>
          <p:nvPr/>
        </p:nvSpPr>
        <p:spPr bwMode="auto">
          <a:xfrm>
            <a:off x="3629026" y="1789926"/>
            <a:ext cx="2784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fundamental period</a:t>
            </a:r>
          </a:p>
        </p:txBody>
      </p:sp>
      <p:sp>
        <p:nvSpPr>
          <p:cNvPr id="15" name="Text Box 19">
            <a:extLst>
              <a:ext uri="{FF2B5EF4-FFF2-40B4-BE49-F238E27FC236}">
                <a16:creationId xmlns:a16="http://schemas.microsoft.com/office/drawing/2014/main" id="{0670E1D3-3B09-4EA6-8228-AE7A74328302}"/>
              </a:ext>
            </a:extLst>
          </p:cNvPr>
          <p:cNvSpPr txBox="1">
            <a:spLocks noChangeArrowheads="1"/>
          </p:cNvSpPr>
          <p:nvPr/>
        </p:nvSpPr>
        <p:spPr bwMode="auto">
          <a:xfrm>
            <a:off x="3319463" y="2689265"/>
            <a:ext cx="32639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fundamental frequency</a:t>
            </a:r>
          </a:p>
        </p:txBody>
      </p:sp>
      <p:graphicFrame>
        <p:nvGraphicFramePr>
          <p:cNvPr id="16" name="Object 20">
            <a:extLst>
              <a:ext uri="{FF2B5EF4-FFF2-40B4-BE49-F238E27FC236}">
                <a16:creationId xmlns:a16="http://schemas.microsoft.com/office/drawing/2014/main" id="{A56CE837-FC34-416F-846C-22E498275F2E}"/>
              </a:ext>
            </a:extLst>
          </p:cNvPr>
          <p:cNvGraphicFramePr>
            <a:graphicFrameLocks noChangeAspect="1"/>
          </p:cNvGraphicFramePr>
          <p:nvPr>
            <p:extLst>
              <p:ext uri="{D42A27DB-BD31-4B8C-83A1-F6EECF244321}">
                <p14:modId xmlns:p14="http://schemas.microsoft.com/office/powerpoint/2010/main" val="703034331"/>
              </p:ext>
            </p:extLst>
          </p:nvPr>
        </p:nvGraphicFramePr>
        <p:xfrm>
          <a:off x="6583363" y="2547977"/>
          <a:ext cx="1363662" cy="971550"/>
        </p:xfrm>
        <a:graphic>
          <a:graphicData uri="http://schemas.openxmlformats.org/presentationml/2006/ole">
            <mc:AlternateContent xmlns:mc="http://schemas.openxmlformats.org/markup-compatibility/2006">
              <mc:Choice xmlns:v="urn:schemas-microsoft-com:vml" Requires="v">
                <p:oleObj spid="_x0000_s4464" name="Equation" r:id="rId7" imgW="558558" imgH="431613" progId="Equation.3">
                  <p:embed/>
                </p:oleObj>
              </mc:Choice>
              <mc:Fallback>
                <p:oleObj name="Equation" r:id="rId7" imgW="558558" imgH="431613" progId="Equation.3">
                  <p:embed/>
                  <p:pic>
                    <p:nvPicPr>
                      <p:cNvPr id="9" name="Object 20">
                        <a:extLst>
                          <a:ext uri="{FF2B5EF4-FFF2-40B4-BE49-F238E27FC236}">
                            <a16:creationId xmlns:a16="http://schemas.microsoft.com/office/drawing/2014/main" id="{CAE8430B-C454-4EEA-ADA9-A5623550B1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3363" y="2547977"/>
                        <a:ext cx="136366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1">
            <a:extLst>
              <a:ext uri="{FF2B5EF4-FFF2-40B4-BE49-F238E27FC236}">
                <a16:creationId xmlns:a16="http://schemas.microsoft.com/office/drawing/2014/main" id="{57830A24-F51D-4C58-9851-4F1DA8B0ABFA}"/>
              </a:ext>
            </a:extLst>
          </p:cNvPr>
          <p:cNvGraphicFramePr>
            <a:graphicFrameLocks noChangeAspect="1"/>
          </p:cNvGraphicFramePr>
          <p:nvPr>
            <p:extLst>
              <p:ext uri="{D42A27DB-BD31-4B8C-83A1-F6EECF244321}">
                <p14:modId xmlns:p14="http://schemas.microsoft.com/office/powerpoint/2010/main" val="2086417266"/>
              </p:ext>
            </p:extLst>
          </p:nvPr>
        </p:nvGraphicFramePr>
        <p:xfrm>
          <a:off x="3767138" y="3519527"/>
          <a:ext cx="2328862" cy="539750"/>
        </p:xfrm>
        <a:graphic>
          <a:graphicData uri="http://schemas.openxmlformats.org/presentationml/2006/ole">
            <mc:AlternateContent xmlns:mc="http://schemas.openxmlformats.org/markup-compatibility/2006">
              <mc:Choice xmlns:v="urn:schemas-microsoft-com:vml" Requires="v">
                <p:oleObj spid="_x0000_s4465" name="方程式" r:id="rId9" imgW="850900" imgH="228600" progId="Equation.3">
                  <p:embed/>
                </p:oleObj>
              </mc:Choice>
              <mc:Fallback>
                <p:oleObj name="方程式" r:id="rId9" imgW="850900" imgH="228600" progId="Equation.3">
                  <p:embed/>
                  <p:pic>
                    <p:nvPicPr>
                      <p:cNvPr id="10" name="Object 21">
                        <a:extLst>
                          <a:ext uri="{FF2B5EF4-FFF2-40B4-BE49-F238E27FC236}">
                            <a16:creationId xmlns:a16="http://schemas.microsoft.com/office/drawing/2014/main" id="{8BC646E5-B2A6-44C6-AD49-8CA101D505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7138" y="3519527"/>
                        <a:ext cx="23288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a:extLst>
              <a:ext uri="{FF2B5EF4-FFF2-40B4-BE49-F238E27FC236}">
                <a16:creationId xmlns:a16="http://schemas.microsoft.com/office/drawing/2014/main" id="{E4D7C60A-AC32-4BE8-9314-B680AA836415}"/>
              </a:ext>
            </a:extLst>
          </p:cNvPr>
          <p:cNvGraphicFramePr>
            <a:graphicFrameLocks noChangeAspect="1"/>
          </p:cNvGraphicFramePr>
          <p:nvPr>
            <p:extLst>
              <p:ext uri="{D42A27DB-BD31-4B8C-83A1-F6EECF244321}">
                <p14:modId xmlns:p14="http://schemas.microsoft.com/office/powerpoint/2010/main" val="2497429552"/>
              </p:ext>
            </p:extLst>
          </p:nvPr>
        </p:nvGraphicFramePr>
        <p:xfrm>
          <a:off x="1308101" y="4572776"/>
          <a:ext cx="6426200" cy="647700"/>
        </p:xfrm>
        <a:graphic>
          <a:graphicData uri="http://schemas.openxmlformats.org/presentationml/2006/ole">
            <mc:AlternateContent xmlns:mc="http://schemas.openxmlformats.org/markup-compatibility/2006">
              <mc:Choice xmlns:v="urn:schemas-microsoft-com:vml" Requires="v">
                <p:oleObj spid="_x0000_s4466" name="方程式" r:id="rId11" imgW="1841500" imgH="241300" progId="Equation.3">
                  <p:embed/>
                </p:oleObj>
              </mc:Choice>
              <mc:Fallback>
                <p:oleObj name="方程式" r:id="rId11" imgW="1841500" imgH="241300" progId="Equation.3">
                  <p:embed/>
                  <p:pic>
                    <p:nvPicPr>
                      <p:cNvPr id="5" name="Object 4">
                        <a:extLst>
                          <a:ext uri="{FF2B5EF4-FFF2-40B4-BE49-F238E27FC236}">
                            <a16:creationId xmlns:a16="http://schemas.microsoft.com/office/drawing/2014/main" id="{D4F43411-98B1-46A4-94C7-5357C530AC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8101" y="4572776"/>
                        <a:ext cx="6426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9" name="Object 6">
                <a:extLst>
                  <a:ext uri="{FF2B5EF4-FFF2-40B4-BE49-F238E27FC236}">
                    <a16:creationId xmlns:a16="http://schemas.microsoft.com/office/drawing/2014/main" id="{05D75C39-15CC-4134-A5E9-91C791E10D55}"/>
                  </a:ext>
                </a:extLst>
              </p:cNvPr>
              <p:cNvSpPr txBox="1"/>
              <p:nvPr/>
            </p:nvSpPr>
            <p:spPr bwMode="auto">
              <a:xfrm>
                <a:off x="11035559" y="5832960"/>
                <a:ext cx="773113" cy="5762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ω</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9" name="Object 6">
                <a:extLst>
                  <a:ext uri="{FF2B5EF4-FFF2-40B4-BE49-F238E27FC236}">
                    <a16:creationId xmlns:a16="http://schemas.microsoft.com/office/drawing/2014/main" id="{05D75C39-15CC-4134-A5E9-91C791E10D55}"/>
                  </a:ext>
                </a:extLst>
              </p:cNvPr>
              <p:cNvSpPr txBox="1">
                <a:spLocks noRot="1" noChangeAspect="1" noMove="1" noResize="1" noEditPoints="1" noAdjustHandles="1" noChangeArrowheads="1" noChangeShapeType="1" noTextEdit="1"/>
              </p:cNvSpPr>
              <p:nvPr/>
            </p:nvSpPr>
            <p:spPr bwMode="auto">
              <a:xfrm>
                <a:off x="11035559" y="5832960"/>
                <a:ext cx="773113" cy="576262"/>
              </a:xfrm>
              <a:prstGeom prst="rect">
                <a:avLst/>
              </a:prstGeom>
              <a:blipFill>
                <a:blip r:embed="rId13"/>
                <a:stretch>
                  <a:fillRect l="-2362"/>
                </a:stretch>
              </a:blipFill>
              <a:ln>
                <a:noFill/>
              </a:ln>
              <a:effectLst/>
            </p:spPr>
            <p:txBody>
              <a:bodyPr/>
              <a:lstStyle/>
              <a:p>
                <a:r>
                  <a:rPr lang="zh-CN" altLang="en-US">
                    <a:noFill/>
                  </a:rPr>
                  <a:t> </a:t>
                </a:r>
              </a:p>
            </p:txBody>
          </p:sp>
        </mc:Fallback>
      </mc:AlternateContent>
      <p:sp>
        <p:nvSpPr>
          <p:cNvPr id="20" name="Text Box 7">
            <a:extLst>
              <a:ext uri="{FF2B5EF4-FFF2-40B4-BE49-F238E27FC236}">
                <a16:creationId xmlns:a16="http://schemas.microsoft.com/office/drawing/2014/main" id="{7B8B48A2-695D-4C66-AC89-6468CDC531CA}"/>
              </a:ext>
            </a:extLst>
          </p:cNvPr>
          <p:cNvSpPr txBox="1">
            <a:spLocks noChangeArrowheads="1"/>
          </p:cNvSpPr>
          <p:nvPr/>
        </p:nvSpPr>
        <p:spPr bwMode="auto">
          <a:xfrm>
            <a:off x="7708159" y="5747235"/>
            <a:ext cx="31710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Harmonical frequency</a:t>
            </a:r>
          </a:p>
        </p:txBody>
      </p:sp>
      <mc:AlternateContent xmlns:mc="http://schemas.openxmlformats.org/markup-compatibility/2006" xmlns:a14="http://schemas.microsoft.com/office/drawing/2010/main">
        <mc:Choice Requires="a14">
          <p:sp>
            <p:nvSpPr>
              <p:cNvPr id="21" name="Object 9">
                <a:extLst>
                  <a:ext uri="{FF2B5EF4-FFF2-40B4-BE49-F238E27FC236}">
                    <a16:creationId xmlns:a16="http://schemas.microsoft.com/office/drawing/2014/main" id="{CA5DFC27-E5E5-49B8-AAE1-77054786F143}"/>
                  </a:ext>
                </a:extLst>
              </p:cNvPr>
              <p:cNvSpPr txBox="1"/>
              <p:nvPr/>
            </p:nvSpPr>
            <p:spPr bwMode="auto">
              <a:xfrm>
                <a:off x="10645034" y="4576453"/>
                <a:ext cx="1444625" cy="9715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en-US" altLang="zh-CN" b="0" i="1" smtClean="0">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m:rPr>
                              <m:sty m:val="p"/>
                            </m:rPr>
                            <a:rPr lang="zh-CN" altLang="en-US" i="1">
                              <a:solidFill>
                                <a:srgbClr val="000000"/>
                              </a:solidFill>
                              <a:latin typeface="Cambria Math" panose="02040503050406030204" pitchFamily="18" charset="0"/>
                            </a:rPr>
                            <m:t>π</m:t>
                          </m:r>
                        </m:num>
                        <m:den>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ω</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den>
                      </m:f>
                    </m:oMath>
                  </m:oMathPara>
                </a14:m>
                <a:endParaRPr lang="zh-CN" altLang="en-US" dirty="0"/>
              </a:p>
            </p:txBody>
          </p:sp>
        </mc:Choice>
        <mc:Fallback xmlns="">
          <p:sp>
            <p:nvSpPr>
              <p:cNvPr id="21" name="Object 9">
                <a:extLst>
                  <a:ext uri="{FF2B5EF4-FFF2-40B4-BE49-F238E27FC236}">
                    <a16:creationId xmlns:a16="http://schemas.microsoft.com/office/drawing/2014/main" id="{CA5DFC27-E5E5-49B8-AAE1-77054786F143}"/>
                  </a:ext>
                </a:extLst>
              </p:cNvPr>
              <p:cNvSpPr txBox="1">
                <a:spLocks noRot="1" noChangeAspect="1" noMove="1" noResize="1" noEditPoints="1" noAdjustHandles="1" noChangeArrowheads="1" noChangeShapeType="1" noTextEdit="1"/>
              </p:cNvSpPr>
              <p:nvPr/>
            </p:nvSpPr>
            <p:spPr bwMode="auto">
              <a:xfrm>
                <a:off x="10645034" y="4576453"/>
                <a:ext cx="1444625" cy="971550"/>
              </a:xfrm>
              <a:prstGeom prst="rect">
                <a:avLst/>
              </a:prstGeom>
              <a:blipFill>
                <a:blip r:embed="rId14"/>
                <a:stretch>
                  <a:fillRect/>
                </a:stretch>
              </a:blipFill>
              <a:ln>
                <a:noFill/>
              </a:ln>
              <a:effectLst/>
            </p:spPr>
            <p:txBody>
              <a:bodyPr/>
              <a:lstStyle/>
              <a:p>
                <a:r>
                  <a:rPr lang="zh-CN" altLang="en-US">
                    <a:noFill/>
                  </a:rPr>
                  <a:t> </a:t>
                </a:r>
              </a:p>
            </p:txBody>
          </p:sp>
        </mc:Fallback>
      </mc:AlternateContent>
      <p:sp>
        <p:nvSpPr>
          <p:cNvPr id="22" name="Text Box 10">
            <a:extLst>
              <a:ext uri="{FF2B5EF4-FFF2-40B4-BE49-F238E27FC236}">
                <a16:creationId xmlns:a16="http://schemas.microsoft.com/office/drawing/2014/main" id="{1C3CA4E6-196B-4A24-B955-D160196F4D72}"/>
              </a:ext>
            </a:extLst>
          </p:cNvPr>
          <p:cNvSpPr txBox="1">
            <a:spLocks noChangeArrowheads="1"/>
          </p:cNvSpPr>
          <p:nvPr/>
        </p:nvSpPr>
        <p:spPr bwMode="auto">
          <a:xfrm>
            <a:off x="7708160" y="4659798"/>
            <a:ext cx="26917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Harmonical period</a:t>
            </a:r>
          </a:p>
        </p:txBody>
      </p:sp>
    </p:spTree>
    <p:extLst>
      <p:ext uri="{BB962C8B-B14F-4D97-AF65-F5344CB8AC3E}">
        <p14:creationId xmlns:p14="http://schemas.microsoft.com/office/powerpoint/2010/main" val="3988583543"/>
      </p:ext>
    </p:extLst>
  </p:cSld>
  <p:clrMapOvr>
    <a:masterClrMapping/>
  </p:clrMapOvr>
  <p:transition spd="med">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重要概念：</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spcAft>
                <a:spcPts val="600"/>
              </a:spcAft>
              <a:buNone/>
            </a:pPr>
            <a:r>
              <a:rPr lang="zh-CN" altLang="en-US" sz="2000" dirty="0">
                <a:solidFill>
                  <a:schemeClr val="tx1"/>
                </a:solidFill>
                <a:latin typeface="Times New Roman" panose="02020603050405020304" pitchFamily="18" charset="0"/>
                <a:cs typeface="Times New Roman" panose="02020603050405020304" pitchFamily="18" charset="0"/>
              </a:rPr>
              <a:t>对离散时间信号，频率为</a:t>
            </a:r>
            <a:r>
              <a:rPr lang="en-US" altLang="zh-TW" sz="2000" dirty="0">
                <a:solidFill>
                  <a:schemeClr val="tx1"/>
                </a:solidFill>
                <a:latin typeface="Times New Roman" panose="02020603050405020304" pitchFamily="18" charset="0"/>
                <a:cs typeface="Times New Roman" panose="02020603050405020304" pitchFamily="18" charset="0"/>
              </a:rPr>
              <a:t>ω</a:t>
            </a:r>
            <a:r>
              <a:rPr lang="en-US" altLang="zh-TW"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的复指数信号与频率为</a:t>
            </a:r>
            <a:r>
              <a:rPr lang="en-US" altLang="zh-TW" sz="2000" dirty="0">
                <a:solidFill>
                  <a:schemeClr val="tx1"/>
                </a:solidFill>
                <a:latin typeface="Times New Roman" panose="02020603050405020304" pitchFamily="18" charset="0"/>
                <a:cs typeface="Times New Roman" panose="02020603050405020304" pitchFamily="18" charset="0"/>
              </a:rPr>
              <a:t>ω</a:t>
            </a:r>
            <a:r>
              <a:rPr lang="en-US" altLang="zh-TW" sz="2000" baseline="-25000" dirty="0">
                <a:solidFill>
                  <a:schemeClr val="tx1"/>
                </a:solidFill>
                <a:latin typeface="Times New Roman" panose="02020603050405020304" pitchFamily="18" charset="0"/>
                <a:cs typeface="Times New Roman" panose="02020603050405020304" pitchFamily="18" charset="0"/>
              </a:rPr>
              <a:t>0</a:t>
            </a:r>
            <a:r>
              <a:rPr lang="en-US" altLang="zh-TW" sz="2000" dirty="0">
                <a:solidFill>
                  <a:schemeClr val="tx1"/>
                </a:solidFill>
                <a:latin typeface="Times New Roman" panose="02020603050405020304" pitchFamily="18" charset="0"/>
                <a:cs typeface="Times New Roman" panose="02020603050405020304" pitchFamily="18" charset="0"/>
              </a:rPr>
              <a:t> +m.2π</a:t>
            </a:r>
            <a:r>
              <a:rPr lang="zh-CN" altLang="en-US" sz="2000" dirty="0">
                <a:solidFill>
                  <a:schemeClr val="tx1"/>
                </a:solidFill>
                <a:latin typeface="Times New Roman" panose="02020603050405020304" pitchFamily="18" charset="0"/>
                <a:cs typeface="Times New Roman" panose="02020603050405020304" pitchFamily="18" charset="0"/>
              </a:rPr>
              <a:t>的复指数信号是同一个信号（</a:t>
            </a:r>
            <a:r>
              <a:rPr lang="en-US" altLang="zh-TW" sz="2000" dirty="0">
                <a:solidFill>
                  <a:schemeClr val="tx1"/>
                </a:solidFill>
                <a:latin typeface="Times New Roman" panose="02020603050405020304" pitchFamily="18" charset="0"/>
                <a:cs typeface="Times New Roman" panose="02020603050405020304" pitchFamily="18" charset="0"/>
              </a:rPr>
              <a:t>m</a:t>
            </a:r>
            <a:r>
              <a:rPr lang="zh-CN" altLang="en-US" sz="2000" dirty="0">
                <a:solidFill>
                  <a:schemeClr val="tx1"/>
                </a:solidFill>
                <a:latin typeface="Times New Roman" panose="02020603050405020304" pitchFamily="18" charset="0"/>
                <a:cs typeface="Times New Roman" panose="02020603050405020304" pitchFamily="18" charset="0"/>
              </a:rPr>
              <a:t>为整数）；</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spcAft>
                <a:spcPts val="600"/>
              </a:spcAft>
              <a:buNone/>
            </a:pPr>
            <a:r>
              <a:rPr lang="zh-CN" altLang="en-US" sz="2000" dirty="0">
                <a:solidFill>
                  <a:schemeClr val="tx1"/>
                </a:solidFill>
                <a:latin typeface="Times New Roman" panose="02020603050405020304" pitchFamily="18" charset="0"/>
                <a:cs typeface="Times New Roman" panose="02020603050405020304" pitchFamily="18" charset="0"/>
              </a:rPr>
              <a:t>对连续时间信号，上述关系不成立。</a:t>
            </a:r>
            <a:endParaRPr lang="en-US" altLang="zh-CN" sz="2000"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660400" y="2218011"/>
                <a:ext cx="8338024" cy="4197079"/>
              </a:xfrm>
              <a:prstGeom prst="rect">
                <a:avLst/>
              </a:prstGeom>
            </p:spPr>
            <p:txBody>
              <a:bodyPr>
                <a:normAutofit fontScale="77500" lnSpcReduction="20000"/>
              </a:bodyPr>
              <a:lstStyle/>
              <a:p>
                <a:r>
                  <a:rPr lang="en-US" altLang="zh-CN" sz="2800" dirty="0">
                    <a:solidFill>
                      <a:srgbClr val="000000"/>
                    </a:solidFill>
                  </a:rPr>
                  <a:t>Discrete-time: </a:t>
                </a:r>
                <a:r>
                  <a:rPr lang="zh-CN" altLang="en-US" sz="2800" dirty="0">
                    <a:solidFill>
                      <a:srgbClr val="000000"/>
                    </a:solidFill>
                  </a:rPr>
                  <a:t>（</a:t>
                </a:r>
                <a:r>
                  <a:rPr lang="zh-CN" altLang="zh-CN" sz="2800" dirty="0">
                    <a:effectLst/>
                    <a:ea typeface="Segoe UI Web (West European)"/>
                  </a:rPr>
                  <a:t>离散时间</a:t>
                </a:r>
                <a:r>
                  <a:rPr lang="zh-CN" altLang="en-US" sz="2800" dirty="0">
                    <a:solidFill>
                      <a:srgbClr val="000000"/>
                    </a:solidFill>
                  </a:rPr>
                  <a:t>）</a:t>
                </a:r>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zh-CN" altLang="en-US" sz="2800" i="1">
                          <a:solidFill>
                            <a:srgbClr val="000000"/>
                          </a:solidFill>
                          <a:latin typeface="Cambria Math" panose="02040503050406030204" pitchFamily="18" charset="0"/>
                        </a:rPr>
                        <m:t>=</m:t>
                      </m:r>
                      <m:func>
                        <m:funcPr>
                          <m:ctrlPr>
                            <a:rPr lang="en-US" altLang="zh-CN" sz="2800" b="0" i="1" smtClean="0">
                              <a:solidFill>
                                <a:srgbClr val="000000"/>
                              </a:solidFill>
                              <a:latin typeface="Cambria Math" panose="02040503050406030204" pitchFamily="18" charset="0"/>
                            </a:rPr>
                          </m:ctrlPr>
                        </m:funcPr>
                        <m:fName>
                          <m:r>
                            <m:rPr>
                              <m:sty m:val="p"/>
                            </m:rPr>
                            <a:rPr lang="en-US" altLang="zh-CN" sz="2800" b="0" i="0" smtClean="0">
                              <a:solidFill>
                                <a:srgbClr val="000000"/>
                              </a:solidFill>
                              <a:latin typeface="Cambria Math" panose="02040503050406030204" pitchFamily="18" charset="0"/>
                            </a:rPr>
                            <m:t>cos</m:t>
                          </m:r>
                        </m:fName>
                        <m:e>
                          <m:r>
                            <a:rPr lang="en-US" altLang="zh-CN" sz="2800" b="0" i="1" smtClean="0">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smtClean="0">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𝑛</m:t>
                      </m:r>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b="0" i="0" smtClean="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i="1">
                          <a:solidFill>
                            <a:srgbClr val="000000"/>
                          </a:solidFill>
                          <a:latin typeface="Cambria Math" panose="02040503050406030204" pitchFamily="18" charset="0"/>
                        </a:rPr>
                        <m:t>𝑛</m:t>
                      </m:r>
                      <m:r>
                        <a:rPr lang="en-US" altLang="zh-CN" sz="2800" b="0" i="1" smtClean="0">
                          <a:solidFill>
                            <a:srgbClr val="000000"/>
                          </a:solidFill>
                          <a:latin typeface="Cambria Math" panose="02040503050406030204" pitchFamily="18" charset="0"/>
                        </a:rPr>
                        <m:t>)</m:t>
                      </m:r>
                    </m:oMath>
                  </m:oMathPara>
                </a14:m>
                <a:endParaRPr lang="en-US" altLang="zh-CN" sz="2800" b="0" i="1" dirty="0">
                  <a:solidFill>
                    <a:srgbClr val="000000"/>
                  </a:solidFill>
                  <a:latin typeface="Cambria Math" panose="02040503050406030204" pitchFamily="18" charset="0"/>
                </a:endParaRPr>
              </a:p>
              <a:p>
                <a:endParaRPr lang="en-US" altLang="zh-CN" sz="2800" b="0" i="1" dirty="0">
                  <a:solidFill>
                    <a:srgbClr val="000000"/>
                  </a:solidFill>
                  <a:latin typeface="Cambria Math" panose="02040503050406030204" pitchFamily="18" charset="0"/>
                </a:endParaRPr>
              </a:p>
              <a:p>
                <a:pPr algn="ctr"/>
                <a14:m>
                  <m:oMath xmlns:m="http://schemas.openxmlformats.org/officeDocument/2006/math">
                    <m:r>
                      <a:rPr lang="en-US" altLang="zh-CN" sz="2800" b="0" i="1" smtClean="0">
                        <a:solidFill>
                          <a:srgbClr val="000000"/>
                        </a:solidFill>
                        <a:latin typeface="Cambria Math" panose="02040503050406030204" pitchFamily="18" charset="0"/>
                      </a:rPr>
                      <m:t>=</m:t>
                    </m:r>
                    <m:func>
                      <m:funcPr>
                        <m:ctrlPr>
                          <a:rPr lang="en-US" altLang="zh-CN" sz="2800" i="1" smtClean="0">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e>
                    </m:func>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smtClean="0">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e>
                    </m:func>
                    <m:r>
                      <a:rPr lang="en-US" altLang="zh-CN" sz="2800" i="1">
                        <a:solidFill>
                          <a:srgbClr val="000000"/>
                        </a:solidFill>
                        <a:latin typeface="Cambria Math" panose="02040503050406030204" pitchFamily="18" charset="0"/>
                      </a:rPr>
                      <m:t>)</m:t>
                    </m:r>
                  </m:oMath>
                </a14:m>
                <a:r>
                  <a:rPr lang="en-US" altLang="zh-CN" sz="2800" i="1" dirty="0">
                    <a:solidFill>
                      <a:srgbClr val="000000"/>
                    </a:solidFill>
                    <a:latin typeface="Cambria Math" panose="02040503050406030204" pitchFamily="18" charset="0"/>
                  </a:rPr>
                  <a:t>  </a:t>
                </a:r>
                <a:r>
                  <a:rPr lang="en-US" altLang="zh-CN" sz="2800" dirty="0">
                    <a:solidFill>
                      <a:srgbClr val="000000"/>
                    </a:solidFill>
                    <a:latin typeface="Cambria Math" panose="02040503050406030204" pitchFamily="18" charset="0"/>
                  </a:rPr>
                  <a:t>(as </a:t>
                </a:r>
                <a:r>
                  <a:rPr lang="en-US" altLang="zh-CN" sz="2800" i="1" dirty="0" err="1">
                    <a:solidFill>
                      <a:srgbClr val="000000"/>
                    </a:solidFill>
                    <a:latin typeface="Cambria Math" panose="02040503050406030204" pitchFamily="18" charset="0"/>
                  </a:rPr>
                  <a:t>m.n</a:t>
                </a:r>
                <a:r>
                  <a:rPr lang="en-US" altLang="zh-CN" sz="2800" dirty="0">
                    <a:solidFill>
                      <a:srgbClr val="000000"/>
                    </a:solidFill>
                    <a:latin typeface="Cambria Math" panose="02040503050406030204" pitchFamily="18" charset="0"/>
                  </a:rPr>
                  <a:t> is an integer)</a:t>
                </a:r>
              </a:p>
              <a:p>
                <a:pPr algn="ctr"/>
                <a:endParaRPr lang="en-US" altLang="zh-CN" sz="2800" dirty="0">
                  <a:solidFill>
                    <a:srgbClr val="000000"/>
                  </a:solidFill>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r>
                  <a:rPr lang="en-US" altLang="zh-CN" sz="2800" dirty="0">
                    <a:solidFill>
                      <a:srgbClr val="000000"/>
                    </a:solidFill>
                    <a:latin typeface="Cambria Math" panose="02040503050406030204" pitchFamily="18" charset="0"/>
                  </a:rPr>
                  <a:t>Continuous-time</a:t>
                </a:r>
                <a:r>
                  <a:rPr lang="zh-CN" altLang="en-US" sz="2800" dirty="0">
                    <a:solidFill>
                      <a:srgbClr val="000000"/>
                    </a:solidFill>
                    <a:latin typeface="Cambria Math" panose="02040503050406030204" pitchFamily="18" charset="0"/>
                    <a:sym typeface="Wingdings" panose="05000000000000000000" pitchFamily="2" charset="2"/>
                  </a:rPr>
                  <a:t>（连续时间）</a:t>
                </a:r>
                <a:br>
                  <a:rPr lang="zh-CN" altLang="en-US" sz="2800" i="1" dirty="0">
                    <a:solidFill>
                      <a:srgbClr val="000000"/>
                    </a:solidFill>
                    <a:latin typeface="Cambria Math" panose="02040503050406030204" pitchFamily="18" charset="0"/>
                  </a:rPr>
                </a:b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d>
                            <m:dPr>
                              <m:ctrlPr>
                                <a:rPr lang="zh-CN" altLang="en-US" sz="2800" i="1">
                                  <a:solidFill>
                                    <a:srgbClr val="000000"/>
                                  </a:solidFill>
                                  <a:latin typeface="Cambria Math" panose="02040503050406030204" pitchFamily="18" charset="0"/>
                                </a:rPr>
                              </m:ctrlPr>
                            </m:dPr>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d>
                          <m:r>
                            <a:rPr lang="en-US" altLang="zh-CN" sz="2800" b="0" i="1" smtClean="0">
                              <a:solidFill>
                                <a:srgbClr val="000000"/>
                              </a:solidFill>
                              <a:latin typeface="Cambria Math" panose="02040503050406030204" pitchFamily="18" charset="0"/>
                            </a:rPr>
                            <m:t>𝑡</m:t>
                          </m:r>
                        </m:sup>
                      </m:sSup>
                      <m:r>
                        <a:rPr lang="zh-CN" altLang="en-US" sz="2800" i="1">
                          <a:solidFill>
                            <a:srgbClr val="000000"/>
                          </a:solidFill>
                          <a:latin typeface="Cambria Math" panose="02040503050406030204" pitchFamily="18" charset="0"/>
                        </a:rPr>
                        <m:t>=</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𝑡</m:t>
                      </m:r>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𝑡</m:t>
                      </m:r>
                      <m:r>
                        <a:rPr lang="en-US" altLang="zh-CN" sz="2800" i="1">
                          <a:solidFill>
                            <a:srgbClr val="000000"/>
                          </a:solidFill>
                          <a:latin typeface="Cambria Math" panose="02040503050406030204" pitchFamily="18" charset="0"/>
                        </a:rPr>
                        <m:t>)</m:t>
                      </m:r>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rPr>
                        <m:t>≠</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e>
                      </m:func>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e>
                      </m:func>
                      <m:r>
                        <a:rPr lang="en-US" altLang="zh-CN" sz="2800" i="1">
                          <a:solidFill>
                            <a:srgbClr val="000000"/>
                          </a:solidFill>
                          <a:latin typeface="Cambria Math" panose="02040503050406030204" pitchFamily="18" charset="0"/>
                        </a:rPr>
                        <m:t>)</m:t>
                      </m:r>
                      <m:r>
                        <m:rPr>
                          <m:nor/>
                        </m:rPr>
                        <a:rPr lang="en-US" altLang="zh-CN" sz="2800" i="1"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m:t>
                      </m:r>
                      <m:r>
                        <m:rPr>
                          <m:nor/>
                        </m:rPr>
                        <a:rPr lang="en-US" altLang="zh-CN" sz="2800" dirty="0">
                          <a:solidFill>
                            <a:srgbClr val="000000"/>
                          </a:solidFill>
                          <a:latin typeface="Cambria Math" panose="02040503050406030204" pitchFamily="18" charset="0"/>
                        </a:rPr>
                        <m:t>as</m:t>
                      </m:r>
                      <m:r>
                        <m:rPr>
                          <m:nor/>
                        </m:rPr>
                        <a:rPr lang="en-US" altLang="zh-CN" sz="2800" dirty="0">
                          <a:solidFill>
                            <a:srgbClr val="000000"/>
                          </a:solidFill>
                          <a:latin typeface="Cambria Math" panose="02040503050406030204" pitchFamily="18" charset="0"/>
                        </a:rPr>
                        <m:t> </m:t>
                      </m:r>
                      <m:r>
                        <m:rPr>
                          <m:nor/>
                        </m:rPr>
                        <a:rPr lang="en-US" altLang="zh-CN" sz="2800" i="1" dirty="0" err="1">
                          <a:solidFill>
                            <a:srgbClr val="000000"/>
                          </a:solidFill>
                          <a:latin typeface="Cambria Math" panose="02040503050406030204" pitchFamily="18" charset="0"/>
                        </a:rPr>
                        <m:t>m</m:t>
                      </m:r>
                      <m:r>
                        <m:rPr>
                          <m:nor/>
                        </m:rPr>
                        <a:rPr lang="en-US" altLang="zh-CN" sz="2800" i="1" dirty="0" err="1">
                          <a:solidFill>
                            <a:srgbClr val="000000"/>
                          </a:solidFill>
                          <a:latin typeface="Cambria Math" panose="02040503050406030204" pitchFamily="18" charset="0"/>
                        </a:rPr>
                        <m:t>.</m:t>
                      </m:r>
                      <m:r>
                        <m:rPr>
                          <m:nor/>
                        </m:rPr>
                        <a:rPr lang="en-US" altLang="zh-CN" sz="2800" b="0" i="1" dirty="0" smtClean="0">
                          <a:solidFill>
                            <a:srgbClr val="000000"/>
                          </a:solidFill>
                          <a:latin typeface="Cambria Math" panose="02040503050406030204" pitchFamily="18" charset="0"/>
                        </a:rPr>
                        <m:t>t</m:t>
                      </m:r>
                      <m:r>
                        <m:rPr>
                          <m:nor/>
                        </m:rPr>
                        <a:rPr lang="en-US" altLang="zh-CN" sz="2800" i="1" dirty="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may</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not</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be</m:t>
                      </m:r>
                      <m:r>
                        <m:rPr>
                          <m:nor/>
                        </m:rPr>
                        <a:rPr lang="en-US" altLang="zh-CN" sz="2800"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an</m:t>
                      </m:r>
                      <m:r>
                        <m:rPr>
                          <m:nor/>
                        </m:rPr>
                        <a:rPr lang="en-US" altLang="zh-CN" sz="2800"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integer</m:t>
                      </m:r>
                      <m:r>
                        <m:rPr>
                          <m:nor/>
                        </m:rPr>
                        <a:rPr lang="en-US" altLang="zh-CN" sz="2800" dirty="0">
                          <a:solidFill>
                            <a:srgbClr val="000000"/>
                          </a:solidFill>
                          <a:latin typeface="Cambria Math" panose="02040503050406030204" pitchFamily="18" charset="0"/>
                        </a:rPr>
                        <m:t>)</m:t>
                      </m:r>
                    </m:oMath>
                  </m:oMathPara>
                </a14:m>
                <a:endParaRPr lang="en-US" altLang="zh-CN" sz="2800" dirty="0">
                  <a:solidFill>
                    <a:srgbClr val="000000"/>
                  </a:solidFill>
                  <a:latin typeface="Cambria Math" panose="02040503050406030204" pitchFamily="18" charset="0"/>
                </a:endParaRPr>
              </a:p>
              <a:p>
                <a:pPr algn="ctr"/>
                <a:endParaRPr lang="en-US" altLang="zh-CN" sz="2800" dirty="0">
                  <a:solidFill>
                    <a:srgbClr val="000000"/>
                  </a:solidFill>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altLang="zh-CN"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sup>
                      </m:sSup>
                    </m:oMath>
                  </m:oMathPara>
                </a14:m>
                <a:endParaRPr lang="zh-CN" altLang="en-US" dirty="0"/>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660400" y="2218011"/>
                <a:ext cx="8338024" cy="4197079"/>
              </a:xfrm>
              <a:prstGeom prst="rect">
                <a:avLst/>
              </a:prstGeom>
              <a:blipFill>
                <a:blip r:embed="rId2"/>
                <a:stretch>
                  <a:fillRect l="-950" t="-3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7225360"/>
      </p:ext>
    </p:extLst>
  </p:cSld>
  <p:clrMapOvr>
    <a:masterClrMapping/>
  </p:clrMapOvr>
  <p:transition spd="med">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上述概念的意义：</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对周期为</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的离散时间复指数信号，第</a:t>
            </a:r>
            <a:r>
              <a:rPr lang="en-US" altLang="zh-CN" sz="2400" dirty="0" err="1">
                <a:solidFill>
                  <a:schemeClr val="tx1"/>
                </a:solidFill>
                <a:latin typeface="Times New Roman" panose="02020603050405020304" pitchFamily="18" charset="0"/>
                <a:cs typeface="Times New Roman" panose="02020603050405020304" pitchFamily="18" charset="0"/>
              </a:rPr>
              <a:t>k+N</a:t>
            </a:r>
            <a:r>
              <a:rPr lang="zh-CN" altLang="en-US" sz="2400" dirty="0">
                <a:solidFill>
                  <a:schemeClr val="tx1"/>
                </a:solidFill>
                <a:latin typeface="Times New Roman" panose="02020603050405020304" pitchFamily="18" charset="0"/>
                <a:cs typeface="Times New Roman" panose="02020603050405020304" pitchFamily="18" charset="0"/>
              </a:rPr>
              <a:t>次谐波与第</a:t>
            </a:r>
            <a:r>
              <a:rPr lang="en-US" altLang="zh-CN" sz="2400" dirty="0">
                <a:solidFill>
                  <a:schemeClr val="tx1"/>
                </a:solidFill>
                <a:latin typeface="Times New Roman" panose="02020603050405020304" pitchFamily="18" charset="0"/>
                <a:cs typeface="Times New Roman" panose="02020603050405020304" pitchFamily="18" charset="0"/>
              </a:rPr>
              <a:t>k</a:t>
            </a:r>
            <a:r>
              <a:rPr lang="zh-CN" altLang="en-US" sz="2400" dirty="0">
                <a:solidFill>
                  <a:schemeClr val="tx1"/>
                </a:solidFill>
                <a:latin typeface="Times New Roman" panose="02020603050405020304" pitchFamily="18" charset="0"/>
                <a:cs typeface="Times New Roman" panose="02020603050405020304" pitchFamily="18" charset="0"/>
              </a:rPr>
              <a:t>次谐波相同</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=&gt; </a:t>
            </a:r>
            <a:r>
              <a:rPr lang="zh-CN" altLang="en-US" sz="2400" dirty="0">
                <a:solidFill>
                  <a:schemeClr val="tx1"/>
                </a:solidFill>
                <a:latin typeface="Times New Roman" panose="02020603050405020304" pitchFamily="18" charset="0"/>
                <a:cs typeface="Times New Roman" panose="02020603050405020304" pitchFamily="18" charset="0"/>
              </a:rPr>
              <a:t>对周期为</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的离散时间信号进行傅里叶级数展开，则只有</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个不同的频率分量，频域表示具有周期性。</a:t>
            </a:r>
            <a:endParaRPr lang="en-US" altLang="zh-CN" sz="2400"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727075" y="1611449"/>
                <a:ext cx="8525982" cy="2904852"/>
              </a:xfrm>
              <a:prstGeom prst="rect">
                <a:avLst/>
              </a:prstGeom>
            </p:spPr>
            <p:txBody>
              <a:bodyPr>
                <a:normAutofit fontScale="92500"/>
              </a:bodyPr>
              <a:lstStyle/>
              <a:p>
                <a:r>
                  <a:rPr lang="en-US" altLang="zh-CN" sz="2800" dirty="0">
                    <a:solidFill>
                      <a:srgbClr val="000000"/>
                    </a:solidFill>
                  </a:rPr>
                  <a:t>For periodic discrete-time: </a:t>
                </a:r>
                <a:r>
                  <a:rPr lang="zh-CN" altLang="en-US" sz="2800" dirty="0">
                    <a:solidFill>
                      <a:srgbClr val="000000"/>
                    </a:solidFill>
                  </a:rPr>
                  <a:t>（</a:t>
                </a:r>
                <a:r>
                  <a:rPr lang="zh-CN" altLang="zh-CN" sz="2800" dirty="0">
                    <a:effectLst/>
                    <a:ea typeface="Segoe UI Web (West European)"/>
                  </a:rPr>
                  <a:t>对于周期性的离散时间：</a:t>
                </a:r>
                <a:r>
                  <a:rPr lang="zh-CN" altLang="en-US" sz="2800" dirty="0">
                    <a:solidFill>
                      <a:srgbClr val="000000"/>
                    </a:solidFill>
                  </a:rPr>
                  <a:t>）</a:t>
                </a:r>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en-US" altLang="zh-CN" sz="2800" b="0" i="1" smtClean="0">
                              <a:solidFill>
                                <a:srgbClr val="000000"/>
                              </a:solidFill>
                              <a:latin typeface="Cambria Math" panose="02040503050406030204" pitchFamily="18" charset="0"/>
                            </a:rPr>
                            <m:t>𝑘</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smtClean="0">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𝑁</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zh-CN" altLang="en-US" sz="2800" i="1">
                              <a:solidFill>
                                <a:srgbClr val="FF0000"/>
                              </a:solidFill>
                              <a:latin typeface="Cambria Math" panose="02040503050406030204" pitchFamily="18" charset="0"/>
                            </a:rPr>
                            <m:t>(</m:t>
                          </m:r>
                          <m:sSub>
                            <m:sSubPr>
                              <m:ctrlPr>
                                <a:rPr lang="zh-CN" altLang="en-US"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𝑘</m:t>
                              </m:r>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𝑁</m:t>
                              </m:r>
                              <m:r>
                                <a:rPr lang="en-US" altLang="zh-CN" sz="2800" b="0" i="1" smtClean="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𝑛</m:t>
                          </m:r>
                        </m:sup>
                      </m:sSup>
                      <m:r>
                        <a:rPr lang="en-US" altLang="zh-CN" sz="2800" i="1">
                          <a:solidFill>
                            <a:srgbClr val="FF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en-US" altLang="zh-CN" sz="2800" b="0" i="1" smtClean="0">
                              <a:solidFill>
                                <a:srgbClr val="FF0000"/>
                              </a:solidFill>
                              <a:latin typeface="Cambria Math" panose="02040503050406030204" pitchFamily="18" charset="0"/>
                            </a:rPr>
                            <m:t>𝑘</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727075" y="1611449"/>
                <a:ext cx="8525982" cy="2904852"/>
              </a:xfrm>
              <a:prstGeom prst="rect">
                <a:avLst/>
              </a:prstGeom>
              <a:blipFill>
                <a:blip r:embed="rId2"/>
                <a:stretch>
                  <a:fillRect l="-1287" t="-25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6695213"/>
      </p:ext>
    </p:extLst>
  </p:cSld>
  <p:clrMapOvr>
    <a:masterClrMapping/>
  </p:clrMapOvr>
  <p:transition spd="med">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17</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176169" y="1102632"/>
                <a:ext cx="11913491"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上述概念的另一个意义：</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判断离散时间信号是否具有周期性：</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对具有周期性的离散时间信号</a:t>
                </a:r>
                <a:r>
                  <a:rPr lang="en-US" altLang="zh-CN" sz="2400" dirty="0">
                    <a:solidFill>
                      <a:schemeClr val="tx1"/>
                    </a:solidFill>
                    <a:latin typeface="Times New Roman" panose="02020603050405020304" pitchFamily="18" charset="0"/>
                    <a:cs typeface="Times New Roman" panose="02020603050405020304" pitchFamily="18" charset="0"/>
                  </a:rPr>
                  <a:t>, </a:t>
                </a:r>
                <a:r>
                  <a:rPr lang="el-GR" altLang="zh-TW" sz="2400" dirty="0">
                    <a:solidFill>
                      <a:schemeClr val="tx1"/>
                    </a:solidFill>
                    <a:latin typeface="Times New Roman" panose="02020603050405020304" pitchFamily="18" charset="0"/>
                    <a:cs typeface="Times New Roman" panose="02020603050405020304" pitchFamily="18" charset="0"/>
                  </a:rPr>
                  <a:t>ω</a:t>
                </a:r>
                <a:r>
                  <a:rPr lang="el-GR" altLang="zh-TW" sz="2400" baseline="-25000" dirty="0">
                    <a:solidFill>
                      <a:schemeClr val="tx1"/>
                    </a:solidFill>
                    <a:latin typeface="Times New Roman" panose="02020603050405020304" pitchFamily="18" charset="0"/>
                    <a:cs typeface="Times New Roman" panose="02020603050405020304" pitchFamily="18" charset="0"/>
                  </a:rPr>
                  <a:t>0</a:t>
                </a:r>
                <a:r>
                  <a:rPr lang="en-US" altLang="zh-TW" sz="2400" dirty="0">
                    <a:solidFill>
                      <a:schemeClr val="tx1"/>
                    </a:solidFill>
                    <a:latin typeface="Times New Roman" panose="02020603050405020304" pitchFamily="18" charset="0"/>
                    <a:cs typeface="Times New Roman" panose="02020603050405020304" pitchFamily="18" charset="0"/>
                  </a:rPr>
                  <a:t>N=2</a:t>
                </a:r>
                <a:r>
                  <a:rPr lang="el-GR" altLang="zh-TW" sz="2400" dirty="0">
                    <a:solidFill>
                      <a:schemeClr val="tx1"/>
                    </a:solidFill>
                    <a:latin typeface="Times New Roman" panose="02020603050405020304" pitchFamily="18" charset="0"/>
                    <a:cs typeface="Times New Roman" panose="02020603050405020304" pitchFamily="18" charset="0"/>
                  </a:rPr>
                  <a:t>π</a:t>
                </a:r>
                <a:r>
                  <a:rPr lang="en-US" altLang="zh-TW" sz="2400" dirty="0">
                    <a:solidFill>
                      <a:schemeClr val="tx1"/>
                    </a:solidFill>
                    <a:latin typeface="Times New Roman" panose="02020603050405020304" pitchFamily="18" charset="0"/>
                    <a:cs typeface="Times New Roman" panose="02020603050405020304" pitchFamily="18" charset="0"/>
                  </a:rPr>
                  <a:t>m,</a:t>
                </a:r>
                <a:r>
                  <a:rPr lang="zh-CN" altLang="en-US" sz="2400" dirty="0">
                    <a:solidFill>
                      <a:schemeClr val="tx1"/>
                    </a:solidFill>
                    <a:latin typeface="Times New Roman" panose="02020603050405020304" pitchFamily="18" charset="0"/>
                    <a:cs typeface="Times New Roman" panose="02020603050405020304" pitchFamily="18" charset="0"/>
                  </a:rPr>
                  <a:t> 则基波频域</a:t>
                </a:r>
                <a14:m>
                  <m:oMath xmlns:m="http://schemas.openxmlformats.org/officeDocument/2006/math">
                    <m:r>
                      <a:rPr lang="zh-CN" altLang="en-US" sz="2400" i="1" dirty="0">
                        <a:solidFill>
                          <a:schemeClr val="tx1"/>
                        </a:solidFill>
                        <a:latin typeface="Cambria Math" panose="02040503050406030204" pitchFamily="18" charset="0"/>
                      </a:rPr>
                      <m:t>满足</m:t>
                    </m:r>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zh-CN" altLang="en-US" sz="2400">
                        <a:solidFill>
                          <a:schemeClr val="tx1"/>
                        </a:solidFill>
                        <a:latin typeface="Cambria Math" panose="02040503050406030204" pitchFamily="18" charset="0"/>
                      </a:rPr>
                      <m:t>=2</m:t>
                    </m:r>
                    <m:r>
                      <a:rPr lang="zh-CN" altLang="en-US" sz="2400">
                        <a:solidFill>
                          <a:schemeClr val="tx1"/>
                        </a:solidFill>
                        <a:latin typeface="Cambria Math" panose="02040503050406030204" pitchFamily="18" charset="0"/>
                      </a:rPr>
                      <m:t>𝜋</m:t>
                    </m:r>
                    <m:d>
                      <m:dPr>
                        <m:ctrlPr>
                          <a:rPr lang="zh-CN" altLang="en-US" sz="2400" i="1">
                            <a:solidFill>
                              <a:schemeClr val="tx1"/>
                            </a:solidFill>
                            <a:latin typeface="Cambria Math" panose="02040503050406030204" pitchFamily="18" charset="0"/>
                          </a:rPr>
                        </m:ctrlPr>
                      </m:dPr>
                      <m:e>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𝑚</m:t>
                            </m:r>
                          </m:num>
                          <m:den>
                            <m:r>
                              <a:rPr lang="zh-CN" altLang="en-US" sz="2400">
                                <a:solidFill>
                                  <a:schemeClr val="tx1"/>
                                </a:solidFill>
                                <a:latin typeface="Cambria Math" panose="02040503050406030204" pitchFamily="18" charset="0"/>
                              </a:rPr>
                              <m:t>𝑁</m:t>
                            </m:r>
                          </m:den>
                        </m:f>
                      </m:e>
                    </m:d>
                    <m:r>
                      <a:rPr lang="zh-CN" altLang="en-US"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𝑚</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𝑁</m:t>
                    </m:r>
                  </m:oMath>
                </a14:m>
                <a:r>
                  <a:rPr lang="zh-CN" altLang="en-US" sz="2400" dirty="0">
                    <a:solidFill>
                      <a:schemeClr val="tx1"/>
                    </a:solidFill>
                    <a:latin typeface="Times New Roman" panose="02020603050405020304" pitchFamily="18" charset="0"/>
                    <a:cs typeface="Times New Roman" panose="02020603050405020304" pitchFamily="18" charset="0"/>
                  </a:rPr>
                  <a:t>为整数</a:t>
                </a:r>
                <a:r>
                  <a:rPr lang="en-US" altLang="zh-CN" sz="2400" dirty="0">
                    <a:solidFill>
                      <a:schemeClr val="tx1"/>
                    </a:solidFill>
                    <a:latin typeface="Times New Roman" panose="02020603050405020304" pitchFamily="18" charset="0"/>
                    <a:cs typeface="Times New Roman" panose="02020603050405020304" pitchFamily="18" charset="0"/>
                  </a:rPr>
                  <a:t>)</a:t>
                </a: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例：</a:t>
                </a:r>
                <a14:m>
                  <m:oMath xmlns:m="http://schemas.openxmlformats.org/officeDocument/2006/math">
                    <m:r>
                      <a:rPr lang="en-US" altLang="zh-CN" sz="2400" b="0" i="1" smtClean="0">
                        <a:solidFill>
                          <a:schemeClr val="tx1"/>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𝑛</m:t>
                        </m:r>
                      </m:e>
                    </m:d>
                    <m:r>
                      <a:rPr lang="en-US" altLang="zh-CN" sz="2400" b="0" i="1" smtClean="0">
                        <a:solidFill>
                          <a:schemeClr val="tx1"/>
                        </a:solidFill>
                        <a:latin typeface="Cambria Math" panose="02040503050406030204" pitchFamily="18" charset="0"/>
                        <a:cs typeface="Times New Roman" panose="02020603050405020304" pitchFamily="18" charset="0"/>
                      </a:rPr>
                      <m:t>=</m:t>
                    </m:r>
                    <m:r>
                      <m:rPr>
                        <m:sty m:val="p"/>
                      </m:rPr>
                      <a:rPr lang="en-US" altLang="zh-CN" sz="2400" b="0" i="0" smtClean="0">
                        <a:solidFill>
                          <a:schemeClr val="tx1"/>
                        </a:solidFill>
                        <a:latin typeface="Cambria Math" panose="02040503050406030204" pitchFamily="18" charset="0"/>
                        <a:cs typeface="Times New Roman" panose="02020603050405020304" pitchFamily="18" charset="0"/>
                      </a:rPr>
                      <m:t>cos</m:t>
                    </m:r>
                    <m:r>
                      <a:rPr lang="en-US" altLang="zh-CN" sz="2400" b="0" i="1" smtClean="0">
                        <a:solidFill>
                          <a:schemeClr val="tx1"/>
                        </a:solidFill>
                        <a:latin typeface="Cambria Math" panose="02040503050406030204" pitchFamily="18" charset="0"/>
                        <a:cs typeface="Times New Roman" panose="02020603050405020304" pitchFamily="18" charset="0"/>
                      </a:rPr>
                      <m:t>⁡(</m:t>
                    </m:r>
                    <m:f>
                      <m:fPr>
                        <m:ctrlPr>
                          <a:rPr lang="en-US" altLang="zh-CN" sz="2400" b="0" i="1" smtClean="0">
                            <a:solidFill>
                              <a:schemeClr val="tx1"/>
                            </a:solidFill>
                            <a:latin typeface="Cambria Math" panose="02040503050406030204" pitchFamily="18" charset="0"/>
                            <a:cs typeface="Times New Roman" panose="02020603050405020304" pitchFamily="18" charset="0"/>
                          </a:rPr>
                        </m:ctrlPr>
                      </m:fPr>
                      <m:num>
                        <m:r>
                          <a:rPr lang="en-US" altLang="zh-CN" sz="2400" b="0" i="1" smtClean="0">
                            <a:solidFill>
                              <a:schemeClr val="tx1"/>
                            </a:solidFill>
                            <a:latin typeface="Cambria Math" panose="02040503050406030204" pitchFamily="18" charset="0"/>
                            <a:cs typeface="Times New Roman" panose="02020603050405020304" pitchFamily="18" charset="0"/>
                          </a:rPr>
                          <m:t>1</m:t>
                        </m:r>
                      </m:num>
                      <m:den>
                        <m:r>
                          <a:rPr lang="en-US" altLang="zh-CN" sz="2400" b="0" i="1" smtClean="0">
                            <a:solidFill>
                              <a:schemeClr val="tx1"/>
                            </a:solidFill>
                            <a:latin typeface="Cambria Math" panose="02040503050406030204" pitchFamily="18" charset="0"/>
                            <a:cs typeface="Times New Roman" panose="02020603050405020304" pitchFamily="18" charset="0"/>
                          </a:rPr>
                          <m:t>8</m:t>
                        </m:r>
                      </m:den>
                    </m:f>
                    <m:r>
                      <a:rPr lang="en-US" altLang="zh-CN" sz="2400" b="0" i="1" smtClean="0">
                        <a:solidFill>
                          <a:schemeClr val="tx1"/>
                        </a:solidFill>
                        <a:latin typeface="Cambria Math" panose="02040503050406030204" pitchFamily="18" charset="0"/>
                        <a:cs typeface="Times New Roman" panose="02020603050405020304" pitchFamily="18" charset="0"/>
                      </a:rPr>
                      <m:t>𝑛</m:t>
                    </m:r>
                    <m:r>
                      <a:rPr lang="en-US" altLang="zh-CN" sz="2400" i="1">
                        <a:solidFill>
                          <a:schemeClr val="tx1"/>
                        </a:solidFill>
                        <a:latin typeface="Cambria Math" panose="02040503050406030204" pitchFamily="18" charset="0"/>
                        <a:cs typeface="Times New Roman" panose="02020603050405020304" pitchFamily="18" charset="0"/>
                      </a:rPr>
                      <m:t>−</m:t>
                    </m:r>
                    <m:r>
                      <a:rPr lang="zh-CN" altLang="en-US" sz="2400" i="1" smtClean="0">
                        <a:solidFill>
                          <a:schemeClr val="tx1"/>
                        </a:solidFill>
                        <a:latin typeface="Cambria Math" panose="02040503050406030204" pitchFamily="18" charset="0"/>
                        <a:cs typeface="Times New Roman" panose="02020603050405020304" pitchFamily="18" charset="0"/>
                      </a:rPr>
                      <m:t>𝜋</m:t>
                    </m:r>
                    <m:r>
                      <a:rPr lang="en-US" altLang="zh-CN" sz="2400" b="0" i="1" smtClean="0">
                        <a:solidFill>
                          <a:schemeClr val="tx1"/>
                        </a:solidFill>
                        <a:latin typeface="Cambria Math" panose="02040503050406030204" pitchFamily="18" charset="0"/>
                        <a:cs typeface="Times New Roman" panose="02020603050405020304" pitchFamily="18" charset="0"/>
                      </a:rPr>
                      <m:t>)</m:t>
                    </m:r>
                  </m:oMath>
                </a14:m>
                <a:r>
                  <a:rPr lang="zh-CN" altLang="en-US" sz="2400" dirty="0">
                    <a:solidFill>
                      <a:schemeClr val="tx1"/>
                    </a:solidFill>
                    <a:latin typeface="Times New Roman" panose="02020603050405020304" pitchFamily="18" charset="0"/>
                    <a:cs typeface="Times New Roman" panose="02020603050405020304" pitchFamily="18" charset="0"/>
                  </a:rPr>
                  <a:t>不是周期信号，因为</a:t>
                </a:r>
                <a14:m>
                  <m:oMath xmlns:m="http://schemas.openxmlformats.org/officeDocument/2006/math">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1</m:t>
                        </m:r>
                      </m:num>
                      <m:den>
                        <m:r>
                          <a:rPr lang="en-US" altLang="zh-CN" sz="2400" b="0" i="1" smtClean="0">
                            <a:solidFill>
                              <a:schemeClr val="tx1"/>
                            </a:solidFill>
                            <a:latin typeface="Cambria Math" panose="02040503050406030204" pitchFamily="18" charset="0"/>
                          </a:rPr>
                          <m:t>8</m:t>
                        </m:r>
                      </m:den>
                    </m:f>
                  </m:oMath>
                </a14:m>
                <a:r>
                  <a:rPr lang="zh-CN" altLang="en-US" sz="2400" dirty="0">
                    <a:solidFill>
                      <a:schemeClr val="tx1"/>
                    </a:solidFill>
                    <a:latin typeface="Times New Roman" panose="02020603050405020304" pitchFamily="18" charset="0"/>
                    <a:cs typeface="Times New Roman" panose="02020603050405020304" pitchFamily="18" charset="0"/>
                  </a:rPr>
                  <a:t>，不满足</a:t>
                </a:r>
                <a14:m>
                  <m:oMath xmlns:m="http://schemas.openxmlformats.org/officeDocument/2006/math">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zh-CN" altLang="en-US" sz="2400">
                        <a:solidFill>
                          <a:schemeClr val="tx1"/>
                        </a:solidFill>
                        <a:latin typeface="Cambria Math" panose="02040503050406030204" pitchFamily="18" charset="0"/>
                      </a:rPr>
                      <m:t>=2</m:t>
                    </m:r>
                    <m:r>
                      <a:rPr lang="zh-CN" altLang="en-US" sz="2400">
                        <a:solidFill>
                          <a:schemeClr val="tx1"/>
                        </a:solidFill>
                        <a:latin typeface="Cambria Math" panose="02040503050406030204" pitchFamily="18" charset="0"/>
                      </a:rPr>
                      <m:t>𝜋</m:t>
                    </m:r>
                    <m:d>
                      <m:dPr>
                        <m:ctrlPr>
                          <a:rPr lang="zh-CN" altLang="en-US" sz="2400" i="1">
                            <a:solidFill>
                              <a:schemeClr val="tx1"/>
                            </a:solidFill>
                            <a:latin typeface="Cambria Math" panose="02040503050406030204" pitchFamily="18" charset="0"/>
                          </a:rPr>
                        </m:ctrlPr>
                      </m:dPr>
                      <m:e>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𝑚</m:t>
                            </m:r>
                          </m:num>
                          <m:den>
                            <m:r>
                              <a:rPr lang="zh-CN" altLang="en-US" sz="2400">
                                <a:solidFill>
                                  <a:schemeClr val="tx1"/>
                                </a:solidFill>
                                <a:latin typeface="Cambria Math" panose="02040503050406030204" pitchFamily="18" charset="0"/>
                              </a:rPr>
                              <m:t>𝑁</m:t>
                            </m:r>
                          </m:den>
                        </m:f>
                      </m:e>
                    </m:d>
                    <m:r>
                      <a:rPr lang="zh-CN" altLang="en-US"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𝑚</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𝑁</m:t>
                    </m:r>
                  </m:oMath>
                </a14:m>
                <a:r>
                  <a:rPr lang="zh-CN" altLang="en-US" sz="2400" dirty="0">
                    <a:solidFill>
                      <a:schemeClr val="tx1"/>
                    </a:solidFill>
                    <a:latin typeface="Times New Roman" panose="02020603050405020304" pitchFamily="18" charset="0"/>
                    <a:cs typeface="Times New Roman" panose="02020603050405020304" pitchFamily="18" charset="0"/>
                  </a:rPr>
                  <a:t>为整数</a:t>
                </a:r>
                <a:r>
                  <a:rPr lang="en-US" altLang="zh-CN" sz="2400" dirty="0">
                    <a:solidFill>
                      <a:schemeClr val="tx1"/>
                    </a:solidFill>
                    <a:latin typeface="Times New Roman" panose="02020603050405020304" pitchFamily="18" charset="0"/>
                    <a:cs typeface="Times New Roman" panose="02020603050405020304" pitchFamily="18" charset="0"/>
                  </a:rPr>
                  <a:t>)</a:t>
                </a: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176169" y="1102632"/>
                <a:ext cx="11913491" cy="5111750"/>
              </a:xfrm>
              <a:blipFill>
                <a:blip r:embed="rId2"/>
                <a:stretch>
                  <a:fillRect l="-665" t="-2029" r="-358" b="-2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660400" y="2017330"/>
                <a:ext cx="6502400" cy="2904852"/>
              </a:xfrm>
              <a:prstGeom prst="rect">
                <a:avLst/>
              </a:prstGeom>
            </p:spPr>
            <p:txBody>
              <a:bodyPr>
                <a:normAutofit/>
              </a:bodyPr>
              <a:lstStyle/>
              <a:p>
                <a:pPr/>
                <a14:m>
                  <m:oMathPara xmlns:m="http://schemas.openxmlformats.org/officeDocument/2006/math">
                    <m:oMathParaPr>
                      <m:jc m:val="center"/>
                    </m:oMathParaPr>
                    <m:oMath xmlns:m="http://schemas.openxmlformats.org/officeDocument/2006/math">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en-US" altLang="zh-CN" sz="2800" b="0" i="1" smtClean="0">
                              <a:solidFill>
                                <a:srgbClr val="00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r>
                  <a:rPr lang="zh-CN" altLang="en-US" sz="2400" dirty="0">
                    <a:solidFill>
                      <a:srgbClr val="000000"/>
                    </a:solidFill>
                    <a:latin typeface="Cambria Math" panose="02040503050406030204" pitchFamily="18" charset="0"/>
                  </a:rPr>
                  <a:t>若具有周期性</a:t>
                </a:r>
                <a:r>
                  <a:rPr lang="en-US" altLang="zh-CN" sz="2400" dirty="0">
                    <a:solidFill>
                      <a:srgbClr val="000000"/>
                    </a:solidFill>
                    <a:latin typeface="Cambria Math" panose="02040503050406030204" pitchFamily="18" charset="0"/>
                  </a:rPr>
                  <a:t>(</a:t>
                </a:r>
                <a:r>
                  <a:rPr lang="zh-CN" altLang="en-US" sz="2400" dirty="0">
                    <a:solidFill>
                      <a:srgbClr val="000000"/>
                    </a:solidFill>
                    <a:latin typeface="Cambria Math" panose="02040503050406030204" pitchFamily="18" charset="0"/>
                  </a:rPr>
                  <a:t>周期为</a:t>
                </a:r>
                <a:r>
                  <a:rPr lang="en-US" altLang="zh-CN" sz="2400" dirty="0">
                    <a:solidFill>
                      <a:srgbClr val="000000"/>
                    </a:solidFill>
                    <a:latin typeface="Cambria Math" panose="02040503050406030204" pitchFamily="18" charset="0"/>
                  </a:rPr>
                  <a:t>N)</a:t>
                </a:r>
                <a:r>
                  <a:rPr lang="zh-CN" altLang="en-US" sz="2400" dirty="0">
                    <a:solidFill>
                      <a:srgbClr val="000000"/>
                    </a:solidFill>
                    <a:latin typeface="Cambria Math" panose="02040503050406030204" pitchFamily="18" charset="0"/>
                  </a:rPr>
                  <a:t>，则</a:t>
                </a:r>
                <a:r>
                  <a:rPr lang="en-US" altLang="zh-CN" sz="2400" dirty="0">
                    <a:solidFill>
                      <a:srgbClr val="000000"/>
                    </a:solidFill>
                    <a:latin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zh-CN" altLang="en-US" sz="2800" i="1">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𝑚</m:t>
                          </m:r>
                          <m:r>
                            <a:rPr lang="zh-CN" altLang="en-US" sz="2800" i="1">
                              <a:solidFill>
                                <a:srgbClr val="FF0000"/>
                              </a:solidFill>
                              <a:latin typeface="Cambria Math" panose="02040503050406030204" pitchFamily="18" charset="0"/>
                            </a:rPr>
                            <m:t>⋅2</m:t>
                          </m:r>
                          <m:r>
                            <a:rPr lang="zh-CN" altLang="en-US" sz="2800" i="1">
                              <a:solidFill>
                                <a:srgbClr val="FF0000"/>
                              </a:solidFill>
                              <a:latin typeface="Cambria Math" panose="02040503050406030204" pitchFamily="18" charset="0"/>
                            </a:rPr>
                            <m:t>𝜋</m:t>
                          </m:r>
                          <m:r>
                            <a:rPr lang="en-US" altLang="zh-CN" sz="2800" i="1">
                              <a:solidFill>
                                <a:srgbClr val="FF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en-US" altLang="zh-CN" sz="2800" b="0" i="1" smtClean="0">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𝑛</m:t>
                          </m:r>
                          <m:r>
                            <a:rPr lang="en-US" altLang="zh-CN" sz="2800" b="0" i="1" smtClean="0">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𝑁</m:t>
                          </m:r>
                          <m:r>
                            <a:rPr lang="en-US" altLang="zh-CN" sz="2800" b="0" i="1" smtClean="0">
                              <a:solidFill>
                                <a:srgbClr val="FF0000"/>
                              </a:solidFill>
                              <a:latin typeface="Cambria Math" panose="02040503050406030204" pitchFamily="18" charset="0"/>
                            </a:rPr>
                            <m:t>)</m:t>
                          </m:r>
                        </m:sup>
                      </m:sSup>
                    </m:oMath>
                  </m:oMathPara>
                </a14:m>
                <a:endParaRPr lang="en-US" altLang="zh-CN" sz="2800" i="1" dirty="0">
                  <a:solidFill>
                    <a:srgbClr val="000000"/>
                  </a:solidFill>
                  <a:latin typeface="Cambria Math" panose="02040503050406030204" pitchFamily="18" charset="0"/>
                </a:endParaRPr>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660400" y="2017330"/>
                <a:ext cx="6502400" cy="2904852"/>
              </a:xfrm>
              <a:prstGeom prst="rect">
                <a:avLst/>
              </a:prstGeom>
              <a:blipFill>
                <a:blip r:embed="rId3"/>
                <a:stretch>
                  <a:fillRect l="-1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8810366"/>
      </p:ext>
    </p:extLst>
  </p:cSld>
  <p:clrMapOvr>
    <a:masterClrMapping/>
  </p:clrMapOvr>
  <p:transition spd="med">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a:xfrm>
            <a:off x="371051" y="304405"/>
            <a:ext cx="11449897" cy="784225"/>
          </a:xfrm>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r>
              <a:rPr lang="zh-CN" altLang="en-US" sz="3200" b="1" dirty="0">
                <a:solidFill>
                  <a:srgbClr val="000000"/>
                </a:solidFill>
                <a:latin typeface="Times New Roman" panose="02020603050405020304" pitchFamily="18" charset="0"/>
                <a:cs typeface="Times New Roman" panose="02020603050405020304" pitchFamily="18" charset="0"/>
              </a:rPr>
              <a:t>（卷积和时不变系统）</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18</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卷积的定义：</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卷积和：</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卷积积分：</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2400" dirty="0">
                    <a:solidFill>
                      <a:schemeClr val="tx1"/>
                    </a:solidFill>
                    <a:latin typeface="Times New Roman" panose="02020603050405020304" pitchFamily="18" charset="0"/>
                    <a:cs typeface="Times New Roman" panose="02020603050405020304" pitchFamily="18" charset="0"/>
                  </a:rPr>
                  <a:t>卷积的意义：计算线性时不变系统的输出</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000" kern="0" dirty="0">
                    <a:solidFill>
                      <a:srgbClr val="000000"/>
                    </a:solidFill>
                  </a:rPr>
                  <a:t> </a:t>
                </a:r>
                <a14:m>
                  <m:oMath xmlns:m="http://schemas.openxmlformats.org/officeDocument/2006/math">
                    <m:r>
                      <a:rPr lang="en-US" altLang="zh-CN" sz="2000" i="1" kern="0" smtClean="0">
                        <a:solidFill>
                          <a:srgbClr val="000000"/>
                        </a:solidFill>
                        <a:latin typeface="Cambria Math" panose="02040503050406030204" pitchFamily="18" charset="0"/>
                      </a:rPr>
                      <m:t>𝑥</m:t>
                    </m:r>
                    <m:d>
                      <m:dPr>
                        <m:begChr m:val="["/>
                        <m:endChr m:val="]"/>
                        <m:ctrlPr>
                          <a:rPr lang="en-US" altLang="zh-CN" sz="2000" i="1" kern="0" smtClean="0">
                            <a:solidFill>
                              <a:srgbClr val="000000"/>
                            </a:solidFill>
                            <a:latin typeface="Cambria Math" panose="02040503050406030204" pitchFamily="18" charset="0"/>
                          </a:rPr>
                        </m:ctrlPr>
                      </m:dPr>
                      <m:e>
                        <m:r>
                          <a:rPr lang="en-US" altLang="zh-CN" sz="2000" i="1" kern="0" smtClean="0">
                            <a:solidFill>
                              <a:srgbClr val="000000"/>
                            </a:solidFill>
                            <a:latin typeface="Cambria Math" panose="02040503050406030204" pitchFamily="18" charset="0"/>
                          </a:rPr>
                          <m:t>𝑛</m:t>
                        </m:r>
                      </m:e>
                    </m:d>
                  </m:oMath>
                </a14:m>
                <a:r>
                  <a:rPr lang="zh-CN" altLang="en-US" sz="20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000" i="1">
                        <a:solidFill>
                          <a:srgbClr val="000000"/>
                        </a:solidFill>
                        <a:latin typeface="Cambria Math" panose="02040503050406030204" pitchFamily="18" charset="0"/>
                      </a:rPr>
                      <m:t>𝑥</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𝑡</m:t>
                        </m:r>
                      </m:e>
                    </m:d>
                  </m:oMath>
                </a14:m>
                <a:r>
                  <a:rPr lang="zh-CN" altLang="en-US" sz="2000" dirty="0">
                    <a:solidFill>
                      <a:schemeClr val="tx1"/>
                    </a:solidFill>
                    <a:latin typeface="Times New Roman" panose="02020603050405020304" pitchFamily="18" charset="0"/>
                    <a:cs typeface="Times New Roman" panose="02020603050405020304" pitchFamily="18" charset="0"/>
                  </a:rPr>
                  <a:t>为输入信号，</a:t>
                </a:r>
                <a14:m>
                  <m:oMath xmlns:m="http://schemas.openxmlformats.org/officeDocument/2006/math">
                    <m:r>
                      <a:rPr lang="en-US" altLang="zh-CN" sz="2000" i="1">
                        <a:solidFill>
                          <a:srgbClr val="000000"/>
                        </a:solidFill>
                        <a:latin typeface="Cambria Math" panose="02040503050406030204" pitchFamily="18" charset="0"/>
                      </a:rPr>
                      <m:t>h</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m:t>
                    </m:r>
                  </m:oMath>
                </a14:m>
                <a:r>
                  <a:rPr lang="en-US" altLang="zh-CN" sz="2000" dirty="0">
                    <a:solidFill>
                      <a:srgbClr val="000000"/>
                    </a:solidFill>
                  </a:rPr>
                  <a:t> </a:t>
                </a:r>
                <a14:m>
                  <m:oMath xmlns:m="http://schemas.openxmlformats.org/officeDocument/2006/math">
                    <m:r>
                      <a:rPr lang="en-US" altLang="zh-CN" sz="2000" i="1">
                        <a:solidFill>
                          <a:srgbClr val="000000"/>
                        </a:solidFill>
                        <a:latin typeface="Cambria Math" panose="02040503050406030204" pitchFamily="18" charset="0"/>
                      </a:rPr>
                      <m:t>h</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𝑡</m:t>
                    </m:r>
                    <m:r>
                      <a:rPr lang="en-US" altLang="zh-CN" sz="2000" i="1">
                        <a:solidFill>
                          <a:srgbClr val="000000"/>
                        </a:solidFill>
                        <a:latin typeface="Cambria Math" panose="02040503050406030204" pitchFamily="18" charset="0"/>
                      </a:rPr>
                      <m:t>)</m:t>
                    </m:r>
                  </m:oMath>
                </a14:m>
                <a:r>
                  <a:rPr lang="zh-CN" altLang="en-US" sz="2000" dirty="0">
                    <a:solidFill>
                      <a:schemeClr val="tx1"/>
                    </a:solidFill>
                    <a:latin typeface="Times New Roman" panose="02020603050405020304" pitchFamily="18" charset="0"/>
                    <a:cs typeface="Times New Roman" panose="02020603050405020304" pitchFamily="18" charset="0"/>
                  </a:rPr>
                  <a:t>为系统的单位冲激响应（输入为单位冲激信号时系统的输出），则系统的输出信号利用上述卷积求解。</a:t>
                </a:r>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586" t="-2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Object 3">
                <a:extLst>
                  <a:ext uri="{FF2B5EF4-FFF2-40B4-BE49-F238E27FC236}">
                    <a16:creationId xmlns:a16="http://schemas.microsoft.com/office/drawing/2014/main" id="{4723CEC7-0E18-44FB-94A8-9F8FD82E6AF0}"/>
                  </a:ext>
                </a:extLst>
              </p:cNvPr>
              <p:cNvSpPr txBox="1">
                <a:spLocks/>
              </p:cNvSpPr>
              <p:nvPr/>
            </p:nvSpPr>
            <p:spPr bwMode="auto">
              <a:xfrm>
                <a:off x="2789981" y="1344240"/>
                <a:ext cx="4392860" cy="749300"/>
              </a:xfrm>
              <a:prstGeom prst="rect">
                <a:avLst/>
              </a:prstGeom>
              <a:noFill/>
              <a:ln>
                <a:noFill/>
              </a:ln>
              <a:effectLst/>
            </p:spPr>
            <p:txBody>
              <a:bodyPr>
                <a:noAutofit/>
              </a:bodyPr>
              <a:lst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a:lstStyle>
              <a:p>
                <a:pPr>
                  <a:buFont typeface="Calibri" panose="020F0502020204030204" pitchFamily="34" charset="0"/>
                  <a:buNone/>
                </a:pPr>
                <a14:m>
                  <m:oMathPara xmlns:m="http://schemas.openxmlformats.org/officeDocument/2006/math">
                    <m:oMathParaPr>
                      <m:jc m:val="left"/>
                    </m:oMathParaPr>
                    <m:oMath xmlns:m="http://schemas.openxmlformats.org/officeDocument/2006/math">
                      <m:r>
                        <a:rPr lang="en-US" altLang="zh-CN" i="1" kern="0" smtClean="0">
                          <a:solidFill>
                            <a:srgbClr val="000000"/>
                          </a:solidFill>
                          <a:latin typeface="Cambria Math" panose="02040503050406030204" pitchFamily="18" charset="0"/>
                        </a:rPr>
                        <m:t>𝑥</m:t>
                      </m:r>
                      <m:d>
                        <m:dPr>
                          <m:begChr m:val="["/>
                          <m:endChr m:val="]"/>
                          <m:ctrlPr>
                            <a:rPr lang="en-US" altLang="zh-CN" i="1" kern="0" smtClean="0">
                              <a:solidFill>
                                <a:srgbClr val="000000"/>
                              </a:solidFill>
                              <a:latin typeface="Cambria Math" panose="02040503050406030204" pitchFamily="18" charset="0"/>
                            </a:rPr>
                          </m:ctrlPr>
                        </m:dPr>
                        <m:e>
                          <m:r>
                            <a:rPr lang="en-US" altLang="zh-CN" i="1" kern="0" smtClean="0">
                              <a:solidFill>
                                <a:srgbClr val="000000"/>
                              </a:solidFill>
                              <a:latin typeface="Cambria Math" panose="02040503050406030204" pitchFamily="18" charset="0"/>
                            </a:rPr>
                            <m:t>𝑛</m:t>
                          </m:r>
                        </m:e>
                      </m:d>
                      <m:r>
                        <a:rPr lang="en-US" altLang="zh-CN" i="1" kern="0" smtClean="0">
                          <a:solidFill>
                            <a:srgbClr val="000000"/>
                          </a:solidFill>
                          <a:latin typeface="Cambria Math" panose="02040503050406030204" pitchFamily="18" charset="0"/>
                        </a:rPr>
                        <m:t>∗</m:t>
                      </m:r>
                      <m:r>
                        <a:rPr lang="en-US" altLang="zh-CN" b="0" i="1" kern="0" smtClean="0">
                          <a:solidFill>
                            <a:srgbClr val="000000"/>
                          </a:solidFill>
                          <a:latin typeface="Cambria Math" panose="02040503050406030204" pitchFamily="18" charset="0"/>
                        </a:rPr>
                        <m:t>h</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𝑛</m:t>
                      </m:r>
                      <m:r>
                        <a:rPr lang="zh-CN" altLang="en-US" i="1" kern="0">
                          <a:solidFill>
                            <a:srgbClr val="000000"/>
                          </a:solidFill>
                          <a:latin typeface="Cambria Math" panose="02040503050406030204" pitchFamily="18" charset="0"/>
                        </a:rPr>
                        <m:t>]=</m:t>
                      </m:r>
                      <m:nary>
                        <m:naryPr>
                          <m:chr m:val="∑"/>
                          <m:ctrlPr>
                            <a:rPr lang="zh-CN" altLang="en-US" i="1" kern="0">
                              <a:solidFill>
                                <a:srgbClr val="000000"/>
                              </a:solidFill>
                              <a:latin typeface="Cambria Math" panose="02040503050406030204" pitchFamily="18" charset="0"/>
                            </a:rPr>
                          </m:ctrlPr>
                        </m:naryPr>
                        <m:sub>
                          <m:r>
                            <a:rPr lang="zh-CN" altLang="en-US" i="1" kern="0">
                              <a:solidFill>
                                <a:srgbClr val="000000"/>
                              </a:solidFill>
                              <a:latin typeface="Cambria Math" panose="02040503050406030204" pitchFamily="18" charset="0"/>
                            </a:rPr>
                            <m:t>𝑘</m:t>
                          </m:r>
                          <m:r>
                            <a:rPr lang="zh-CN" altLang="en-US" i="1" kern="0">
                              <a:solidFill>
                                <a:srgbClr val="000000"/>
                              </a:solidFill>
                              <a:latin typeface="Cambria Math" panose="02040503050406030204" pitchFamily="18" charset="0"/>
                            </a:rPr>
                            <m:t>=−∞</m:t>
                          </m:r>
                        </m:sub>
                        <m:sup>
                          <m:r>
                            <a:rPr lang="zh-CN" altLang="en-US" i="1" kern="0">
                              <a:solidFill>
                                <a:srgbClr val="000000"/>
                              </a:solidFill>
                              <a:latin typeface="Cambria Math" panose="02040503050406030204" pitchFamily="18" charset="0"/>
                            </a:rPr>
                            <m:t>∞</m:t>
                          </m:r>
                        </m:sup>
                        <m:e>
                          <m:r>
                            <a:rPr lang="zh-CN" altLang="en-US" i="1" kern="0">
                              <a:solidFill>
                                <a:srgbClr val="000000"/>
                              </a:solidFill>
                              <a:latin typeface="Cambria Math" panose="02040503050406030204" pitchFamily="18" charset="0"/>
                            </a:rPr>
                            <m:t>𝑥</m:t>
                          </m:r>
                          <m:d>
                            <m:dPr>
                              <m:begChr m:val="["/>
                              <m:endChr m:val="]"/>
                              <m:ctrlPr>
                                <a:rPr lang="zh-CN" altLang="en-US" i="1" kern="0">
                                  <a:solidFill>
                                    <a:srgbClr val="000000"/>
                                  </a:solidFill>
                                  <a:latin typeface="Cambria Math" panose="02040503050406030204" pitchFamily="18" charset="0"/>
                                </a:rPr>
                              </m:ctrlPr>
                            </m:dPr>
                            <m:e>
                              <m:r>
                                <a:rPr lang="zh-CN" altLang="en-US" i="1" kern="0">
                                  <a:solidFill>
                                    <a:srgbClr val="000000"/>
                                  </a:solidFill>
                                  <a:latin typeface="Cambria Math" panose="02040503050406030204" pitchFamily="18" charset="0"/>
                                </a:rPr>
                                <m:t>𝑘</m:t>
                              </m:r>
                            </m:e>
                          </m:d>
                          <m:r>
                            <a:rPr lang="en-US" altLang="zh-CN" b="0" i="1" kern="0" smtClean="0">
                              <a:solidFill>
                                <a:srgbClr val="000000"/>
                              </a:solidFill>
                              <a:latin typeface="Cambria Math" panose="02040503050406030204" pitchFamily="18" charset="0"/>
                            </a:rPr>
                            <m:t>h</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𝑛</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𝑘</m:t>
                          </m:r>
                          <m:r>
                            <a:rPr lang="zh-CN" altLang="en-US" i="1" kern="0">
                              <a:solidFill>
                                <a:srgbClr val="000000"/>
                              </a:solidFill>
                              <a:latin typeface="Cambria Math" panose="02040503050406030204" pitchFamily="18" charset="0"/>
                            </a:rPr>
                            <m:t>]</m:t>
                          </m:r>
                        </m:e>
                      </m:nary>
                    </m:oMath>
                  </m:oMathPara>
                </a14:m>
                <a:endParaRPr lang="zh-CN" altLang="en-US" kern="0" dirty="0"/>
              </a:p>
            </p:txBody>
          </p:sp>
        </mc:Choice>
        <mc:Fallback xmlns="">
          <p:sp>
            <p:nvSpPr>
              <p:cNvPr id="6" name="Object 3">
                <a:extLst>
                  <a:ext uri="{FF2B5EF4-FFF2-40B4-BE49-F238E27FC236}">
                    <a16:creationId xmlns:a16="http://schemas.microsoft.com/office/drawing/2014/main" id="{4723CEC7-0E18-44FB-94A8-9F8FD82E6AF0}"/>
                  </a:ext>
                </a:extLst>
              </p:cNvPr>
              <p:cNvSpPr txBox="1">
                <a:spLocks noRot="1" noChangeAspect="1" noMove="1" noResize="1" noEditPoints="1" noAdjustHandles="1" noChangeArrowheads="1" noChangeShapeType="1" noTextEdit="1"/>
              </p:cNvSpPr>
              <p:nvPr/>
            </p:nvSpPr>
            <p:spPr bwMode="auto">
              <a:xfrm>
                <a:off x="2789981" y="1344240"/>
                <a:ext cx="4392860" cy="749300"/>
              </a:xfrm>
              <a:prstGeom prst="rect">
                <a:avLst/>
              </a:prstGeom>
              <a:blipFill>
                <a:blip r:embed="rId3"/>
                <a:stretch>
                  <a:fillRect b="-2950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物件 3">
                <a:extLst>
                  <a:ext uri="{FF2B5EF4-FFF2-40B4-BE49-F238E27FC236}">
                    <a16:creationId xmlns:a16="http://schemas.microsoft.com/office/drawing/2014/main" id="{4ACFB425-9661-48BD-B0EA-0E57EF63CBAB}"/>
                  </a:ext>
                </a:extLst>
              </p:cNvPr>
              <p:cNvSpPr txBox="1"/>
              <p:nvPr/>
            </p:nvSpPr>
            <p:spPr bwMode="auto">
              <a:xfrm>
                <a:off x="2789981" y="2378075"/>
                <a:ext cx="4797425" cy="84137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𝑥</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𝑡</m:t>
                          </m:r>
                        </m:e>
                      </m:d>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h</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m:t>
                          </m:r>
                        </m:sub>
                        <m:sup>
                          <m:r>
                            <a:rPr lang="zh-CN" altLang="en-US" sz="2400" i="1">
                              <a:solidFill>
                                <a:srgbClr val="000000"/>
                              </a:solidFill>
                              <a:latin typeface="Cambria Math" panose="02040503050406030204" pitchFamily="18" charset="0"/>
                            </a:rPr>
                            <m:t>  ∞</m:t>
                          </m:r>
                        </m:sup>
                        <m:e>
                          <m:r>
                            <a:rPr lang="zh-CN" altLang="en-US" sz="2400" i="1">
                              <a:solidFill>
                                <a:srgbClr val="000000"/>
                              </a:solidFill>
                              <a:latin typeface="Cambria Math" panose="02040503050406030204" pitchFamily="18" charset="0"/>
                            </a:rPr>
                            <m:t>𝑥</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𝜏</m:t>
                              </m:r>
                            </m:e>
                          </m:d>
                          <m:r>
                            <a:rPr lang="en-US" altLang="zh-CN" sz="2400" b="0" i="1" smtClean="0">
                              <a:solidFill>
                                <a:srgbClr val="000000"/>
                              </a:solidFill>
                              <a:latin typeface="Cambria Math" panose="02040503050406030204" pitchFamily="18" charset="0"/>
                            </a:rPr>
                            <m:t>h</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𝜏</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𝑑</m:t>
                          </m:r>
                          <m:r>
                            <a:rPr lang="zh-CN" altLang="en-US" sz="2400" i="1">
                              <a:solidFill>
                                <a:srgbClr val="000000"/>
                              </a:solidFill>
                              <a:latin typeface="Cambria Math" panose="02040503050406030204" pitchFamily="18" charset="0"/>
                            </a:rPr>
                            <m:t>𝜏</m:t>
                          </m:r>
                        </m:e>
                      </m:nary>
                    </m:oMath>
                  </m:oMathPara>
                </a14:m>
                <a:endParaRPr lang="zh-CN" altLang="en-US" sz="2400" dirty="0"/>
              </a:p>
            </p:txBody>
          </p:sp>
        </mc:Choice>
        <mc:Fallback xmlns="">
          <p:sp>
            <p:nvSpPr>
              <p:cNvPr id="7" name="物件 3">
                <a:extLst>
                  <a:ext uri="{FF2B5EF4-FFF2-40B4-BE49-F238E27FC236}">
                    <a16:creationId xmlns:a16="http://schemas.microsoft.com/office/drawing/2014/main" id="{4ACFB425-9661-48BD-B0EA-0E57EF63CBAB}"/>
                  </a:ext>
                </a:extLst>
              </p:cNvPr>
              <p:cNvSpPr txBox="1">
                <a:spLocks noRot="1" noChangeAspect="1" noMove="1" noResize="1" noEditPoints="1" noAdjustHandles="1" noChangeArrowheads="1" noChangeShapeType="1" noTextEdit="1"/>
              </p:cNvSpPr>
              <p:nvPr/>
            </p:nvSpPr>
            <p:spPr bwMode="auto">
              <a:xfrm>
                <a:off x="2789981" y="2378075"/>
                <a:ext cx="4797425" cy="841375"/>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68942673"/>
      </p:ext>
    </p:extLst>
  </p:cSld>
  <p:clrMapOvr>
    <a:masterClrMapping/>
  </p:clrMapOvr>
  <p:transition spd="med">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卷积的动态过程：反转再平移，直到两者出现重叠，计算重叠部分相乘、累加或积分结果。</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9FBDDAC-45FB-4785-8719-6AC96D1E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322" y="2254249"/>
            <a:ext cx="4457700" cy="1400175"/>
          </a:xfrm>
          <a:prstGeom prst="rect">
            <a:avLst/>
          </a:prstGeom>
        </p:spPr>
      </p:pic>
      <p:pic>
        <p:nvPicPr>
          <p:cNvPr id="9" name="图片 8">
            <a:extLst>
              <a:ext uri="{FF2B5EF4-FFF2-40B4-BE49-F238E27FC236}">
                <a16:creationId xmlns:a16="http://schemas.microsoft.com/office/drawing/2014/main" id="{C8C92EF2-4086-4DD1-8C13-7BD1AE35904E}"/>
              </a:ext>
            </a:extLst>
          </p:cNvPr>
          <p:cNvPicPr>
            <a:picLocks noChangeAspect="1"/>
          </p:cNvPicPr>
          <p:nvPr/>
        </p:nvPicPr>
        <p:blipFill>
          <a:blip r:embed="rId3"/>
          <a:stretch>
            <a:fillRect/>
          </a:stretch>
        </p:blipFill>
        <p:spPr>
          <a:xfrm>
            <a:off x="1123950" y="2097087"/>
            <a:ext cx="5619750" cy="1714500"/>
          </a:xfrm>
          <a:prstGeom prst="rect">
            <a:avLst/>
          </a:prstGeom>
        </p:spPr>
      </p:pic>
    </p:spTree>
    <p:extLst>
      <p:ext uri="{BB962C8B-B14F-4D97-AF65-F5344CB8AC3E}">
        <p14:creationId xmlns:p14="http://schemas.microsoft.com/office/powerpoint/2010/main" val="2787320127"/>
      </p:ext>
    </p:ext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期末考试相关说明</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3" y="1222375"/>
            <a:ext cx="10213767" cy="4775200"/>
          </a:xfrm>
        </p:spPr>
        <p:txBody>
          <a:bodyPr/>
          <a:lstStyle/>
          <a:p>
            <a:pPr algn="l">
              <a:lnSpc>
                <a:spcPct val="100000"/>
              </a:lnSpc>
              <a:spcBef>
                <a:spcPts val="0"/>
              </a:spcBef>
              <a:spcAft>
                <a:spcPts val="600"/>
              </a:spcAft>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课程评分标准：</a:t>
            </a:r>
            <a:endParaRPr lang="en-US" altLang="zh-CN" sz="2000" b="1" i="0" dirty="0">
              <a:solidFill>
                <a:schemeClr val="tx1"/>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000000"/>
                </a:solidFill>
                <a:effectLst/>
                <a:latin typeface="Georgia" panose="02040502050405020303" pitchFamily="18" charset="0"/>
              </a:rPr>
              <a:t>考勤</a:t>
            </a:r>
            <a:r>
              <a:rPr lang="en-US" altLang="zh-CN" sz="2000" b="0" i="0" dirty="0">
                <a:solidFill>
                  <a:srgbClr val="000000"/>
                </a:solidFill>
                <a:effectLst/>
                <a:latin typeface="Georgia" panose="02040502050405020303" pitchFamily="18" charset="0"/>
              </a:rPr>
              <a:t>+</a:t>
            </a:r>
            <a:r>
              <a:rPr lang="zh-CN" altLang="en-US" sz="2000" b="0" i="0" dirty="0">
                <a:solidFill>
                  <a:srgbClr val="000000"/>
                </a:solidFill>
                <a:effectLst/>
                <a:latin typeface="Georgia" panose="02040502050405020303" pitchFamily="18" charset="0"/>
              </a:rPr>
              <a:t>作业 </a:t>
            </a:r>
            <a:r>
              <a:rPr lang="en-US" altLang="zh-CN" sz="2000" b="0" i="0" dirty="0">
                <a:solidFill>
                  <a:srgbClr val="000000"/>
                </a:solidFill>
                <a:effectLst/>
                <a:latin typeface="Georgia" panose="02040502050405020303" pitchFamily="18" charset="0"/>
              </a:rPr>
              <a:t>(10%)</a:t>
            </a: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a:t>
            </a:r>
            <a:r>
              <a:rPr lang="zh-CN" altLang="en-US" sz="2000" dirty="0">
                <a:solidFill>
                  <a:srgbClr val="000000"/>
                </a:solidFill>
                <a:latin typeface="Georgia" panose="02040502050405020303" pitchFamily="18" charset="0"/>
              </a:rPr>
              <a:t>实验 </a:t>
            </a:r>
            <a:r>
              <a:rPr lang="en-US" altLang="zh-CN" sz="2000" b="0" i="0" dirty="0">
                <a:solidFill>
                  <a:srgbClr val="000000"/>
                </a:solidFill>
                <a:effectLst/>
                <a:latin typeface="Georgia" panose="02040502050405020303" pitchFamily="18" charset="0"/>
              </a:rPr>
              <a:t>(10%)</a:t>
            </a: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dirty="0">
                <a:solidFill>
                  <a:srgbClr val="000000"/>
                </a:solidFill>
                <a:latin typeface="Georgia" panose="02040502050405020303" pitchFamily="18" charset="0"/>
              </a:rPr>
              <a:t>项目报告</a:t>
            </a:r>
            <a:r>
              <a:rPr lang="en-US" altLang="zh-CN" sz="2000" b="0" i="0" dirty="0">
                <a:solidFill>
                  <a:srgbClr val="000000"/>
                </a:solidFill>
                <a:effectLst/>
                <a:latin typeface="Georgia" panose="02040502050405020303" pitchFamily="18" charset="0"/>
              </a:rPr>
              <a:t> (</a:t>
            </a:r>
            <a:r>
              <a:rPr lang="en-US" altLang="zh-CN" sz="2000" dirty="0">
                <a:solidFill>
                  <a:srgbClr val="000000"/>
                </a:solidFill>
                <a:latin typeface="Georgia" panose="02040502050405020303" pitchFamily="18" charset="0"/>
              </a:rPr>
              <a:t>10</a:t>
            </a:r>
            <a:r>
              <a:rPr lang="en-US" altLang="zh-CN" sz="2000" b="0" i="0" dirty="0">
                <a:solidFill>
                  <a:srgbClr val="000000"/>
                </a:solidFill>
                <a:effectLst/>
                <a:latin typeface="Georgia" panose="02040502050405020303" pitchFamily="18" charset="0"/>
              </a:rPr>
              <a:t>%)</a:t>
            </a: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FF0000"/>
                </a:solidFill>
                <a:effectLst/>
                <a:latin typeface="Georgia" panose="02040502050405020303" pitchFamily="18" charset="0"/>
              </a:rPr>
              <a:t>期末考试</a:t>
            </a:r>
            <a:r>
              <a:rPr lang="en-US" altLang="zh-CN" sz="2000" b="0" i="0" dirty="0">
                <a:solidFill>
                  <a:srgbClr val="FF0000"/>
                </a:solidFill>
                <a:effectLst/>
                <a:latin typeface="Georgia" panose="02040502050405020303" pitchFamily="18" charset="0"/>
              </a:rPr>
              <a:t> (70%)</a:t>
            </a:r>
          </a:p>
          <a:p>
            <a:pPr lvl="2">
              <a:lnSpc>
                <a:spcPct val="100000"/>
              </a:lnSpc>
              <a:spcBef>
                <a:spcPts val="0"/>
              </a:spcBef>
              <a:spcAft>
                <a:spcPts val="600"/>
              </a:spcAft>
              <a:buClrTx/>
              <a:buFont typeface="Arial" panose="020B0604020202020204" pitchFamily="34" charset="0"/>
              <a:buChar char="•"/>
            </a:pPr>
            <a:endParaRPr lang="en-US" altLang="zh-CN" sz="2000" dirty="0">
              <a:solidFill>
                <a:srgbClr val="FF0000"/>
              </a:solidFill>
              <a:latin typeface="Georgia" panose="02040502050405020303" pitchFamily="18" charset="0"/>
            </a:endParaRPr>
          </a:p>
          <a:p>
            <a:pPr algn="l">
              <a:lnSpc>
                <a:spcPct val="100000"/>
              </a:lnSpc>
              <a:spcBef>
                <a:spcPts val="0"/>
              </a:spcBef>
              <a:spcAft>
                <a:spcPts val="600"/>
              </a:spcAft>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考试题型：</a:t>
            </a:r>
            <a:endParaRPr lang="en-US" altLang="zh-CN" sz="2000" b="1" i="0" dirty="0">
              <a:solidFill>
                <a:schemeClr val="tx1"/>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10</a:t>
            </a:r>
            <a:r>
              <a:rPr lang="zh-CN" altLang="en-US" sz="2000" b="0" i="0" dirty="0">
                <a:solidFill>
                  <a:srgbClr val="000000"/>
                </a:solidFill>
                <a:effectLst/>
                <a:latin typeface="Georgia" panose="02040502050405020303" pitchFamily="18" charset="0"/>
              </a:rPr>
              <a:t>道填空题，</a:t>
            </a:r>
            <a:r>
              <a:rPr lang="en-US" altLang="zh-CN" sz="2000" b="0" i="0" dirty="0">
                <a:solidFill>
                  <a:srgbClr val="000000"/>
                </a:solidFill>
                <a:effectLst/>
                <a:latin typeface="Georgia" panose="02040502050405020303" pitchFamily="18" charset="0"/>
              </a:rPr>
              <a:t>15</a:t>
            </a:r>
            <a:r>
              <a:rPr lang="zh-CN" altLang="en-US" sz="2000" dirty="0">
                <a:solidFill>
                  <a:srgbClr val="000000"/>
                </a:solidFill>
                <a:latin typeface="Georgia" panose="02040502050405020303" pitchFamily="18" charset="0"/>
              </a:rPr>
              <a:t>空，每空</a:t>
            </a:r>
            <a:r>
              <a:rPr lang="en-US" altLang="zh-CN" sz="2000" dirty="0">
                <a:solidFill>
                  <a:srgbClr val="000000"/>
                </a:solidFill>
                <a:latin typeface="Georgia" panose="02040502050405020303" pitchFamily="18" charset="0"/>
              </a:rPr>
              <a:t>1</a:t>
            </a:r>
            <a:r>
              <a:rPr lang="zh-CN" altLang="en-US" sz="2000" dirty="0">
                <a:solidFill>
                  <a:srgbClr val="000000"/>
                </a:solidFill>
                <a:latin typeface="Georgia" panose="02040502050405020303" pitchFamily="18" charset="0"/>
              </a:rPr>
              <a:t>分，合计</a:t>
            </a:r>
            <a:r>
              <a:rPr lang="en-US" altLang="zh-CN" sz="2000" dirty="0">
                <a:solidFill>
                  <a:srgbClr val="000000"/>
                </a:solidFill>
                <a:latin typeface="Georgia" panose="02040502050405020303" pitchFamily="18" charset="0"/>
              </a:rPr>
              <a:t>15</a:t>
            </a:r>
            <a:r>
              <a:rPr lang="zh-CN" altLang="en-US" sz="2000" dirty="0">
                <a:solidFill>
                  <a:srgbClr val="000000"/>
                </a:solidFill>
                <a:latin typeface="Georgia" panose="02040502050405020303" pitchFamily="18" charset="0"/>
              </a:rPr>
              <a:t>分；</a:t>
            </a:r>
            <a:endParaRPr lang="en-US" altLang="zh-CN" sz="2000" dirty="0">
              <a:solidFill>
                <a:srgbClr val="000000"/>
              </a:solidFill>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20</a:t>
            </a:r>
            <a:r>
              <a:rPr lang="zh-CN" altLang="en-US" sz="2000" b="0" i="0" dirty="0">
                <a:solidFill>
                  <a:srgbClr val="000000"/>
                </a:solidFill>
                <a:effectLst/>
                <a:latin typeface="Georgia" panose="02040502050405020303" pitchFamily="18" charset="0"/>
              </a:rPr>
              <a:t>道选择题，每题</a:t>
            </a:r>
            <a:r>
              <a:rPr lang="en-US" altLang="zh-CN" sz="2000" b="0" i="0" dirty="0">
                <a:solidFill>
                  <a:srgbClr val="000000"/>
                </a:solidFill>
                <a:effectLst/>
                <a:latin typeface="Georgia" panose="02040502050405020303" pitchFamily="18" charset="0"/>
              </a:rPr>
              <a:t>2</a:t>
            </a:r>
            <a:r>
              <a:rPr lang="zh-CN" altLang="en-US" sz="2000" b="0" i="0" dirty="0">
                <a:solidFill>
                  <a:srgbClr val="000000"/>
                </a:solidFill>
                <a:effectLst/>
                <a:latin typeface="Georgia" panose="02040502050405020303" pitchFamily="18" charset="0"/>
              </a:rPr>
              <a:t>分，合计</a:t>
            </a:r>
            <a:r>
              <a:rPr lang="en-US" altLang="zh-CN" sz="2000" b="0" i="0" dirty="0">
                <a:solidFill>
                  <a:srgbClr val="000000"/>
                </a:solidFill>
                <a:effectLst/>
                <a:latin typeface="Georgia" panose="02040502050405020303" pitchFamily="18" charset="0"/>
              </a:rPr>
              <a:t>40</a:t>
            </a:r>
            <a:r>
              <a:rPr lang="zh-CN" altLang="en-US" sz="2000" b="0" i="0" dirty="0">
                <a:solidFill>
                  <a:srgbClr val="000000"/>
                </a:solidFill>
                <a:effectLst/>
                <a:latin typeface="Georgia" panose="02040502050405020303" pitchFamily="18" charset="0"/>
              </a:rPr>
              <a:t>分；</a:t>
            </a:r>
            <a:endParaRPr lang="en-US" altLang="zh-CN" sz="2000" b="0" i="0" dirty="0">
              <a:solidFill>
                <a:srgbClr val="000000"/>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5</a:t>
            </a:r>
            <a:r>
              <a:rPr lang="zh-CN" altLang="en-US" sz="2000" dirty="0">
                <a:solidFill>
                  <a:srgbClr val="000000"/>
                </a:solidFill>
                <a:latin typeface="Georgia" panose="02040502050405020303" pitchFamily="18" charset="0"/>
              </a:rPr>
              <a:t>道计算题，合计</a:t>
            </a:r>
            <a:r>
              <a:rPr lang="en-US" altLang="zh-CN" sz="2000" dirty="0">
                <a:solidFill>
                  <a:srgbClr val="000000"/>
                </a:solidFill>
                <a:latin typeface="Georgia" panose="02040502050405020303" pitchFamily="18" charset="0"/>
              </a:rPr>
              <a:t>45</a:t>
            </a:r>
            <a:r>
              <a:rPr lang="zh-CN" altLang="en-US" sz="2000" dirty="0">
                <a:solidFill>
                  <a:srgbClr val="000000"/>
                </a:solidFill>
                <a:latin typeface="Georgia" panose="02040502050405020303" pitchFamily="18" charset="0"/>
              </a:rPr>
              <a:t>分。</a:t>
            </a:r>
            <a:endParaRPr lang="en-US" altLang="zh-CN" sz="2225" b="0" i="0" dirty="0">
              <a:solidFill>
                <a:srgbClr val="FF0000"/>
              </a:solidFill>
              <a:effectLst/>
              <a:latin typeface="Georgia" panose="02040502050405020303"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a:p>
            <a:pPr lvl="1">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开卷考试：</a:t>
            </a:r>
            <a:r>
              <a:rPr lang="zh-CN" altLang="en-US" sz="2000" i="0" dirty="0">
                <a:solidFill>
                  <a:schemeClr val="tx1"/>
                </a:solidFill>
                <a:effectLst/>
                <a:latin typeface="Georgia" panose="02040502050405020303" pitchFamily="18" charset="0"/>
              </a:rPr>
              <a:t>可携带任何纸质材料</a:t>
            </a:r>
            <a:endParaRPr lang="en-US" altLang="zh-CN" sz="2000" b="1" i="0" dirty="0">
              <a:solidFill>
                <a:schemeClr val="tx1"/>
              </a:solidFill>
              <a:effectLst/>
              <a:latin typeface="Georgia" panose="02040502050405020303"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21964D-2DD8-4A90-AD58-5D8018624BC2}"/>
              </a:ext>
            </a:extLst>
          </p:cNvPr>
          <p:cNvPicPr>
            <a:picLocks noChangeAspect="1"/>
          </p:cNvPicPr>
          <p:nvPr/>
        </p:nvPicPr>
        <p:blipFill>
          <a:blip r:embed="rId2"/>
          <a:stretch>
            <a:fillRect/>
          </a:stretch>
        </p:blipFill>
        <p:spPr>
          <a:xfrm>
            <a:off x="5787453" y="1536703"/>
            <a:ext cx="6273860" cy="4098922"/>
          </a:xfrm>
          <a:prstGeom prst="rect">
            <a:avLst/>
          </a:prstGeom>
          <a:ln>
            <a:solidFill>
              <a:schemeClr val="tx1"/>
            </a:solidFill>
          </a:ln>
        </p:spPr>
      </p:pic>
    </p:spTree>
    <p:extLst>
      <p:ext uri="{BB962C8B-B14F-4D97-AF65-F5344CB8AC3E}">
        <p14:creationId xmlns:p14="http://schemas.microsoft.com/office/powerpoint/2010/main" val="255083640"/>
      </p:ext>
    </p:extLst>
  </p:cSld>
  <p:clrMapOvr>
    <a:masterClrMapping/>
  </p:clrMapOvr>
  <p:transition spd="med">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系统性质判断</a:t>
            </a:r>
            <a:r>
              <a:rPr lang="en-US" altLang="zh-CN" sz="2400" dirty="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 无记忆系统：系统的输出完全取决于当前时刻的输入；</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anose="02020603050405020304" pitchFamily="18" charset="0"/>
                <a:cs typeface="Times New Roman" panose="02020603050405020304" pitchFamily="18" charset="0"/>
              </a:rPr>
              <a:t>）时不变系统：系统特性不随时间改变，即如果系统对输入信号</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的输出是</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，则系统对输入信号</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t-t</a:t>
            </a:r>
            <a:r>
              <a:rPr lang="en-US" altLang="zh-CN" sz="2000" i="1"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的输出为</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t-t</a:t>
            </a:r>
            <a:r>
              <a:rPr lang="en-US" altLang="zh-CN" sz="2000" i="1"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3</a:t>
            </a:r>
            <a:r>
              <a:rPr lang="zh-CN" altLang="en-US" sz="2000" dirty="0">
                <a:solidFill>
                  <a:schemeClr val="tx1"/>
                </a:solidFill>
                <a:latin typeface="Times New Roman" panose="02020603050405020304" pitchFamily="18" charset="0"/>
                <a:cs typeface="Times New Roman" panose="02020603050405020304" pitchFamily="18" charset="0"/>
              </a:rPr>
              <a:t>）线性系统：</a:t>
            </a:r>
            <a:r>
              <a:rPr lang="zh-CN" altLang="en-US" sz="2000" kern="0" dirty="0">
                <a:solidFill>
                  <a:schemeClr val="tx1"/>
                </a:solidFill>
                <a:latin typeface="Times New Roman" panose="02020603050405020304" pitchFamily="18" charset="0"/>
                <a:cs typeface="Times New Roman" panose="02020603050405020304" pitchFamily="18" charset="0"/>
              </a:rPr>
              <a:t>如果输入信号是两个信号的加权和，那么输出信号也是这两个输入信号对应输出的加权和；</a:t>
            </a:r>
            <a:endParaRPr lang="en-US" altLang="zh-CN" sz="2000" kern="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4</a:t>
            </a:r>
            <a:r>
              <a:rPr lang="zh-CN" altLang="en-US" sz="2000" dirty="0">
                <a:solidFill>
                  <a:schemeClr val="tx1"/>
                </a:solidFill>
                <a:latin typeface="Times New Roman" panose="02020603050405020304" pitchFamily="18" charset="0"/>
                <a:cs typeface="Times New Roman" panose="02020603050405020304" pitchFamily="18" charset="0"/>
              </a:rPr>
              <a:t>）因果系统：</a:t>
            </a:r>
            <a:r>
              <a:rPr lang="zh-CN" altLang="en-US" sz="2000" kern="0" dirty="0">
                <a:solidFill>
                  <a:schemeClr val="tx1"/>
                </a:solidFill>
                <a:latin typeface="Times New Roman" panose="02020603050405020304" pitchFamily="18" charset="0"/>
                <a:cs typeface="Times New Roman" panose="02020603050405020304" pitchFamily="18" charset="0"/>
              </a:rPr>
              <a:t>系统的输出只取决于现在的输入及过去的输入；</a:t>
            </a:r>
            <a:endParaRPr lang="en-US" altLang="zh-CN" sz="2000" kern="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5</a:t>
            </a:r>
            <a:r>
              <a:rPr lang="zh-CN" altLang="en-US" sz="2000" dirty="0">
                <a:solidFill>
                  <a:schemeClr val="tx1"/>
                </a:solidFill>
                <a:latin typeface="Times New Roman" panose="02020603050405020304" pitchFamily="18" charset="0"/>
                <a:cs typeface="Times New Roman" panose="02020603050405020304" pitchFamily="18" charset="0"/>
              </a:rPr>
              <a:t>）稳定系统：当系统的输入为在任意时间都有界时，系统的输出也是有界的。</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932815"/>
      </p:ext>
    </p:extLst>
  </p:cSld>
  <p:clrMapOvr>
    <a:masterClrMapping/>
  </p:clrMapOvr>
  <p:transition spd="med">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21</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系统时不变性的判断</a:t>
                </a: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先平移再输入系统：</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先输入系统再平移：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例：系统</a:t>
                </a:r>
                <a14:m>
                  <m:oMath xmlns:m="http://schemas.openxmlformats.org/officeDocument/2006/math">
                    <m:r>
                      <a:rPr lang="en-US" altLang="zh-CN" sz="240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，先平移再输入：平移后</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变为</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，再输入得</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a:t>
                </a:r>
                <a:endParaRPr lang="en-US" altLang="zh-CN" sz="2400" dirty="0">
                  <a:solidFill>
                    <a:schemeClr val="tx1"/>
                  </a:solidFill>
                </a:endParaRPr>
              </a:p>
              <a:p>
                <a:pPr marL="111760" lvl="1" indent="0">
                  <a:buNone/>
                </a:pPr>
                <a:r>
                  <a:rPr lang="zh-CN" altLang="en-US" sz="2400" dirty="0">
                    <a:solidFill>
                      <a:schemeClr val="tx1"/>
                    </a:solidFill>
                  </a:rPr>
                  <a:t>先输入再平移：输入后得</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，再平移得变为</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zh-CN" altLang="en-US"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因此该系统时变。</a:t>
                </a:r>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r>
                  <a:rPr lang="zh-CN" altLang="en-US" sz="2400" u="sng" dirty="0">
                    <a:solidFill>
                      <a:schemeClr val="tx1"/>
                    </a:solidFill>
                  </a:rPr>
                  <a:t>诀窍：凡是系统对自变量</a:t>
                </a:r>
                <a:r>
                  <a:rPr lang="en-US" altLang="zh-CN" sz="2400" u="sng" dirty="0">
                    <a:solidFill>
                      <a:schemeClr val="tx1"/>
                    </a:solidFill>
                  </a:rPr>
                  <a:t>t</a:t>
                </a:r>
                <a:r>
                  <a:rPr lang="zh-CN" altLang="en-US" sz="2400" u="sng" dirty="0">
                    <a:solidFill>
                      <a:schemeClr val="tx1"/>
                    </a:solidFill>
                  </a:rPr>
                  <a:t>或</a:t>
                </a:r>
                <a:r>
                  <a:rPr lang="en-US" altLang="zh-CN" sz="2400" u="sng" dirty="0">
                    <a:solidFill>
                      <a:schemeClr val="tx1"/>
                    </a:solidFill>
                  </a:rPr>
                  <a:t>n</a:t>
                </a:r>
                <a:r>
                  <a:rPr lang="zh-CN" altLang="en-US" sz="2400" u="sng" dirty="0">
                    <a:solidFill>
                      <a:schemeClr val="tx1"/>
                    </a:solidFill>
                  </a:rPr>
                  <a:t>进行尺度变化，系统一定时变。</a:t>
                </a:r>
                <a:endParaRPr lang="en-US" altLang="zh-CN" sz="2400" u="sng" dirty="0">
                  <a:solidFill>
                    <a:schemeClr val="tx1"/>
                  </a:solidFill>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692" t="-2148"/>
                </a:stretch>
              </a:blipFill>
            </p:spPr>
            <p:txBody>
              <a:bodyPr/>
              <a:lstStyle/>
              <a:p>
                <a:r>
                  <a:rPr lang="zh-CN" altLang="en-US">
                    <a:noFill/>
                  </a:rPr>
                  <a:t> </a:t>
                </a:r>
              </a:p>
            </p:txBody>
          </p:sp>
        </mc:Fallback>
      </mc:AlternateContent>
      <p:grpSp>
        <p:nvGrpSpPr>
          <p:cNvPr id="30" name="组合 29">
            <a:extLst>
              <a:ext uri="{FF2B5EF4-FFF2-40B4-BE49-F238E27FC236}">
                <a16:creationId xmlns:a16="http://schemas.microsoft.com/office/drawing/2014/main" id="{4232DB08-D137-4F44-95C8-BEBFB4B2ADAB}"/>
              </a:ext>
            </a:extLst>
          </p:cNvPr>
          <p:cNvGrpSpPr/>
          <p:nvPr/>
        </p:nvGrpSpPr>
        <p:grpSpPr>
          <a:xfrm>
            <a:off x="3533802" y="2644882"/>
            <a:ext cx="5661815" cy="461666"/>
            <a:chOff x="2074421" y="3257131"/>
            <a:chExt cx="5661815" cy="461666"/>
          </a:xfrm>
        </p:grpSpPr>
        <p:sp>
          <p:nvSpPr>
            <p:cNvPr id="14" name="矩形 13">
              <a:extLst>
                <a:ext uri="{FF2B5EF4-FFF2-40B4-BE49-F238E27FC236}">
                  <a16:creationId xmlns:a16="http://schemas.microsoft.com/office/drawing/2014/main" id="{D169CB40-68AC-4216-9594-7AC1BA897DE5}"/>
                </a:ext>
              </a:extLst>
            </p:cNvPr>
            <p:cNvSpPr/>
            <p:nvPr/>
          </p:nvSpPr>
          <p:spPr bwMode="auto">
            <a:xfrm>
              <a:off x="3741181" y="3257132"/>
              <a:ext cx="1269288" cy="46166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dirty="0">
                  <a:solidFill>
                    <a:srgbClr val="000000"/>
                  </a:solidFill>
                  <a:latin typeface="Calibri" panose="020F0502020204030204" pitchFamily="34" charset="0"/>
                  <a:ea typeface="宋体" panose="02010600030101010101" pitchFamily="2" charset="-122"/>
                  <a:sym typeface="Calibri" panose="020F0502020204030204" pitchFamily="34" charset="0"/>
                </a:rPr>
                <a:t>系统</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5" name="文本框 14">
              <a:extLst>
                <a:ext uri="{FF2B5EF4-FFF2-40B4-BE49-F238E27FC236}">
                  <a16:creationId xmlns:a16="http://schemas.microsoft.com/office/drawing/2014/main" id="{6C333C2E-A3D7-4B4A-825E-02D27F75FB47}"/>
                </a:ext>
              </a:extLst>
            </p:cNvPr>
            <p:cNvSpPr txBox="1"/>
            <p:nvPr/>
          </p:nvSpPr>
          <p:spPr>
            <a:xfrm>
              <a:off x="2074421" y="325713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16" name="直接箭头连接符 15">
              <a:extLst>
                <a:ext uri="{FF2B5EF4-FFF2-40B4-BE49-F238E27FC236}">
                  <a16:creationId xmlns:a16="http://schemas.microsoft.com/office/drawing/2014/main" id="{CA7953CD-8831-4D51-AFFF-7B183F6A3677}"/>
                </a:ext>
              </a:extLst>
            </p:cNvPr>
            <p:cNvCxnSpPr>
              <a:cxnSpLocks/>
              <a:stCxn id="15" idx="3"/>
              <a:endCxn id="14" idx="1"/>
            </p:cNvCxnSpPr>
            <p:nvPr/>
          </p:nvCxnSpPr>
          <p:spPr bwMode="auto">
            <a:xfrm>
              <a:off x="2636194" y="3487964"/>
              <a:ext cx="1104987" cy="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文本框 18">
              <a:extLst>
                <a:ext uri="{FF2B5EF4-FFF2-40B4-BE49-F238E27FC236}">
                  <a16:creationId xmlns:a16="http://schemas.microsoft.com/office/drawing/2014/main" id="{88962CF9-609F-4805-AE91-9F52910B27DE}"/>
                </a:ext>
              </a:extLst>
            </p:cNvPr>
            <p:cNvSpPr txBox="1"/>
            <p:nvPr/>
          </p:nvSpPr>
          <p:spPr>
            <a:xfrm>
              <a:off x="5434217" y="325713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y</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sp>
          <p:nvSpPr>
            <p:cNvPr id="20" name="文本框 19">
              <a:extLst>
                <a:ext uri="{FF2B5EF4-FFF2-40B4-BE49-F238E27FC236}">
                  <a16:creationId xmlns:a16="http://schemas.microsoft.com/office/drawing/2014/main" id="{0468016C-8AE6-4CB5-B4D8-48124E760F94}"/>
                </a:ext>
              </a:extLst>
            </p:cNvPr>
            <p:cNvSpPr txBox="1"/>
            <p:nvPr/>
          </p:nvSpPr>
          <p:spPr>
            <a:xfrm>
              <a:off x="6795413" y="3257131"/>
              <a:ext cx="94082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y</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t-t</a:t>
              </a:r>
              <a:r>
                <a:rPr lang="en-US" altLang="zh-CN" sz="2400" i="1" baseline="-25000" dirty="0">
                  <a:solidFill>
                    <a:schemeClr val="tx1"/>
                  </a:solidFill>
                  <a:latin typeface="Times New Roman" panose="02020603050405020304" pitchFamily="18" charset="0"/>
                  <a:cs typeface="Times New Roman" panose="02020603050405020304" pitchFamily="18" charset="0"/>
                </a:rPr>
                <a:t>0</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21" name="直接箭头连接符 20">
              <a:extLst>
                <a:ext uri="{FF2B5EF4-FFF2-40B4-BE49-F238E27FC236}">
                  <a16:creationId xmlns:a16="http://schemas.microsoft.com/office/drawing/2014/main" id="{CD7976E0-4F92-4B87-8A0B-59C214F953AD}"/>
                </a:ext>
              </a:extLst>
            </p:cNvPr>
            <p:cNvCxnSpPr>
              <a:cxnSpLocks/>
              <a:stCxn id="14" idx="3"/>
              <a:endCxn id="19" idx="1"/>
            </p:cNvCxnSpPr>
            <p:nvPr/>
          </p:nvCxnSpPr>
          <p:spPr bwMode="auto">
            <a:xfrm flipV="1">
              <a:off x="5010469" y="3487964"/>
              <a:ext cx="423748" cy="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4" name="直接箭头连接符 23">
              <a:extLst>
                <a:ext uri="{FF2B5EF4-FFF2-40B4-BE49-F238E27FC236}">
                  <a16:creationId xmlns:a16="http://schemas.microsoft.com/office/drawing/2014/main" id="{49579351-416C-4A65-AB4E-BBF4306A71BB}"/>
                </a:ext>
              </a:extLst>
            </p:cNvPr>
            <p:cNvCxnSpPr>
              <a:cxnSpLocks/>
              <a:stCxn id="19" idx="3"/>
              <a:endCxn id="20" idx="1"/>
            </p:cNvCxnSpPr>
            <p:nvPr/>
          </p:nvCxnSpPr>
          <p:spPr bwMode="auto">
            <a:xfrm>
              <a:off x="5995990" y="3487964"/>
              <a:ext cx="799423" cy="0"/>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34" name="组合 33">
            <a:extLst>
              <a:ext uri="{FF2B5EF4-FFF2-40B4-BE49-F238E27FC236}">
                <a16:creationId xmlns:a16="http://schemas.microsoft.com/office/drawing/2014/main" id="{8EB79116-77BF-4509-91F7-47FCE34DADEA}"/>
              </a:ext>
            </a:extLst>
          </p:cNvPr>
          <p:cNvGrpSpPr/>
          <p:nvPr/>
        </p:nvGrpSpPr>
        <p:grpSpPr>
          <a:xfrm>
            <a:off x="3460294" y="1915848"/>
            <a:ext cx="5975536" cy="461665"/>
            <a:chOff x="3460294" y="1915848"/>
            <a:chExt cx="5975536" cy="461665"/>
          </a:xfrm>
        </p:grpSpPr>
        <p:grpSp>
          <p:nvGrpSpPr>
            <p:cNvPr id="29" name="组合 28">
              <a:extLst>
                <a:ext uri="{FF2B5EF4-FFF2-40B4-BE49-F238E27FC236}">
                  <a16:creationId xmlns:a16="http://schemas.microsoft.com/office/drawing/2014/main" id="{04E60852-E699-4465-A68A-A66A73FEB074}"/>
                </a:ext>
              </a:extLst>
            </p:cNvPr>
            <p:cNvGrpSpPr/>
            <p:nvPr/>
          </p:nvGrpSpPr>
          <p:grpSpPr>
            <a:xfrm>
              <a:off x="3460294" y="1915848"/>
              <a:ext cx="5271412" cy="461665"/>
              <a:chOff x="2093878" y="2008921"/>
              <a:chExt cx="5271412" cy="461665"/>
            </a:xfrm>
          </p:grpSpPr>
          <p:sp>
            <p:nvSpPr>
              <p:cNvPr id="6" name="文本框 5">
                <a:extLst>
                  <a:ext uri="{FF2B5EF4-FFF2-40B4-BE49-F238E27FC236}">
                    <a16:creationId xmlns:a16="http://schemas.microsoft.com/office/drawing/2014/main" id="{1E8DA888-38E3-4C09-88E2-E62B39C58E56}"/>
                  </a:ext>
                </a:extLst>
              </p:cNvPr>
              <p:cNvSpPr txBox="1"/>
              <p:nvPr/>
            </p:nvSpPr>
            <p:spPr>
              <a:xfrm>
                <a:off x="2093878" y="200892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7" name="直接箭头连接符 6">
                <a:extLst>
                  <a:ext uri="{FF2B5EF4-FFF2-40B4-BE49-F238E27FC236}">
                    <a16:creationId xmlns:a16="http://schemas.microsoft.com/office/drawing/2014/main" id="{CF3B6017-8A7F-4915-8F71-7878F9E736C1}"/>
                  </a:ext>
                </a:extLst>
              </p:cNvPr>
              <p:cNvCxnSpPr>
                <a:cxnSpLocks/>
                <a:stCxn id="6" idx="3"/>
                <a:endCxn id="9" idx="1"/>
              </p:cNvCxnSpPr>
              <p:nvPr/>
            </p:nvCxnSpPr>
            <p:spPr bwMode="auto">
              <a:xfrm>
                <a:off x="2655651" y="2239754"/>
                <a:ext cx="1269288"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9" name="文本框 8">
                <a:extLst>
                  <a:ext uri="{FF2B5EF4-FFF2-40B4-BE49-F238E27FC236}">
                    <a16:creationId xmlns:a16="http://schemas.microsoft.com/office/drawing/2014/main" id="{B251465D-5E7C-4DF6-ABC9-F2CE7574D1C4}"/>
                  </a:ext>
                </a:extLst>
              </p:cNvPr>
              <p:cNvSpPr txBox="1"/>
              <p:nvPr/>
            </p:nvSpPr>
            <p:spPr>
              <a:xfrm>
                <a:off x="3924939" y="2008921"/>
                <a:ext cx="90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t-t</a:t>
                </a:r>
                <a:r>
                  <a:rPr lang="en-US" altLang="zh-CN" sz="2400" i="1" baseline="-25000" dirty="0">
                    <a:solidFill>
                      <a:schemeClr val="tx1"/>
                    </a:solidFill>
                    <a:latin typeface="Times New Roman" panose="02020603050405020304" pitchFamily="18" charset="0"/>
                    <a:cs typeface="Times New Roman" panose="02020603050405020304" pitchFamily="18" charset="0"/>
                  </a:rPr>
                  <a:t>0</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11" name="直接箭头连接符 10">
                <a:extLst>
                  <a:ext uri="{FF2B5EF4-FFF2-40B4-BE49-F238E27FC236}">
                    <a16:creationId xmlns:a16="http://schemas.microsoft.com/office/drawing/2014/main" id="{28B713E9-9C58-4870-A341-41888D90347F}"/>
                  </a:ext>
                </a:extLst>
              </p:cNvPr>
              <p:cNvCxnSpPr>
                <a:cxnSpLocks/>
              </p:cNvCxnSpPr>
              <p:nvPr/>
            </p:nvCxnSpPr>
            <p:spPr bwMode="auto">
              <a:xfrm>
                <a:off x="4826712" y="2239754"/>
                <a:ext cx="1269288"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2" name="矩形 11">
                <a:extLst>
                  <a:ext uri="{FF2B5EF4-FFF2-40B4-BE49-F238E27FC236}">
                    <a16:creationId xmlns:a16="http://schemas.microsoft.com/office/drawing/2014/main" id="{D57B4ACC-5517-4FBD-BB76-B3BA0AB0D957}"/>
                  </a:ext>
                </a:extLst>
              </p:cNvPr>
              <p:cNvSpPr/>
              <p:nvPr/>
            </p:nvSpPr>
            <p:spPr bwMode="auto">
              <a:xfrm>
                <a:off x="6096002" y="2008921"/>
                <a:ext cx="1269288" cy="46166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dirty="0">
                    <a:solidFill>
                      <a:srgbClr val="000000"/>
                    </a:solidFill>
                    <a:latin typeface="Calibri" panose="020F0502020204030204" pitchFamily="34" charset="0"/>
                    <a:ea typeface="宋体" panose="02010600030101010101" pitchFamily="2" charset="-122"/>
                    <a:sym typeface="Calibri" panose="020F0502020204030204" pitchFamily="34" charset="0"/>
                  </a:rPr>
                  <a:t>系统</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cxnSp>
          <p:nvCxnSpPr>
            <p:cNvPr id="31" name="直接箭头连接符 30">
              <a:extLst>
                <a:ext uri="{FF2B5EF4-FFF2-40B4-BE49-F238E27FC236}">
                  <a16:creationId xmlns:a16="http://schemas.microsoft.com/office/drawing/2014/main" id="{10715A38-CEA8-487E-A7D5-92DCD7E0E825}"/>
                </a:ext>
              </a:extLst>
            </p:cNvPr>
            <p:cNvCxnSpPr>
              <a:cxnSpLocks/>
            </p:cNvCxnSpPr>
            <p:nvPr/>
          </p:nvCxnSpPr>
          <p:spPr bwMode="auto">
            <a:xfrm>
              <a:off x="8731706" y="2146680"/>
              <a:ext cx="704124" cy="0"/>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36" name="文本框 35">
            <a:extLst>
              <a:ext uri="{FF2B5EF4-FFF2-40B4-BE49-F238E27FC236}">
                <a16:creationId xmlns:a16="http://schemas.microsoft.com/office/drawing/2014/main" id="{057ED3B4-3431-4AF2-BD78-259063FD30D4}"/>
              </a:ext>
            </a:extLst>
          </p:cNvPr>
          <p:cNvSpPr txBox="1"/>
          <p:nvPr/>
        </p:nvSpPr>
        <p:spPr>
          <a:xfrm>
            <a:off x="9516221" y="2377513"/>
            <a:ext cx="1262164" cy="369332"/>
          </a:xfrm>
          <a:prstGeom prst="rect">
            <a:avLst/>
          </a:prstGeom>
          <a:noFill/>
        </p:spPr>
        <p:txBody>
          <a:bodyPr wrap="square">
            <a:spAutoFit/>
          </a:bodyPr>
          <a:lstStyle/>
          <a:p>
            <a:r>
              <a:rPr lang="zh-CN" altLang="en-US" dirty="0"/>
              <a:t>是否相等？</a:t>
            </a:r>
          </a:p>
        </p:txBody>
      </p:sp>
    </p:spTree>
    <p:extLst>
      <p:ext uri="{BB962C8B-B14F-4D97-AF65-F5344CB8AC3E}">
        <p14:creationId xmlns:p14="http://schemas.microsoft.com/office/powerpoint/2010/main" val="754704806"/>
      </p:ext>
    </p:extLst>
  </p:cSld>
  <p:clrMapOvr>
    <a:masterClrMapping/>
  </p:clrMapOvr>
  <p:transition spd="med">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307841A1-56DA-48DF-9A99-1EB24D823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001" y="2212117"/>
            <a:ext cx="7076257" cy="3838754"/>
          </a:xfrm>
          <a:prstGeom prst="rect">
            <a:avLst/>
          </a:prstGeom>
        </p:spPr>
      </p:pic>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22</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傅里叶的核心思想：任意连续时间周期信号都可表示成若干个相互呈谐波关系的正余弦信号的线性组合</a:t>
                </a: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𝑥</m:t>
                      </m:r>
                      <m:d>
                        <m:dPr>
                          <m:ctrlPr>
                            <a:rPr lang="en-US" altLang="zh-CN" sz="2000" b="0" i="1" smtClean="0">
                              <a:solidFill>
                                <a:schemeClr val="tx1"/>
                              </a:solidFill>
                              <a:latin typeface="Cambria Math" panose="02040503050406030204" pitchFamily="18" charset="0"/>
                              <a:cs typeface="Times New Roman" panose="02020603050405020304" pitchFamily="18" charset="0"/>
                            </a:rPr>
                          </m:ctrlPr>
                        </m:dPr>
                        <m:e>
                          <m:r>
                            <a:rPr lang="en-US" altLang="zh-CN" sz="2000" b="0" i="1" smtClean="0">
                              <a:solidFill>
                                <a:schemeClr val="tx1"/>
                              </a:solidFill>
                              <a:latin typeface="Cambria Math" panose="02040503050406030204" pitchFamily="18" charset="0"/>
                              <a:cs typeface="Times New Roman" panose="02020603050405020304" pitchFamily="18" charset="0"/>
                            </a:rPr>
                            <m:t>𝑡</m:t>
                          </m:r>
                        </m:e>
                      </m:d>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b="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cs typeface="Times New Roman" panose="02020603050405020304" pitchFamily="18" charset="0"/>
                        </a:rPr>
                        <m:t>+</m:t>
                      </m:r>
                      <m:nary>
                        <m:naryPr>
                          <m:chr m:val="∑"/>
                          <m:ctrlPr>
                            <a:rPr lang="en-US" altLang="zh-CN" sz="20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b="0" i="1" smtClean="0">
                              <a:solidFill>
                                <a:schemeClr val="tx1"/>
                              </a:solidFill>
                              <a:latin typeface="Cambria Math" panose="02040503050406030204" pitchFamily="18" charset="0"/>
                              <a:cs typeface="Times New Roman" panose="02020603050405020304" pitchFamily="18" charset="0"/>
                            </a:rPr>
                            <m:t>𝑘</m:t>
                          </m:r>
                          <m:r>
                            <a:rPr lang="en-US" altLang="zh-CN" sz="2000" b="0" i="1" smtClean="0">
                              <a:solidFill>
                                <a:schemeClr val="tx1"/>
                              </a:solidFill>
                              <a:latin typeface="Cambria Math" panose="02040503050406030204" pitchFamily="18" charset="0"/>
                              <a:cs typeface="Times New Roman" panose="02020603050405020304" pitchFamily="18" charset="0"/>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r>
                                    <m:rPr>
                                      <m:sty m:val="p"/>
                                    </m:rPr>
                                    <a:rPr lang="en-US" altLang="zh-CN" sz="2000">
                                      <a:solidFill>
                                        <a:schemeClr val="tx1"/>
                                      </a:solidFill>
                                      <a:latin typeface="Cambria Math" panose="02040503050406030204" pitchFamily="18" charset="0"/>
                                      <a:cs typeface="Times New Roman" panose="02020603050405020304" pitchFamily="18" charset="0"/>
                                    </a:rPr>
                                    <m:t>cos</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𝐵</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000">
                                      <a:solidFill>
                                        <a:schemeClr val="tx1"/>
                                      </a:solidFill>
                                      <a:latin typeface="Cambria Math" panose="02040503050406030204" pitchFamily="18" charset="0"/>
                                      <a:cs typeface="Times New Roman" panose="02020603050405020304" pitchFamily="18" charset="0"/>
                                    </a:rPr>
                                    <m:t>sin</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e>
                          </m:d>
                        </m:e>
                      </m:nary>
                    </m:oMath>
                  </m:oMathPara>
                </a14:m>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3"/>
                <a:stretch>
                  <a:fillRect l="-586" t="-2148" r="-10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1052082"/>
      </p:ext>
    </p:extLst>
  </p:cSld>
  <p:clrMapOvr>
    <a:masterClrMapping/>
  </p:clrMapOvr>
  <p:transition spd="med">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连续时间的周期信号傅里叶级数核心公式：</a:t>
                </a:r>
                <a:endParaRPr lang="en-US" altLang="zh-CN" sz="2400" dirty="0">
                  <a:solidFill>
                    <a:schemeClr val="tx1"/>
                  </a:solidFill>
                </a:endParaRPr>
              </a:p>
              <a:p>
                <a:pPr marL="0" indent="0">
                  <a:buNone/>
                </a:pPr>
                <a:r>
                  <a:rPr lang="en-US" altLang="zh-TW" sz="2400" dirty="0">
                    <a:solidFill>
                      <a:srgbClr val="FF0000"/>
                    </a:solidFill>
                    <a:latin typeface="Times New Roman" pitchFamily="18" charset="0"/>
                    <a:cs typeface="Times New Roman" pitchFamily="18" charset="0"/>
                  </a:rPr>
                  <a:t>Fourier series representation </a:t>
                </a:r>
                <a:r>
                  <a:rPr lang="zh-CN" altLang="en-US" sz="2400" dirty="0">
                    <a:solidFill>
                      <a:srgbClr val="FF0000"/>
                    </a:solidFill>
                    <a:latin typeface="Times New Roman" pitchFamily="18" charset="0"/>
                    <a:cs typeface="Times New Roman" pitchFamily="18" charset="0"/>
                  </a:rPr>
                  <a:t>（傅里叶级数表示）</a:t>
                </a:r>
                <a:r>
                  <a:rPr lang="en-US" altLang="zh-TW" sz="2400" dirty="0">
                    <a:solidFill>
                      <a:srgbClr val="FF0000"/>
                    </a:solidFill>
                    <a:latin typeface="Times New Roman" pitchFamily="18" charset="0"/>
                    <a:cs typeface="Times New Roman" pitchFamily="18" charset="0"/>
                  </a:rPr>
                  <a:t>: </a:t>
                </a:r>
                <a:endParaRPr lang="en-US" altLang="zh-TW" sz="2400" i="1" dirty="0">
                  <a:solidFill>
                    <a:srgbClr val="FF0000"/>
                  </a:solidFill>
                  <a:latin typeface="Cambria Math"/>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nary>
                        <m:naryPr>
                          <m:chr m:val="∑"/>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TW" sz="2400" dirty="0">
                  <a:solidFill>
                    <a:srgbClr val="FF0000"/>
                  </a:solidFill>
                  <a:latin typeface="Times New Roman" pitchFamily="18" charset="0"/>
                  <a:cs typeface="Times New Roman" pitchFamily="18" charset="0"/>
                </a:endParaRPr>
              </a:p>
              <a:p>
                <a:pPr marL="0" indent="0">
                  <a:buNone/>
                </a:pPr>
                <a:r>
                  <a:rPr lang="en-US" altLang="zh-TW" sz="2400" dirty="0">
                    <a:solidFill>
                      <a:srgbClr val="FF0000"/>
                    </a:solidFill>
                    <a:latin typeface="Times New Roman" pitchFamily="18" charset="0"/>
                    <a:cs typeface="Times New Roman" pitchFamily="18" charset="0"/>
                  </a:rPr>
                  <a:t>Fourier series coefficient</a:t>
                </a:r>
                <a:r>
                  <a:rPr lang="zh-CN" altLang="en-US" sz="2400" dirty="0">
                    <a:solidFill>
                      <a:srgbClr val="FF0000"/>
                    </a:solidFill>
                    <a:latin typeface="Times New Roman" pitchFamily="18" charset="0"/>
                    <a:cs typeface="Times New Roman" pitchFamily="18" charset="0"/>
                  </a:rPr>
                  <a:t>（傅里叶级数系数）</a:t>
                </a:r>
                <a:r>
                  <a:rPr lang="en-US" altLang="zh-TW" sz="2400" dirty="0">
                    <a:solidFill>
                      <a:srgbClr val="FF0000"/>
                    </a:solidFill>
                    <a:latin typeface="Times New Roman" pitchFamily="18" charset="0"/>
                    <a:cs typeface="Times New Roman"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b="0" i="1" smtClean="0">
                              <a:solidFill>
                                <a:srgbClr val="FF0000"/>
                              </a:solidFill>
                              <a:latin typeface="Cambria Math" panose="02040503050406030204" pitchFamily="18" charset="0"/>
                              <a:cs typeface="Times New Roman" pitchFamily="18" charset="0"/>
                            </a:rPr>
                            <m:t>𝑎</m:t>
                          </m:r>
                        </m:e>
                        <m:sub>
                          <m:r>
                            <a:rPr lang="en-US" altLang="zh-TW" sz="2400" b="0" i="1" smtClean="0">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smtClean="0">
                              <a:solidFill>
                                <a:srgbClr val="FF0000"/>
                              </a:solidFill>
                              <a:latin typeface="Cambria Math" panose="02040503050406030204" pitchFamily="18" charset="0"/>
                              <a:cs typeface="Times New Roman" pitchFamily="18" charset="0"/>
                            </a:rPr>
                          </m:ctrlPr>
                        </m:fPr>
                        <m:num>
                          <m:r>
                            <a:rPr lang="en-US" altLang="zh-TW" sz="2400" b="0" i="1" smtClean="0">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𝑇</m:t>
                          </m:r>
                        </m:den>
                      </m:f>
                      <m:nary>
                        <m:naryPr>
                          <m:ctrlPr>
                            <a:rPr lang="en-US" altLang="zh-TW" sz="2400" i="1" smtClean="0">
                              <a:solidFill>
                                <a:srgbClr val="FF0000"/>
                              </a:solidFill>
                              <a:latin typeface="Cambria Math" panose="02040503050406030204" pitchFamily="18" charset="0"/>
                              <a:cs typeface="Times New Roman" pitchFamily="18" charset="0"/>
                            </a:rPr>
                          </m:ctrlPr>
                        </m:naryPr>
                        <m:sub>
                          <m:r>
                            <m:rPr>
                              <m:brk m:alnAt="23"/>
                            </m:rPr>
                            <a:rPr lang="en-US" altLang="zh-TW" sz="2400" b="0" i="1" smtClean="0">
                              <a:solidFill>
                                <a:srgbClr val="FF0000"/>
                              </a:solidFill>
                              <a:latin typeface="Cambria Math" panose="02040503050406030204" pitchFamily="18" charset="0"/>
                              <a:cs typeface="Times New Roman" pitchFamily="18" charset="0"/>
                            </a:rPr>
                            <m:t>0</m:t>
                          </m:r>
                        </m:sub>
                        <m:sup>
                          <m:r>
                            <a:rPr lang="en-US" altLang="zh-TW" sz="2400" b="0" i="1" smtClean="0">
                              <a:solidFill>
                                <a:srgbClr val="FF0000"/>
                              </a:solidFill>
                              <a:latin typeface="Cambria Math" panose="02040503050406030204" pitchFamily="18" charset="0"/>
                              <a:cs typeface="Times New Roman" pitchFamily="18" charset="0"/>
                            </a:rPr>
                            <m:t>𝑇</m:t>
                          </m:r>
                        </m:sup>
                        <m:e>
                          <m:r>
                            <a:rPr lang="en-US" altLang="zh-TW" sz="2400" i="1">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b="0" i="1" smtClean="0">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000000"/>
                  </a:solidFill>
                  <a:latin typeface="Times New Roman" pitchFamily="18" charset="0"/>
                  <a:cs typeface="Times New Roman"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651"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4557420"/>
      </p:ext>
    </p:extLst>
  </p:cSld>
  <p:clrMapOvr>
    <a:masterClrMapping/>
  </p:clrMapOvr>
  <p:transition spd="med">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24</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连续时间周期信号傅里叶级数的三种表示形式：</a:t>
                </a:r>
                <a:endParaRPr lang="en-US" altLang="zh-CN" sz="2400" dirty="0">
                  <a:solidFill>
                    <a:schemeClr val="tx1"/>
                  </a:solidFill>
                </a:endParaRPr>
              </a:p>
              <a:p>
                <a:pPr marL="457200" indent="-457200">
                  <a:buClrTx/>
                  <a:buFont typeface="+mj-ea"/>
                  <a:buAutoNum type="circleNumDbPlain"/>
                </a:pPr>
                <a:r>
                  <a:rPr lang="zh-CN" altLang="en-US" sz="2000" dirty="0">
                    <a:solidFill>
                      <a:schemeClr val="tx1"/>
                    </a:solidFill>
                    <a:latin typeface="楷体" panose="02010609060101010101" pitchFamily="49" charset="-122"/>
                    <a:ea typeface="楷体" panose="02010609060101010101" pitchFamily="49" charset="-122"/>
                  </a:rPr>
                  <a:t>正余弦形式：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cs typeface="Times New Roman" panose="02020603050405020304" pitchFamily="18" charset="0"/>
                        </a:rPr>
                        <m:t>𝑥</m:t>
                      </m:r>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𝑡</m:t>
                          </m:r>
                        </m:e>
                      </m:d>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=1</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r>
                                    <m:rPr>
                                      <m:sty m:val="p"/>
                                    </m:rPr>
                                    <a:rPr lang="en-US" altLang="zh-CN" sz="2000">
                                      <a:solidFill>
                                        <a:schemeClr val="tx1"/>
                                      </a:solidFill>
                                      <a:latin typeface="Cambria Math" panose="02040503050406030204" pitchFamily="18" charset="0"/>
                                      <a:cs typeface="Times New Roman" panose="02020603050405020304" pitchFamily="18" charset="0"/>
                                    </a:rPr>
                                    <m:t>cos</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𝐵</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000">
                                      <a:solidFill>
                                        <a:schemeClr val="tx1"/>
                                      </a:solidFill>
                                      <a:latin typeface="Cambria Math" panose="02040503050406030204" pitchFamily="18" charset="0"/>
                                      <a:cs typeface="Times New Roman" panose="02020603050405020304" pitchFamily="18" charset="0"/>
                                    </a:rPr>
                                    <m:t>sin</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e>
                          </m:d>
                        </m:e>
                      </m:nary>
                    </m:oMath>
                  </m:oMathPara>
                </a14:m>
                <a:endParaRPr lang="en-US" altLang="zh-CN" sz="2000" dirty="0">
                  <a:solidFill>
                    <a:schemeClr val="tx1"/>
                  </a:solidFill>
                  <a:latin typeface="楷体" panose="02010609060101010101" pitchFamily="49" charset="-122"/>
                  <a:ea typeface="楷体" panose="02010609060101010101" pitchFamily="49" charset="-122"/>
                </a:endParaRPr>
              </a:p>
              <a:p>
                <a:pPr marL="457200" indent="-457200">
                  <a:buClrTx/>
                  <a:buFont typeface="+mj-ea"/>
                  <a:buAutoNum type="circleNumDbPlain" startAt="2"/>
                </a:pPr>
                <a:r>
                  <a:rPr lang="zh-CN" altLang="en-US" sz="2000" dirty="0">
                    <a:solidFill>
                      <a:schemeClr val="tx1"/>
                    </a:solidFill>
                    <a:latin typeface="楷体" panose="02010609060101010101" pitchFamily="49" charset="-122"/>
                    <a:ea typeface="楷体" panose="02010609060101010101" pitchFamily="49" charset="-122"/>
                  </a:rPr>
                  <a:t>复指数形式：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ClrTx/>
                  <a:buNone/>
                </a:pPr>
                <a14:m>
                  <m:oMathPara xmlns:m="http://schemas.openxmlformats.org/officeDocument/2006/math">
                    <m:oMathParaPr>
                      <m:jc m:val="centerGroup"/>
                    </m:oMathParaPr>
                    <m:oMath xmlns:m="http://schemas.openxmlformats.org/officeDocument/2006/math">
                      <m:r>
                        <a:rPr lang="en-US" altLang="zh-TW" sz="2000" i="1" smtClean="0">
                          <a:solidFill>
                            <a:schemeClr val="tx1"/>
                          </a:solidFill>
                          <a:latin typeface="Cambria Math"/>
                          <a:cs typeface="Times New Roman" pitchFamily="18" charset="0"/>
                        </a:rPr>
                        <m:t>𝑥</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a:cs typeface="Times New Roman" pitchFamily="18" charset="0"/>
                            </a:rPr>
                            <m:t>𝑡</m:t>
                          </m:r>
                        </m:e>
                      </m:d>
                      <m:r>
                        <a:rPr lang="en-US" altLang="zh-TW" sz="2000" i="1">
                          <a:solidFill>
                            <a:schemeClr val="tx1"/>
                          </a:solidFill>
                          <a:latin typeface="Cambria Math" panose="02040503050406030204" pitchFamily="18" charset="0"/>
                          <a:cs typeface="Times New Roman" pitchFamily="18" charset="0"/>
                        </a:rPr>
                        <m:t>=</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sup>
                          </m:sSup>
                        </m:e>
                      </m:nary>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eqArr>
                            <m:eqArrPr>
                              <m:ctrlPr>
                                <a:rPr lang="en-US" altLang="zh-CN" sz="2000" i="1">
                                  <a:solidFill>
                                    <a:schemeClr val="tx1"/>
                                  </a:solidFill>
                                  <a:latin typeface="Cambria Math" panose="02040503050406030204" pitchFamily="18" charset="0"/>
                                  <a:cs typeface="Times New Roman" panose="02020603050405020304" pitchFamily="18" charset="0"/>
                                </a:rPr>
                              </m:ctrlPr>
                            </m:eqArrPr>
                            <m:e>
                              <m:f>
                                <m:fPr>
                                  <m:ctrlPr>
                                    <a:rPr lang="en-US" altLang="zh-CN" sz="2000" i="1">
                                      <a:solidFill>
                                        <a:schemeClr val="tx1"/>
                                      </a:solidFill>
                                      <a:latin typeface="Cambria Math" panose="02040503050406030204" pitchFamily="18" charset="0"/>
                                      <a:cs typeface="Times New Roman" panose="02020603050405020304" pitchFamily="18" charset="0"/>
                                    </a:rPr>
                                  </m:ctrlPr>
                                </m:fPr>
                                <m:num>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𝐵</m:t>
                                      </m:r>
                                    </m:e>
                                    <m: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𝑘</m:t>
                                      </m:r>
                                    </m:sub>
                                  </m:sSub>
                                </m:num>
                                <m:den>
                                  <m:r>
                                    <a:rPr lang="en-US" altLang="zh-CN" sz="2000" i="1">
                                      <a:solidFill>
                                        <a:schemeClr val="tx1"/>
                                      </a:solidFill>
                                      <a:latin typeface="Cambria Math" panose="02040503050406030204" pitchFamily="18" charset="0"/>
                                      <a:cs typeface="Times New Roman" panose="02020603050405020304" pitchFamily="18" charset="0"/>
                                    </a:rPr>
                                    <m:t>2</m:t>
                                  </m:r>
                                </m:den>
                              </m:f>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&lt;0</m:t>
                              </m:r>
                            </m:e>
                            <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=0</m:t>
                              </m:r>
                            </m:e>
                            <m:e>
                              <m:f>
                                <m:fPr>
                                  <m:ctrlPr>
                                    <a:rPr lang="en-US" altLang="zh-CN" sz="2000" i="1">
                                      <a:solidFill>
                                        <a:schemeClr val="tx1"/>
                                      </a:solidFill>
                                      <a:latin typeface="Cambria Math" panose="02040503050406030204" pitchFamily="18" charset="0"/>
                                      <a:cs typeface="Times New Roman" panose="02020603050405020304" pitchFamily="18" charset="0"/>
                                    </a:rPr>
                                  </m:ctrlPr>
                                </m:fPr>
                                <m:num>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𝐵</m:t>
                                      </m:r>
                                    </m:e>
                                    <m:sub>
                                      <m:r>
                                        <a:rPr lang="en-US" altLang="zh-CN" sz="2000" i="1">
                                          <a:solidFill>
                                            <a:schemeClr val="tx1"/>
                                          </a:solidFill>
                                          <a:latin typeface="Cambria Math" panose="02040503050406030204" pitchFamily="18" charset="0"/>
                                          <a:cs typeface="Times New Roman" panose="02020603050405020304" pitchFamily="18" charset="0"/>
                                        </a:rPr>
                                        <m:t>𝑘</m:t>
                                      </m:r>
                                    </m:sub>
                                  </m:sSub>
                                </m:num>
                                <m:den>
                                  <m:r>
                                    <a:rPr lang="en-US" altLang="zh-CN" sz="2000" i="1">
                                      <a:solidFill>
                                        <a:schemeClr val="tx1"/>
                                      </a:solidFill>
                                      <a:latin typeface="Cambria Math" panose="02040503050406030204" pitchFamily="18" charset="0"/>
                                      <a:cs typeface="Times New Roman" panose="02020603050405020304" pitchFamily="18" charset="0"/>
                                    </a:rPr>
                                    <m:t>2</m:t>
                                  </m:r>
                                </m:den>
                              </m:f>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&gt;0</m:t>
                              </m:r>
                            </m:e>
                          </m:eqArr>
                        </m:e>
                      </m:d>
                    </m:oMath>
                  </m:oMathPara>
                </a14:m>
                <a:endParaRPr lang="en-US" altLang="zh-CN" sz="2000" dirty="0">
                  <a:solidFill>
                    <a:schemeClr val="tx1"/>
                  </a:solidFill>
                  <a:latin typeface="楷体" panose="02010609060101010101" pitchFamily="49" charset="-122"/>
                  <a:ea typeface="楷体" panose="02010609060101010101" pitchFamily="49" charset="-122"/>
                </a:endParaRPr>
              </a:p>
              <a:p>
                <a:pPr marL="457200" indent="-457200">
                  <a:buClrTx/>
                  <a:buFont typeface="+mj-ea"/>
                  <a:buAutoNum type="circleNumDbPlain" startAt="3"/>
                </a:pPr>
                <a:r>
                  <a:rPr lang="zh-CN" altLang="en-US" sz="2000" dirty="0">
                    <a:solidFill>
                      <a:schemeClr val="tx1"/>
                    </a:solidFill>
                    <a:latin typeface="楷体" panose="02010609060101010101" pitchFamily="49" charset="-122"/>
                    <a:ea typeface="楷体" panose="02010609060101010101" pitchFamily="49" charset="-122"/>
                  </a:rPr>
                  <a:t>幅度</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相位形式：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ClrTx/>
                  <a:buNone/>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𝑥</m:t>
                      </m:r>
                      <m:d>
                        <m:dPr>
                          <m:ctrlPr>
                            <a:rPr lang="en-US" altLang="zh-CN" sz="2000" b="0" i="1" smtClean="0">
                              <a:solidFill>
                                <a:schemeClr val="tx1"/>
                              </a:solidFill>
                              <a:latin typeface="Cambria Math" panose="02040503050406030204" pitchFamily="18" charset="0"/>
                              <a:cs typeface="Times New Roman" panose="02020603050405020304" pitchFamily="18" charset="0"/>
                            </a:rPr>
                          </m:ctrlPr>
                        </m:dPr>
                        <m:e>
                          <m:r>
                            <a:rPr lang="en-US" altLang="zh-CN" sz="2000" b="0" i="1" smtClean="0">
                              <a:solidFill>
                                <a:schemeClr val="tx1"/>
                              </a:solidFill>
                              <a:latin typeface="Cambria Math" panose="02040503050406030204" pitchFamily="18" charset="0"/>
                              <a:cs typeface="Times New Roman" panose="02020603050405020304" pitchFamily="18" charset="0"/>
                            </a:rPr>
                            <m:t>𝑡</m:t>
                          </m:r>
                        </m:e>
                      </m:d>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2</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=1</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Sup>
                            <m:sSubSupPr>
                              <m:ctrlPr>
                                <a:rPr lang="en-US" altLang="zh-CN" sz="2000" i="1">
                                  <a:solidFill>
                                    <a:schemeClr val="tx1"/>
                                  </a:solidFill>
                                  <a:latin typeface="Cambria Math" panose="02040503050406030204" pitchFamily="18" charset="0"/>
                                  <a:cs typeface="Times New Roman" panose="02020603050405020304" pitchFamily="18" charset="0"/>
                                </a:rPr>
                              </m:ctrlPr>
                            </m:sSubSup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up>
                              <m:r>
                                <a:rPr lang="en-US" altLang="zh-CN" sz="2000" i="1">
                                  <a:solidFill>
                                    <a:schemeClr val="tx1"/>
                                  </a:solidFill>
                                  <a:latin typeface="Cambria Math" panose="02040503050406030204" pitchFamily="18" charset="0"/>
                                  <a:cs typeface="Times New Roman" panose="02020603050405020304" pitchFamily="18" charset="0"/>
                                </a:rPr>
                                <m:t>′</m:t>
                              </m:r>
                            </m:sup>
                          </m:sSubSup>
                          <m:func>
                            <m:func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cos</m:t>
                              </m:r>
                            </m:fName>
                            <m:e>
                              <m:d>
                                <m:d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e>
                              </m:d>
                            </m:e>
                          </m:func>
                        </m:e>
                      </m:nary>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i="1">
                              <a:solidFill>
                                <a:schemeClr val="tx1"/>
                              </a:solidFill>
                              <a:latin typeface="Cambria Math" panose="02040503050406030204" pitchFamily="18" charset="0"/>
                              <a:cs typeface="Times New Roman" panose="02020603050405020304" pitchFamily="18" charset="0"/>
                            </a:rPr>
                          </m:ctrlPr>
                        </m:sSubSup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up>
                          <m:r>
                            <a:rPr lang="en-US" altLang="zh-CN" sz="2000" i="1">
                              <a:solidFill>
                                <a:schemeClr val="tx1"/>
                              </a:solidFill>
                              <a:latin typeface="Cambria Math" panose="02040503050406030204" pitchFamily="18" charset="0"/>
                              <a:cs typeface="Times New Roman" panose="02020603050405020304" pitchFamily="18" charset="0"/>
                            </a:rPr>
                            <m:t>′</m:t>
                          </m:r>
                        </m:sup>
                      </m:sSubSup>
                      <m:sSup>
                        <m:sSup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up>
                      </m:sSup>
                      <m:r>
                        <m:rPr>
                          <m:nor/>
                        </m:rPr>
                        <a:rPr lang="en-US" altLang="zh-CN" sz="2000" i="1" dirty="0">
                          <a:solidFill>
                            <a:schemeClr val="tx1"/>
                          </a:solidFill>
                          <a:latin typeface="Times New Roman" panose="02020603050405020304" pitchFamily="18" charset="0"/>
                          <a:cs typeface="Times New Roman" panose="02020603050405020304" pitchFamily="18" charset="0"/>
                        </a:rPr>
                        <m:t> </m:t>
                      </m:r>
                    </m:oMath>
                  </m:oMathPara>
                </a14:m>
                <a:endParaRPr lang="en-US" altLang="zh-CN" sz="2000" i="1"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171"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9034108"/>
      </p:ext>
    </p:extLst>
  </p:cSld>
  <p:clrMapOvr>
    <a:masterClrMapping/>
  </p:clrMapOvr>
  <p:transition spd="med">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连续时间周期信号傅里叶级数展开收敛条件：该信号在一个周期内的能量为有限值</a:t>
            </a: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r>
              <a:rPr lang="en-US" altLang="zh-CN" sz="2400" dirty="0">
                <a:solidFill>
                  <a:schemeClr val="tx1"/>
                </a:solidFill>
              </a:rPr>
              <a:t> </a:t>
            </a:r>
            <a:r>
              <a:rPr lang="zh-CN" altLang="en-US" sz="2400" dirty="0">
                <a:solidFill>
                  <a:schemeClr val="tx1"/>
                </a:solidFill>
              </a:rPr>
              <a:t>收敛性的判断方法：狄利赫里条件：</a:t>
            </a:r>
            <a:endParaRPr lang="en-US" altLang="zh-CN" sz="2400" dirty="0">
              <a:solidFill>
                <a:schemeClr val="tx1"/>
              </a:solidFill>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A signal can be represented by Fourier series expansion, if</a:t>
            </a: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(1) it is </a:t>
            </a:r>
            <a:r>
              <a:rPr kumimoji="0" lang="en-US" altLang="zh-TW" sz="2400" kern="100" dirty="0">
                <a:solidFill>
                  <a:prstClr val="black"/>
                </a:solidFill>
                <a:latin typeface="Times New Roman"/>
                <a:ea typeface="標楷體"/>
              </a:rPr>
              <a:t>absolutely integrable, </a:t>
            </a:r>
            <a:endParaRPr lang="en-US" altLang="zh-TW"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(2) it has </a:t>
            </a:r>
            <a:r>
              <a:rPr kumimoji="0" lang="en-US" altLang="zh-TW" sz="2400" kern="100" dirty="0">
                <a:solidFill>
                  <a:prstClr val="black"/>
                </a:solidFill>
                <a:latin typeface="Times New Roman"/>
                <a:ea typeface="標楷體"/>
              </a:rPr>
              <a:t>finite number of maxima &amp; minima in a period</a:t>
            </a:r>
            <a:endParaRPr lang="en-US" altLang="zh-TW"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(3) it has </a:t>
            </a:r>
            <a:r>
              <a:rPr kumimoji="0" lang="en-US" altLang="zh-TW" sz="2400" kern="100" dirty="0">
                <a:solidFill>
                  <a:prstClr val="black"/>
                </a:solidFill>
                <a:latin typeface="Times New Roman"/>
                <a:ea typeface="標楷體"/>
              </a:rPr>
              <a:t>finite number of discontinuities in a period</a:t>
            </a:r>
            <a:endParaRPr lang="en-US" altLang="zh-TW" sz="2400" dirty="0">
              <a:solidFill>
                <a:schemeClr val="tx1"/>
              </a:solidFill>
              <a:latin typeface="Cambria Math"/>
              <a:cs typeface="Times New Roman" pitchFamily="18" charset="0"/>
            </a:endParaRPr>
          </a:p>
          <a:p>
            <a:pPr marL="111760" lvl="1" indent="0">
              <a:buNone/>
            </a:pPr>
            <a:endParaRPr lang="en-US" altLang="zh-CN" sz="2400" dirty="0">
              <a:solidFill>
                <a:schemeClr val="tx1"/>
              </a:solidFill>
            </a:endParaRPr>
          </a:p>
        </p:txBody>
      </p:sp>
      <p:pic>
        <p:nvPicPr>
          <p:cNvPr id="5" name="图片 4">
            <a:extLst>
              <a:ext uri="{FF2B5EF4-FFF2-40B4-BE49-F238E27FC236}">
                <a16:creationId xmlns:a16="http://schemas.microsoft.com/office/drawing/2014/main" id="{2F9DE7C8-3A97-4DDC-9C0B-CF2D62F60AFB}"/>
              </a:ext>
            </a:extLst>
          </p:cNvPr>
          <p:cNvPicPr>
            <a:picLocks noChangeAspect="1"/>
          </p:cNvPicPr>
          <p:nvPr/>
        </p:nvPicPr>
        <p:blipFill rotWithShape="1">
          <a:blip r:embed="rId2"/>
          <a:srcRect l="13646"/>
          <a:stretch/>
        </p:blipFill>
        <p:spPr>
          <a:xfrm>
            <a:off x="5225517" y="1679600"/>
            <a:ext cx="2278385" cy="800100"/>
          </a:xfrm>
          <a:prstGeom prst="rect">
            <a:avLst/>
          </a:prstGeom>
        </p:spPr>
      </p:pic>
    </p:spTree>
    <p:extLst>
      <p:ext uri="{BB962C8B-B14F-4D97-AF65-F5344CB8AC3E}">
        <p14:creationId xmlns:p14="http://schemas.microsoft.com/office/powerpoint/2010/main" val="2048063443"/>
      </p:ext>
    </p:extLst>
  </p:cSld>
  <p:clrMapOvr>
    <a:masterClrMapping/>
  </p:clrMapOvr>
  <p:transition spd="med">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连续时间周期信号傅里叶级数的各种推广：</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nary>
                        <m:naryPr>
                          <m:chr m:val="∑"/>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rgbClr val="FF000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b="0" i="1" smtClean="0">
                              <a:solidFill>
                                <a:srgbClr val="FF0000"/>
                              </a:solidFill>
                              <a:latin typeface="Cambria Math" panose="02040503050406030204" pitchFamily="18" charset="0"/>
                              <a:cs typeface="Times New Roman" pitchFamily="18" charset="0"/>
                            </a:rPr>
                            <m:t>𝑎</m:t>
                          </m:r>
                        </m:e>
                        <m:sub>
                          <m:r>
                            <a:rPr lang="en-US" altLang="zh-TW" sz="2400" b="0" i="1" smtClean="0">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smtClean="0">
                              <a:solidFill>
                                <a:srgbClr val="FF0000"/>
                              </a:solidFill>
                              <a:latin typeface="Cambria Math" panose="02040503050406030204" pitchFamily="18" charset="0"/>
                              <a:cs typeface="Times New Roman" pitchFamily="18" charset="0"/>
                            </a:rPr>
                          </m:ctrlPr>
                        </m:fPr>
                        <m:num>
                          <m:r>
                            <a:rPr lang="en-US" altLang="zh-TW" sz="2400" b="0" i="1" smtClean="0">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𝑇</m:t>
                          </m:r>
                        </m:den>
                      </m:f>
                      <m:nary>
                        <m:naryPr>
                          <m:ctrlPr>
                            <a:rPr lang="en-US" altLang="zh-TW" sz="2400" i="1" smtClean="0">
                              <a:solidFill>
                                <a:srgbClr val="FF0000"/>
                              </a:solidFill>
                              <a:latin typeface="Cambria Math" panose="02040503050406030204" pitchFamily="18" charset="0"/>
                              <a:cs typeface="Times New Roman" pitchFamily="18" charset="0"/>
                            </a:rPr>
                          </m:ctrlPr>
                        </m:naryPr>
                        <m:sub>
                          <m:r>
                            <m:rPr>
                              <m:brk m:alnAt="23"/>
                            </m:rPr>
                            <a:rPr lang="en-US" altLang="zh-TW" sz="2400" b="0" i="1" smtClean="0">
                              <a:solidFill>
                                <a:srgbClr val="FF0000"/>
                              </a:solidFill>
                              <a:latin typeface="Cambria Math" panose="02040503050406030204" pitchFamily="18" charset="0"/>
                              <a:cs typeface="Times New Roman" pitchFamily="18" charset="0"/>
                            </a:rPr>
                            <m:t>0</m:t>
                          </m:r>
                        </m:sub>
                        <m:sup>
                          <m:r>
                            <a:rPr lang="en-US" altLang="zh-TW" sz="2400" b="0" i="1" smtClean="0">
                              <a:solidFill>
                                <a:srgbClr val="FF0000"/>
                              </a:solidFill>
                              <a:latin typeface="Cambria Math" panose="02040503050406030204" pitchFamily="18" charset="0"/>
                              <a:cs typeface="Times New Roman" pitchFamily="18" charset="0"/>
                            </a:rPr>
                            <m:t>𝑇</m:t>
                          </m:r>
                        </m:sup>
                        <m:e>
                          <m:r>
                            <a:rPr lang="en-US" altLang="zh-TW" sz="2400" i="1">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b="0" i="1" smtClean="0">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000000"/>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3779609"/>
      </p:ext>
    </p:extLst>
  </p:cSld>
  <p:clrMapOvr>
    <a:masterClrMapping/>
  </p:clrMapOvr>
  <p:transition spd="med">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27</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连续时间周期信号傅里叶级数到连续时间非周期信号傅里叶变换：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f>
                        <m:fPr>
                          <m:ctrlPr>
                            <a:rPr lang="en-US" altLang="zh-CN" sz="2400" i="1">
                              <a:solidFill>
                                <a:srgbClr val="FF0000"/>
                              </a:solidFill>
                              <a:latin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cs typeface="Times New Roman" panose="020206030504050203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den>
                      </m:f>
                      <m:nary>
                        <m:naryPr>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i="1">
                              <a:solidFill>
                                <a:srgbClr val="FF0000"/>
                              </a:solidFill>
                              <a:latin typeface="Cambria Math" panose="02040503050406030204" pitchFamily="18" charset="0"/>
                              <a:cs typeface="Times New Roman" panose="02020603050405020304" pitchFamily="18" charset="0"/>
                            </a:rPr>
                            <m:t>𝑑</m:t>
                          </m:r>
                          <m:r>
                            <a:rPr lang="zh-CN" altLang="en-US" sz="2400" i="1">
                              <a:solidFill>
                                <a:srgbClr val="FF0000"/>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r>
                        <a:rPr lang="en-US" altLang="zh-CN" sz="2400" i="1">
                          <a:solidFill>
                            <a:srgbClr val="FF0000"/>
                          </a:solidFill>
                          <a:latin typeface="Cambria Math" panose="02040503050406030204" pitchFamily="18" charset="0"/>
                          <a:cs typeface="Times New Roman" panose="02020603050405020304" pitchFamily="18" charset="0"/>
                        </a:rPr>
                        <m:t>=</m:t>
                      </m:r>
                      <m:nary>
                        <m:naryPr>
                          <m:ctrlPr>
                            <a:rPr lang="en-US" altLang="zh-TW" sz="2400" i="1">
                              <a:solidFill>
                                <a:srgbClr val="FF0000"/>
                              </a:solidFill>
                              <a:latin typeface="Cambria Math" panose="02040503050406030204" pitchFamily="18" charset="0"/>
                              <a:cs typeface="Times New Roman" pitchFamily="18" charset="0"/>
                            </a:rPr>
                          </m:ctrlPr>
                        </m:naryPr>
                        <m:sub>
                          <m:r>
                            <a:rPr lang="en-US" altLang="zh-TW" sz="2400" i="1">
                              <a:solidFill>
                                <a:srgbClr val="FF0000"/>
                              </a:solidFill>
                              <a:latin typeface="Cambria Math" panose="02040503050406030204" pitchFamily="18" charset="0"/>
                              <a:cs typeface="Times New Roman" pitchFamily="18" charset="0"/>
                            </a:rPr>
                            <m:t>−</m:t>
                          </m:r>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rgbClr val="FF0000"/>
                              </a:solidFill>
                              <a:latin typeface="Cambria Math" panose="02040503050406030204" pitchFamily="18" charset="0"/>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i="1">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FF0000"/>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DEF45C5E-CA01-42C0-80CC-27805BE5FB40}"/>
              </a:ext>
            </a:extLst>
          </p:cNvPr>
          <p:cNvCxnSpPr/>
          <p:nvPr/>
        </p:nvCxnSpPr>
        <p:spPr bwMode="auto">
          <a:xfrm>
            <a:off x="6248400" y="3086100"/>
            <a:ext cx="1295400" cy="0"/>
          </a:xfrm>
          <a:prstGeom prst="straightConnector1">
            <a:avLst/>
          </a:prstGeom>
          <a:solidFill>
            <a:schemeClr val="accent1"/>
          </a:solidFill>
          <a:ln w="9525" cap="flat" cmpd="sng" algn="ctr">
            <a:solidFill>
              <a:schemeClr val="tx1"/>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276344C-29C1-49A9-A400-68DE0E071641}"/>
                  </a:ext>
                </a:extLst>
              </p:cNvPr>
              <p:cNvSpPr txBox="1"/>
              <p:nvPr/>
            </p:nvSpPr>
            <p:spPr>
              <a:xfrm>
                <a:off x="5983856" y="2331116"/>
                <a:ext cx="1858201"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𝑇</m:t>
                      </m:r>
                      <m:r>
                        <a:rPr lang="en-US" altLang="zh-CN" sz="2000" i="1">
                          <a:solidFill>
                            <a:schemeClr val="tx1"/>
                          </a:solidFill>
                          <a:latin typeface="Cambria Math" panose="02040503050406030204" pitchFamily="18" charset="0"/>
                          <a:cs typeface="Times New Roman" panose="02020603050405020304" pitchFamily="18" charset="0"/>
                        </a:rPr>
                        <m:t>→∞,</m:t>
                      </m:r>
                    </m:oMath>
                  </m:oMathPara>
                </a14:m>
                <a:endParaRPr lang="en-US" altLang="zh-CN" sz="2000" i="1" dirty="0">
                  <a:solidFill>
                    <a:schemeClr val="tx1"/>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CN" altLang="en-US" sz="2000" dirty="0"/>
              </a:p>
            </p:txBody>
          </p:sp>
        </mc:Choice>
        <mc:Fallback xmlns="">
          <p:sp>
            <p:nvSpPr>
              <p:cNvPr id="21" name="文本框 20">
                <a:extLst>
                  <a:ext uri="{FF2B5EF4-FFF2-40B4-BE49-F238E27FC236}">
                    <a16:creationId xmlns:a16="http://schemas.microsoft.com/office/drawing/2014/main" id="{E276344C-29C1-49A9-A400-68DE0E071641}"/>
                  </a:ext>
                </a:extLst>
              </p:cNvPr>
              <p:cNvSpPr txBox="1">
                <a:spLocks noRot="1" noChangeAspect="1" noMove="1" noResize="1" noEditPoints="1" noAdjustHandles="1" noChangeArrowheads="1" noChangeShapeType="1" noTextEdit="1"/>
              </p:cNvSpPr>
              <p:nvPr/>
            </p:nvSpPr>
            <p:spPr>
              <a:xfrm>
                <a:off x="5983856" y="2331116"/>
                <a:ext cx="1858201" cy="70788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740617"/>
      </p:ext>
    </p:extLst>
  </p:cSld>
  <p:clrMapOvr>
    <a:masterClrMapping/>
  </p:clrMapOvr>
  <p:transition spd="med">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28</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连续时间周期信号傅里叶级数到离散时间周期信号傅里叶变换：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f>
                        <m:fP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1</m:t>
                          </m:r>
                        </m:num>
                        <m:den>
                          <m:r>
                            <a:rPr lang="en-US" altLang="zh-CN" sz="2400" i="1">
                              <a:solidFill>
                                <a:schemeClr val="tx1"/>
                              </a:solidFill>
                              <a:latin typeface="Cambria Math" panose="02040503050406030204" pitchFamily="18" charset="0"/>
                              <a:cs typeface="Times New Roman" panose="02020603050405020304" pitchFamily="18" charset="0"/>
                            </a:rPr>
                            <m:t>2</m:t>
                          </m:r>
                          <m:r>
                            <m:rPr>
                              <m:sty m:val="p"/>
                            </m:rPr>
                            <a:rPr lang="en-US" altLang="zh-CN" sz="2400" i="1">
                              <a:solidFill>
                                <a:schemeClr val="tx1"/>
                              </a:solidFill>
                              <a:latin typeface="Cambria Math" panose="02040503050406030204" pitchFamily="18" charset="0"/>
                              <a:cs typeface="Times New Roman" panose="02020603050405020304" pitchFamily="18" charset="0"/>
                            </a:rPr>
                            <m:t>π</m:t>
                          </m:r>
                        </m:den>
                      </m:f>
                      <m:nary>
                        <m:naryPr>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m:t>
                          </m:r>
                          <m:r>
                            <a:rPr lang="zh-CN" altLang="en-US" sz="2400" i="1">
                              <a:solidFill>
                                <a:schemeClr val="tx1"/>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r>
                        <a:rPr lang="en-US" altLang="zh-CN" sz="2400" i="1">
                          <a:solidFill>
                            <a:schemeClr val="tx1"/>
                          </a:solidFill>
                          <a:latin typeface="Cambria Math" panose="02040503050406030204" pitchFamily="18" charset="0"/>
                          <a:cs typeface="Times New Roman" panose="02020603050405020304" pitchFamily="18" charset="0"/>
                        </a:rPr>
                        <m:t>=</m:t>
                      </m:r>
                      <m:nary>
                        <m:naryPr>
                          <m:ctrlPr>
                            <a:rPr lang="en-US" altLang="zh-TW" sz="2400" i="1">
                              <a:solidFill>
                                <a:schemeClr val="tx1"/>
                              </a:solidFill>
                              <a:latin typeface="Cambria Math" panose="02040503050406030204" pitchFamily="18" charset="0"/>
                              <a:cs typeface="Times New Roman" pitchFamily="18" charset="0"/>
                            </a:rPr>
                          </m:ctrlPr>
                        </m:naryPr>
                        <m:sub>
                          <m:r>
                            <a:rPr lang="en-US" altLang="zh-TW" sz="2400" i="1">
                              <a:solidFill>
                                <a:schemeClr val="tx1"/>
                              </a:solidFill>
                              <a:latin typeface="Cambria Math" panose="02040503050406030204" pitchFamily="18" charset="0"/>
                              <a:cs typeface="Times New Roman" pitchFamily="18" charset="0"/>
                            </a:rPr>
                            <m:t>−</m:t>
                          </m:r>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E276344C-29C1-49A9-A400-68DE0E071641}"/>
              </a:ext>
            </a:extLst>
          </p:cNvPr>
          <p:cNvSpPr txBox="1"/>
          <p:nvPr/>
        </p:nvSpPr>
        <p:spPr>
          <a:xfrm>
            <a:off x="1816704" y="4218226"/>
            <a:ext cx="1631504" cy="400110"/>
          </a:xfrm>
          <a:prstGeom prst="rect">
            <a:avLst/>
          </a:prstGeom>
          <a:noFill/>
        </p:spPr>
        <p:txBody>
          <a:bodyPr wrap="square">
            <a:spAutoFit/>
          </a:bodyPr>
          <a:lstStyle/>
          <a:p>
            <a:r>
              <a:rPr lang="en-US" altLang="zh-CN" sz="2000" dirty="0"/>
              <a:t>k</a:t>
            </a:r>
            <a:r>
              <a:rPr lang="zh-CN" altLang="en-US" sz="2000" dirty="0"/>
              <a:t>具有周期性</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86F329D-E233-45A0-9439-C0D1A5DD49C5}"/>
                  </a:ext>
                </a:extLst>
              </p:cNvPr>
              <p:cNvSpPr txBox="1"/>
              <p:nvPr/>
            </p:nvSpPr>
            <p:spPr>
              <a:xfrm>
                <a:off x="2697611" y="4380486"/>
                <a:ext cx="3928570" cy="195861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rgbClr val="FF0000"/>
                              </a:solidFill>
                              <a:latin typeface="Cambria Math" panose="02040503050406030204" pitchFamily="18" charset="0"/>
                              <a:cs typeface="Times New Roman" panose="02020603050405020304" pitchFamily="18" charset="0"/>
                            </a:rPr>
                          </m:ctrlPr>
                        </m:dPr>
                        <m:e>
                          <m:r>
                            <a:rPr lang="en-US" altLang="zh-CN" sz="2400" b="0" i="1" smtClean="0">
                              <a:solidFill>
                                <a:srgbClr val="FF0000"/>
                              </a:solidFill>
                              <a:latin typeface="Cambria Math" panose="02040503050406030204" pitchFamily="18" charset="0"/>
                              <a:cs typeface="Times New Roman" panose="02020603050405020304" pitchFamily="18" charset="0"/>
                            </a:rPr>
                            <m:t>𝑛</m:t>
                          </m:r>
                        </m:e>
                      </m:d>
                      <m:r>
                        <a:rPr lang="en-US" altLang="zh-CN" sz="2400" i="1" smtClean="0">
                          <a:solidFill>
                            <a:srgbClr val="FF0000"/>
                          </a:solidFill>
                          <a:latin typeface="Cambria Math" panose="02040503050406030204" pitchFamily="18" charset="0"/>
                          <a:cs typeface="Times New Roman" panose="02020603050405020304" pitchFamily="18" charset="0"/>
                        </a:rPr>
                        <m:t>=</m:t>
                      </m:r>
                      <m:nary>
                        <m:naryPr>
                          <m:chr m:val="∑"/>
                          <m:supHide m:val="on"/>
                          <m:ctrlPr>
                            <a:rPr lang="en-US" altLang="zh-CN" sz="24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b="0"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sz="2400" b="0" i="1" smtClean="0">
                                  <a:solidFill>
                                    <a:srgbClr val="FF0000"/>
                                  </a:solidFill>
                                  <a:latin typeface="Cambria Math" panose="02040503050406030204" pitchFamily="18" charset="0"/>
                                  <a:cs typeface="Times New Roman" panose="02020603050405020304" pitchFamily="18" charset="0"/>
                                </a:rPr>
                              </m:ctrlPr>
                            </m:dPr>
                            <m:e>
                              <m:r>
                                <a:rPr lang="en-US" altLang="zh-CN" sz="2400" b="0" i="1" smtClean="0">
                                  <a:solidFill>
                                    <a:srgbClr val="FF0000"/>
                                  </a:solidFill>
                                  <a:latin typeface="Cambria Math" panose="02040503050406030204" pitchFamily="18" charset="0"/>
                                  <a:cs typeface="Times New Roman" panose="02020603050405020304" pitchFamily="18" charset="0"/>
                                </a:rPr>
                                <m:t>𝑁</m:t>
                              </m:r>
                            </m:e>
                          </m:d>
                        </m:sub>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b="0" i="1" smtClean="0">
                                  <a:solidFill>
                                    <a:srgbClr val="FF0000"/>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rgbClr val="FF000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i="1">
                              <a:solidFill>
                                <a:srgbClr val="FF0000"/>
                              </a:solidFill>
                              <a:latin typeface="Cambria Math" panose="02040503050406030204" pitchFamily="18" charset="0"/>
                              <a:cs typeface="Times New Roman" pitchFamily="18" charset="0"/>
                            </a:rPr>
                            <m:t>𝑎</m:t>
                          </m:r>
                        </m:e>
                        <m:sub>
                          <m:r>
                            <a:rPr lang="en-US" altLang="zh-TW" sz="2400" i="1">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a:solidFill>
                                <a:srgbClr val="FF0000"/>
                              </a:solidFill>
                              <a:latin typeface="Cambria Math" panose="02040503050406030204" pitchFamily="18" charset="0"/>
                              <a:cs typeface="Times New Roman" pitchFamily="18" charset="0"/>
                            </a:rPr>
                          </m:ctrlPr>
                        </m:fPr>
                        <m:num>
                          <m:r>
                            <a:rPr lang="en-US" altLang="zh-TW" sz="2400" i="1">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𝑁</m:t>
                          </m:r>
                        </m:den>
                      </m:f>
                      <m:nary>
                        <m:naryPr>
                          <m:chr m:val="∑"/>
                          <m:supHide m:val="on"/>
                          <m:ctrlPr>
                            <a:rPr lang="en-US" altLang="zh-TW" sz="2400" i="1" smtClean="0">
                              <a:solidFill>
                                <a:srgbClr val="FF0000"/>
                              </a:solidFill>
                              <a:latin typeface="Cambria Math" panose="02040503050406030204" pitchFamily="18" charset="0"/>
                              <a:cs typeface="Times New Roman" pitchFamily="18" charset="0"/>
                            </a:rPr>
                          </m:ctrlPr>
                        </m:naryPr>
                        <m:sub>
                          <m:r>
                            <m:rPr>
                              <m:brk m:alnAt="7"/>
                            </m:rP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d>
                            <m:dPr>
                              <m:begChr m:val="⟨"/>
                              <m:endChr m:val="⟩"/>
                              <m:ctrlPr>
                                <a:rPr lang="en-US" altLang="zh-TW" sz="2400" b="0" i="1" smtClean="0">
                                  <a:solidFill>
                                    <a:srgbClr val="FF0000"/>
                                  </a:solidFill>
                                  <a:latin typeface="Cambria Math" panose="02040503050406030204" pitchFamily="18" charset="0"/>
                                  <a:cs typeface="Times New Roman" pitchFamily="18" charset="0"/>
                                </a:rPr>
                              </m:ctrlPr>
                            </m:dPr>
                            <m:e>
                              <m:r>
                                <a:rPr lang="en-US" altLang="zh-TW" sz="2400" b="0" i="1" smtClean="0">
                                  <a:solidFill>
                                    <a:srgbClr val="FF0000"/>
                                  </a:solidFill>
                                  <a:latin typeface="Cambria Math" panose="02040503050406030204" pitchFamily="18" charset="0"/>
                                  <a:cs typeface="Times New Roman" pitchFamily="18" charset="0"/>
                                </a:rPr>
                                <m:t>𝑁</m:t>
                              </m:r>
                            </m:e>
                          </m:d>
                        </m:sub>
                        <m:sup/>
                        <m:e>
                          <m:r>
                            <a:rPr lang="en-US" altLang="zh-TW" sz="2400" i="1" smtClean="0">
                              <a:solidFill>
                                <a:srgbClr val="FF0000"/>
                              </a:solidFill>
                              <a:latin typeface="Cambria Math"/>
                              <a:cs typeface="Times New Roman" pitchFamily="18" charset="0"/>
                            </a:rPr>
                            <m:t>𝑥</m:t>
                          </m:r>
                          <m:r>
                            <a:rPr lang="en-US" altLang="zh-TW" sz="2400" b="0" i="1" smtClean="0">
                              <a:solidFill>
                                <a:srgbClr val="FF0000"/>
                              </a:solidFill>
                              <a:latin typeface="Cambria Math" panose="02040503050406030204" pitchFamily="18" charset="0"/>
                              <a:cs typeface="Times New Roman" pitchFamily="18" charset="0"/>
                            </a:rPr>
                            <m:t>[</m:t>
                          </m:r>
                          <m: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b="0" i="1" smtClean="0">
                                  <a:solidFill>
                                    <a:srgbClr val="FF0000"/>
                                  </a:solidFill>
                                  <a:latin typeface="Cambria Math" panose="02040503050406030204" pitchFamily="18" charset="0"/>
                                  <a:cs typeface="Times New Roman" panose="02020603050405020304" pitchFamily="18" charset="0"/>
                                </a:rPr>
                                <m:t>𝑛</m:t>
                              </m:r>
                            </m:sup>
                          </m:sSup>
                        </m:e>
                      </m:nary>
                    </m:oMath>
                  </m:oMathPara>
                </a14:m>
                <a:endParaRPr lang="zh-CN" altLang="en-US" sz="2400" dirty="0">
                  <a:solidFill>
                    <a:srgbClr val="FF0000"/>
                  </a:solidFill>
                </a:endParaRPr>
              </a:p>
            </p:txBody>
          </p:sp>
        </mc:Choice>
        <mc:Fallback xmlns="">
          <p:sp>
            <p:nvSpPr>
              <p:cNvPr id="19" name="文本框 18">
                <a:extLst>
                  <a:ext uri="{FF2B5EF4-FFF2-40B4-BE49-F238E27FC236}">
                    <a16:creationId xmlns:a16="http://schemas.microsoft.com/office/drawing/2014/main" id="{986F329D-E233-45A0-9439-C0D1A5DD49C5}"/>
                  </a:ext>
                </a:extLst>
              </p:cNvPr>
              <p:cNvSpPr txBox="1">
                <a:spLocks noRot="1" noChangeAspect="1" noMove="1" noResize="1" noEditPoints="1" noAdjustHandles="1" noChangeArrowheads="1" noChangeShapeType="1" noTextEdit="1"/>
              </p:cNvSpPr>
              <p:nvPr/>
            </p:nvSpPr>
            <p:spPr>
              <a:xfrm>
                <a:off x="2697611" y="4380486"/>
                <a:ext cx="3928570" cy="1958613"/>
              </a:xfrm>
              <a:prstGeom prst="rect">
                <a:avLst/>
              </a:prstGeom>
              <a:blipFill>
                <a:blip r:embed="rId4"/>
                <a:stretch>
                  <a:fillRect/>
                </a:stretch>
              </a:blipFill>
            </p:spPr>
            <p:txBody>
              <a:bodyPr/>
              <a:lstStyle/>
              <a:p>
                <a:r>
                  <a:rPr lang="zh-CN" altLang="en-US">
                    <a:noFill/>
                  </a:rPr>
                  <a:t> </a:t>
                </a:r>
              </a:p>
            </p:txBody>
          </p:sp>
        </mc:Fallback>
      </mc:AlternateContent>
      <p:cxnSp>
        <p:nvCxnSpPr>
          <p:cNvPr id="23" name="连接符: 曲线 22">
            <a:extLst>
              <a:ext uri="{FF2B5EF4-FFF2-40B4-BE49-F238E27FC236}">
                <a16:creationId xmlns:a16="http://schemas.microsoft.com/office/drawing/2014/main" id="{22C44104-2A9C-4F1B-BB5D-84CF1A6AF80A}"/>
              </a:ext>
            </a:extLst>
          </p:cNvPr>
          <p:cNvCxnSpPr>
            <a:stCxn id="20" idx="1"/>
            <a:endCxn id="19" idx="1"/>
          </p:cNvCxnSpPr>
          <p:nvPr/>
        </p:nvCxnSpPr>
        <p:spPr bwMode="auto">
          <a:xfrm rot="10800000" flipH="1" flipV="1">
            <a:off x="2470915" y="3109039"/>
            <a:ext cx="226695" cy="2250754"/>
          </a:xfrm>
          <a:prstGeom prst="curvedConnector3">
            <a:avLst>
              <a:gd name="adj1" fmla="val -262184"/>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031397054"/>
      </p:ext>
    </p:extLst>
  </p:cSld>
  <p:clrMapOvr>
    <a:masterClrMapping/>
  </p:clrMapOvr>
  <p:transition spd="med">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离散时间周期信号傅里叶级数到离散时间非周期信号傅里叶变换：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f>
                        <m:fP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1</m:t>
                          </m:r>
                        </m:num>
                        <m:den>
                          <m:r>
                            <a:rPr lang="en-US" altLang="zh-CN" sz="2400" i="1">
                              <a:solidFill>
                                <a:schemeClr val="tx1"/>
                              </a:solidFill>
                              <a:latin typeface="Cambria Math" panose="02040503050406030204" pitchFamily="18" charset="0"/>
                              <a:cs typeface="Times New Roman" panose="02020603050405020304" pitchFamily="18" charset="0"/>
                            </a:rPr>
                            <m:t>2</m:t>
                          </m:r>
                          <m:r>
                            <m:rPr>
                              <m:sty m:val="p"/>
                            </m:rPr>
                            <a:rPr lang="en-US" altLang="zh-CN" sz="2400" i="1">
                              <a:solidFill>
                                <a:schemeClr val="tx1"/>
                              </a:solidFill>
                              <a:latin typeface="Cambria Math" panose="02040503050406030204" pitchFamily="18" charset="0"/>
                              <a:cs typeface="Times New Roman" panose="02020603050405020304" pitchFamily="18" charset="0"/>
                            </a:rPr>
                            <m:t>π</m:t>
                          </m:r>
                        </m:den>
                      </m:f>
                      <m:nary>
                        <m:naryPr>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m:t>
                          </m:r>
                          <m:r>
                            <a:rPr lang="zh-CN" altLang="en-US" sz="2400" i="1">
                              <a:solidFill>
                                <a:schemeClr val="tx1"/>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r>
                        <a:rPr lang="en-US" altLang="zh-CN" sz="2400" i="1">
                          <a:solidFill>
                            <a:schemeClr val="tx1"/>
                          </a:solidFill>
                          <a:latin typeface="Cambria Math" panose="02040503050406030204" pitchFamily="18" charset="0"/>
                          <a:cs typeface="Times New Roman" panose="02020603050405020304" pitchFamily="18" charset="0"/>
                        </a:rPr>
                        <m:t>=</m:t>
                      </m:r>
                      <m:nary>
                        <m:naryPr>
                          <m:ctrlPr>
                            <a:rPr lang="en-US" altLang="zh-TW" sz="2400" i="1">
                              <a:solidFill>
                                <a:schemeClr val="tx1"/>
                              </a:solidFill>
                              <a:latin typeface="Cambria Math" panose="02040503050406030204" pitchFamily="18" charset="0"/>
                              <a:cs typeface="Times New Roman" pitchFamily="18" charset="0"/>
                            </a:rPr>
                          </m:ctrlPr>
                        </m:naryPr>
                        <m:sub>
                          <m:r>
                            <a:rPr lang="en-US" altLang="zh-TW" sz="2400" i="1">
                              <a:solidFill>
                                <a:schemeClr val="tx1"/>
                              </a:solidFill>
                              <a:latin typeface="Cambria Math" panose="02040503050406030204" pitchFamily="18" charset="0"/>
                              <a:cs typeface="Times New Roman" pitchFamily="18" charset="0"/>
                            </a:rPr>
                            <m:t>−</m:t>
                          </m:r>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86F329D-E233-45A0-9439-C0D1A5DD49C5}"/>
                  </a:ext>
                </a:extLst>
              </p:cNvPr>
              <p:cNvSpPr txBox="1"/>
              <p:nvPr/>
            </p:nvSpPr>
            <p:spPr>
              <a:xfrm>
                <a:off x="2697611" y="4380486"/>
                <a:ext cx="3928570" cy="195861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𝑛</m:t>
                          </m:r>
                        </m:e>
                      </m:d>
                      <m:r>
                        <a:rPr lang="en-US" altLang="zh-CN" sz="2400" i="1" smtClean="0">
                          <a:solidFill>
                            <a:schemeClr val="tx1"/>
                          </a:solidFill>
                          <a:latin typeface="Cambria Math" panose="02040503050406030204" pitchFamily="18" charset="0"/>
                          <a:cs typeface="Times New Roman" panose="02020603050405020304" pitchFamily="18" charset="0"/>
                        </a:rPr>
                        <m:t>=</m:t>
                      </m:r>
                      <m:nary>
                        <m:naryPr>
                          <m:chr m:val="∑"/>
                          <m:supHide m:val="on"/>
                          <m:ctrlPr>
                            <a:rPr lang="en-US" altLang="zh-CN" sz="2400" i="1" smtClean="0">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𝑁</m:t>
                              </m:r>
                            </m:e>
                          </m:d>
                        </m:sub>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b="0" i="1" smtClean="0">
                                  <a:solidFill>
                                    <a:schemeClr val="tx1"/>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i="1">
                              <a:solidFill>
                                <a:schemeClr val="tx1"/>
                              </a:solidFill>
                              <a:latin typeface="Cambria Math" panose="02040503050406030204" pitchFamily="18" charset="0"/>
                              <a:cs typeface="Times New Roman" pitchFamily="18" charset="0"/>
                            </a:rPr>
                            <m:t>𝑎</m:t>
                          </m:r>
                        </m:e>
                        <m:sub>
                          <m:r>
                            <a:rPr lang="en-US" altLang="zh-TW" sz="2400" i="1">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a:solidFill>
                                <a:schemeClr val="tx1"/>
                              </a:solidFill>
                              <a:latin typeface="Cambria Math" panose="02040503050406030204" pitchFamily="18" charset="0"/>
                              <a:cs typeface="Times New Roman" pitchFamily="18" charset="0"/>
                            </a:rPr>
                          </m:ctrlPr>
                        </m:fPr>
                        <m:num>
                          <m:r>
                            <a:rPr lang="en-US" altLang="zh-TW" sz="2400" i="1">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𝑁</m:t>
                          </m:r>
                        </m:den>
                      </m:f>
                      <m:nary>
                        <m:naryPr>
                          <m:chr m:val="∑"/>
                          <m:supHide m:val="on"/>
                          <m:ctrlPr>
                            <a:rPr lang="en-US" altLang="zh-TW" sz="2400" i="1" smtClean="0">
                              <a:solidFill>
                                <a:schemeClr val="tx1"/>
                              </a:solidFill>
                              <a:latin typeface="Cambria Math" panose="02040503050406030204" pitchFamily="18" charset="0"/>
                              <a:cs typeface="Times New Roman" pitchFamily="18" charset="0"/>
                            </a:rPr>
                          </m:ctrlPr>
                        </m:naryPr>
                        <m:sub>
                          <m:r>
                            <m:rPr>
                              <m:brk m:alnAt="7"/>
                            </m:rPr>
                            <a:rPr lang="en-US" altLang="zh-TW" sz="2400" b="0" i="1" smtClean="0">
                              <a:solidFill>
                                <a:schemeClr val="tx1"/>
                              </a:solidFill>
                              <a:latin typeface="Cambria Math" panose="02040503050406030204" pitchFamily="18" charset="0"/>
                              <a:cs typeface="Times New Roman" pitchFamily="18" charset="0"/>
                            </a:rPr>
                            <m:t>𝑛</m:t>
                          </m:r>
                          <m:r>
                            <a:rPr lang="en-US" altLang="zh-TW" sz="2400" b="0" i="1" smtClean="0">
                              <a:solidFill>
                                <a:schemeClr val="tx1"/>
                              </a:solidFill>
                              <a:latin typeface="Cambria Math" panose="02040503050406030204" pitchFamily="18" charset="0"/>
                              <a:cs typeface="Times New Roman" pitchFamily="18" charset="0"/>
                            </a:rPr>
                            <m:t>=</m:t>
                          </m:r>
                          <m:d>
                            <m:dPr>
                              <m:begChr m:val="⟨"/>
                              <m:endChr m:val="⟩"/>
                              <m:ctrlPr>
                                <a:rPr lang="en-US" altLang="zh-TW" sz="2400" b="0" i="1" smtClean="0">
                                  <a:solidFill>
                                    <a:schemeClr val="tx1"/>
                                  </a:solidFill>
                                  <a:latin typeface="Cambria Math" panose="02040503050406030204" pitchFamily="18" charset="0"/>
                                  <a:cs typeface="Times New Roman" pitchFamily="18" charset="0"/>
                                </a:rPr>
                              </m:ctrlPr>
                            </m:dPr>
                            <m:e>
                              <m:r>
                                <a:rPr lang="en-US" altLang="zh-TW" sz="2400" b="0" i="1" smtClean="0">
                                  <a:solidFill>
                                    <a:schemeClr val="tx1"/>
                                  </a:solidFill>
                                  <a:latin typeface="Cambria Math" panose="02040503050406030204" pitchFamily="18" charset="0"/>
                                  <a:cs typeface="Times New Roman" pitchFamily="18" charset="0"/>
                                </a:rPr>
                                <m:t>𝑁</m:t>
                              </m:r>
                            </m:e>
                          </m:d>
                        </m:sub>
                        <m:sup/>
                        <m:e>
                          <m:r>
                            <a:rPr lang="en-US" altLang="zh-TW" sz="2400" i="1" smtClean="0">
                              <a:solidFill>
                                <a:schemeClr val="tx1"/>
                              </a:solidFill>
                              <a:latin typeface="Cambria Math"/>
                              <a:cs typeface="Times New Roman" pitchFamily="18" charset="0"/>
                            </a:rPr>
                            <m:t>𝑥</m:t>
                          </m:r>
                          <m:r>
                            <a:rPr lang="en-US" altLang="zh-TW" sz="2400" b="0" i="1" smtClean="0">
                              <a:solidFill>
                                <a:schemeClr val="tx1"/>
                              </a:solidFill>
                              <a:latin typeface="Cambria Math" panose="02040503050406030204" pitchFamily="18" charset="0"/>
                              <a:cs typeface="Times New Roman" pitchFamily="18" charset="0"/>
                            </a:rPr>
                            <m:t>[</m:t>
                          </m:r>
                          <m:r>
                            <a:rPr lang="en-US" altLang="zh-TW" sz="2400" b="0" i="1" smtClean="0">
                              <a:solidFill>
                                <a:schemeClr val="tx1"/>
                              </a:solidFill>
                              <a:latin typeface="Cambria Math" panose="02040503050406030204" pitchFamily="18" charset="0"/>
                              <a:cs typeface="Times New Roman" pitchFamily="18" charset="0"/>
                            </a:rPr>
                            <m:t>𝑛</m:t>
                          </m:r>
                          <m:r>
                            <a:rPr lang="en-US" altLang="zh-TW" sz="2400" b="0" i="1" smtClean="0">
                              <a:solidFill>
                                <a:schemeClr val="tx1"/>
                              </a:solidFill>
                              <a:latin typeface="Cambria Math" panose="02040503050406030204" pitchFamily="18" charset="0"/>
                              <a:cs typeface="Times New Roman" pitchFamily="18" charset="0"/>
                            </a:rPr>
                            <m:t>]</m:t>
                          </m:r>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b="0" i="1" smtClean="0">
                                  <a:solidFill>
                                    <a:schemeClr val="tx1"/>
                                  </a:solidFill>
                                  <a:latin typeface="Cambria Math" panose="02040503050406030204" pitchFamily="18" charset="0"/>
                                  <a:cs typeface="Times New Roman" panose="02020603050405020304" pitchFamily="18" charset="0"/>
                                </a:rPr>
                                <m:t>𝑛</m:t>
                              </m:r>
                            </m:sup>
                          </m:sSup>
                        </m:e>
                      </m:nary>
                    </m:oMath>
                  </m:oMathPara>
                </a14:m>
                <a:endParaRPr lang="zh-CN" altLang="en-US" sz="2400" dirty="0">
                  <a:solidFill>
                    <a:srgbClr val="FF0000"/>
                  </a:solidFill>
                </a:endParaRPr>
              </a:p>
            </p:txBody>
          </p:sp>
        </mc:Choice>
        <mc:Fallback xmlns="">
          <p:sp>
            <p:nvSpPr>
              <p:cNvPr id="19" name="文本框 18">
                <a:extLst>
                  <a:ext uri="{FF2B5EF4-FFF2-40B4-BE49-F238E27FC236}">
                    <a16:creationId xmlns:a16="http://schemas.microsoft.com/office/drawing/2014/main" id="{986F329D-E233-45A0-9439-C0D1A5DD49C5}"/>
                  </a:ext>
                </a:extLst>
              </p:cNvPr>
              <p:cNvSpPr txBox="1">
                <a:spLocks noRot="1" noChangeAspect="1" noMove="1" noResize="1" noEditPoints="1" noAdjustHandles="1" noChangeArrowheads="1" noChangeShapeType="1" noTextEdit="1"/>
              </p:cNvSpPr>
              <p:nvPr/>
            </p:nvSpPr>
            <p:spPr>
              <a:xfrm>
                <a:off x="2697611" y="4380486"/>
                <a:ext cx="3928570" cy="195861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5A3271D-6F77-41A4-BFE5-1D0DDC1E2392}"/>
                  </a:ext>
                </a:extLst>
              </p:cNvPr>
              <p:cNvSpPr txBox="1"/>
              <p:nvPr/>
            </p:nvSpPr>
            <p:spPr>
              <a:xfrm>
                <a:off x="7678283" y="4432106"/>
                <a:ext cx="4038942" cy="18780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cs typeface="Times New Roman" pitchFamily="18" charset="0"/>
                        </a:rPr>
                        <m:t>𝑥</m:t>
                      </m:r>
                      <m:r>
                        <a:rPr lang="en-US" altLang="zh-TW" sz="2400" b="0" i="1" smtClean="0">
                          <a:solidFill>
                            <a:srgbClr val="FF0000"/>
                          </a:solidFill>
                          <a:latin typeface="Cambria Math" panose="02040503050406030204" pitchFamily="18" charset="0"/>
                          <a:cs typeface="Times New Roman" pitchFamily="18" charset="0"/>
                        </a:rPr>
                        <m:t>[</m:t>
                      </m:r>
                      <m: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f>
                        <m:fPr>
                          <m:ctrlPr>
                            <a:rPr lang="en-US" altLang="zh-CN" sz="2400" i="1">
                              <a:solidFill>
                                <a:srgbClr val="FF0000"/>
                              </a:solidFill>
                              <a:latin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cs typeface="Times New Roman" panose="020206030504050203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den>
                      </m:f>
                      <m:nary>
                        <m:naryPr>
                          <m:supHide m:val="on"/>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sub>
                        <m:sup/>
                        <m:e>
                          <m:r>
                            <a:rPr lang="en-US" altLang="zh-CN" sz="2400" i="1">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sup>
                              </m:sSup>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𝑛</m:t>
                              </m:r>
                            </m:sup>
                          </m:sSup>
                          <m:r>
                            <a:rPr lang="en-US" altLang="zh-CN" sz="2400" i="1">
                              <a:solidFill>
                                <a:srgbClr val="FF0000"/>
                              </a:solidFill>
                              <a:latin typeface="Cambria Math" panose="02040503050406030204" pitchFamily="18" charset="0"/>
                              <a:cs typeface="Times New Roman" panose="02020603050405020304" pitchFamily="18" charset="0"/>
                            </a:rPr>
                            <m:t>𝑑</m:t>
                          </m:r>
                          <m:r>
                            <a:rPr lang="zh-CN" altLang="en-US" sz="2400" i="1">
                              <a:solidFill>
                                <a:srgbClr val="FF0000"/>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sup>
                          </m:sSup>
                        </m:e>
                      </m:d>
                      <m:r>
                        <a:rPr lang="en-US" altLang="zh-CN" sz="2400" i="1">
                          <a:solidFill>
                            <a:srgbClr val="FF0000"/>
                          </a:solidFill>
                          <a:latin typeface="Cambria Math" panose="02040503050406030204" pitchFamily="18" charset="0"/>
                          <a:cs typeface="Times New Roman" panose="02020603050405020304" pitchFamily="18" charset="0"/>
                        </a:rPr>
                        <m:t>=</m:t>
                      </m:r>
                      <m:nary>
                        <m:naryPr>
                          <m:chr m:val="∑"/>
                          <m:ctrlPr>
                            <a:rPr lang="en-US" altLang="zh-TW" sz="2400" i="1">
                              <a:solidFill>
                                <a:srgbClr val="FF0000"/>
                              </a:solidFill>
                              <a:latin typeface="Cambria Math" panose="02040503050406030204" pitchFamily="18" charset="0"/>
                              <a:cs typeface="Times New Roman" pitchFamily="18" charset="0"/>
                            </a:rPr>
                          </m:ctrlPr>
                        </m:naryPr>
                        <m:sub>
                          <m:r>
                            <m:rPr>
                              <m:brk m:alnAt="23"/>
                            </m:rPr>
                            <a:rPr lang="en-US" altLang="zh-TW" sz="2400" i="1">
                              <a:solidFill>
                                <a:srgbClr val="FF0000"/>
                              </a:solidFill>
                              <a:latin typeface="Cambria Math" panose="02040503050406030204" pitchFamily="18" charset="0"/>
                              <a:cs typeface="Times New Roman" pitchFamily="18" charset="0"/>
                            </a:rPr>
                            <m:t>𝑛</m:t>
                          </m:r>
                          <m:r>
                            <a:rPr lang="en-US" altLang="zh-TW" sz="2400" i="1">
                              <a:solidFill>
                                <a:srgbClr val="FF0000"/>
                              </a:solidFill>
                              <a:latin typeface="Cambria Math" panose="02040503050406030204" pitchFamily="18" charset="0"/>
                              <a:cs typeface="Times New Roman" pitchFamily="18" charset="0"/>
                            </a:rPr>
                            <m:t>=−</m:t>
                          </m:r>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TW" sz="2400" i="1">
                              <a:solidFill>
                                <a:srgbClr val="FF0000"/>
                              </a:solidFill>
                              <a:latin typeface="Cambria Math" panose="02040503050406030204" pitchFamily="18" charset="0"/>
                              <a:cs typeface="Times New Roman" pitchFamily="18" charset="0"/>
                            </a:rPr>
                            <m:t>𝑥</m:t>
                          </m:r>
                          <m:r>
                            <a:rPr lang="en-US" altLang="zh-TW" sz="2400" i="1">
                              <a:solidFill>
                                <a:srgbClr val="FF0000"/>
                              </a:solidFill>
                              <a:latin typeface="Cambria Math" panose="02040503050406030204" pitchFamily="18" charset="0"/>
                              <a:cs typeface="Times New Roman" pitchFamily="18" charset="0"/>
                            </a:rPr>
                            <m:t> [</m:t>
                          </m:r>
                          <m:r>
                            <a:rPr lang="en-US" altLang="zh-TW" sz="2400" i="1">
                              <a:solidFill>
                                <a:srgbClr val="FF0000"/>
                              </a:solidFill>
                              <a:latin typeface="Cambria Math" panose="02040503050406030204" pitchFamily="18" charset="0"/>
                              <a:cs typeface="Times New Roman" pitchFamily="18" charset="0"/>
                            </a:rPr>
                            <m:t>𝑛</m:t>
                          </m:r>
                          <m:r>
                            <a:rPr lang="en-US" altLang="zh-TW" sz="2400" i="1">
                              <a:solidFill>
                                <a:srgbClr val="FF0000"/>
                              </a:solidFill>
                              <a:latin typeface="Cambria Math" panose="02040503050406030204" pitchFamily="18" charset="0"/>
                              <a:cs typeface="Times New Roman" pitchFamily="18" charset="0"/>
                            </a:rPr>
                            <m:t>]</m:t>
                          </m:r>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B5A3271D-6F77-41A4-BFE5-1D0DDC1E2392}"/>
                  </a:ext>
                </a:extLst>
              </p:cNvPr>
              <p:cNvSpPr txBox="1">
                <a:spLocks noRot="1" noChangeAspect="1" noMove="1" noResize="1" noEditPoints="1" noAdjustHandles="1" noChangeArrowheads="1" noChangeShapeType="1" noTextEdit="1"/>
              </p:cNvSpPr>
              <p:nvPr/>
            </p:nvSpPr>
            <p:spPr>
              <a:xfrm>
                <a:off x="7678283" y="4432106"/>
                <a:ext cx="4038942" cy="1878078"/>
              </a:xfrm>
              <a:prstGeom prst="rect">
                <a:avLst/>
              </a:prstGeom>
              <a:blipFill>
                <a:blip r:embed="rId5"/>
                <a:stretch>
                  <a:fillRect/>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EFCF9E93-3F3B-42C6-B309-74CFD960AD07}"/>
              </a:ext>
            </a:extLst>
          </p:cNvPr>
          <p:cNvCxnSpPr/>
          <p:nvPr/>
        </p:nvCxnSpPr>
        <p:spPr bwMode="auto">
          <a:xfrm>
            <a:off x="6248400" y="5297575"/>
            <a:ext cx="1295400" cy="0"/>
          </a:xfrm>
          <a:prstGeom prst="straightConnector1">
            <a:avLst/>
          </a:prstGeom>
          <a:solidFill>
            <a:schemeClr val="accent1"/>
          </a:solidFill>
          <a:ln w="9525" cap="flat" cmpd="sng" algn="ctr">
            <a:solidFill>
              <a:schemeClr val="tx1"/>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F3B78C7-047A-4F7A-B1F8-9DE3B917D543}"/>
                  </a:ext>
                </a:extLst>
              </p:cNvPr>
              <p:cNvSpPr txBox="1"/>
              <p:nvPr/>
            </p:nvSpPr>
            <p:spPr>
              <a:xfrm>
                <a:off x="5983856" y="4542591"/>
                <a:ext cx="1858201"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m:t>
                      </m:r>
                      <m:r>
                        <a:rPr lang="en-US" altLang="zh-CN" sz="2000" b="0" i="1" smtClean="0">
                          <a:solidFill>
                            <a:schemeClr val="tx1"/>
                          </a:solidFill>
                          <a:latin typeface="Cambria Math" panose="02040503050406030204" pitchFamily="18" charset="0"/>
                          <a:cs typeface="Times New Roman" panose="02020603050405020304" pitchFamily="18" charset="0"/>
                        </a:rPr>
                        <m:t>𝑁</m:t>
                      </m:r>
                      <m:r>
                        <a:rPr lang="en-US" altLang="zh-CN" sz="2000" i="1">
                          <a:solidFill>
                            <a:schemeClr val="tx1"/>
                          </a:solidFill>
                          <a:latin typeface="Cambria Math" panose="02040503050406030204" pitchFamily="18" charset="0"/>
                          <a:cs typeface="Times New Roman" panose="02020603050405020304" pitchFamily="18" charset="0"/>
                        </a:rPr>
                        <m:t>→∞,</m:t>
                      </m:r>
                    </m:oMath>
                  </m:oMathPara>
                </a14:m>
                <a:endParaRPr lang="en-US" altLang="zh-CN" sz="2000" i="1" dirty="0">
                  <a:solidFill>
                    <a:schemeClr val="tx1"/>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CN" altLang="en-US" sz="2000" dirty="0"/>
              </a:p>
            </p:txBody>
          </p:sp>
        </mc:Choice>
        <mc:Fallback xmlns="">
          <p:sp>
            <p:nvSpPr>
              <p:cNvPr id="25" name="文本框 24">
                <a:extLst>
                  <a:ext uri="{FF2B5EF4-FFF2-40B4-BE49-F238E27FC236}">
                    <a16:creationId xmlns:a16="http://schemas.microsoft.com/office/drawing/2014/main" id="{DF3B78C7-047A-4F7A-B1F8-9DE3B917D543}"/>
                  </a:ext>
                </a:extLst>
              </p:cNvPr>
              <p:cNvSpPr txBox="1">
                <a:spLocks noRot="1" noChangeAspect="1" noMove="1" noResize="1" noEditPoints="1" noAdjustHandles="1" noChangeArrowheads="1" noChangeShapeType="1" noTextEdit="1"/>
              </p:cNvSpPr>
              <p:nvPr/>
            </p:nvSpPr>
            <p:spPr>
              <a:xfrm>
                <a:off x="5983856" y="4542591"/>
                <a:ext cx="1858201" cy="70788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0519829"/>
      </p:ext>
    </p:extLst>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课程内容</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3" y="1222375"/>
            <a:ext cx="8549957" cy="4775200"/>
          </a:xfrm>
        </p:spPr>
        <p:txBody>
          <a:bodyPr/>
          <a:lstStyle/>
          <a:p>
            <a:r>
              <a:rPr lang="en-US" altLang="zh-CN" sz="2000" b="1" i="0" dirty="0">
                <a:solidFill>
                  <a:srgbClr val="000000"/>
                </a:solidFill>
                <a:effectLst/>
                <a:latin typeface="Georgia" panose="02040502050405020303" pitchFamily="18" charset="0"/>
              </a:rPr>
              <a:t>Section 1: Signals Processing in the Time Domain</a:t>
            </a:r>
            <a:endParaRPr lang="en-US" altLang="zh-CN" sz="2000" b="0" i="0" u="none" strike="noStrike" dirty="0">
              <a:solidFill>
                <a:srgbClr val="224B8D"/>
              </a:solidFill>
              <a:effectLst/>
              <a:latin typeface="Georgia" panose="02040502050405020303" pitchFamily="18" charset="0"/>
              <a:hlinkClick r:id="rId2"/>
            </a:endParaRPr>
          </a:p>
          <a:p>
            <a:r>
              <a:rPr lang="en-US" altLang="zh-CN" sz="2000" b="0" i="0" u="none" strike="noStrike" dirty="0">
                <a:solidFill>
                  <a:srgbClr val="224B8D"/>
                </a:solidFill>
                <a:effectLst/>
                <a:latin typeface="Georgia" panose="02040502050405020303" pitchFamily="18" charset="0"/>
                <a:hlinkClick r:id="rId2"/>
              </a:rPr>
              <a:t>Lecture 1:</a:t>
            </a:r>
            <a:r>
              <a:rPr lang="en-US" altLang="zh-CN" sz="2000" b="0" i="0" dirty="0">
                <a:solidFill>
                  <a:srgbClr val="000000"/>
                </a:solidFill>
                <a:effectLst/>
                <a:latin typeface="Georgia" panose="02040502050405020303" pitchFamily="18" charset="0"/>
              </a:rPr>
              <a:t>  Introduction</a:t>
            </a:r>
            <a:br>
              <a:rPr lang="en-US" altLang="zh-CN" sz="2000" dirty="0"/>
            </a:br>
            <a:r>
              <a:rPr lang="en-US" altLang="zh-CN" sz="2000" b="0" i="0" u="none" strike="noStrike" dirty="0">
                <a:solidFill>
                  <a:srgbClr val="224B8D"/>
                </a:solidFill>
                <a:effectLst/>
                <a:latin typeface="Georgia" panose="02040502050405020303" pitchFamily="18" charset="0"/>
                <a:hlinkClick r:id="rId3"/>
              </a:rPr>
              <a:t>Lecture 2:</a:t>
            </a:r>
            <a:r>
              <a:rPr lang="en-US" altLang="zh-CN" sz="2000" b="0" i="0" dirty="0">
                <a:solidFill>
                  <a:srgbClr val="000000"/>
                </a:solidFill>
                <a:effectLst/>
                <a:latin typeface="Georgia" panose="02040502050405020303" pitchFamily="18" charset="0"/>
              </a:rPr>
              <a:t> Complex Number</a:t>
            </a:r>
            <a:br>
              <a:rPr lang="en-US" altLang="zh-CN" sz="2000" dirty="0"/>
            </a:br>
            <a:r>
              <a:rPr lang="en-US" altLang="zh-CN" sz="2000" b="0" i="0" u="none" strike="noStrike" dirty="0">
                <a:solidFill>
                  <a:srgbClr val="FF0000"/>
                </a:solidFill>
                <a:effectLst/>
                <a:latin typeface="Georgia" panose="02040502050405020303" pitchFamily="18" charset="0"/>
                <a:hlinkClick r:id="rId4">
                  <a:extLst>
                    <a:ext uri="{A12FA001-AC4F-418D-AE19-62706E023703}">
                      <ahyp:hlinkClr xmlns:ahyp="http://schemas.microsoft.com/office/drawing/2018/hyperlinkcolor" val="tx"/>
                    </a:ext>
                  </a:extLst>
                </a:hlinkClick>
              </a:rPr>
              <a:t>Lecture 3:</a:t>
            </a:r>
            <a:r>
              <a:rPr lang="en-US" altLang="zh-CN" sz="2000" b="0" i="0" dirty="0">
                <a:solidFill>
                  <a:srgbClr val="FF0000"/>
                </a:solidFill>
                <a:effectLst/>
                <a:latin typeface="Georgia" panose="02040502050405020303" pitchFamily="18" charset="0"/>
              </a:rPr>
              <a:t> </a:t>
            </a:r>
            <a:r>
              <a:rPr lang="en-US" altLang="zh-TW" sz="2000" dirty="0">
                <a:solidFill>
                  <a:srgbClr val="FF0000"/>
                </a:solidFill>
                <a:latin typeface="Georgia" panose="02040502050405020303" pitchFamily="18" charset="0"/>
              </a:rPr>
              <a:t>Linear Time-invariant Systems &amp; </a:t>
            </a:r>
            <a:r>
              <a:rPr lang="en-US" altLang="zh-CN" sz="2000" b="0" i="0" dirty="0">
                <a:solidFill>
                  <a:srgbClr val="FF0000"/>
                </a:solidFill>
                <a:effectLst/>
                <a:latin typeface="Georgia" panose="02040502050405020303" pitchFamily="18" charset="0"/>
              </a:rPr>
              <a:t>Convolution</a:t>
            </a:r>
          </a:p>
          <a:p>
            <a:br>
              <a:rPr lang="en-US" altLang="zh-CN" sz="2000" dirty="0"/>
            </a:br>
            <a:r>
              <a:rPr lang="en-US" altLang="zh-CN" sz="2000" b="1" i="0" dirty="0">
                <a:solidFill>
                  <a:srgbClr val="000000"/>
                </a:solidFill>
                <a:effectLst/>
                <a:latin typeface="Georgia" panose="02040502050405020303" pitchFamily="18" charset="0"/>
              </a:rPr>
              <a:t>Section 2: Continuous Time Signals in the Frequency Domain</a:t>
            </a:r>
            <a:br>
              <a:rPr lang="en-US" altLang="zh-CN" sz="2000" dirty="0"/>
            </a:br>
            <a:r>
              <a:rPr lang="en-US" altLang="zh-CN" sz="2000" b="0" i="0" u="none" strike="noStrike" dirty="0">
                <a:solidFill>
                  <a:srgbClr val="FF0000"/>
                </a:solidFill>
                <a:effectLst/>
                <a:latin typeface="Georgia" panose="02040502050405020303" pitchFamily="18" charset="0"/>
                <a:hlinkClick r:id="rId5">
                  <a:extLst>
                    <a:ext uri="{A12FA001-AC4F-418D-AE19-62706E023703}">
                      <ahyp:hlinkClr xmlns:ahyp="http://schemas.microsoft.com/office/drawing/2018/hyperlinkcolor" val="tx"/>
                    </a:ext>
                  </a:extLst>
                </a:hlinkClick>
              </a:rPr>
              <a:t>Lecture 4:</a:t>
            </a:r>
            <a:r>
              <a:rPr lang="en-US" altLang="zh-CN" sz="2000" b="0" i="0" dirty="0">
                <a:solidFill>
                  <a:srgbClr val="FF0000"/>
                </a:solidFill>
                <a:effectLst/>
                <a:latin typeface="Georgia" panose="02040502050405020303" pitchFamily="18" charset="0"/>
              </a:rPr>
              <a:t> Fourier Series</a:t>
            </a:r>
            <a:br>
              <a:rPr lang="en-US" altLang="zh-CN" sz="2000" dirty="0">
                <a:solidFill>
                  <a:srgbClr val="FF0000"/>
                </a:solidFill>
              </a:rPr>
            </a:br>
            <a:r>
              <a:rPr lang="en-US" altLang="zh-CN" sz="2000" b="0" i="0" u="none" strike="noStrike" dirty="0">
                <a:solidFill>
                  <a:srgbClr val="FF0000"/>
                </a:solidFill>
                <a:effectLst/>
                <a:latin typeface="Georgia" panose="02040502050405020303" pitchFamily="18" charset="0"/>
                <a:hlinkClick r:id="rId6">
                  <a:extLst>
                    <a:ext uri="{A12FA001-AC4F-418D-AE19-62706E023703}">
                      <ahyp:hlinkClr xmlns:ahyp="http://schemas.microsoft.com/office/drawing/2018/hyperlinkcolor" val="tx"/>
                    </a:ext>
                  </a:extLst>
                </a:hlinkClick>
              </a:rPr>
              <a:t>Lecture 5:</a:t>
            </a:r>
            <a:r>
              <a:rPr lang="en-US" altLang="zh-CN" sz="2000" b="0" i="0" dirty="0">
                <a:solidFill>
                  <a:srgbClr val="FF0000"/>
                </a:solidFill>
                <a:effectLst/>
                <a:latin typeface="Georgia" panose="02040502050405020303" pitchFamily="18" charset="0"/>
              </a:rPr>
              <a:t> Fourier Transform</a:t>
            </a:r>
            <a:br>
              <a:rPr lang="en-US" altLang="zh-CN" sz="2000" dirty="0"/>
            </a:br>
            <a:r>
              <a:rPr lang="en-US" altLang="zh-CN" sz="2000" b="0" i="0" u="none" strike="noStrike" dirty="0">
                <a:solidFill>
                  <a:srgbClr val="224B8D"/>
                </a:solidFill>
                <a:effectLst/>
                <a:latin typeface="Georgia" panose="02040502050405020303" pitchFamily="18" charset="0"/>
                <a:hlinkClick r:id="rId7"/>
              </a:rPr>
              <a:t>Lecture 6:</a:t>
            </a:r>
            <a:r>
              <a:rPr lang="en-US" altLang="zh-CN" sz="2000" b="0" i="0" dirty="0">
                <a:solidFill>
                  <a:srgbClr val="000000"/>
                </a:solidFill>
                <a:effectLst/>
                <a:latin typeface="Georgia" panose="02040502050405020303" pitchFamily="18" charset="0"/>
              </a:rPr>
              <a:t> Sampling</a:t>
            </a:r>
          </a:p>
          <a:p>
            <a:endParaRPr lang="en-US" altLang="zh-CN" sz="2000" dirty="0">
              <a:solidFill>
                <a:srgbClr val="000000"/>
              </a:solidFill>
              <a:latin typeface="Georgia" panose="02040502050405020303" pitchFamily="18" charset="0"/>
            </a:endParaRPr>
          </a:p>
          <a:p>
            <a:r>
              <a:rPr lang="en-US" altLang="zh-CN" sz="2000" b="1" i="0" dirty="0">
                <a:solidFill>
                  <a:srgbClr val="000000"/>
                </a:solidFill>
                <a:effectLst/>
                <a:latin typeface="Georgia" panose="02040502050405020303" pitchFamily="18" charset="0"/>
              </a:rPr>
              <a:t>Section 3: Discrete Time Signals in the Frequency Domain</a:t>
            </a:r>
            <a:br>
              <a:rPr lang="en-US" altLang="zh-CN" sz="2000" dirty="0"/>
            </a:br>
            <a:r>
              <a:rPr lang="en-US" altLang="zh-CN" sz="2000" b="0" i="0" u="none" strike="noStrike" dirty="0">
                <a:solidFill>
                  <a:srgbClr val="224B8D"/>
                </a:solidFill>
                <a:effectLst/>
                <a:latin typeface="Georgia" panose="02040502050405020303" pitchFamily="18" charset="0"/>
                <a:hlinkClick r:id="rId8"/>
              </a:rPr>
              <a:t>Lecture 7:</a:t>
            </a:r>
            <a:r>
              <a:rPr lang="en-US" altLang="zh-CN" sz="2000" b="0" i="0" dirty="0">
                <a:solidFill>
                  <a:srgbClr val="000000"/>
                </a:solidFill>
                <a:effectLst/>
                <a:latin typeface="Georgia" panose="02040502050405020303" pitchFamily="18" charset="0"/>
              </a:rPr>
              <a:t> Discrete Time </a:t>
            </a:r>
            <a:r>
              <a:rPr lang="en-US" altLang="zh-CN" sz="2000" dirty="0">
                <a:solidFill>
                  <a:srgbClr val="000000"/>
                </a:solidFill>
                <a:latin typeface="Georgia" panose="02040502050405020303" pitchFamily="18" charset="0"/>
              </a:rPr>
              <a:t>Fourier Series</a:t>
            </a:r>
            <a:br>
              <a:rPr lang="en-US" altLang="zh-CN" sz="2000" dirty="0"/>
            </a:br>
            <a:r>
              <a:rPr lang="en-US" altLang="zh-CN" sz="2000" b="0" i="0" u="none" strike="noStrike" dirty="0">
                <a:solidFill>
                  <a:srgbClr val="224B8D"/>
                </a:solidFill>
                <a:effectLst/>
                <a:latin typeface="Georgia" panose="02040502050405020303" pitchFamily="18" charset="0"/>
                <a:hlinkClick r:id="rId9"/>
              </a:rPr>
              <a:t>Lecture </a:t>
            </a:r>
            <a:r>
              <a:rPr lang="en-US" altLang="zh-CN" sz="2000" dirty="0">
                <a:solidFill>
                  <a:srgbClr val="224B8D"/>
                </a:solidFill>
                <a:latin typeface="Georgia" panose="02040502050405020303" pitchFamily="18" charset="0"/>
                <a:hlinkClick r:id="rId9"/>
              </a:rPr>
              <a:t>8</a:t>
            </a:r>
            <a:r>
              <a:rPr lang="en-US" altLang="zh-CN" sz="2000" b="0" i="0" u="none" strike="noStrike" dirty="0">
                <a:solidFill>
                  <a:srgbClr val="224B8D"/>
                </a:solidFill>
                <a:effectLst/>
                <a:latin typeface="Georgia" panose="02040502050405020303" pitchFamily="18" charset="0"/>
                <a:hlinkClick r:id="rId9"/>
              </a:rPr>
              <a:t>:</a:t>
            </a:r>
            <a:r>
              <a:rPr lang="en-US" altLang="zh-CN" sz="2000" b="0" i="0" dirty="0">
                <a:solidFill>
                  <a:srgbClr val="000000"/>
                </a:solidFill>
                <a:effectLst/>
                <a:latin typeface="Georgia" panose="02040502050405020303" pitchFamily="18" charset="0"/>
              </a:rPr>
              <a:t> Discrete Time Fourier Transform</a:t>
            </a: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747729"/>
      </p:ext>
    </p:extLst>
  </p:cSld>
  <p:clrMapOvr>
    <a:masterClrMapping/>
  </p:clrMapOvr>
  <p:transition spd="med">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时域连续、离散、周期、非周期对应频域特点：</a:t>
            </a:r>
            <a:endParaRPr lang="en-US" altLang="zh-CN" sz="2400" dirty="0">
              <a:solidFill>
                <a:schemeClr val="tx1"/>
              </a:solidFill>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EECA940-AF60-4F47-968B-D1F1C911B3D2}"/>
                  </a:ext>
                </a:extLst>
              </p:cNvPr>
              <p:cNvSpPr txBox="1"/>
              <p:nvPr/>
            </p:nvSpPr>
            <p:spPr>
              <a:xfrm>
                <a:off x="1669948" y="4278317"/>
                <a:ext cx="8941871"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Discrete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Periodic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CEECA940-AF60-4F47-968B-D1F1C911B3D2}"/>
                  </a:ext>
                </a:extLst>
              </p:cNvPr>
              <p:cNvSpPr txBox="1">
                <a:spLocks noRot="1" noChangeAspect="1" noMove="1" noResize="1" noEditPoints="1" noAdjustHandles="1" noChangeArrowheads="1" noChangeShapeType="1" noTextEdit="1"/>
              </p:cNvSpPr>
              <p:nvPr/>
            </p:nvSpPr>
            <p:spPr>
              <a:xfrm>
                <a:off x="1669948" y="4278317"/>
                <a:ext cx="8941871" cy="523220"/>
              </a:xfrm>
              <a:prstGeom prst="rect">
                <a:avLst/>
              </a:prstGeom>
              <a:blipFill>
                <a:blip r:embed="rId2"/>
                <a:stretch>
                  <a:fillRect l="-750" t="-12791" r="-750"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BA4A57B-9DFF-4558-AA3C-253B475FD082}"/>
                  </a:ext>
                </a:extLst>
              </p:cNvPr>
              <p:cNvSpPr txBox="1"/>
              <p:nvPr/>
            </p:nvSpPr>
            <p:spPr>
              <a:xfrm>
                <a:off x="1669948" y="1861592"/>
                <a:ext cx="8852103"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Periodic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Discrete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9BA4A57B-9DFF-4558-AA3C-253B475FD082}"/>
                  </a:ext>
                </a:extLst>
              </p:cNvPr>
              <p:cNvSpPr txBox="1">
                <a:spLocks noRot="1" noChangeAspect="1" noMove="1" noResize="1" noEditPoints="1" noAdjustHandles="1" noChangeArrowheads="1" noChangeShapeType="1" noTextEdit="1"/>
              </p:cNvSpPr>
              <p:nvPr/>
            </p:nvSpPr>
            <p:spPr>
              <a:xfrm>
                <a:off x="1669948" y="1861592"/>
                <a:ext cx="8852103" cy="523220"/>
              </a:xfrm>
              <a:prstGeom prst="rect">
                <a:avLst/>
              </a:prstGeom>
              <a:blipFill>
                <a:blip r:embed="rId3"/>
                <a:stretch>
                  <a:fillRect l="-758" t="-11628" r="-826"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56FD619-1261-4C25-AB32-A58EB6E5D900}"/>
                  </a:ext>
                </a:extLst>
              </p:cNvPr>
              <p:cNvSpPr txBox="1"/>
              <p:nvPr/>
            </p:nvSpPr>
            <p:spPr>
              <a:xfrm>
                <a:off x="1434684" y="2667167"/>
                <a:ext cx="9640781"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Aperiodic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Continuous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156FD619-1261-4C25-AB32-A58EB6E5D900}"/>
                  </a:ext>
                </a:extLst>
              </p:cNvPr>
              <p:cNvSpPr txBox="1">
                <a:spLocks noRot="1" noChangeAspect="1" noMove="1" noResize="1" noEditPoints="1" noAdjustHandles="1" noChangeArrowheads="1" noChangeShapeType="1" noTextEdit="1"/>
              </p:cNvSpPr>
              <p:nvPr/>
            </p:nvSpPr>
            <p:spPr>
              <a:xfrm>
                <a:off x="1434684" y="2667167"/>
                <a:ext cx="9640781" cy="523220"/>
              </a:xfrm>
              <a:prstGeom prst="rect">
                <a:avLst/>
              </a:prstGeom>
              <a:blipFill>
                <a:blip r:embed="rId4"/>
                <a:stretch>
                  <a:fillRect l="-695" t="-12941" r="-632"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F07C1ED-BB8D-4A91-8FFF-C9C02BA2E8A7}"/>
                  </a:ext>
                </a:extLst>
              </p:cNvPr>
              <p:cNvSpPr txBox="1"/>
              <p:nvPr/>
            </p:nvSpPr>
            <p:spPr>
              <a:xfrm>
                <a:off x="1234954" y="3444483"/>
                <a:ext cx="9620968"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Continuous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Aperiodic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0F07C1ED-BB8D-4A91-8FFF-C9C02BA2E8A7}"/>
                  </a:ext>
                </a:extLst>
              </p:cNvPr>
              <p:cNvSpPr txBox="1">
                <a:spLocks noRot="1" noChangeAspect="1" noMove="1" noResize="1" noEditPoints="1" noAdjustHandles="1" noChangeArrowheads="1" noChangeShapeType="1" noTextEdit="1"/>
              </p:cNvSpPr>
              <p:nvPr/>
            </p:nvSpPr>
            <p:spPr>
              <a:xfrm>
                <a:off x="1234954" y="3444483"/>
                <a:ext cx="9620968" cy="523220"/>
              </a:xfrm>
              <a:prstGeom prst="rect">
                <a:avLst/>
              </a:prstGeom>
              <a:blipFill>
                <a:blip r:embed="rId5"/>
                <a:stretch>
                  <a:fillRect l="-760" t="-11628" r="-634"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7704210"/>
      </p:ext>
    </p:extLst>
  </p:cSld>
  <p:clrMapOvr>
    <a:masterClrMapping/>
  </p:clrMapOvr>
  <p:transition spd="med">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31</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傅里叶级数、傅里叶变换转换关系：</a:t>
                </a: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r>
                        <a:rPr lang="en-US" altLang="zh-CN" sz="2400" b="0" i="1" smtClean="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nary>
                        <m:naryPr>
                          <m:chr m:val="∑"/>
                          <m:ctrlPr>
                            <a:rPr lang="en-US" altLang="zh-CN" sz="24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e>
                      </m:nary>
                      <m:r>
                        <a:rPr lang="zh-TW" altLang="en-US" sz="2400" i="1">
                          <a:solidFill>
                            <a:srgbClr val="FF0000"/>
                          </a:solidFill>
                          <a:latin typeface="Cambria Math" panose="02040503050406030204" pitchFamily="18" charset="0"/>
                          <a:cs typeface="Times New Roman" panose="02020603050405020304" pitchFamily="18" charset="0"/>
                        </a:rPr>
                        <m:t>𝛿</m:t>
                      </m:r>
                      <m:d>
                        <m:dPr>
                          <m:ctrlPr>
                            <a:rPr lang="en-US" altLang="zh-TW" sz="2400" i="1">
                              <a:solidFill>
                                <a:srgbClr val="FF0000"/>
                              </a:solidFill>
                              <a:latin typeface="Cambria Math" panose="02040503050406030204" pitchFamily="18" charset="0"/>
                              <a:cs typeface="Times New Roman" panose="02020603050405020304" pitchFamily="18" charset="0"/>
                            </a:rPr>
                          </m:ctrlPr>
                        </m:dPr>
                        <m:e>
                          <m:r>
                            <a:rPr lang="zh-TW" altLang="en-US" sz="2400" i="1">
                              <a:solidFill>
                                <a:srgbClr val="FF0000"/>
                              </a:solidFill>
                              <a:latin typeface="Cambria Math" panose="02040503050406030204" pitchFamily="18" charset="0"/>
                              <a:cs typeface="Times New Roman" panose="02020603050405020304" pitchFamily="18" charset="0"/>
                            </a:rPr>
                            <m:t>𝜔</m:t>
                          </m:r>
                          <m:r>
                            <a:rPr lang="en-US" altLang="zh-TW" sz="2400" i="1">
                              <a:solidFill>
                                <a:srgbClr val="FF0000"/>
                              </a:solidFill>
                              <a:latin typeface="Cambria Math" panose="02040503050406030204" pitchFamily="18" charset="0"/>
                              <a:cs typeface="Times New Roman" panose="02020603050405020304" pitchFamily="18" charset="0"/>
                            </a:rPr>
                            <m:t>−</m:t>
                          </m:r>
                          <m:sSub>
                            <m:sSubPr>
                              <m:ctrlPr>
                                <a:rPr lang="en-US" altLang="zh-TW" sz="2400" i="1">
                                  <a:solidFill>
                                    <a:srgbClr val="FF0000"/>
                                  </a:solidFill>
                                  <a:latin typeface="Cambria Math" panose="02040503050406030204" pitchFamily="18" charset="0"/>
                                  <a:cs typeface="Times New Roman" panose="02020603050405020304" pitchFamily="18" charset="0"/>
                                </a:rPr>
                              </m:ctrlPr>
                            </m:sSubPr>
                            <m:e>
                              <m:r>
                                <a:rPr lang="en-US" altLang="zh-TW" sz="2400" i="1">
                                  <a:solidFill>
                                    <a:srgbClr val="FF0000"/>
                                  </a:solidFill>
                                  <a:latin typeface="Cambria Math" panose="02040503050406030204" pitchFamily="18" charset="0"/>
                                  <a:cs typeface="Times New Roman" panose="02020603050405020304" pitchFamily="18" charset="0"/>
                                </a:rPr>
                                <m:t>𝑘</m:t>
                              </m:r>
                              <m:r>
                                <a:rPr lang="zh-TW" altLang="en-US" sz="2400" i="1">
                                  <a:solidFill>
                                    <a:srgbClr val="FF0000"/>
                                  </a:solidFill>
                                  <a:latin typeface="Cambria Math" panose="02040503050406030204" pitchFamily="18" charset="0"/>
                                  <a:cs typeface="Times New Roman" panose="02020603050405020304" pitchFamily="18" charset="0"/>
                                </a:rPr>
                                <m:t>𝜔</m:t>
                              </m:r>
                            </m:e>
                            <m:sub>
                              <m:r>
                                <a:rPr lang="en-US" altLang="zh-TW" sz="2400" i="1">
                                  <a:solidFill>
                                    <a:srgbClr val="FF0000"/>
                                  </a:solidFill>
                                  <a:latin typeface="Cambria Math" panose="02040503050406030204" pitchFamily="18" charset="0"/>
                                  <a:cs typeface="Times New Roman" panose="02020603050405020304" pitchFamily="18" charset="0"/>
                                </a:rPr>
                                <m:t>0</m:t>
                              </m:r>
                            </m:sub>
                          </m:sSub>
                        </m:e>
                      </m:d>
                    </m:oMath>
                  </m:oMathPara>
                </a14:m>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smtClean="0">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𝜔</m:t>
                              </m:r>
                            </m:sup>
                          </m:sSup>
                        </m:e>
                      </m:d>
                      <m:r>
                        <a:rPr lang="en-US" altLang="zh-CN" sz="2400" b="0" i="1" smtClean="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nary>
                        <m:naryPr>
                          <m:chr m:val="∑"/>
                          <m:ctrlPr>
                            <a:rPr lang="en-US" altLang="zh-TW" sz="2400" i="1">
                              <a:solidFill>
                                <a:srgbClr val="FF0000"/>
                              </a:solidFill>
                              <a:latin typeface="Cambria Math" panose="02040503050406030204" pitchFamily="18" charset="0"/>
                              <a:cs typeface="Times New Roman" pitchFamily="18" charset="0"/>
                            </a:rPr>
                          </m:ctrlPr>
                        </m:naryPr>
                        <m:sub>
                          <m:r>
                            <a:rPr lang="en-US" altLang="zh-TW" sz="2400" b="0" i="1" smtClean="0">
                              <a:solidFill>
                                <a:srgbClr val="FF0000"/>
                              </a:solidFill>
                              <a:latin typeface="Cambria Math" panose="02040503050406030204" pitchFamily="18" charset="0"/>
                              <a:cs typeface="Times New Roman" pitchFamily="18" charset="0"/>
                            </a:rPr>
                            <m:t>𝑘</m:t>
                          </m:r>
                          <m:r>
                            <a:rPr lang="en-US" altLang="zh-TW" sz="2400" i="1">
                              <a:solidFill>
                                <a:srgbClr val="FF0000"/>
                              </a:solidFill>
                              <a:latin typeface="Cambria Math" panose="02040503050406030204" pitchFamily="18" charset="0"/>
                              <a:cs typeface="Times New Roman" pitchFamily="18" charset="0"/>
                            </a:rPr>
                            <m:t>=−∞</m:t>
                          </m:r>
                        </m:sub>
                        <m:sup>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zh-TW" altLang="en-US" sz="2400" i="1">
                              <a:solidFill>
                                <a:srgbClr val="FF0000"/>
                              </a:solidFill>
                              <a:latin typeface="Cambria Math" panose="02040503050406030204" pitchFamily="18" charset="0"/>
                              <a:cs typeface="Times New Roman" panose="02020603050405020304" pitchFamily="18" charset="0"/>
                            </a:rPr>
                            <m:t>𝛿</m:t>
                          </m:r>
                          <m:d>
                            <m:dPr>
                              <m:ctrlPr>
                                <a:rPr lang="en-US" altLang="zh-TW" sz="2400" i="1">
                                  <a:solidFill>
                                    <a:srgbClr val="FF0000"/>
                                  </a:solidFill>
                                  <a:latin typeface="Cambria Math" panose="02040503050406030204" pitchFamily="18" charset="0"/>
                                  <a:cs typeface="Times New Roman" panose="02020603050405020304" pitchFamily="18" charset="0"/>
                                </a:rPr>
                              </m:ctrlPr>
                            </m:dPr>
                            <m:e>
                              <m:r>
                                <a:rPr lang="zh-TW" altLang="en-US" sz="2400" i="1">
                                  <a:solidFill>
                                    <a:srgbClr val="FF0000"/>
                                  </a:solidFill>
                                  <a:latin typeface="Cambria Math" panose="02040503050406030204" pitchFamily="18" charset="0"/>
                                  <a:cs typeface="Times New Roman" panose="02020603050405020304" pitchFamily="18" charset="0"/>
                                </a:rPr>
                                <m:t>𝜔</m:t>
                              </m:r>
                              <m:r>
                                <a:rPr lang="en-US" altLang="zh-TW" sz="2400" i="1">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𝑘</m:t>
                              </m:r>
                              <m:sSub>
                                <m:sSubPr>
                                  <m:ctrlPr>
                                    <a:rPr lang="en-US" altLang="zh-TW" sz="2400" i="1">
                                      <a:solidFill>
                                        <a:srgbClr val="FF0000"/>
                                      </a:solidFill>
                                      <a:latin typeface="Cambria Math" panose="02040503050406030204" pitchFamily="18" charset="0"/>
                                      <a:cs typeface="Times New Roman" panose="02020603050405020304" pitchFamily="18" charset="0"/>
                                    </a:rPr>
                                  </m:ctrlPr>
                                </m:sSubPr>
                                <m:e>
                                  <m:r>
                                    <a:rPr lang="zh-TW" altLang="en-US" sz="2400" i="1">
                                      <a:solidFill>
                                        <a:srgbClr val="FF0000"/>
                                      </a:solidFill>
                                      <a:latin typeface="Cambria Math" panose="02040503050406030204" pitchFamily="18" charset="0"/>
                                      <a:cs typeface="Times New Roman" panose="02020603050405020304" pitchFamily="18" charset="0"/>
                                    </a:rPr>
                                    <m:t>𝜔</m:t>
                                  </m:r>
                                </m:e>
                                <m:sub>
                                  <m:r>
                                    <a:rPr lang="en-US" altLang="zh-TW" sz="2400" i="1">
                                      <a:solidFill>
                                        <a:srgbClr val="FF0000"/>
                                      </a:solidFill>
                                      <a:latin typeface="Cambria Math" panose="02040503050406030204" pitchFamily="18" charset="0"/>
                                      <a:cs typeface="Times New Roman" panose="02020603050405020304" pitchFamily="18" charset="0"/>
                                    </a:rPr>
                                    <m:t>0</m:t>
                                  </m:r>
                                </m:sub>
                              </m:sSub>
                            </m:e>
                          </m:d>
                        </m:e>
                      </m:nary>
                    </m:oMath>
                  </m:oMathPara>
                </a14:m>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586"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0337842"/>
      </p:ext>
    </p:extLst>
  </p:cSld>
  <p:clrMapOvr>
    <a:masterClrMapping/>
  </p:clrMapOvr>
  <p:transition spd="med">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FFFB293B-372E-4140-A254-C85DAB31029E}"/>
                  </a:ext>
                </a:extLst>
              </p:cNvPr>
              <p:cNvGraphicFramePr>
                <a:graphicFrameLocks noGrp="1"/>
              </p:cNvGraphicFramePr>
              <p:nvPr>
                <p:extLst>
                  <p:ext uri="{D42A27DB-BD31-4B8C-83A1-F6EECF244321}">
                    <p14:modId xmlns:p14="http://schemas.microsoft.com/office/powerpoint/2010/main" val="1071717376"/>
                  </p:ext>
                </p:extLst>
              </p:nvPr>
            </p:nvGraphicFramePr>
            <p:xfrm>
              <a:off x="261498" y="1527490"/>
              <a:ext cx="12038091" cy="5101908"/>
            </p:xfrm>
            <a:graphic>
              <a:graphicData uri="http://schemas.openxmlformats.org/drawingml/2006/table">
                <a:tbl>
                  <a:tblPr firstRow="1" bandRow="1">
                    <a:tableStyleId>{5940675A-B579-460E-94D1-54222C63F5DA}</a:tableStyleId>
                  </a:tblPr>
                  <a:tblGrid>
                    <a:gridCol w="537138">
                      <a:extLst>
                        <a:ext uri="{9D8B030D-6E8A-4147-A177-3AD203B41FA5}">
                          <a16:colId xmlns:a16="http://schemas.microsoft.com/office/drawing/2014/main" val="3080695447"/>
                        </a:ext>
                      </a:extLst>
                    </a:gridCol>
                    <a:gridCol w="2626852">
                      <a:extLst>
                        <a:ext uri="{9D8B030D-6E8A-4147-A177-3AD203B41FA5}">
                          <a16:colId xmlns:a16="http://schemas.microsoft.com/office/drawing/2014/main" val="1202644388"/>
                        </a:ext>
                      </a:extLst>
                    </a:gridCol>
                    <a:gridCol w="2822469">
                      <a:extLst>
                        <a:ext uri="{9D8B030D-6E8A-4147-A177-3AD203B41FA5}">
                          <a16:colId xmlns:a16="http://schemas.microsoft.com/office/drawing/2014/main" val="744850588"/>
                        </a:ext>
                      </a:extLst>
                    </a:gridCol>
                    <a:gridCol w="2766579">
                      <a:extLst>
                        <a:ext uri="{9D8B030D-6E8A-4147-A177-3AD203B41FA5}">
                          <a16:colId xmlns:a16="http://schemas.microsoft.com/office/drawing/2014/main" val="959409562"/>
                        </a:ext>
                      </a:extLst>
                    </a:gridCol>
                    <a:gridCol w="3285053">
                      <a:extLst>
                        <a:ext uri="{9D8B030D-6E8A-4147-A177-3AD203B41FA5}">
                          <a16:colId xmlns:a16="http://schemas.microsoft.com/office/drawing/2014/main" val="3068476510"/>
                        </a:ext>
                      </a:extLst>
                    </a:gridCol>
                  </a:tblGrid>
                  <a:tr h="370840">
                    <a:tc>
                      <a:txBody>
                        <a:bodyPr/>
                        <a:lstStyle/>
                        <a:p>
                          <a:pPr algn="ctr"/>
                          <a:endParaRPr lang="zh-CN" altLang="en-US" sz="1200" b="1" dirty="0">
                            <a:solidFill>
                              <a:schemeClr val="tx1"/>
                            </a:solidFill>
                          </a:endParaRPr>
                        </a:p>
                      </a:txBody>
                      <a:tcPr/>
                    </a:tc>
                    <a:tc>
                      <a:txBody>
                        <a:bodyPr/>
                        <a:lstStyle/>
                        <a:p>
                          <a:pPr algn="ctr"/>
                          <a:r>
                            <a:rPr lang="zh-CN" altLang="en-US" sz="1200" b="1" dirty="0">
                              <a:solidFill>
                                <a:schemeClr val="tx1"/>
                              </a:solidFill>
                            </a:rPr>
                            <a:t>连续时间傅里叶级数</a:t>
                          </a:r>
                          <a:endParaRPr lang="en-US" altLang="zh-CN" sz="1200" b="1"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𝒕</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r>
                                      <a:rPr lang="en-US" altLang="zh-TW" sz="1200" b="1" i="1" smtClean="0">
                                        <a:solidFill>
                                          <a:schemeClr val="tx1"/>
                                        </a:solidFill>
                                        <a:latin typeface="Cambria Math" panose="02040503050406030204" pitchFamily="18" charset="0"/>
                                        <a:cs typeface="Times New Roman" pitchFamily="18" charset="0"/>
                                      </a:rPr>
                                      <m:t>𝑺</m:t>
                                    </m:r>
                                  </m:e>
                                </m:groupChr>
                                <m:sSub>
                                  <m:sSubPr>
                                    <m:ctrlPr>
                                      <a:rPr lang="en-US" altLang="zh-TW" sz="1200" b="1" i="1" smtClean="0">
                                        <a:solidFill>
                                          <a:schemeClr val="tx1"/>
                                        </a:solidFill>
                                        <a:latin typeface="Cambria Math" panose="02040503050406030204" pitchFamily="18" charset="0"/>
                                        <a:cs typeface="Times New Roman" pitchFamily="18" charset="0"/>
                                      </a:rPr>
                                    </m:ctrlPr>
                                  </m:sSubPr>
                                  <m:e>
                                    <m:r>
                                      <a:rPr lang="en-US" altLang="zh-TW" sz="1200" b="1" i="1" smtClean="0">
                                        <a:solidFill>
                                          <a:schemeClr val="tx1"/>
                                        </a:solidFill>
                                        <a:latin typeface="Cambria Math" panose="02040503050406030204" pitchFamily="18" charset="0"/>
                                        <a:cs typeface="Times New Roman" pitchFamily="18" charset="0"/>
                                      </a:rPr>
                                      <m:t>𝒂</m:t>
                                    </m:r>
                                  </m:e>
                                  <m:sub>
                                    <m:r>
                                      <a:rPr lang="en-US" altLang="zh-TW" sz="1200" b="1" i="1" smtClean="0">
                                        <a:solidFill>
                                          <a:schemeClr val="tx1"/>
                                        </a:solidFill>
                                        <a:latin typeface="Cambria Math" panose="02040503050406030204" pitchFamily="18" charset="0"/>
                                        <a:cs typeface="Times New Roman" pitchFamily="18" charset="0"/>
                                      </a:rPr>
                                      <m:t>𝒌</m:t>
                                    </m:r>
                                  </m:sub>
                                </m:sSub>
                              </m:oMath>
                            </m:oMathPara>
                          </a14:m>
                          <a:endParaRPr lang="zh-CN" altLang="en-US" sz="1200" b="1" dirty="0">
                            <a:solidFill>
                              <a:schemeClr val="tx1"/>
                            </a:solidFill>
                          </a:endParaRPr>
                        </a:p>
                      </a:txBody>
                      <a:tcPr/>
                    </a:tc>
                    <a:tc>
                      <a:txBody>
                        <a:bodyPr/>
                        <a:lstStyle/>
                        <a:p>
                          <a:pPr algn="ctr"/>
                          <a:r>
                            <a:rPr lang="zh-CN" altLang="en-US" sz="1200" b="1" dirty="0">
                              <a:solidFill>
                                <a:schemeClr val="tx1"/>
                              </a:solidFill>
                            </a:rPr>
                            <a:t>连续时间傅里叶变换</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𝒕</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e>
                                </m:groupChr>
                                <m:r>
                                  <a:rPr lang="en-US" altLang="zh-TW" sz="1200" b="1" i="1" smtClean="0">
                                    <a:solidFill>
                                      <a:schemeClr val="tx1"/>
                                    </a:solidFill>
                                    <a:latin typeface="Cambria Math" panose="02040503050406030204" pitchFamily="18" charset="0"/>
                                    <a:cs typeface="Times New Roman" pitchFamily="18" charset="0"/>
                                  </a:rPr>
                                  <m:t>𝑿</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𝒋</m:t>
                                </m:r>
                                <m:r>
                                  <a:rPr lang="zh-TW" altLang="en-US" sz="1200" b="1" i="1" smtClean="0">
                                    <a:solidFill>
                                      <a:schemeClr val="tx1"/>
                                    </a:solidFill>
                                    <a:latin typeface="Cambria Math" panose="02040503050406030204" pitchFamily="18" charset="0"/>
                                    <a:cs typeface="Times New Roman" pitchFamily="18" charset="0"/>
                                  </a:rPr>
                                  <m:t>𝝎</m:t>
                                </m:r>
                                <m:r>
                                  <a:rPr lang="en-US" altLang="zh-TW" sz="1200" b="1" i="1" smtClean="0">
                                    <a:solidFill>
                                      <a:schemeClr val="tx1"/>
                                    </a:solidFill>
                                    <a:latin typeface="Cambria Math" panose="02040503050406030204" pitchFamily="18" charset="0"/>
                                    <a:cs typeface="Times New Roman" pitchFamily="18" charset="0"/>
                                  </a:rPr>
                                  <m:t>)</m:t>
                                </m:r>
                              </m:oMath>
                            </m:oMathPara>
                          </a14:m>
                          <a:endParaRPr lang="en-US" altLang="zh-TW" sz="1200" b="1" dirty="0">
                            <a:solidFill>
                              <a:schemeClr val="tx1"/>
                            </a:solidFill>
                            <a:latin typeface="Times New Roman" pitchFamily="18" charset="0"/>
                            <a:cs typeface="Times New Roman" pitchFamily="18" charset="0"/>
                          </a:endParaRPr>
                        </a:p>
                      </a:txBody>
                      <a:tcPr/>
                    </a:tc>
                    <a:tc>
                      <a:txBody>
                        <a:bodyPr/>
                        <a:lstStyle/>
                        <a:p>
                          <a:pPr algn="ctr"/>
                          <a:r>
                            <a:rPr lang="zh-CN" altLang="en-US" sz="1200" b="1" dirty="0">
                              <a:solidFill>
                                <a:schemeClr val="tx1"/>
                              </a:solidFill>
                            </a:rPr>
                            <a:t>离散时间傅里叶级数</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𝒏</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r>
                                      <a:rPr lang="en-US" altLang="zh-TW" sz="1200" b="1" i="1" smtClean="0">
                                        <a:solidFill>
                                          <a:schemeClr val="tx1"/>
                                        </a:solidFill>
                                        <a:latin typeface="Cambria Math" panose="02040503050406030204" pitchFamily="18" charset="0"/>
                                        <a:cs typeface="Times New Roman" pitchFamily="18" charset="0"/>
                                      </a:rPr>
                                      <m:t>𝑺</m:t>
                                    </m:r>
                                  </m:e>
                                </m:groupChr>
                                <m:sSub>
                                  <m:sSubPr>
                                    <m:ctrlPr>
                                      <a:rPr lang="en-US" altLang="zh-TW" sz="1200" b="1" i="1" smtClean="0">
                                        <a:solidFill>
                                          <a:schemeClr val="tx1"/>
                                        </a:solidFill>
                                        <a:latin typeface="Cambria Math" panose="02040503050406030204" pitchFamily="18" charset="0"/>
                                        <a:cs typeface="Times New Roman" pitchFamily="18" charset="0"/>
                                      </a:rPr>
                                    </m:ctrlPr>
                                  </m:sSubPr>
                                  <m:e>
                                    <m:r>
                                      <a:rPr lang="en-US" altLang="zh-TW" sz="1200" b="1" i="1" smtClean="0">
                                        <a:solidFill>
                                          <a:schemeClr val="tx1"/>
                                        </a:solidFill>
                                        <a:latin typeface="Cambria Math" panose="02040503050406030204" pitchFamily="18" charset="0"/>
                                        <a:cs typeface="Times New Roman" pitchFamily="18" charset="0"/>
                                      </a:rPr>
                                      <m:t>𝒂</m:t>
                                    </m:r>
                                  </m:e>
                                  <m:sub>
                                    <m:r>
                                      <a:rPr lang="en-US" altLang="zh-TW" sz="1200" b="1" i="1" smtClean="0">
                                        <a:solidFill>
                                          <a:schemeClr val="tx1"/>
                                        </a:solidFill>
                                        <a:latin typeface="Cambria Math" panose="02040503050406030204" pitchFamily="18" charset="0"/>
                                        <a:cs typeface="Times New Roman" pitchFamily="18" charset="0"/>
                                      </a:rPr>
                                      <m:t>𝒌</m:t>
                                    </m:r>
                                  </m:sub>
                                </m:sSub>
                              </m:oMath>
                            </m:oMathPara>
                          </a14:m>
                          <a:endParaRPr lang="en-US" altLang="zh-TW" sz="1200" b="1" dirty="0">
                            <a:solidFill>
                              <a:schemeClr val="tx1"/>
                            </a:solidFill>
                            <a:latin typeface="Times New Roman" pitchFamily="18" charset="0"/>
                            <a:cs typeface="Times New Roman" pitchFamily="18" charset="0"/>
                          </a:endParaRPr>
                        </a:p>
                      </a:txBody>
                      <a:tcPr/>
                    </a:tc>
                    <a:tc>
                      <a:txBody>
                        <a:bodyPr/>
                        <a:lstStyle/>
                        <a:p>
                          <a:pPr algn="ctr"/>
                          <a:r>
                            <a:rPr lang="zh-CN" altLang="en-US" sz="1200" b="1" dirty="0">
                              <a:solidFill>
                                <a:schemeClr val="tx1"/>
                              </a:solidFill>
                            </a:rPr>
                            <a:t>离散时间傅里叶变换</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𝒏</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e>
                                </m:groupChr>
                                <m:r>
                                  <a:rPr lang="en-US" altLang="zh-TW" sz="1200" b="1" i="1" smtClean="0">
                                    <a:solidFill>
                                      <a:schemeClr val="tx1"/>
                                    </a:solidFill>
                                    <a:latin typeface="Cambria Math" panose="02040503050406030204" pitchFamily="18" charset="0"/>
                                    <a:cs typeface="Times New Roman" pitchFamily="18" charset="0"/>
                                  </a:rPr>
                                  <m:t>𝑿</m:t>
                                </m:r>
                                <m:r>
                                  <a:rPr lang="en-US" altLang="zh-TW" sz="1200" b="1" i="1" smtClean="0">
                                    <a:solidFill>
                                      <a:schemeClr val="tx1"/>
                                    </a:solidFill>
                                    <a:latin typeface="Cambria Math" panose="02040503050406030204" pitchFamily="18" charset="0"/>
                                    <a:cs typeface="Times New Roman" pitchFamily="18" charset="0"/>
                                  </a:rPr>
                                  <m:t>(</m:t>
                                </m:r>
                                <m:sSup>
                                  <m:sSupPr>
                                    <m:ctrlPr>
                                      <a:rPr lang="en-US" altLang="zh-TW" sz="1200" b="1" i="1" smtClean="0">
                                        <a:solidFill>
                                          <a:schemeClr val="tx1"/>
                                        </a:solidFill>
                                        <a:latin typeface="Cambria Math" panose="02040503050406030204" pitchFamily="18" charset="0"/>
                                        <a:cs typeface="Times New Roman" pitchFamily="18" charset="0"/>
                                      </a:rPr>
                                    </m:ctrlPr>
                                  </m:sSupPr>
                                  <m:e>
                                    <m:r>
                                      <a:rPr lang="en-US" altLang="zh-TW" sz="1200" b="1" i="1" smtClean="0">
                                        <a:solidFill>
                                          <a:schemeClr val="tx1"/>
                                        </a:solidFill>
                                        <a:latin typeface="Cambria Math" panose="02040503050406030204" pitchFamily="18" charset="0"/>
                                        <a:cs typeface="Times New Roman" pitchFamily="18" charset="0"/>
                                      </a:rPr>
                                      <m:t>𝒆</m:t>
                                    </m:r>
                                  </m:e>
                                  <m:sup>
                                    <m:r>
                                      <a:rPr lang="en-US" altLang="zh-TW" sz="1200" b="1" i="1" smtClean="0">
                                        <a:solidFill>
                                          <a:schemeClr val="tx1"/>
                                        </a:solidFill>
                                        <a:latin typeface="Cambria Math" panose="02040503050406030204" pitchFamily="18" charset="0"/>
                                        <a:cs typeface="Times New Roman" pitchFamily="18" charset="0"/>
                                      </a:rPr>
                                      <m:t>𝒋</m:t>
                                    </m:r>
                                    <m:r>
                                      <a:rPr lang="zh-TW" altLang="en-US" sz="1200" b="1" i="1" smtClean="0">
                                        <a:solidFill>
                                          <a:schemeClr val="tx1"/>
                                        </a:solidFill>
                                        <a:latin typeface="Cambria Math" panose="02040503050406030204" pitchFamily="18" charset="0"/>
                                        <a:cs typeface="Times New Roman" pitchFamily="18" charset="0"/>
                                      </a:rPr>
                                      <m:t>𝝎</m:t>
                                    </m:r>
                                  </m:sup>
                                </m:sSup>
                                <m:r>
                                  <a:rPr lang="en-US" altLang="zh-TW" sz="1200" b="1" i="1" smtClean="0">
                                    <a:solidFill>
                                      <a:schemeClr val="tx1"/>
                                    </a:solidFill>
                                    <a:latin typeface="Cambria Math" panose="02040503050406030204" pitchFamily="18" charset="0"/>
                                    <a:cs typeface="Times New Roman" pitchFamily="18" charset="0"/>
                                  </a:rPr>
                                  <m:t>)</m:t>
                                </m:r>
                              </m:oMath>
                            </m:oMathPara>
                          </a14:m>
                          <a:endParaRPr lang="en-US" altLang="zh-TW" sz="12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3341154305"/>
                      </a:ext>
                    </a:extLst>
                  </a:tr>
                  <a:tr h="370840">
                    <a:tc>
                      <a:txBody>
                        <a:bodyPr/>
                        <a:lstStyle/>
                        <a:p>
                          <a:pPr algn="ctr"/>
                          <a:r>
                            <a:rPr lang="zh-CN" altLang="en-US" sz="1200" b="1" dirty="0"/>
                            <a:t>线性</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b="0" i="0" smtClean="0">
                                  <a:solidFill>
                                    <a:srgbClr val="000000"/>
                                  </a:solidFill>
                                  <a:latin typeface="Cambria Math" panose="02040503050406030204" pitchFamily="18" charset="0"/>
                                  <a:cs typeface="Times New Roman" pitchFamily="18" charset="0"/>
                                </a:rPr>
                                <m:t>Ax</m:t>
                              </m:r>
                              <m:d>
                                <m:dPr>
                                  <m:ctrlPr>
                                    <a:rPr lang="en-US" altLang="zh-TW" sz="1200" b="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𝐵𝑦</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𝐴</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𝑏</m:t>
                                  </m:r>
                                </m:e>
                                <m:sub>
                                  <m:r>
                                    <a:rPr lang="en-US" altLang="zh-TW" sz="1200" i="1">
                                      <a:solidFill>
                                        <a:srgbClr val="000000"/>
                                      </a:solidFill>
                                      <a:latin typeface="Cambria Math" panose="02040503050406030204" pitchFamily="18" charset="0"/>
                                      <a:cs typeface="Times New Roman" pitchFamily="18" charset="0"/>
                                    </a:rPr>
                                    <m:t>𝑘</m:t>
                                  </m:r>
                                </m:sub>
                              </m:sSub>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a:solidFill>
                                    <a:srgbClr val="000000"/>
                                  </a:solidFill>
                                  <a:latin typeface="Cambria Math" panose="02040503050406030204" pitchFamily="18" charset="0"/>
                                  <a:cs typeface="Times New Roman" pitchFamily="18" charset="0"/>
                                </a:rPr>
                                <m:t>a</m:t>
                              </m:r>
                              <m:r>
                                <m:rPr>
                                  <m:sty m:val="p"/>
                                </m:rPr>
                                <a:rPr lang="en-US" altLang="zh-TW" sz="1200" b="0" i="0" smtClean="0">
                                  <a:solidFill>
                                    <a:srgbClr val="000000"/>
                                  </a:solidFill>
                                  <a:latin typeface="Cambria Math" panose="02040503050406030204" pitchFamily="18" charset="0"/>
                                  <a:cs typeface="Times New Roman" pitchFamily="18" charset="0"/>
                                </a:rPr>
                                <m:t>x</m:t>
                              </m:r>
                              <m:d>
                                <m:dPr>
                                  <m:ctrlPr>
                                    <a:rPr lang="en-US" altLang="zh-TW" sz="1200" b="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𝑏𝑦</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𝑎𝑋</m:t>
                              </m:r>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m:t>
                              </m:r>
                              <m:r>
                                <a:rPr lang="en-US" altLang="zh-TW" sz="1200" i="1">
                                  <a:solidFill>
                                    <a:srgbClr val="000000"/>
                                  </a:solidFill>
                                  <a:latin typeface="Cambria Math" panose="02040503050406030204" pitchFamily="18" charset="0"/>
                                  <a:cs typeface="Times New Roman" pitchFamily="18" charset="0"/>
                                </a:rPr>
                                <m:t>𝑌</m:t>
                              </m:r>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r>
                                <a:rPr lang="en-US" altLang="zh-TW" sz="1200" i="1">
                                  <a:solidFill>
                                    <a:srgbClr val="000000"/>
                                  </a:solidFill>
                                  <a:latin typeface="Cambria Math" panose="02040503050406030204" pitchFamily="18" charset="0"/>
                                  <a:cs typeface="Times New Roman" pitchFamily="18" charset="0"/>
                                </a:rPr>
                                <m:t>)</m:t>
                              </m:r>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b="0" i="0" smtClean="0">
                                  <a:solidFill>
                                    <a:srgbClr val="000000"/>
                                  </a:solidFill>
                                  <a:latin typeface="Cambria Math" panose="02040503050406030204" pitchFamily="18" charset="0"/>
                                  <a:cs typeface="Times New Roman" pitchFamily="18" charset="0"/>
                                </a:rPr>
                                <m:t>Ax</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𝐵𝑦</m:t>
                              </m:r>
                              <m:d>
                                <m:dPr>
                                  <m:begChr m:val="["/>
                                  <m:endChr m:val="]"/>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𝐴</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𝑏</m:t>
                                  </m:r>
                                </m:e>
                                <m:sub>
                                  <m:r>
                                    <a:rPr lang="en-US" altLang="zh-TW" sz="1200" i="1">
                                      <a:solidFill>
                                        <a:srgbClr val="000000"/>
                                      </a:solidFill>
                                      <a:latin typeface="Cambria Math" panose="02040503050406030204" pitchFamily="18" charset="0"/>
                                      <a:cs typeface="Times New Roman" pitchFamily="18" charset="0"/>
                                    </a:rPr>
                                    <m:t>𝑘</m:t>
                                  </m:r>
                                </m:sub>
                              </m:sSub>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a:solidFill>
                                    <a:srgbClr val="000000"/>
                                  </a:solidFill>
                                  <a:latin typeface="Cambria Math" panose="02040503050406030204" pitchFamily="18" charset="0"/>
                                  <a:cs typeface="Times New Roman" pitchFamily="18" charset="0"/>
                                </a:rPr>
                                <m:t>a</m:t>
                              </m:r>
                              <m:r>
                                <m:rPr>
                                  <m:sty m:val="p"/>
                                </m:rPr>
                                <a:rPr lang="en-US" altLang="zh-TW" sz="1200" b="0" i="0" smtClean="0">
                                  <a:solidFill>
                                    <a:srgbClr val="000000"/>
                                  </a:solidFill>
                                  <a:latin typeface="Cambria Math" panose="02040503050406030204" pitchFamily="18" charset="0"/>
                                  <a:cs typeface="Times New Roman" pitchFamily="18" charset="0"/>
                                </a:rPr>
                                <m:t>x</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𝑏𝑦</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𝑎𝑋</m:t>
                              </m:r>
                              <m:r>
                                <a:rPr lang="en-US" altLang="zh-TW" sz="1200" i="1">
                                  <a:solidFill>
                                    <a:srgbClr val="000000"/>
                                  </a:solidFill>
                                  <a:latin typeface="Cambria Math" panose="02040503050406030204" pitchFamily="18" charset="0"/>
                                  <a:cs typeface="Times New Roman" pitchFamily="18" charset="0"/>
                                </a:rPr>
                                <m:t>(</m:t>
                              </m:r>
                              <m:sSup>
                                <m:sSupPr>
                                  <m:ctrlPr>
                                    <a:rPr lang="en-US" altLang="zh-TW" sz="120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m:t>
                              </m:r>
                              <m:r>
                                <a:rPr lang="en-US" altLang="zh-TW" sz="1200" i="1">
                                  <a:solidFill>
                                    <a:srgbClr val="000000"/>
                                  </a:solidFill>
                                  <a:latin typeface="Cambria Math" panose="02040503050406030204" pitchFamily="18" charset="0"/>
                                  <a:cs typeface="Times New Roman" pitchFamily="18" charset="0"/>
                                </a:rPr>
                                <m:t>𝑌</m:t>
                              </m:r>
                              <m:r>
                                <a:rPr lang="en-US" altLang="zh-TW" sz="1200" i="1">
                                  <a:solidFill>
                                    <a:srgbClr val="000000"/>
                                  </a:solidFill>
                                  <a:latin typeface="Cambria Math" panose="02040503050406030204" pitchFamily="18" charset="0"/>
                                  <a:cs typeface="Times New Roman" pitchFamily="18" charset="0"/>
                                </a:rPr>
                                <m:t>(</m:t>
                              </m:r>
                              <m:sSup>
                                <m:sSupPr>
                                  <m:ctrlPr>
                                    <a:rPr lang="en-US" altLang="zh-TW" sz="120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i="1">
                                  <a:solidFill>
                                    <a:srgbClr val="000000"/>
                                  </a:solidFill>
                                  <a:latin typeface="Cambria Math" panose="02040503050406030204" pitchFamily="18" charset="0"/>
                                  <a:cs typeface="Times New Roman" pitchFamily="18" charset="0"/>
                                </a:rPr>
                                <m:t>)</m:t>
                              </m:r>
                            </m:oMath>
                          </a14:m>
                          <a:endParaRPr lang="en-US" altLang="zh-TW" sz="1200" dirty="0">
                            <a:solidFill>
                              <a:srgbClr val="000000"/>
                            </a:solidFill>
                            <a:latin typeface="Times New Roman" pitchFamily="18" charset="0"/>
                            <a:cs typeface="Times New Roman" pitchFamily="18" charset="0"/>
                          </a:endParaRPr>
                        </a:p>
                      </a:txBody>
                      <a:tcPr/>
                    </a:tc>
                    <a:extLst>
                      <a:ext uri="{0D108BD9-81ED-4DB2-BD59-A6C34878D82A}">
                        <a16:rowId xmlns:a16="http://schemas.microsoft.com/office/drawing/2014/main" val="4121536490"/>
                      </a:ext>
                    </a:extLst>
                  </a:tr>
                  <a:tr h="370840">
                    <a:tc>
                      <a:txBody>
                        <a:bodyPr/>
                        <a:lstStyle/>
                        <a:p>
                          <a:pPr algn="ctr"/>
                          <a:r>
                            <a:rPr lang="zh-CN" altLang="en-US" sz="1200" b="1" dirty="0"/>
                            <a:t>时移</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𝑡</m:t>
                                    </m:r>
                                  </m:e>
                                  <m:sub>
                                    <m:r>
                                      <a:rPr lang="en-US" altLang="zh-TW" sz="1200" b="0" i="1" smtClean="0">
                                        <a:solidFill>
                                          <a:srgbClr val="000000"/>
                                        </a:solidFill>
                                        <a:latin typeface="Cambria Math" panose="02040503050406030204" pitchFamily="18" charset="0"/>
                                        <a:cs typeface="Times New Roman" pitchFamily="18" charset="0"/>
                                      </a:rPr>
                                      <m:t>0</m:t>
                                    </m:r>
                                  </m:sub>
                                </m:sSub>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sub>
                                </m:sSub>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𝑗𝑘</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i="1">
                                            <a:solidFill>
                                              <a:schemeClr val="tx1"/>
                                            </a:solidFill>
                                            <a:latin typeface="Cambria Math" panose="02040503050406030204" pitchFamily="18" charset="0"/>
                                            <a:cs typeface="Times New Roman" panose="02020603050405020304" pitchFamily="18" charset="0"/>
                                          </a:rPr>
                                          <m:t>𝑡</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cs typeface="Times New Roman" pitchFamily="18" charset="0"/>
                                  </a:rPr>
                                  <m:t>𝑥</m:t>
                                </m:r>
                                <m:r>
                                  <a:rPr lang="en-US" altLang="zh-TW" sz="1200" b="0" i="1" smtClean="0">
                                    <a:solidFill>
                                      <a:schemeClr val="tx1"/>
                                    </a:solidFill>
                                    <a:latin typeface="Cambria Math" panose="02040503050406030204" pitchFamily="18" charset="0"/>
                                    <a:cs typeface="Times New Roman" pitchFamily="18" charset="0"/>
                                  </a:rPr>
                                  <m:t>(</m:t>
                                </m:r>
                                <m:r>
                                  <a:rPr lang="en-US" altLang="zh-TW" sz="1200" b="0" i="1" smtClean="0">
                                    <a:solidFill>
                                      <a:schemeClr val="tx1"/>
                                    </a:solidFill>
                                    <a:latin typeface="Cambria Math" panose="02040503050406030204" pitchFamily="18" charset="0"/>
                                    <a:cs typeface="Times New Roman" pitchFamily="18" charset="0"/>
                                  </a:rPr>
                                  <m:t>𝑡</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𝑡</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smtClean="0">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𝑗</m:t>
                                    </m:r>
                                    <m:r>
                                      <a:rPr lang="zh-TW" altLang="en-US" sz="1200" i="1">
                                        <a:solidFill>
                                          <a:schemeClr val="tx1"/>
                                        </a:solidFill>
                                        <a:latin typeface="Cambria Math" panose="02040503050406030204" pitchFamily="18" charset="0"/>
                                        <a:cs typeface="Times New Roman" pitchFamily="18" charset="0"/>
                                      </a:rPr>
                                      <m:t>𝜔</m:t>
                                    </m:r>
                                  </m:e>
                                </m:d>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𝜔</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i="1">
                                            <a:solidFill>
                                              <a:schemeClr val="tx1"/>
                                            </a:solidFill>
                                            <a:latin typeface="Cambria Math" panose="02040503050406030204" pitchFamily="18" charset="0"/>
                                            <a:cs typeface="Times New Roman" panose="02020603050405020304" pitchFamily="18" charset="0"/>
                                          </a:rPr>
                                          <m:t>𝑡</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en-US" altLang="zh-TW" sz="1200" dirty="0">
                            <a:solidFill>
                              <a:schemeClr val="tx1"/>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𝑛</m:t>
                                    </m:r>
                                  </m:e>
                                  <m:sub>
                                    <m:r>
                                      <a:rPr lang="en-US" altLang="zh-TW" sz="1200" b="0" i="1" smtClean="0">
                                        <a:solidFill>
                                          <a:srgbClr val="000000"/>
                                        </a:solidFill>
                                        <a:latin typeface="Cambria Math" panose="02040503050406030204" pitchFamily="18" charset="0"/>
                                        <a:cs typeface="Times New Roman" pitchFamily="18" charset="0"/>
                                      </a:rPr>
                                      <m:t>0</m:t>
                                    </m:r>
                                  </m:sub>
                                </m:sSub>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sub>
                                </m:sSub>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𝑗𝑘</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𝑛</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zh-CN" altLang="en-US" sz="1200" dirty="0"/>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cs typeface="Times New Roman" pitchFamily="18" charset="0"/>
                                  </a:rPr>
                                  <m:t>𝑥</m:t>
                                </m:r>
                                <m:r>
                                  <a:rPr lang="en-US" altLang="zh-TW" sz="1200" b="0" i="1" smtClean="0">
                                    <a:solidFill>
                                      <a:schemeClr val="tx1"/>
                                    </a:solidFill>
                                    <a:latin typeface="Cambria Math" panose="02040503050406030204" pitchFamily="18" charset="0"/>
                                    <a:cs typeface="Times New Roman" pitchFamily="18" charset="0"/>
                                  </a:rPr>
                                  <m:t>[</m:t>
                                </m:r>
                                <m:r>
                                  <a:rPr lang="en-US" altLang="zh-TW" sz="1200" b="0" i="1" smtClean="0">
                                    <a:solidFill>
                                      <a:schemeClr val="tx1"/>
                                    </a:solidFill>
                                    <a:latin typeface="Cambria Math" panose="02040503050406030204" pitchFamily="18" charset="0"/>
                                    <a:cs typeface="Times New Roman" pitchFamily="18" charset="0"/>
                                  </a:rPr>
                                  <m:t>𝑛</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𝑛</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smtClean="0">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sSup>
                                      <m:sSupPr>
                                        <m:ctrlPr>
                                          <a:rPr lang="en-US" altLang="zh-TW" sz="1200" i="1" smtClean="0">
                                            <a:solidFill>
                                              <a:schemeClr val="tx1"/>
                                            </a:solidFill>
                                            <a:latin typeface="Cambria Math" panose="02040503050406030204" pitchFamily="18" charset="0"/>
                                            <a:cs typeface="Times New Roman" pitchFamily="18" charset="0"/>
                                          </a:rPr>
                                        </m:ctrlPr>
                                      </m:sSupPr>
                                      <m:e>
                                        <m:r>
                                          <a:rPr lang="en-US" altLang="zh-TW" sz="1200" b="0" i="1" smtClean="0">
                                            <a:solidFill>
                                              <a:schemeClr val="tx1"/>
                                            </a:solidFill>
                                            <a:latin typeface="Cambria Math" panose="02040503050406030204" pitchFamily="18" charset="0"/>
                                            <a:cs typeface="Times New Roman" pitchFamily="18" charset="0"/>
                                          </a:rPr>
                                          <m:t>𝑒</m:t>
                                        </m:r>
                                      </m:e>
                                      <m:sup>
                                        <m:r>
                                          <a:rPr lang="en-US" altLang="zh-TW" sz="1200" b="0" i="1" smtClean="0">
                                            <a:solidFill>
                                              <a:schemeClr val="tx1"/>
                                            </a:solidFill>
                                            <a:latin typeface="Cambria Math" panose="02040503050406030204" pitchFamily="18" charset="0"/>
                                            <a:cs typeface="Times New Roman" pitchFamily="18" charset="0"/>
                                          </a:rPr>
                                          <m:t>𝑗</m:t>
                                        </m:r>
                                        <m:r>
                                          <a:rPr lang="zh-TW" altLang="en-US" sz="1200" b="0" i="1" smtClean="0">
                                            <a:solidFill>
                                              <a:schemeClr val="tx1"/>
                                            </a:solidFill>
                                            <a:latin typeface="Cambria Math" panose="02040503050406030204" pitchFamily="18" charset="0"/>
                                            <a:cs typeface="Times New Roman" pitchFamily="18" charset="0"/>
                                          </a:rPr>
                                          <m:t>𝜔</m:t>
                                        </m:r>
                                      </m:sup>
                                    </m:sSup>
                                  </m:e>
                                </m:d>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𝜔</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𝑛</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en-US" altLang="zh-TW" sz="1200" dirty="0">
                            <a:solidFill>
                              <a:srgbClr val="000000"/>
                            </a:solidFill>
                            <a:latin typeface="Times New Roman" pitchFamily="18" charset="0"/>
                            <a:cs typeface="Times New Roman" pitchFamily="18" charset="0"/>
                          </a:endParaRPr>
                        </a:p>
                      </a:txBody>
                      <a:tcPr/>
                    </a:tc>
                    <a:extLst>
                      <a:ext uri="{0D108BD9-81ED-4DB2-BD59-A6C34878D82A}">
                        <a16:rowId xmlns:a16="http://schemas.microsoft.com/office/drawing/2014/main" val="3341318311"/>
                      </a:ext>
                    </a:extLst>
                  </a:tr>
                  <a:tr h="370840">
                    <a:tc>
                      <a:txBody>
                        <a:bodyPr/>
                        <a:lstStyle/>
                        <a:p>
                          <a:pPr algn="ctr"/>
                          <a:r>
                            <a:rPr lang="zh-CN" altLang="en-US" sz="1200" b="1" dirty="0"/>
                            <a:t>频移</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𝑡</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𝑀</m:t>
                                        </m:r>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𝑡</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r>
                                      <a:rPr lang="en-US" altLang="zh-TW" sz="1200" b="0" i="1" smtClean="0">
                                        <a:solidFill>
                                          <a:schemeClr val="tx1"/>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r>
                                      <a:rPr lang="en-US" altLang="zh-CN" sz="1200" b="0" i="1" smtClean="0">
                                        <a:solidFill>
                                          <a:schemeClr val="tx1"/>
                                        </a:solidFill>
                                        <a:latin typeface="Cambria Math" panose="02040503050406030204" pitchFamily="18" charset="0"/>
                                        <a:cs typeface="Times New Roman" panose="02020603050405020304" pitchFamily="18" charset="0"/>
                                      </a:rPr>
                                      <m:t>−</m:t>
                                    </m:r>
                                    <m:r>
                                      <a:rPr lang="en-US" altLang="zh-CN" sz="12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zh-CN" alt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𝑡</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𝑡</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r>
                                      <a:rPr lang="en-US" altLang="zh-TW" sz="1200" i="1" smtClean="0">
                                        <a:solidFill>
                                          <a:schemeClr val="tx1"/>
                                        </a:solidFill>
                                        <a:latin typeface="Cambria Math" panose="02040503050406030204" pitchFamily="18" charset="0"/>
                                        <a:cs typeface="Times New Roman" pitchFamily="18" charset="0"/>
                                      </a:rPr>
                                      <m:t>𝑗</m:t>
                                    </m:r>
                                    <m:r>
                                      <a:rPr lang="en-US" altLang="zh-TW" sz="1200" b="0" i="1" smtClean="0">
                                        <a:solidFill>
                                          <a:schemeClr val="tx1"/>
                                        </a:solidFill>
                                        <a:latin typeface="Cambria Math" panose="02040503050406030204" pitchFamily="18" charset="0"/>
                                        <a:cs typeface="Times New Roman" pitchFamily="18" charset="0"/>
                                      </a:rPr>
                                      <m:t>(</m:t>
                                    </m:r>
                                    <m:r>
                                      <a:rPr lang="zh-TW" altLang="en-US" sz="1200" i="1">
                                        <a:solidFill>
                                          <a:schemeClr val="tx1"/>
                                        </a:solidFill>
                                        <a:latin typeface="Cambria Math" panose="02040503050406030204" pitchFamily="18" charset="0"/>
                                        <a:cs typeface="Times New Roman" pitchFamily="18" charset="0"/>
                                      </a:rPr>
                                      <m:t>𝜔</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zh-TW" altLang="en-US" sz="1200" b="0" i="1" smtClean="0">
                                            <a:solidFill>
                                              <a:schemeClr val="tx1"/>
                                            </a:solidFill>
                                            <a:latin typeface="Cambria Math" panose="02040503050406030204" pitchFamily="18" charset="0"/>
                                            <a:cs typeface="Times New Roman" pitchFamily="18" charset="0"/>
                                          </a:rPr>
                                          <m:t>𝜔</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e>
                                </m:d>
                              </m:oMath>
                            </m:oMathPara>
                          </a14:m>
                          <a:endParaRPr lang="zh-CN" alt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𝑛</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𝑀</m:t>
                                        </m:r>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𝑛</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r>
                                      <a:rPr lang="en-US" altLang="zh-TW" sz="1200" b="0" i="1" smtClean="0">
                                        <a:solidFill>
                                          <a:schemeClr val="tx1"/>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r>
                                      <a:rPr lang="en-US" altLang="zh-CN" sz="1200" b="0" i="1" smtClean="0">
                                        <a:solidFill>
                                          <a:schemeClr val="tx1"/>
                                        </a:solidFill>
                                        <a:latin typeface="Cambria Math" panose="02040503050406030204" pitchFamily="18" charset="0"/>
                                        <a:cs typeface="Times New Roman" panose="02020603050405020304" pitchFamily="18" charset="0"/>
                                      </a:rPr>
                                      <m:t>−</m:t>
                                    </m:r>
                                    <m:r>
                                      <a:rPr lang="en-US" altLang="zh-CN" sz="12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zh-CN" altLang="en-US" sz="12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𝑛</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𝑛</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sSup>
                                      <m:sSupPr>
                                        <m:ctrlPr>
                                          <a:rPr lang="en-US" altLang="zh-TW" sz="1200" i="1">
                                            <a:solidFill>
                                              <a:schemeClr val="tx1"/>
                                            </a:solidFill>
                                            <a:latin typeface="Cambria Math" panose="02040503050406030204" pitchFamily="18" charset="0"/>
                                            <a:cs typeface="Times New Roman" pitchFamily="18" charset="0"/>
                                          </a:rPr>
                                        </m:ctrlPr>
                                      </m:sSupPr>
                                      <m:e>
                                        <m:r>
                                          <a:rPr lang="en-US" altLang="zh-TW" sz="1200" i="1">
                                            <a:solidFill>
                                              <a:schemeClr val="tx1"/>
                                            </a:solidFill>
                                            <a:latin typeface="Cambria Math" panose="02040503050406030204" pitchFamily="18" charset="0"/>
                                            <a:cs typeface="Times New Roman" pitchFamily="18" charset="0"/>
                                          </a:rPr>
                                          <m:t>𝑒</m:t>
                                        </m:r>
                                      </m:e>
                                      <m:sup>
                                        <m:r>
                                          <a:rPr lang="en-US" altLang="zh-TW" sz="1200" i="1">
                                            <a:solidFill>
                                              <a:schemeClr val="tx1"/>
                                            </a:solidFill>
                                            <a:latin typeface="Cambria Math" panose="02040503050406030204" pitchFamily="18" charset="0"/>
                                            <a:cs typeface="Times New Roman" pitchFamily="18" charset="0"/>
                                          </a:rPr>
                                          <m:t>𝑗</m:t>
                                        </m:r>
                                        <m:r>
                                          <a:rPr lang="en-US" altLang="zh-TW" sz="1200" b="0" i="1" smtClean="0">
                                            <a:solidFill>
                                              <a:schemeClr val="tx1"/>
                                            </a:solidFill>
                                            <a:latin typeface="Cambria Math" panose="02040503050406030204" pitchFamily="18" charset="0"/>
                                            <a:cs typeface="Times New Roman" pitchFamily="18" charset="0"/>
                                          </a:rPr>
                                          <m:t>(</m:t>
                                        </m:r>
                                        <m:r>
                                          <a:rPr lang="zh-TW" altLang="en-US" sz="1200" i="1">
                                            <a:solidFill>
                                              <a:schemeClr val="tx1"/>
                                            </a:solidFill>
                                            <a:latin typeface="Cambria Math" panose="02040503050406030204" pitchFamily="18" charset="0"/>
                                            <a:cs typeface="Times New Roman" pitchFamily="18" charset="0"/>
                                          </a:rPr>
                                          <m:t>𝜔</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zh-TW" altLang="en-US" sz="1200" b="0" i="1" smtClean="0">
                                                <a:solidFill>
                                                  <a:schemeClr val="tx1"/>
                                                </a:solidFill>
                                                <a:latin typeface="Cambria Math" panose="02040503050406030204" pitchFamily="18" charset="0"/>
                                                <a:cs typeface="Times New Roman" pitchFamily="18" charset="0"/>
                                              </a:rPr>
                                              <m:t>𝜔</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sup>
                                    </m:sSup>
                                  </m:e>
                                </m:d>
                              </m:oMath>
                            </m:oMathPara>
                          </a14:m>
                          <a:endParaRPr lang="zh-CN" altLang="en-US" sz="1200" dirty="0">
                            <a:solidFill>
                              <a:schemeClr val="tx1"/>
                            </a:solidFill>
                          </a:endParaRPr>
                        </a:p>
                      </a:txBody>
                      <a:tcPr/>
                    </a:tc>
                    <a:extLst>
                      <a:ext uri="{0D108BD9-81ED-4DB2-BD59-A6C34878D82A}">
                        <a16:rowId xmlns:a16="http://schemas.microsoft.com/office/drawing/2014/main" val="2078204957"/>
                      </a:ext>
                    </a:extLst>
                  </a:tr>
                  <a:tr h="370840">
                    <a:tc>
                      <a:txBody>
                        <a:bodyPr/>
                        <a:lstStyle/>
                        <a:p>
                          <a:pPr algn="ctr"/>
                          <a:r>
                            <a:rPr lang="zh-CN" altLang="en-US" sz="1200" b="1" dirty="0"/>
                            <a:t>时间反转</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b="0" i="1" smtClean="0">
                                        <a:solidFill>
                                          <a:srgbClr val="000000"/>
                                        </a:solidFill>
                                        <a:latin typeface="Cambria Math" panose="02040503050406030204" pitchFamily="18" charset="0"/>
                                        <a:cs typeface="Times New Roman" pitchFamily="18" charset="0"/>
                                      </a:rPr>
                                    </m:ctrlPr>
                                  </m:groupChrPr>
                                  <m:e>
                                    <m:r>
                                      <m:rPr>
                                        <m:brk m:alnAt="2"/>
                                      </m:rPr>
                                      <a:rPr lang="en-US" altLang="zh-TW" sz="1200" b="0" i="1" smtClean="0">
                                        <a:solidFill>
                                          <a:srgbClr val="000000"/>
                                        </a:solidFill>
                                        <a:latin typeface="Cambria Math" panose="02040503050406030204" pitchFamily="18" charset="0"/>
                                        <a:cs typeface="Times New Roman" pitchFamily="18" charset="0"/>
                                      </a:rPr>
                                      <m:t>𝐹</m:t>
                                    </m:r>
                                  </m:e>
                                </m:groupCh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r>
                                  <a:rPr lang="en-US" altLang="zh-TW" sz="1200" b="0" i="1" smtClean="0">
                                    <a:solidFill>
                                      <a:srgbClr val="000000"/>
                                    </a:solidFill>
                                    <a:latin typeface="Cambria Math" panose="02040503050406030204" pitchFamily="18" charset="0"/>
                                    <a:cs typeface="Times New Roman" pitchFamily="18" charset="0"/>
                                  </a:rPr>
                                  <m:t>)</m:t>
                                </m:r>
                              </m:oMath>
                            </m:oMathPara>
                          </a14:m>
                          <a:endParaRPr lang="en-US" altLang="zh-TW" sz="1200" dirty="0">
                            <a:solidFill>
                              <a:srgbClr val="000000"/>
                            </a:solidFill>
                            <a:latin typeface="Times New Roman" pitchFamily="18" charset="0"/>
                            <a:cs typeface="Times New Roman" pitchFamily="18" charset="0"/>
                          </a:endParaRPr>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𝑘</m:t>
                                    </m:r>
                                  </m:sub>
                                </m:sSub>
                              </m:oMath>
                            </m:oMathPara>
                          </a14:m>
                          <a:endParaRPr lang="zh-CN" altLang="en-US" sz="1200" dirty="0"/>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b="0" i="1" smtClean="0">
                                        <a:solidFill>
                                          <a:srgbClr val="000000"/>
                                        </a:solidFill>
                                        <a:latin typeface="Cambria Math" panose="02040503050406030204" pitchFamily="18" charset="0"/>
                                        <a:cs typeface="Times New Roman" pitchFamily="18" charset="0"/>
                                      </a:rPr>
                                    </m:ctrlPr>
                                  </m:groupChrPr>
                                  <m:e>
                                    <m:r>
                                      <m:rPr>
                                        <m:brk m:alnAt="2"/>
                                      </m:rPr>
                                      <a:rPr lang="en-US" altLang="zh-TW" sz="1200" b="0" i="1" smtClean="0">
                                        <a:solidFill>
                                          <a:srgbClr val="000000"/>
                                        </a:solidFill>
                                        <a:latin typeface="Cambria Math" panose="02040503050406030204" pitchFamily="18" charset="0"/>
                                        <a:cs typeface="Times New Roman" pitchFamily="18" charset="0"/>
                                      </a:rPr>
                                      <m:t>𝐹</m:t>
                                    </m:r>
                                  </m:e>
                                </m:groupCh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b="0" i="1" smtClean="0">
                                    <a:solidFill>
                                      <a:srgbClr val="000000"/>
                                    </a:solidFill>
                                    <a:latin typeface="Cambria Math" panose="02040503050406030204" pitchFamily="18" charset="0"/>
                                    <a:cs typeface="Times New Roman" pitchFamily="18" charset="0"/>
                                  </a:rPr>
                                  <m:t>)</m:t>
                                </m:r>
                              </m:oMath>
                            </m:oMathPara>
                          </a14:m>
                          <a:endParaRPr lang="en-US" altLang="zh-TW" sz="1200" dirty="0">
                            <a:solidFill>
                              <a:srgbClr val="000000"/>
                            </a:solidFill>
                            <a:latin typeface="Times New Roman" pitchFamily="18" charset="0"/>
                            <a:cs typeface="Times New Roman" pitchFamily="18" charset="0"/>
                          </a:endParaRPr>
                        </a:p>
                        <a:p>
                          <a:pPr algn="ctr"/>
                          <a:endParaRPr lang="zh-CN" altLang="en-US" sz="1200" dirty="0"/>
                        </a:p>
                      </a:txBody>
                      <a:tcPr/>
                    </a:tc>
                    <a:extLst>
                      <a:ext uri="{0D108BD9-81ED-4DB2-BD59-A6C34878D82A}">
                        <a16:rowId xmlns:a16="http://schemas.microsoft.com/office/drawing/2014/main" val="1767119399"/>
                      </a:ext>
                    </a:extLst>
                  </a:tr>
                  <a:tr h="132678">
                    <a:tc>
                      <a:txBody>
                        <a:bodyPr/>
                        <a:lstStyle/>
                        <a:p>
                          <a:pPr algn="ctr"/>
                          <a:r>
                            <a:rPr lang="zh-CN" altLang="en-US" sz="1200" b="1" dirty="0"/>
                            <a:t>尺度变换</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zh-TW" altLang="en-US" sz="1200" b="0" i="1" smtClean="0">
                                    <a:solidFill>
                                      <a:srgbClr val="000000"/>
                                    </a:solidFill>
                                    <a:latin typeface="Cambria Math" panose="02040503050406030204" pitchFamily="18" charset="0"/>
                                    <a:cs typeface="Times New Roman" pitchFamily="18" charset="0"/>
                                  </a:rPr>
                                  <m:t>𝛼</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m:oMathPara>
                          </a14:m>
                          <a:endParaRPr lang="en-US" altLang="zh-CN" sz="1200" dirty="0"/>
                        </a:p>
                        <a:p>
                          <a:pPr algn="ctr"/>
                          <a:r>
                            <a:rPr lang="zh-CN" altLang="en-US" sz="1200" dirty="0"/>
                            <a:t>（此时</a:t>
                          </a:r>
                          <a14:m>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a14:m>
                          <a:r>
                            <a:rPr lang="zh-CN" altLang="en-US" sz="1200" dirty="0"/>
                            <a:t>对应的频率由</a:t>
                          </a:r>
                          <a14:m>
                            <m:oMath xmlns:m="http://schemas.openxmlformats.org/officeDocument/2006/math">
                              <m:r>
                                <m:rPr>
                                  <m:sty m:val="p"/>
                                </m:rPr>
                                <a:rPr lang="en-US" altLang="zh-CN" sz="1200" b="0" i="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oMath>
                          </a14:m>
                          <a:r>
                            <a:rPr lang="zh-CN" altLang="en-US" sz="1200" dirty="0"/>
                            <a:t>变为</a:t>
                          </a:r>
                          <a14:m>
                            <m:oMath xmlns:m="http://schemas.openxmlformats.org/officeDocument/2006/math">
                              <m:r>
                                <m:rPr>
                                  <m:sty m:val="p"/>
                                </m:rPr>
                                <a:rPr lang="en-US" altLang="zh-CN" sz="120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zh-CN" altLang="en-US" sz="1200" i="1" smtClean="0">
                                  <a:solidFill>
                                    <a:schemeClr val="tx1"/>
                                  </a:solidFill>
                                  <a:latin typeface="Cambria Math" panose="02040503050406030204" pitchFamily="18" charset="0"/>
                                  <a:cs typeface="Times New Roman" panose="02020603050405020304" pitchFamily="18" charset="0"/>
                                </a:rPr>
                                <m:t>𝛼</m:t>
                              </m:r>
                            </m:oMath>
                          </a14:m>
                          <a:r>
                            <a:rPr lang="zh-CN" altLang="en-US" sz="1200" dirty="0"/>
                            <a:t>）</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r>
                                  <a:rPr lang="en-US" altLang="zh-TW" sz="1200" i="1" smtClean="0">
                                    <a:solidFill>
                                      <a:srgbClr val="000000"/>
                                    </a:solidFill>
                                    <a:latin typeface="Cambria Math" panose="02040503050406030204" pitchFamily="18" charset="0"/>
                                    <a:cs typeface="Times New Roman" pitchFamily="18" charset="0"/>
                                  </a:rPr>
                                  <m:t>(</m:t>
                                </m:r>
                                <m:r>
                                  <a:rPr lang="en-US" altLang="zh-TW" sz="1200" i="1" smtClean="0">
                                    <a:solidFill>
                                      <a:srgbClr val="000000"/>
                                    </a:solidFill>
                                    <a:latin typeface="Cambria Math" panose="02040503050406030204" pitchFamily="18" charset="0"/>
                                    <a:cs typeface="Times New Roman" pitchFamily="18" charset="0"/>
                                  </a:rPr>
                                  <m:t>𝑎𝑡</m:t>
                                </m:r>
                                <m:r>
                                  <a:rPr lang="en-US" altLang="zh-TW" sz="1200" i="1" smtClean="0">
                                    <a:solidFill>
                                      <a:srgbClr val="000000"/>
                                    </a:solidFill>
                                    <a:latin typeface="Cambria Math" panose="02040503050406030204" pitchFamily="18" charset="0"/>
                                    <a:cs typeface="Times New Roman" pitchFamily="18" charset="0"/>
                                  </a:rPr>
                                  <m:t>) </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CN" sz="1200" i="1">
                                        <a:solidFill>
                                          <a:schemeClr val="tx1"/>
                                        </a:solidFill>
                                        <a:latin typeface="Cambria Math" panose="02040503050406030204" pitchFamily="18" charset="0"/>
                                        <a:cs typeface="Times New Roman" panose="02020603050405020304" pitchFamily="18" charset="0"/>
                                      </a:rPr>
                                    </m:ctrlPr>
                                  </m:fPr>
                                  <m:num>
                                    <m:r>
                                      <a:rPr lang="en-US" altLang="zh-CN" sz="1200" i="1">
                                        <a:solidFill>
                                          <a:schemeClr val="tx1"/>
                                        </a:solidFill>
                                        <a:latin typeface="Cambria Math" panose="02040503050406030204" pitchFamily="18" charset="0"/>
                                        <a:cs typeface="Times New Roman" panose="02020603050405020304" pitchFamily="18" charset="0"/>
                                      </a:rPr>
                                      <m:t>1</m:t>
                                    </m:r>
                                  </m:num>
                                  <m:den>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𝑎</m:t>
                                    </m:r>
                                    <m:r>
                                      <a:rPr lang="en-US" altLang="zh-CN" sz="1200" i="1">
                                        <a:solidFill>
                                          <a:schemeClr val="tx1"/>
                                        </a:solidFill>
                                        <a:latin typeface="Cambria Math" panose="02040503050406030204" pitchFamily="18" charset="0"/>
                                        <a:cs typeface="Times New Roman" panose="02020603050405020304" pitchFamily="18" charset="0"/>
                                      </a:rPr>
                                      <m:t>|</m:t>
                                    </m:r>
                                  </m:den>
                                </m:f>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f>
                                      <m:fPr>
                                        <m:ctrlPr>
                                          <a:rPr lang="en-US" altLang="zh-TW" sz="1200" i="1">
                                            <a:solidFill>
                                              <a:srgbClr val="000000"/>
                                            </a:solidFill>
                                            <a:latin typeface="Cambria Math" panose="02040503050406030204" pitchFamily="18" charset="0"/>
                                            <a:cs typeface="Times New Roman" pitchFamily="18" charset="0"/>
                                          </a:rPr>
                                        </m:ctrlPr>
                                      </m:fPr>
                                      <m:num>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num>
                                      <m:den>
                                        <m:r>
                                          <a:rPr lang="en-US" altLang="zh-TW" sz="1200" i="1">
                                            <a:solidFill>
                                              <a:srgbClr val="000000"/>
                                            </a:solidFill>
                                            <a:latin typeface="Cambria Math" panose="02040503050406030204" pitchFamily="18" charset="0"/>
                                            <a:cs typeface="Times New Roman" pitchFamily="18" charset="0"/>
                                          </a:rPr>
                                          <m:t>𝑎</m:t>
                                        </m:r>
                                      </m:den>
                                    </m:f>
                                  </m:e>
                                </m:d>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𝑚</m:t>
                                    </m:r>
                                    <m:r>
                                      <a:rPr lang="en-US" altLang="zh-TW" sz="1200" i="1">
                                        <a:solidFill>
                                          <a:srgbClr val="000000"/>
                                        </a:solidFill>
                                        <a:latin typeface="Cambria Math" panose="02040503050406030204" pitchFamily="18" charset="0"/>
                                        <a:cs typeface="Times New Roman" pitchFamily="18" charset="0"/>
                                      </a:rPr>
                                      <m:t>)</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f>
                                  <m:fPr>
                                    <m:ctrlPr>
                                      <a:rPr lang="en-US" altLang="zh-TW" sz="1200" i="1" smtClean="0">
                                        <a:solidFill>
                                          <a:schemeClr val="tx1"/>
                                        </a:solidFill>
                                        <a:latin typeface="Cambria Math" panose="02040503050406030204" pitchFamily="18" charset="0"/>
                                        <a:cs typeface="Times New Roman" pitchFamily="18" charset="0"/>
                                      </a:rPr>
                                    </m:ctrlPr>
                                  </m:fPr>
                                  <m:num>
                                    <m:r>
                                      <a:rPr lang="en-US" altLang="zh-TW" sz="1200" i="1">
                                        <a:solidFill>
                                          <a:schemeClr val="tx1"/>
                                        </a:solidFill>
                                        <a:latin typeface="Cambria Math" panose="02040503050406030204" pitchFamily="18" charset="0"/>
                                        <a:cs typeface="Times New Roman" pitchFamily="18" charset="0"/>
                                      </a:rPr>
                                      <m:t>1</m:t>
                                    </m:r>
                                  </m:num>
                                  <m:den>
                                    <m:r>
                                      <a:rPr lang="en-US" altLang="zh-TW" sz="1200" i="1">
                                        <a:solidFill>
                                          <a:schemeClr val="tx1"/>
                                        </a:solidFill>
                                        <a:latin typeface="Cambria Math" panose="02040503050406030204" pitchFamily="18" charset="0"/>
                                        <a:cs typeface="Times New Roman" pitchFamily="18" charset="0"/>
                                      </a:rPr>
                                      <m:t>𝑚</m:t>
                                    </m:r>
                                  </m:den>
                                </m:f>
                                <m:sSub>
                                  <m:sSubPr>
                                    <m:ctrlPr>
                                      <a:rPr lang="en-US" altLang="zh-TW" sz="120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𝑎</m:t>
                                    </m:r>
                                  </m:e>
                                  <m:sub>
                                    <m:r>
                                      <a:rPr lang="en-US" altLang="zh-TW" sz="1200" b="0" i="1" smtClean="0">
                                        <a:solidFill>
                                          <a:schemeClr val="tx1"/>
                                        </a:solidFill>
                                        <a:latin typeface="Cambria Math" panose="02040503050406030204" pitchFamily="18" charset="0"/>
                                        <a:cs typeface="Times New Roman" pitchFamily="18" charset="0"/>
                                      </a:rPr>
                                      <m:t>𝑘</m:t>
                                    </m:r>
                                  </m:sub>
                                </m:sSub>
                              </m:oMath>
                            </m:oMathPara>
                          </a14:m>
                          <a:endParaRPr lang="en-US" altLang="zh-CN"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a:t>
                          </a:r>
                          <a14:m>
                            <m:oMath xmlns:m="http://schemas.openxmlformats.org/officeDocument/2006/math">
                              <m:r>
                                <a:rPr lang="en-US" altLang="zh-CN" sz="1200" b="0" i="1" smtClean="0">
                                  <a:latin typeface="Cambria Math" panose="02040503050406030204" pitchFamily="18" charset="0"/>
                                </a:rPr>
                                <m:t>𝑚</m:t>
                              </m:r>
                            </m:oMath>
                          </a14:m>
                          <a:r>
                            <a:rPr lang="zh-CN" altLang="en-US" sz="1200" dirty="0"/>
                            <a:t>为大于</a:t>
                          </a:r>
                          <a:r>
                            <a:rPr lang="en-US" altLang="zh-CN" sz="1200" dirty="0"/>
                            <a:t>0</a:t>
                          </a:r>
                          <a:r>
                            <a:rPr lang="zh-CN" altLang="en-US" sz="1200" dirty="0"/>
                            <a:t>的整数，此时</a:t>
                          </a:r>
                          <a14:m>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a14:m>
                          <a:r>
                            <a:rPr lang="zh-CN" altLang="en-US" sz="1200" dirty="0"/>
                            <a:t>对应的频率由</a:t>
                          </a:r>
                          <a14:m>
                            <m:oMath xmlns:m="http://schemas.openxmlformats.org/officeDocument/2006/math">
                              <m:r>
                                <m:rPr>
                                  <m:sty m:val="p"/>
                                </m:rPr>
                                <a:rPr lang="en-US" altLang="zh-CN" sz="1200" b="0" i="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oMath>
                          </a14:m>
                          <a:r>
                            <a:rPr lang="zh-CN" altLang="en-US" sz="1200" dirty="0"/>
                            <a:t>变为</a:t>
                          </a:r>
                          <a14:m>
                            <m:oMath xmlns:m="http://schemas.openxmlformats.org/officeDocument/2006/math">
                              <m:f>
                                <m:fPr>
                                  <m:ctrlPr>
                                    <a:rPr lang="en-US" altLang="zh-CN" sz="1200" i="1" smtClean="0">
                                      <a:solidFill>
                                        <a:schemeClr val="tx1"/>
                                      </a:solidFill>
                                      <a:latin typeface="Cambria Math" panose="02040503050406030204" pitchFamily="18" charset="0"/>
                                      <a:cs typeface="Times New Roman" panose="02020603050405020304" pitchFamily="18" charset="0"/>
                                    </a:rPr>
                                  </m:ctrlPr>
                                </m:fPr>
                                <m:num>
                                  <m:sSub>
                                    <m:sSubPr>
                                      <m:ctrlPr>
                                        <a:rPr lang="en-US" altLang="zh-CN" sz="1200" i="1" smtClean="0">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b="0" i="1" smtClean="0">
                                          <a:solidFill>
                                            <a:schemeClr val="tx1"/>
                                          </a:solidFill>
                                          <a:latin typeface="Cambria Math" panose="02040503050406030204" pitchFamily="18" charset="0"/>
                                          <a:cs typeface="Times New Roman" panose="02020603050405020304" pitchFamily="18" charset="0"/>
                                        </a:rPr>
                                        <m:t>0</m:t>
                                      </m:r>
                                    </m:sub>
                                  </m:sSub>
                                </m:num>
                                <m:den>
                                  <m:r>
                                    <a:rPr lang="en-US" altLang="zh-CN" sz="1200" b="0" i="1" smtClean="0">
                                      <a:solidFill>
                                        <a:schemeClr val="tx1"/>
                                      </a:solidFill>
                                      <a:latin typeface="Cambria Math" panose="02040503050406030204" pitchFamily="18" charset="0"/>
                                      <a:cs typeface="Times New Roman" panose="02020603050405020304" pitchFamily="18" charset="0"/>
                                    </a:rPr>
                                    <m:t>𝑚</m:t>
                                  </m:r>
                                </m:den>
                              </m:f>
                              <m:r>
                                <a:rPr lang="zh-CN" altLang="en-US" sz="1200" i="1" smtClean="0">
                                  <a:solidFill>
                                    <a:schemeClr val="tx1"/>
                                  </a:solidFill>
                                  <a:latin typeface="Cambria Math" panose="02040503050406030204" pitchFamily="18" charset="0"/>
                                  <a:cs typeface="Times New Roman" panose="02020603050405020304" pitchFamily="18" charset="0"/>
                                </a:rPr>
                                <m:t>𝛼</m:t>
                              </m:r>
                            </m:oMath>
                          </a14:m>
                          <a:r>
                            <a:rPr lang="zh-CN" altLang="en-US" sz="1200" dirty="0"/>
                            <a:t>）</a:t>
                          </a:r>
                        </a:p>
                        <a:p>
                          <a:pPr algn="ctr"/>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𝑥</m:t>
                                    </m:r>
                                  </m:e>
                                  <m:sub>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𝑘</m:t>
                                        </m:r>
                                      </m:e>
                                    </m:d>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smtClean="0">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en-US" altLang="zh-TW" sz="1200" b="0" i="1" smtClean="0">
                                            <a:solidFill>
                                              <a:srgbClr val="000000"/>
                                            </a:solidFill>
                                            <a:latin typeface="Cambria Math" panose="02040503050406030204" pitchFamily="18" charset="0"/>
                                            <a:cs typeface="Times New Roman" pitchFamily="18" charset="0"/>
                                          </a:rPr>
                                          <m:t>𝑘</m:t>
                                        </m:r>
                                        <m:r>
                                          <a:rPr lang="zh-TW" altLang="en-US" sz="1200" i="1">
                                            <a:solidFill>
                                              <a:srgbClr val="000000"/>
                                            </a:solidFill>
                                            <a:latin typeface="Cambria Math" panose="02040503050406030204" pitchFamily="18" charset="0"/>
                                            <a:cs typeface="Times New Roman" pitchFamily="18" charset="0"/>
                                          </a:rPr>
                                          <m:t>𝜔</m:t>
                                        </m:r>
                                      </m:sup>
                                    </m:sSup>
                                  </m:e>
                                </m:d>
                              </m:oMath>
                            </m:oMathPara>
                          </a14:m>
                          <a:endParaRPr lang="en-US" altLang="zh-CN" sz="1200" dirty="0"/>
                        </a:p>
                        <a:p>
                          <a:pPr algn="ctr"/>
                          <a:r>
                            <a:rPr lang="zh-CN" altLang="en-US" sz="1200" dirty="0"/>
                            <a:t>（</a:t>
                          </a:r>
                          <a14:m>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𝑘</m:t>
                              </m:r>
                            </m:oMath>
                          </a14:m>
                          <a:r>
                            <a:rPr lang="zh-CN" altLang="en-US" sz="1200" dirty="0"/>
                            <a:t>为大于</a:t>
                          </a:r>
                          <a:r>
                            <a:rPr lang="en-US" altLang="zh-CN" sz="1200" dirty="0"/>
                            <a:t>0</a:t>
                          </a:r>
                          <a:r>
                            <a:rPr lang="zh-CN" altLang="en-US" sz="1200" dirty="0"/>
                            <a:t>的整数）</a:t>
                          </a:r>
                        </a:p>
                      </a:txBody>
                      <a:tcPr/>
                    </a:tc>
                    <a:extLst>
                      <a:ext uri="{0D108BD9-81ED-4DB2-BD59-A6C34878D82A}">
                        <a16:rowId xmlns:a16="http://schemas.microsoft.com/office/drawing/2014/main" val="1151340981"/>
                      </a:ext>
                    </a:extLst>
                  </a:tr>
                  <a:tr h="370840">
                    <a:tc>
                      <a:txBody>
                        <a:bodyPr/>
                        <a:lstStyle/>
                        <a:p>
                          <a:pPr algn="ctr"/>
                          <a:r>
                            <a:rPr lang="zh-CN" altLang="en-US" sz="1200" b="1" dirty="0"/>
                            <a:t>卷积</a:t>
                          </a:r>
                        </a:p>
                      </a:txBody>
                      <a:tcPr/>
                    </a:tc>
                    <a:tc>
                      <a:txBody>
                        <a:bodyPr/>
                        <a:lstStyle/>
                        <a:p>
                          <a:pPr algn="ctr"/>
                          <a14:m>
                            <m:oMathPara xmlns:m="http://schemas.openxmlformats.org/officeDocument/2006/math">
                              <m:oMathParaPr>
                                <m:jc m:val="centerGroup"/>
                              </m:oMathParaPr>
                              <m:oMath xmlns:m="http://schemas.openxmlformats.org/officeDocument/2006/math">
                                <m:nary>
                                  <m:naryPr>
                                    <m:supHide m:val="on"/>
                                    <m:ctrlPr>
                                      <a:rPr lang="en-US" altLang="zh-TW" sz="120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𝑇</m:t>
                                    </m:r>
                                  </m:sub>
                                  <m:sup/>
                                  <m:e>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𝑥</m:t>
                                    </m:r>
                                    <m:r>
                                      <a:rPr lang="en-US" altLang="zh-CN" sz="1200" i="1" smtClean="0">
                                        <a:solidFill>
                                          <a:srgbClr val="000000"/>
                                        </a:solidFill>
                                        <a:latin typeface="Cambria Math" panose="02040503050406030204" pitchFamily="18" charset="0"/>
                                        <a:ea typeface="Cambria Math" panose="02040503050406030204" pitchFamily="18" charset="0"/>
                                        <a:cs typeface="Times New Roman" pitchFamily="18" charset="0"/>
                                      </a:rPr>
                                      <m:t> </m:t>
                                    </m:r>
                                    <m:d>
                                      <m:dPr>
                                        <m:ctrlPr>
                                          <a:rPr lang="en-US" altLang="zh-TW" sz="1200" i="1">
                                            <a:solidFill>
                                              <a:srgbClr val="000000"/>
                                            </a:solidFill>
                                            <a:latin typeface="Cambria Math" panose="02040503050406030204" pitchFamily="18" charset="0"/>
                                            <a:cs typeface="Times New Roman" pitchFamily="18" charset="0"/>
                                          </a:rPr>
                                        </m:ctrlPr>
                                      </m:dPr>
                                      <m:e>
                                        <m:r>
                                          <a:rPr lang="zh-TW" altLang="en-US" sz="1200" i="1" smtClean="0">
                                            <a:solidFill>
                                              <a:srgbClr val="000000"/>
                                            </a:solidFill>
                                            <a:latin typeface="Cambria Math" panose="02040503050406030204" pitchFamily="18" charset="0"/>
                                            <a:cs typeface="Times New Roman" pitchFamily="18" charset="0"/>
                                          </a:rPr>
                                          <m:t>𝜏</m:t>
                                        </m:r>
                                      </m:e>
                                    </m:d>
                                    <m:r>
                                      <a:rPr lang="en-US" altLang="zh-TW" sz="1200" b="0" i="1" smtClean="0">
                                        <a:solidFill>
                                          <a:srgbClr val="000000"/>
                                        </a:solidFill>
                                        <a:latin typeface="Cambria Math" panose="02040503050406030204" pitchFamily="18" charset="0"/>
                                        <a:cs typeface="Times New Roman" pitchFamily="18" charset="0"/>
                                      </a:rPr>
                                      <m:t>𝑦</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𝑡</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zh-CN" altLang="en-US" sz="1200" b="0" i="1" smtClean="0">
                                        <a:solidFill>
                                          <a:srgbClr val="000000"/>
                                        </a:solidFill>
                                        <a:latin typeface="Cambria Math" panose="02040503050406030204" pitchFamily="18" charset="0"/>
                                        <a:ea typeface="Cambria Math" panose="02040503050406030204" pitchFamily="18" charset="0"/>
                                        <a:cs typeface="Times New Roman" pitchFamily="18" charset="0"/>
                                      </a:rPr>
                                      <m:t>𝜏</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𝜏</m:t>
                                    </m:r>
                                  </m:e>
                                </m:nary>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𝑇𝑎</m:t>
                                    </m:r>
                                  </m:e>
                                  <m:sub>
                                    <m:r>
                                      <a:rPr lang="en-US" altLang="zh-TW" sz="1200" b="0" i="1" smtClean="0">
                                        <a:solidFill>
                                          <a:srgbClr val="000000"/>
                                        </a:solidFill>
                                        <a:latin typeface="Cambria Math" panose="02040503050406030204" pitchFamily="18" charset="0"/>
                                        <a:cs typeface="Times New Roman" pitchFamily="18" charset="0"/>
                                      </a:rPr>
                                      <m:t>𝑘</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h</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r>
                                  <a:rPr lang="en-US" altLang="zh-TW" sz="1200" i="1">
                                    <a:solidFill>
                                      <a:srgbClr val="000000"/>
                                    </a:solidFill>
                                    <a:latin typeface="Cambria Math" panose="02040503050406030204" pitchFamily="18" charset="0"/>
                                    <a:cs typeface="Times New Roman" pitchFamily="18" charset="0"/>
                                  </a:rPr>
                                  <m:t>𝐻</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oMath>
                            </m:oMathPara>
                          </a14:m>
                          <a:endParaRPr lang="en-US" altLang="zh-TW" sz="1200" dirty="0">
                            <a:solidFill>
                              <a:srgbClr val="000000"/>
                            </a:solidFill>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cs typeface="Times New Roman" pitchFamily="18" charset="0"/>
                                      </a:rPr>
                                      <m:t>𝑟</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𝑥</m:t>
                                        </m:r>
                                        <m:d>
                                          <m:dPr>
                                            <m:begChr m:val="["/>
                                            <m:endChr m:val="]"/>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𝑟</m:t>
                                            </m:r>
                                          </m:e>
                                        </m:d>
                                        <m:r>
                                          <a:rPr lang="en-US" altLang="zh-TW" sz="1200" b="0" i="1" smtClean="0">
                                            <a:solidFill>
                                              <a:srgbClr val="000000"/>
                                            </a:solidFill>
                                            <a:latin typeface="Cambria Math" panose="02040503050406030204" pitchFamily="18" charset="0"/>
                                            <a:cs typeface="Times New Roman" pitchFamily="18" charset="0"/>
                                          </a:rPr>
                                          <m:t>𝑦</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𝑟</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𝑁𝑎</m:t>
                                        </m:r>
                                      </m:e>
                                      <m:sub>
                                        <m:r>
                                          <a:rPr lang="en-US" altLang="zh-TW" sz="1200" b="0" i="1" smtClean="0">
                                            <a:solidFill>
                                              <a:srgbClr val="000000"/>
                                            </a:solidFill>
                                            <a:latin typeface="Cambria Math" panose="02040503050406030204" pitchFamily="18" charset="0"/>
                                            <a:cs typeface="Times New Roman" pitchFamily="18" charset="0"/>
                                          </a:rPr>
                                          <m:t>𝑘</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e>
                                </m:nary>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h</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sup>
                                    </m:sSup>
                                  </m:e>
                                </m:d>
                                <m:r>
                                  <a:rPr lang="en-US" altLang="zh-TW" sz="1200" i="1">
                                    <a:solidFill>
                                      <a:srgbClr val="000000"/>
                                    </a:solidFill>
                                    <a:latin typeface="Cambria Math" panose="02040503050406030204" pitchFamily="18" charset="0"/>
                                    <a:cs typeface="Times New Roman" pitchFamily="18" charset="0"/>
                                  </a:rPr>
                                  <m:t>𝐻</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sup>
                                    </m:sSup>
                                  </m:e>
                                </m:d>
                              </m:oMath>
                            </m:oMathPara>
                          </a14:m>
                          <a:endParaRPr lang="en-US" altLang="zh-TW" sz="12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3262242548"/>
                      </a:ext>
                    </a:extLst>
                  </a:tr>
                  <a:tr h="370840">
                    <a:tc>
                      <a:txBody>
                        <a:bodyPr/>
                        <a:lstStyle/>
                        <a:p>
                          <a:pPr algn="ctr"/>
                          <a:r>
                            <a:rPr lang="zh-CN" altLang="en-US" sz="1200" b="1" dirty="0"/>
                            <a:t>乘法</a:t>
                          </a: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TW" sz="1200" smtClean="0">
                                    <a:solidFill>
                                      <a:srgbClr val="000000"/>
                                    </a:solidFill>
                                    <a:latin typeface="Cambria Math" panose="02040503050406030204" pitchFamily="18" charset="0"/>
                                    <a:cs typeface="Times New Roman" pitchFamily="18" charset="0"/>
                                  </a:rPr>
                                  <m:t>x</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𝑦</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𝑠</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𝑝</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𝑆</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𝑃</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oMath>
                            </m:oMathPara>
                          </a14:m>
                          <a:endParaRPr lang="en-US" altLang="zh-TW" sz="1200" dirty="0">
                            <a:solidFill>
                              <a:schemeClr val="tx1"/>
                            </a:solidFill>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TW" sz="1200" smtClean="0">
                                    <a:solidFill>
                                      <a:srgbClr val="000000"/>
                                    </a:solidFill>
                                    <a:latin typeface="Cambria Math" panose="02040503050406030204" pitchFamily="18" charset="0"/>
                                    <a:cs typeface="Times New Roman" pitchFamily="18" charset="0"/>
                                  </a:rPr>
                                  <m:t>x</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𝑦</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cs typeface="Times New Roman" pitchFamily="18" charset="0"/>
                                      </a:rPr>
                                      <m:t>𝑙</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𝑙</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𝑙</m:t>
                                        </m:r>
                                      </m:sub>
                                    </m:sSub>
                                  </m:e>
                                </m:nary>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i="1">
                                        <a:solidFill>
                                          <a:srgbClr val="000000"/>
                                        </a:solidFill>
                                        <a:latin typeface="Cambria Math" panose="02040503050406030204" pitchFamily="18" charset="0"/>
                                        <a:cs typeface="Times New Roman" pitchFamily="18" charset="0"/>
                                      </a:rPr>
                                      <m:t>1</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b="0" i="1" smtClean="0">
                                        <a:solidFill>
                                          <a:srgbClr val="000000"/>
                                        </a:solidFill>
                                        <a:latin typeface="Cambria Math" panose="02040503050406030204" pitchFamily="18" charset="0"/>
                                        <a:cs typeface="Times New Roman" pitchFamily="18" charset="0"/>
                                      </a:rPr>
                                      <m:t>2</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TW" sz="1200" i="1">
                                        <a:solidFill>
                                          <a:srgbClr val="000000"/>
                                        </a:solidFill>
                                        <a:latin typeface="Cambria Math" panose="02040503050406030204" pitchFamily="18" charset="0"/>
                                        <a:cs typeface="Times New Roman" pitchFamily="18" charset="0"/>
                                      </a:rPr>
                                    </m:ctrlPr>
                                  </m:fPr>
                                  <m:num>
                                    <m:r>
                                      <a:rPr lang="en-US" altLang="zh-TW" sz="1200" i="1">
                                        <a:solidFill>
                                          <a:srgbClr val="000000"/>
                                        </a:solidFill>
                                        <a:latin typeface="Cambria Math" panose="02040503050406030204" pitchFamily="18" charset="0"/>
                                        <a:cs typeface="Times New Roman" pitchFamily="18" charset="0"/>
                                      </a:rPr>
                                      <m:t>1</m:t>
                                    </m:r>
                                  </m:num>
                                  <m:den>
                                    <m:r>
                                      <a:rPr lang="en-US" altLang="zh-TW" sz="1200" i="1">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supHide m:val="on"/>
                                    <m:ctrlPr>
                                      <a:rPr lang="en-US" altLang="zh-TW" sz="1200" i="1">
                                        <a:solidFill>
                                          <a:srgbClr val="000000"/>
                                        </a:solidFill>
                                        <a:latin typeface="Cambria Math" panose="02040503050406030204" pitchFamily="18" charset="0"/>
                                        <a:cs typeface="Times New Roman" pitchFamily="18" charset="0"/>
                                      </a:rPr>
                                    </m:ctrlPr>
                                  </m:naryPr>
                                  <m:sub>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t>π</m:t>
                                    </m:r>
                                  </m:sub>
                                  <m:sup/>
                                  <m:e>
                                    <m:sSub>
                                      <m:sSubPr>
                                        <m:ctrlPr>
                                          <a:rPr lang="en-US" altLang="zh-CN" sz="12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𝑋</m:t>
                                        </m:r>
                                      </m:e>
                                      <m:sub>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1</m:t>
                                        </m:r>
                                      </m:sub>
                                    </m:sSub>
                                    <m:r>
                                      <a:rPr lang="en-US" altLang="zh-TW" sz="1200" i="1">
                                        <a:solidFill>
                                          <a:srgbClr val="000000"/>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𝜃</m:t>
                                        </m:r>
                                      </m:sup>
                                    </m:sSup>
                                    <m:r>
                                      <a:rPr lang="en-US" altLang="zh-TW" sz="1200" i="1">
                                        <a:solidFill>
                                          <a:srgbClr val="000000"/>
                                        </a:solidFill>
                                        <a:latin typeface="Cambria Math" panose="02040503050406030204" pitchFamily="18" charset="0"/>
                                        <a:cs typeface="Times New Roman" pitchFamily="18" charset="0"/>
                                      </a:rPr>
                                      <m:t>)</m:t>
                                    </m:r>
                                    <m:sSub>
                                      <m:sSubPr>
                                        <m:ctrlP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t>𝑋</m:t>
                                        </m:r>
                                      </m:e>
                                      <m:sub>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2</m:t>
                                        </m:r>
                                      </m:sub>
                                    </m:sSub>
                                    <m:r>
                                      <a:rPr lang="en-US" altLang="zh-TW" sz="1200" i="1">
                                        <a:solidFill>
                                          <a:srgbClr val="000000"/>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r>
                                          <a:rPr lang="en-US" altLang="zh-CN" sz="1200" b="0" i="1" smtClean="0">
                                            <a:solidFill>
                                              <a:schemeClr val="tx1"/>
                                            </a:solidFill>
                                            <a:latin typeface="Cambria Math" panose="02040503050406030204" pitchFamily="18" charset="0"/>
                                            <a:cs typeface="Times New Roman" panose="02020603050405020304" pitchFamily="18" charset="0"/>
                                          </a:rPr>
                                          <m:t>(</m:t>
                                        </m:r>
                                        <m:r>
                                          <a:rPr lang="zh-CN" altLang="en-US" sz="1200" b="0" i="1" smtClean="0">
                                            <a:solidFill>
                                              <a:schemeClr val="tx1"/>
                                            </a:solidFill>
                                            <a:latin typeface="Cambria Math" panose="02040503050406030204" pitchFamily="18" charset="0"/>
                                            <a:cs typeface="Times New Roman" panose="02020603050405020304" pitchFamily="18" charset="0"/>
                                          </a:rPr>
                                          <m:t>𝜔</m:t>
                                        </m:r>
                                        <m:r>
                                          <a:rPr lang="en-US" altLang="zh-CN" sz="1200" b="0" i="1" smtClean="0">
                                            <a:solidFill>
                                              <a:schemeClr val="tx1"/>
                                            </a:solidFill>
                                            <a:latin typeface="Cambria Math" panose="02040503050406030204" pitchFamily="18" charset="0"/>
                                            <a:cs typeface="Times New Roman" panose="02020603050405020304" pitchFamily="18" charset="0"/>
                                          </a:rPr>
                                          <m:t>−</m:t>
                                        </m:r>
                                        <m:r>
                                          <a:rPr lang="zh-CN" altLang="en-US" sz="1200" i="1">
                                            <a:solidFill>
                                              <a:schemeClr val="tx1"/>
                                            </a:solidFill>
                                            <a:latin typeface="Cambria Math" panose="02040503050406030204" pitchFamily="18" charset="0"/>
                                            <a:cs typeface="Times New Roman" panose="02020603050405020304" pitchFamily="18" charset="0"/>
                                          </a:rPr>
                                          <m:t>𝜃</m:t>
                                        </m:r>
                                        <m:r>
                                          <a:rPr lang="en-US" altLang="zh-CN" sz="1200" b="0" i="1" smtClean="0">
                                            <a:solidFill>
                                              <a:schemeClr val="tx1"/>
                                            </a:solidFill>
                                            <a:latin typeface="Cambria Math" panose="02040503050406030204" pitchFamily="18" charset="0"/>
                                            <a:cs typeface="Times New Roman" panose="02020603050405020304" pitchFamily="18" charset="0"/>
                                          </a:rPr>
                                          <m:t>)</m:t>
                                        </m:r>
                                      </m:sup>
                                    </m:sSup>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𝜃</m:t>
                                    </m:r>
                                  </m:e>
                                </m:nary>
                              </m:oMath>
                            </m:oMathPara>
                          </a14:m>
                          <a:endParaRPr lang="zh-CN" altLang="en-US" sz="1200" dirty="0"/>
                        </a:p>
                      </a:txBody>
                      <a:tcPr/>
                    </a:tc>
                    <a:extLst>
                      <a:ext uri="{0D108BD9-81ED-4DB2-BD59-A6C34878D82A}">
                        <a16:rowId xmlns:a16="http://schemas.microsoft.com/office/drawing/2014/main" val="759394823"/>
                      </a:ext>
                    </a:extLst>
                  </a:tr>
                  <a:tr h="370840">
                    <a:tc>
                      <a:txBody>
                        <a:bodyPr/>
                        <a:lstStyle/>
                        <a:p>
                          <a:pPr algn="ctr"/>
                          <a:r>
                            <a:rPr lang="zh-CN" altLang="en-US" sz="1200" b="1" dirty="0"/>
                            <a:t>帕斯瓦尔关系</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𝑇</m:t>
                                    </m:r>
                                  </m:den>
                                </m:f>
                                <m:nary>
                                  <m:naryPr>
                                    <m:ctrlPr>
                                      <a:rPr lang="en-US" altLang="zh-TW" sz="120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0</m:t>
                                    </m:r>
                                  </m:sub>
                                  <m:sup>
                                    <m:r>
                                      <a:rPr lang="en-US" altLang="zh-TW" sz="1200" b="0" i="1" smtClean="0">
                                        <a:solidFill>
                                          <a:srgbClr val="000000"/>
                                        </a:solidFill>
                                        <a:latin typeface="Cambria Math" panose="02040503050406030204" pitchFamily="18" charset="0"/>
                                        <a:cs typeface="Times New Roman" pitchFamily="18" charset="0"/>
                                      </a:rPr>
                                      <m:t>𝑇</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𝑑𝑡</m:t>
                                    </m:r>
                                  </m:e>
                                </m:nary>
                                <m:r>
                                  <a:rPr lang="en-US" altLang="zh-TW" sz="1200" b="0" i="1" smtClean="0">
                                    <a:solidFill>
                                      <a:srgbClr val="000000"/>
                                    </a:solidFill>
                                    <a:latin typeface="Cambria Math" panose="02040503050406030204" pitchFamily="18" charset="0"/>
                                    <a:cs typeface="Times New Roman" pitchFamily="18" charset="0"/>
                                  </a:rPr>
                                  <m:t>=</m:t>
                                </m:r>
                                <m:nary>
                                  <m:naryPr>
                                    <m:chr m:val="∑"/>
                                    <m:ctrlPr>
                                      <a:rPr lang="en-US" altLang="zh-TW" sz="1200" b="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𝑘</m:t>
                                    </m:r>
                                    <m:r>
                                      <a:rPr lang="en-US" altLang="zh-TW" sz="1200" b="0" i="1" smtClean="0">
                                        <a:solidFill>
                                          <a:srgbClr val="000000"/>
                                        </a:solidFill>
                                        <a:latin typeface="Cambria Math" panose="02040503050406030204" pitchFamily="18" charset="0"/>
                                        <a:cs typeface="Times New Roman" pitchFamily="18" charset="0"/>
                                      </a:rPr>
                                      <m:t>=−∞</m:t>
                                    </m:r>
                                  </m:sub>
                                  <m:sup>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b="0" i="1" smtClean="0">
                                            <a:solidFill>
                                              <a:srgbClr val="000000"/>
                                            </a:solidFill>
                                            <a:latin typeface="Cambria Math" panose="02040503050406030204" pitchFamily="18" charset="0"/>
                                            <a:cs typeface="Times New Roman" pitchFamily="18" charset="0"/>
                                          </a:rPr>
                                          <m:t>2</m:t>
                                        </m:r>
                                      </m:sup>
                                    </m:sSup>
                                  </m:e>
                                </m:nary>
                              </m:oMath>
                            </m:oMathPara>
                          </a14:m>
                          <a:endParaRPr lang="en-US" altLang="zh-TW" sz="1200" dirty="0">
                            <a:solidFill>
                              <a:srgbClr val="000000"/>
                            </a:solidFill>
                            <a:latin typeface="Times New Roman" panose="02020603050405020304"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trlPr>
                                      <a:rPr lang="en-US" altLang="zh-TW" sz="120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𝑑𝑡</m:t>
                                    </m:r>
                                  </m:e>
                                </m:nary>
                                <m:r>
                                  <a:rPr lang="en-US" altLang="zh-TW" sz="1200" b="0" i="1" smtClean="0">
                                    <a:solidFill>
                                      <a:srgbClr val="000000"/>
                                    </a:solidFill>
                                    <a:latin typeface="Cambria Math" panose="02040503050406030204" pitchFamily="18" charset="0"/>
                                    <a:cs typeface="Times New Roman" pitchFamily="18" charset="0"/>
                                  </a:rPr>
                                  <m:t>=</m:t>
                                </m:r>
                                <m:f>
                                  <m:fPr>
                                    <m:ctrlPr>
                                      <a:rPr lang="en-US" altLang="zh-TW" sz="1200" b="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𝜔</m:t>
                                    </m:r>
                                  </m:e>
                                </m:nary>
                              </m:oMath>
                            </m:oMathPara>
                          </a14:m>
                          <a:endParaRPr lang="en-US" altLang="zh-TW" sz="1200" dirty="0">
                            <a:solidFill>
                              <a:srgbClr val="000000"/>
                            </a:solidFill>
                            <a:latin typeface="Times New Roman" panose="02020603050405020304"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𝑁</m:t>
                                    </m:r>
                                  </m:den>
                                </m:f>
                                <m:nary>
                                  <m:naryPr>
                                    <m:chr m:val="∑"/>
                                    <m:supHide m:val="on"/>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i="1">
                                        <a:solidFill>
                                          <a:srgbClr val="000000"/>
                                        </a:solidFill>
                                        <a:latin typeface="Cambria Math" panose="02040503050406030204" pitchFamily="18" charset="0"/>
                                        <a:cs typeface="Times New Roman" pitchFamily="18" charset="0"/>
                                      </a:rPr>
                                      <m:t>𝑘</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e>
                                </m:nary>
                                <m:r>
                                  <a:rPr lang="en-US" altLang="zh-TW" sz="1200" b="0" i="1" smtClean="0">
                                    <a:solidFill>
                                      <a:srgbClr val="000000"/>
                                    </a:solidFill>
                                    <a:latin typeface="Cambria Math" panose="02040503050406030204" pitchFamily="18" charset="0"/>
                                    <a:cs typeface="Times New Roman" pitchFamily="18" charset="0"/>
                                  </a:rPr>
                                  <m:t>=</m:t>
                                </m:r>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𝑘</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b="0" i="1" smtClean="0">
                                            <a:solidFill>
                                              <a:srgbClr val="000000"/>
                                            </a:solidFill>
                                            <a:latin typeface="Cambria Math" panose="02040503050406030204" pitchFamily="18" charset="0"/>
                                            <a:cs typeface="Times New Roman" pitchFamily="18" charset="0"/>
                                          </a:rPr>
                                          <m:t>2</m:t>
                                        </m:r>
                                      </m:sup>
                                    </m:sSup>
                                  </m:e>
                                </m:nary>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altLang="zh-TW" sz="1200" i="1" smtClean="0">
                                        <a:solidFill>
                                          <a:schemeClr val="tx1"/>
                                        </a:solidFill>
                                        <a:latin typeface="Cambria Math" panose="02040503050406030204" pitchFamily="18" charset="0"/>
                                        <a:cs typeface="Times New Roman" pitchFamily="18" charset="0"/>
                                      </a:rPr>
                                    </m:ctrlPr>
                                  </m:naryPr>
                                  <m:sub>
                                    <m:r>
                                      <m:rPr>
                                        <m:brk m:alnAt="23"/>
                                      </m:rPr>
                                      <a:rPr lang="en-US" altLang="zh-TW" sz="1200" i="1">
                                        <a:solidFill>
                                          <a:schemeClr val="tx1"/>
                                        </a:solidFill>
                                        <a:latin typeface="Cambria Math" panose="02040503050406030204" pitchFamily="18" charset="0"/>
                                        <a:cs typeface="Times New Roman" pitchFamily="18" charset="0"/>
                                      </a:rPr>
                                      <m:t>𝑛</m:t>
                                    </m:r>
                                    <m:r>
                                      <a:rPr lang="en-US" altLang="zh-TW" sz="1200" i="1">
                                        <a:solidFill>
                                          <a:schemeClr val="tx1"/>
                                        </a:solidFill>
                                        <a:latin typeface="Cambria Math" panose="02040503050406030204" pitchFamily="18" charset="0"/>
                                        <a:cs typeface="Times New Roman" pitchFamily="18" charset="0"/>
                                      </a:rPr>
                                      <m:t>=−</m:t>
                                    </m:r>
                                    <m:r>
                                      <a:rPr lang="en-US" altLang="zh-TW" sz="12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𝑛</m:t>
                                            </m:r>
                                          </m:e>
                                        </m:d>
                                        <m:r>
                                          <a:rPr lang="en-US" altLang="zh-TW" sz="1200" b="0" i="1" smtClean="0">
                                            <a:solidFill>
                                              <a:schemeClr val="tx1"/>
                                            </a:solidFill>
                                            <a:latin typeface="Cambria Math" panose="02040503050406030204" pitchFamily="18" charset="0"/>
                                            <a:cs typeface="Times New Roman" pitchFamily="18" charset="0"/>
                                          </a:rPr>
                                          <m:t>|</m:t>
                                        </m:r>
                                      </m:e>
                                      <m:sup>
                                        <m:r>
                                          <a:rPr lang="en-US" altLang="zh-CN" sz="1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altLang="zh-TW" sz="1200" b="0" i="1" smtClean="0">
                                    <a:solidFill>
                                      <a:srgbClr val="000000"/>
                                    </a:solidFill>
                                    <a:latin typeface="Cambria Math" panose="02040503050406030204" pitchFamily="18" charset="0"/>
                                    <a:cs typeface="Times New Roman" pitchFamily="18" charset="0"/>
                                  </a:rPr>
                                  <m:t>=</m:t>
                                </m:r>
                                <m:f>
                                  <m:fPr>
                                    <m:ctrlPr>
                                      <a:rPr lang="en-US" altLang="zh-TW" sz="1200" b="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supHide m:val="on"/>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sub>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𝜔</m:t>
                                    </m:r>
                                  </m:e>
                                </m:nary>
                              </m:oMath>
                            </m:oMathPara>
                          </a14:m>
                          <a:endParaRPr lang="zh-CN" altLang="en-US" sz="1200" dirty="0"/>
                        </a:p>
                      </a:txBody>
                      <a:tcPr/>
                    </a:tc>
                    <a:extLst>
                      <a:ext uri="{0D108BD9-81ED-4DB2-BD59-A6C34878D82A}">
                        <a16:rowId xmlns:a16="http://schemas.microsoft.com/office/drawing/2014/main" val="2592820140"/>
                      </a:ext>
                    </a:extLst>
                  </a:tr>
                </a:tbl>
              </a:graphicData>
            </a:graphic>
          </p:graphicFrame>
        </mc:Choice>
        <mc:Fallback xmlns="">
          <p:graphicFrame>
            <p:nvGraphicFramePr>
              <p:cNvPr id="5" name="表格 5">
                <a:extLst>
                  <a:ext uri="{FF2B5EF4-FFF2-40B4-BE49-F238E27FC236}">
                    <a16:creationId xmlns:a16="http://schemas.microsoft.com/office/drawing/2014/main" id="{FFFB293B-372E-4140-A254-C85DAB31029E}"/>
                  </a:ext>
                </a:extLst>
              </p:cNvPr>
              <p:cNvGraphicFramePr>
                <a:graphicFrameLocks noGrp="1"/>
              </p:cNvGraphicFramePr>
              <p:nvPr>
                <p:extLst>
                  <p:ext uri="{D42A27DB-BD31-4B8C-83A1-F6EECF244321}">
                    <p14:modId xmlns:p14="http://schemas.microsoft.com/office/powerpoint/2010/main" val="1071717376"/>
                  </p:ext>
                </p:extLst>
              </p:nvPr>
            </p:nvGraphicFramePr>
            <p:xfrm>
              <a:off x="261498" y="1527490"/>
              <a:ext cx="12038091" cy="5101908"/>
            </p:xfrm>
            <a:graphic>
              <a:graphicData uri="http://schemas.openxmlformats.org/drawingml/2006/table">
                <a:tbl>
                  <a:tblPr firstRow="1" bandRow="1">
                    <a:tableStyleId>{5940675A-B579-460E-94D1-54222C63F5DA}</a:tableStyleId>
                  </a:tblPr>
                  <a:tblGrid>
                    <a:gridCol w="537138">
                      <a:extLst>
                        <a:ext uri="{9D8B030D-6E8A-4147-A177-3AD203B41FA5}">
                          <a16:colId xmlns:a16="http://schemas.microsoft.com/office/drawing/2014/main" val="3080695447"/>
                        </a:ext>
                      </a:extLst>
                    </a:gridCol>
                    <a:gridCol w="2626852">
                      <a:extLst>
                        <a:ext uri="{9D8B030D-6E8A-4147-A177-3AD203B41FA5}">
                          <a16:colId xmlns:a16="http://schemas.microsoft.com/office/drawing/2014/main" val="1202644388"/>
                        </a:ext>
                      </a:extLst>
                    </a:gridCol>
                    <a:gridCol w="2822469">
                      <a:extLst>
                        <a:ext uri="{9D8B030D-6E8A-4147-A177-3AD203B41FA5}">
                          <a16:colId xmlns:a16="http://schemas.microsoft.com/office/drawing/2014/main" val="744850588"/>
                        </a:ext>
                      </a:extLst>
                    </a:gridCol>
                    <a:gridCol w="2766579">
                      <a:extLst>
                        <a:ext uri="{9D8B030D-6E8A-4147-A177-3AD203B41FA5}">
                          <a16:colId xmlns:a16="http://schemas.microsoft.com/office/drawing/2014/main" val="959409562"/>
                        </a:ext>
                      </a:extLst>
                    </a:gridCol>
                    <a:gridCol w="3285053">
                      <a:extLst>
                        <a:ext uri="{9D8B030D-6E8A-4147-A177-3AD203B41FA5}">
                          <a16:colId xmlns:a16="http://schemas.microsoft.com/office/drawing/2014/main" val="3068476510"/>
                        </a:ext>
                      </a:extLst>
                    </a:gridCol>
                  </a:tblGrid>
                  <a:tr h="524828">
                    <a:tc>
                      <a:txBody>
                        <a:bodyPr/>
                        <a:lstStyle/>
                        <a:p>
                          <a:pPr algn="ctr"/>
                          <a:endParaRPr lang="zh-CN" altLang="en-US" sz="1200" b="1" dirty="0">
                            <a:solidFill>
                              <a:schemeClr val="tx1"/>
                            </a:solidFill>
                          </a:endParaRPr>
                        </a:p>
                      </a:txBody>
                      <a:tcPr/>
                    </a:tc>
                    <a:tc>
                      <a:txBody>
                        <a:bodyPr/>
                        <a:lstStyle/>
                        <a:p>
                          <a:endParaRPr lang="zh-CN"/>
                        </a:p>
                      </a:txBody>
                      <a:tcPr>
                        <a:blipFill>
                          <a:blip r:embed="rId3"/>
                          <a:stretch>
                            <a:fillRect l="-20650" t="-1163" r="-338515" b="-1061628"/>
                          </a:stretch>
                        </a:blipFill>
                      </a:tcPr>
                    </a:tc>
                    <a:tc>
                      <a:txBody>
                        <a:bodyPr/>
                        <a:lstStyle/>
                        <a:p>
                          <a:endParaRPr lang="zh-CN"/>
                        </a:p>
                      </a:txBody>
                      <a:tcPr>
                        <a:blipFill>
                          <a:blip r:embed="rId3"/>
                          <a:stretch>
                            <a:fillRect l="-112069" t="-1163" r="-214440" b="-1061628"/>
                          </a:stretch>
                        </a:blipFill>
                      </a:tcPr>
                    </a:tc>
                    <a:tc>
                      <a:txBody>
                        <a:bodyPr/>
                        <a:lstStyle/>
                        <a:p>
                          <a:endParaRPr lang="zh-CN"/>
                        </a:p>
                      </a:txBody>
                      <a:tcPr>
                        <a:blipFill>
                          <a:blip r:embed="rId3"/>
                          <a:stretch>
                            <a:fillRect l="-216740" t="-1163" r="-119163" b="-1061628"/>
                          </a:stretch>
                        </a:blipFill>
                      </a:tcPr>
                    </a:tc>
                    <a:tc>
                      <a:txBody>
                        <a:bodyPr/>
                        <a:lstStyle/>
                        <a:p>
                          <a:endParaRPr lang="zh-CN"/>
                        </a:p>
                      </a:txBody>
                      <a:tcPr>
                        <a:blipFill>
                          <a:blip r:embed="rId3"/>
                          <a:stretch>
                            <a:fillRect l="-266790" t="-1163" r="-371" b="-1061628"/>
                          </a:stretch>
                        </a:blipFill>
                      </a:tcPr>
                    </a:tc>
                    <a:extLst>
                      <a:ext uri="{0D108BD9-81ED-4DB2-BD59-A6C34878D82A}">
                        <a16:rowId xmlns:a16="http://schemas.microsoft.com/office/drawing/2014/main" val="3341154305"/>
                      </a:ext>
                    </a:extLst>
                  </a:tr>
                  <a:tr h="370840">
                    <a:tc>
                      <a:txBody>
                        <a:bodyPr/>
                        <a:lstStyle/>
                        <a:p>
                          <a:pPr algn="ctr"/>
                          <a:r>
                            <a:rPr lang="zh-CN" altLang="en-US" sz="1200" b="1" dirty="0"/>
                            <a:t>线性</a:t>
                          </a:r>
                        </a:p>
                      </a:txBody>
                      <a:tcPr/>
                    </a:tc>
                    <a:tc>
                      <a:txBody>
                        <a:bodyPr/>
                        <a:lstStyle/>
                        <a:p>
                          <a:endParaRPr lang="zh-CN"/>
                        </a:p>
                      </a:txBody>
                      <a:tcPr>
                        <a:blipFill>
                          <a:blip r:embed="rId3"/>
                          <a:stretch>
                            <a:fillRect l="-20650" t="-142623" r="-338515" b="-1396721"/>
                          </a:stretch>
                        </a:blipFill>
                      </a:tcPr>
                    </a:tc>
                    <a:tc>
                      <a:txBody>
                        <a:bodyPr/>
                        <a:lstStyle/>
                        <a:p>
                          <a:endParaRPr lang="zh-CN"/>
                        </a:p>
                      </a:txBody>
                      <a:tcPr>
                        <a:blipFill>
                          <a:blip r:embed="rId3"/>
                          <a:stretch>
                            <a:fillRect l="-112069" t="-142623" r="-214440" b="-1396721"/>
                          </a:stretch>
                        </a:blipFill>
                      </a:tcPr>
                    </a:tc>
                    <a:tc>
                      <a:txBody>
                        <a:bodyPr/>
                        <a:lstStyle/>
                        <a:p>
                          <a:endParaRPr lang="zh-CN"/>
                        </a:p>
                      </a:txBody>
                      <a:tcPr>
                        <a:blipFill>
                          <a:blip r:embed="rId3"/>
                          <a:stretch>
                            <a:fillRect l="-216740" t="-142623" r="-119163" b="-1396721"/>
                          </a:stretch>
                        </a:blipFill>
                      </a:tcPr>
                    </a:tc>
                    <a:tc>
                      <a:txBody>
                        <a:bodyPr/>
                        <a:lstStyle/>
                        <a:p>
                          <a:endParaRPr lang="zh-CN"/>
                        </a:p>
                      </a:txBody>
                      <a:tcPr>
                        <a:blipFill>
                          <a:blip r:embed="rId3"/>
                          <a:stretch>
                            <a:fillRect l="-266790" t="-142623" r="-371" b="-1396721"/>
                          </a:stretch>
                        </a:blipFill>
                      </a:tcPr>
                    </a:tc>
                    <a:extLst>
                      <a:ext uri="{0D108BD9-81ED-4DB2-BD59-A6C34878D82A}">
                        <a16:rowId xmlns:a16="http://schemas.microsoft.com/office/drawing/2014/main" val="4121536490"/>
                      </a:ext>
                    </a:extLst>
                  </a:tr>
                  <a:tr h="521335">
                    <a:tc>
                      <a:txBody>
                        <a:bodyPr/>
                        <a:lstStyle/>
                        <a:p>
                          <a:pPr algn="ctr"/>
                          <a:r>
                            <a:rPr lang="zh-CN" altLang="en-US" sz="1200" b="1" dirty="0"/>
                            <a:t>时移</a:t>
                          </a:r>
                        </a:p>
                      </a:txBody>
                      <a:tcPr/>
                    </a:tc>
                    <a:tc>
                      <a:txBody>
                        <a:bodyPr/>
                        <a:lstStyle/>
                        <a:p>
                          <a:endParaRPr lang="zh-CN"/>
                        </a:p>
                      </a:txBody>
                      <a:tcPr>
                        <a:blipFill>
                          <a:blip r:embed="rId3"/>
                          <a:stretch>
                            <a:fillRect l="-20650" t="-172093" r="-338515" b="-890698"/>
                          </a:stretch>
                        </a:blipFill>
                      </a:tcPr>
                    </a:tc>
                    <a:tc>
                      <a:txBody>
                        <a:bodyPr/>
                        <a:lstStyle/>
                        <a:p>
                          <a:endParaRPr lang="zh-CN"/>
                        </a:p>
                      </a:txBody>
                      <a:tcPr>
                        <a:blipFill>
                          <a:blip r:embed="rId3"/>
                          <a:stretch>
                            <a:fillRect l="-112069" t="-172093" r="-214440" b="-890698"/>
                          </a:stretch>
                        </a:blipFill>
                      </a:tcPr>
                    </a:tc>
                    <a:tc>
                      <a:txBody>
                        <a:bodyPr/>
                        <a:lstStyle/>
                        <a:p>
                          <a:endParaRPr lang="zh-CN"/>
                        </a:p>
                      </a:txBody>
                      <a:tcPr>
                        <a:blipFill>
                          <a:blip r:embed="rId3"/>
                          <a:stretch>
                            <a:fillRect l="-216740" t="-172093" r="-119163" b="-890698"/>
                          </a:stretch>
                        </a:blipFill>
                      </a:tcPr>
                    </a:tc>
                    <a:tc>
                      <a:txBody>
                        <a:bodyPr/>
                        <a:lstStyle/>
                        <a:p>
                          <a:endParaRPr lang="zh-CN"/>
                        </a:p>
                      </a:txBody>
                      <a:tcPr>
                        <a:blipFill>
                          <a:blip r:embed="rId3"/>
                          <a:stretch>
                            <a:fillRect l="-266790" t="-172093" r="-371" b="-890698"/>
                          </a:stretch>
                        </a:blipFill>
                      </a:tcPr>
                    </a:tc>
                    <a:extLst>
                      <a:ext uri="{0D108BD9-81ED-4DB2-BD59-A6C34878D82A}">
                        <a16:rowId xmlns:a16="http://schemas.microsoft.com/office/drawing/2014/main" val="3341318311"/>
                      </a:ext>
                    </a:extLst>
                  </a:tr>
                  <a:tr h="370840">
                    <a:tc>
                      <a:txBody>
                        <a:bodyPr/>
                        <a:lstStyle/>
                        <a:p>
                          <a:pPr algn="ctr"/>
                          <a:r>
                            <a:rPr lang="zh-CN" altLang="en-US" sz="1200" b="1" dirty="0"/>
                            <a:t>频移</a:t>
                          </a:r>
                        </a:p>
                      </a:txBody>
                      <a:tcPr/>
                    </a:tc>
                    <a:tc>
                      <a:txBody>
                        <a:bodyPr/>
                        <a:lstStyle/>
                        <a:p>
                          <a:endParaRPr lang="zh-CN"/>
                        </a:p>
                      </a:txBody>
                      <a:tcPr>
                        <a:blipFill>
                          <a:blip r:embed="rId3"/>
                          <a:stretch>
                            <a:fillRect l="-20650" t="-383607" r="-338515" b="-1155738"/>
                          </a:stretch>
                        </a:blipFill>
                      </a:tcPr>
                    </a:tc>
                    <a:tc>
                      <a:txBody>
                        <a:bodyPr/>
                        <a:lstStyle/>
                        <a:p>
                          <a:endParaRPr lang="zh-CN"/>
                        </a:p>
                      </a:txBody>
                      <a:tcPr>
                        <a:blipFill>
                          <a:blip r:embed="rId3"/>
                          <a:stretch>
                            <a:fillRect l="-112069" t="-383607" r="-214440" b="-1155738"/>
                          </a:stretch>
                        </a:blipFill>
                      </a:tcPr>
                    </a:tc>
                    <a:tc>
                      <a:txBody>
                        <a:bodyPr/>
                        <a:lstStyle/>
                        <a:p>
                          <a:endParaRPr lang="zh-CN"/>
                        </a:p>
                      </a:txBody>
                      <a:tcPr>
                        <a:blipFill>
                          <a:blip r:embed="rId3"/>
                          <a:stretch>
                            <a:fillRect l="-216740" t="-383607" r="-119163" b="-1155738"/>
                          </a:stretch>
                        </a:blipFill>
                      </a:tcPr>
                    </a:tc>
                    <a:tc>
                      <a:txBody>
                        <a:bodyPr/>
                        <a:lstStyle/>
                        <a:p>
                          <a:endParaRPr lang="zh-CN"/>
                        </a:p>
                      </a:txBody>
                      <a:tcPr>
                        <a:blipFill>
                          <a:blip r:embed="rId3"/>
                          <a:stretch>
                            <a:fillRect l="-266790" t="-383607" r="-371" b="-1155738"/>
                          </a:stretch>
                        </a:blipFill>
                      </a:tcPr>
                    </a:tc>
                    <a:extLst>
                      <a:ext uri="{0D108BD9-81ED-4DB2-BD59-A6C34878D82A}">
                        <a16:rowId xmlns:a16="http://schemas.microsoft.com/office/drawing/2014/main" val="2078204957"/>
                      </a:ext>
                    </a:extLst>
                  </a:tr>
                  <a:tr h="521335">
                    <a:tc>
                      <a:txBody>
                        <a:bodyPr/>
                        <a:lstStyle/>
                        <a:p>
                          <a:pPr algn="ctr"/>
                          <a:r>
                            <a:rPr lang="zh-CN" altLang="en-US" sz="1200" b="1" dirty="0"/>
                            <a:t>时间反转</a:t>
                          </a:r>
                        </a:p>
                      </a:txBody>
                      <a:tcPr/>
                    </a:tc>
                    <a:tc>
                      <a:txBody>
                        <a:bodyPr/>
                        <a:lstStyle/>
                        <a:p>
                          <a:endParaRPr lang="zh-CN"/>
                        </a:p>
                      </a:txBody>
                      <a:tcPr>
                        <a:blipFill>
                          <a:blip r:embed="rId3"/>
                          <a:stretch>
                            <a:fillRect l="-20650" t="-347059" r="-338515" b="-729412"/>
                          </a:stretch>
                        </a:blipFill>
                      </a:tcPr>
                    </a:tc>
                    <a:tc>
                      <a:txBody>
                        <a:bodyPr/>
                        <a:lstStyle/>
                        <a:p>
                          <a:endParaRPr lang="zh-CN"/>
                        </a:p>
                      </a:txBody>
                      <a:tcPr>
                        <a:blipFill>
                          <a:blip r:embed="rId3"/>
                          <a:stretch>
                            <a:fillRect l="-112069" t="-347059" r="-214440" b="-729412"/>
                          </a:stretch>
                        </a:blipFill>
                      </a:tcPr>
                    </a:tc>
                    <a:tc>
                      <a:txBody>
                        <a:bodyPr/>
                        <a:lstStyle/>
                        <a:p>
                          <a:endParaRPr lang="zh-CN"/>
                        </a:p>
                      </a:txBody>
                      <a:tcPr>
                        <a:blipFill>
                          <a:blip r:embed="rId3"/>
                          <a:stretch>
                            <a:fillRect l="-216740" t="-347059" r="-119163" b="-729412"/>
                          </a:stretch>
                        </a:blipFill>
                      </a:tcPr>
                    </a:tc>
                    <a:tc>
                      <a:txBody>
                        <a:bodyPr/>
                        <a:lstStyle/>
                        <a:p>
                          <a:endParaRPr lang="zh-CN"/>
                        </a:p>
                      </a:txBody>
                      <a:tcPr>
                        <a:blipFill>
                          <a:blip r:embed="rId3"/>
                          <a:stretch>
                            <a:fillRect l="-266790" t="-347059" r="-371" b="-729412"/>
                          </a:stretch>
                        </a:blipFill>
                      </a:tcPr>
                    </a:tc>
                    <a:extLst>
                      <a:ext uri="{0D108BD9-81ED-4DB2-BD59-A6C34878D82A}">
                        <a16:rowId xmlns:a16="http://schemas.microsoft.com/office/drawing/2014/main" val="1767119399"/>
                      </a:ext>
                    </a:extLst>
                  </a:tr>
                  <a:tr h="1045464">
                    <a:tc>
                      <a:txBody>
                        <a:bodyPr/>
                        <a:lstStyle/>
                        <a:p>
                          <a:pPr algn="ctr"/>
                          <a:r>
                            <a:rPr lang="zh-CN" altLang="en-US" sz="1200" b="1" dirty="0"/>
                            <a:t>尺度变换</a:t>
                          </a:r>
                        </a:p>
                      </a:txBody>
                      <a:tcPr/>
                    </a:tc>
                    <a:tc>
                      <a:txBody>
                        <a:bodyPr/>
                        <a:lstStyle/>
                        <a:p>
                          <a:endParaRPr lang="zh-CN"/>
                        </a:p>
                      </a:txBody>
                      <a:tcPr>
                        <a:blipFill>
                          <a:blip r:embed="rId3"/>
                          <a:stretch>
                            <a:fillRect l="-20650" t="-220930" r="-338515" b="-260465"/>
                          </a:stretch>
                        </a:blipFill>
                      </a:tcPr>
                    </a:tc>
                    <a:tc>
                      <a:txBody>
                        <a:bodyPr/>
                        <a:lstStyle/>
                        <a:p>
                          <a:endParaRPr lang="zh-CN"/>
                        </a:p>
                      </a:txBody>
                      <a:tcPr>
                        <a:blipFill>
                          <a:blip r:embed="rId3"/>
                          <a:stretch>
                            <a:fillRect l="-112069" t="-220930" r="-214440" b="-260465"/>
                          </a:stretch>
                        </a:blipFill>
                      </a:tcPr>
                    </a:tc>
                    <a:tc>
                      <a:txBody>
                        <a:bodyPr/>
                        <a:lstStyle/>
                        <a:p>
                          <a:endParaRPr lang="zh-CN"/>
                        </a:p>
                      </a:txBody>
                      <a:tcPr>
                        <a:blipFill>
                          <a:blip r:embed="rId3"/>
                          <a:stretch>
                            <a:fillRect l="-216740" t="-220930" r="-119163" b="-260465"/>
                          </a:stretch>
                        </a:blipFill>
                      </a:tcPr>
                    </a:tc>
                    <a:tc>
                      <a:txBody>
                        <a:bodyPr/>
                        <a:lstStyle/>
                        <a:p>
                          <a:endParaRPr lang="zh-CN"/>
                        </a:p>
                      </a:txBody>
                      <a:tcPr>
                        <a:blipFill>
                          <a:blip r:embed="rId3"/>
                          <a:stretch>
                            <a:fillRect l="-266790" t="-220930" r="-371" b="-260465"/>
                          </a:stretch>
                        </a:blipFill>
                      </a:tcPr>
                    </a:tc>
                    <a:extLst>
                      <a:ext uri="{0D108BD9-81ED-4DB2-BD59-A6C34878D82A}">
                        <a16:rowId xmlns:a16="http://schemas.microsoft.com/office/drawing/2014/main" val="1151340981"/>
                      </a:ext>
                    </a:extLst>
                  </a:tr>
                  <a:tr h="553593">
                    <a:tc>
                      <a:txBody>
                        <a:bodyPr/>
                        <a:lstStyle/>
                        <a:p>
                          <a:pPr algn="ctr"/>
                          <a:r>
                            <a:rPr lang="zh-CN" altLang="en-US" sz="1200" b="1" dirty="0"/>
                            <a:t>卷积</a:t>
                          </a:r>
                        </a:p>
                      </a:txBody>
                      <a:tcPr/>
                    </a:tc>
                    <a:tc>
                      <a:txBody>
                        <a:bodyPr/>
                        <a:lstStyle/>
                        <a:p>
                          <a:endParaRPr lang="zh-CN"/>
                        </a:p>
                      </a:txBody>
                      <a:tcPr>
                        <a:blipFill>
                          <a:blip r:embed="rId3"/>
                          <a:stretch>
                            <a:fillRect l="-20650" t="-606593" r="-338515" b="-392308"/>
                          </a:stretch>
                        </a:blipFill>
                      </a:tcPr>
                    </a:tc>
                    <a:tc>
                      <a:txBody>
                        <a:bodyPr/>
                        <a:lstStyle/>
                        <a:p>
                          <a:endParaRPr lang="zh-CN"/>
                        </a:p>
                      </a:txBody>
                      <a:tcPr>
                        <a:blipFill>
                          <a:blip r:embed="rId3"/>
                          <a:stretch>
                            <a:fillRect l="-112069" t="-606593" r="-214440" b="-392308"/>
                          </a:stretch>
                        </a:blipFill>
                      </a:tcPr>
                    </a:tc>
                    <a:tc>
                      <a:txBody>
                        <a:bodyPr/>
                        <a:lstStyle/>
                        <a:p>
                          <a:endParaRPr lang="zh-CN"/>
                        </a:p>
                      </a:txBody>
                      <a:tcPr>
                        <a:blipFill>
                          <a:blip r:embed="rId3"/>
                          <a:stretch>
                            <a:fillRect l="-216740" t="-606593" r="-119163" b="-392308"/>
                          </a:stretch>
                        </a:blipFill>
                      </a:tcPr>
                    </a:tc>
                    <a:tc>
                      <a:txBody>
                        <a:bodyPr/>
                        <a:lstStyle/>
                        <a:p>
                          <a:endParaRPr lang="zh-CN"/>
                        </a:p>
                      </a:txBody>
                      <a:tcPr>
                        <a:blipFill>
                          <a:blip r:embed="rId3"/>
                          <a:stretch>
                            <a:fillRect l="-266790" t="-606593" r="-371" b="-392308"/>
                          </a:stretch>
                        </a:blipFill>
                      </a:tcPr>
                    </a:tc>
                    <a:extLst>
                      <a:ext uri="{0D108BD9-81ED-4DB2-BD59-A6C34878D82A}">
                        <a16:rowId xmlns:a16="http://schemas.microsoft.com/office/drawing/2014/main" val="3262242548"/>
                      </a:ext>
                    </a:extLst>
                  </a:tr>
                  <a:tr h="553593">
                    <a:tc>
                      <a:txBody>
                        <a:bodyPr/>
                        <a:lstStyle/>
                        <a:p>
                          <a:pPr algn="ctr"/>
                          <a:r>
                            <a:rPr lang="zh-CN" altLang="en-US" sz="1200" b="1" dirty="0"/>
                            <a:t>乘法</a:t>
                          </a:r>
                        </a:p>
                      </a:txBody>
                      <a:tcPr/>
                    </a:tc>
                    <a:tc>
                      <a:txBody>
                        <a:bodyPr/>
                        <a:lstStyle/>
                        <a:p>
                          <a:endParaRPr lang="zh-CN"/>
                        </a:p>
                      </a:txBody>
                      <a:tcPr>
                        <a:blipFill>
                          <a:blip r:embed="rId3"/>
                          <a:stretch>
                            <a:fillRect l="-20650" t="-706593" r="-338515" b="-292308"/>
                          </a:stretch>
                        </a:blipFill>
                      </a:tcPr>
                    </a:tc>
                    <a:tc>
                      <a:txBody>
                        <a:bodyPr/>
                        <a:lstStyle/>
                        <a:p>
                          <a:endParaRPr lang="zh-CN"/>
                        </a:p>
                      </a:txBody>
                      <a:tcPr>
                        <a:blipFill>
                          <a:blip r:embed="rId3"/>
                          <a:stretch>
                            <a:fillRect l="-112069" t="-706593" r="-214440" b="-292308"/>
                          </a:stretch>
                        </a:blipFill>
                      </a:tcPr>
                    </a:tc>
                    <a:tc>
                      <a:txBody>
                        <a:bodyPr/>
                        <a:lstStyle/>
                        <a:p>
                          <a:endParaRPr lang="zh-CN"/>
                        </a:p>
                      </a:txBody>
                      <a:tcPr>
                        <a:blipFill>
                          <a:blip r:embed="rId3"/>
                          <a:stretch>
                            <a:fillRect l="-216740" t="-706593" r="-119163" b="-292308"/>
                          </a:stretch>
                        </a:blipFill>
                      </a:tcPr>
                    </a:tc>
                    <a:tc>
                      <a:txBody>
                        <a:bodyPr/>
                        <a:lstStyle/>
                        <a:p>
                          <a:endParaRPr lang="zh-CN"/>
                        </a:p>
                      </a:txBody>
                      <a:tcPr>
                        <a:blipFill>
                          <a:blip r:embed="rId3"/>
                          <a:stretch>
                            <a:fillRect l="-266790" t="-706593" r="-371" b="-292308"/>
                          </a:stretch>
                        </a:blipFill>
                      </a:tcPr>
                    </a:tc>
                    <a:extLst>
                      <a:ext uri="{0D108BD9-81ED-4DB2-BD59-A6C34878D82A}">
                        <a16:rowId xmlns:a16="http://schemas.microsoft.com/office/drawing/2014/main" val="759394823"/>
                      </a:ext>
                    </a:extLst>
                  </a:tr>
                  <a:tr h="640080">
                    <a:tc>
                      <a:txBody>
                        <a:bodyPr/>
                        <a:lstStyle/>
                        <a:p>
                          <a:pPr algn="ctr"/>
                          <a:r>
                            <a:rPr lang="zh-CN" altLang="en-US" sz="1200" b="1" dirty="0"/>
                            <a:t>帕斯瓦尔关系</a:t>
                          </a:r>
                        </a:p>
                      </a:txBody>
                      <a:tcPr/>
                    </a:tc>
                    <a:tc>
                      <a:txBody>
                        <a:bodyPr/>
                        <a:lstStyle/>
                        <a:p>
                          <a:endParaRPr lang="zh-CN"/>
                        </a:p>
                      </a:txBody>
                      <a:tcPr>
                        <a:blipFill>
                          <a:blip r:embed="rId3"/>
                          <a:stretch>
                            <a:fillRect l="-20650" t="-699048" r="-338515" b="-153333"/>
                          </a:stretch>
                        </a:blipFill>
                      </a:tcPr>
                    </a:tc>
                    <a:tc>
                      <a:txBody>
                        <a:bodyPr/>
                        <a:lstStyle/>
                        <a:p>
                          <a:endParaRPr lang="zh-CN"/>
                        </a:p>
                      </a:txBody>
                      <a:tcPr>
                        <a:blipFill>
                          <a:blip r:embed="rId3"/>
                          <a:stretch>
                            <a:fillRect l="-112069" t="-699048" r="-214440" b="-153333"/>
                          </a:stretch>
                        </a:blipFill>
                      </a:tcPr>
                    </a:tc>
                    <a:tc>
                      <a:txBody>
                        <a:bodyPr/>
                        <a:lstStyle/>
                        <a:p>
                          <a:endParaRPr lang="zh-CN"/>
                        </a:p>
                      </a:txBody>
                      <a:tcPr>
                        <a:blipFill>
                          <a:blip r:embed="rId3"/>
                          <a:stretch>
                            <a:fillRect l="-216740" t="-699048" r="-119163" b="-153333"/>
                          </a:stretch>
                        </a:blipFill>
                      </a:tcPr>
                    </a:tc>
                    <a:tc>
                      <a:txBody>
                        <a:bodyPr/>
                        <a:lstStyle/>
                        <a:p>
                          <a:endParaRPr lang="zh-CN"/>
                        </a:p>
                      </a:txBody>
                      <a:tcPr>
                        <a:blipFill>
                          <a:blip r:embed="rId3"/>
                          <a:stretch>
                            <a:fillRect l="-266790" t="-699048" r="-371" b="-153333"/>
                          </a:stretch>
                        </a:blipFill>
                      </a:tcPr>
                    </a:tc>
                    <a:extLst>
                      <a:ext uri="{0D108BD9-81ED-4DB2-BD59-A6C34878D82A}">
                        <a16:rowId xmlns:a16="http://schemas.microsoft.com/office/drawing/2014/main" val="2592820140"/>
                      </a:ext>
                    </a:extLst>
                  </a:tr>
                </a:tbl>
              </a:graphicData>
            </a:graphic>
          </p:graphicFrame>
        </mc:Fallback>
      </mc:AlternateContent>
    </p:spTree>
    <p:extLst>
      <p:ext uri="{BB962C8B-B14F-4D97-AF65-F5344CB8AC3E}">
        <p14:creationId xmlns:p14="http://schemas.microsoft.com/office/powerpoint/2010/main" val="2967713659"/>
      </p:ext>
    </p:extLst>
  </p:cSld>
  <p:clrMapOvr>
    <a:masterClrMapping/>
  </p:clrMapOvr>
  <p:transition spd="med">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a:p>
                <a:pPr marL="0" indent="0">
                  <a:buNone/>
                </a:pPr>
                <a:r>
                  <a:rPr lang="zh-CN" altLang="en-US" sz="2000" dirty="0">
                    <a:solidFill>
                      <a:schemeClr val="tx1"/>
                    </a:solidFill>
                    <a:latin typeface="+mn-ea"/>
                    <a:cs typeface="Times New Roman" panose="02020603050405020304" pitchFamily="18" charset="0"/>
                  </a:rPr>
                  <a:t>其它重要性质：</a:t>
                </a: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a:pPr>
                <a:r>
                  <a:rPr lang="zh-CN" altLang="en-US" sz="2000" dirty="0">
                    <a:solidFill>
                      <a:schemeClr val="tx1"/>
                    </a:solidFill>
                    <a:latin typeface="+mn-ea"/>
                    <a:cs typeface="Times New Roman" panose="02020603050405020304" pitchFamily="18" charset="0"/>
                  </a:rPr>
                  <a:t>信号奇偶分解：</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的偶信号部分：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𝑒</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的奇信号部分：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𝑜</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b="0" i="1" smtClean="0">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startAt="2"/>
                </a:pPr>
                <a:r>
                  <a:rPr lang="zh-CN" altLang="en-US" sz="2000" dirty="0">
                    <a:solidFill>
                      <a:schemeClr val="tx1"/>
                    </a:solidFill>
                    <a:latin typeface="+mn-ea"/>
                    <a:cs typeface="Times New Roman" panose="02020603050405020304" pitchFamily="18" charset="0"/>
                  </a:rPr>
                  <a:t>奇偶共轭性质：</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信号时域表示为实且偶，则频域表示也为实且偶；</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信号时域表示为实且奇，则频域表示也为纯虚且奇。</a:t>
                </a:r>
                <a:endParaRPr lang="en-US" altLang="zh-CN" sz="2000" dirty="0">
                  <a:solidFill>
                    <a:schemeClr val="tx1"/>
                  </a:solidFill>
                  <a:latin typeface="+mn-ea"/>
                  <a:cs typeface="Times New Roman" panose="02020603050405020304" pitchFamily="18" charset="0"/>
                </a:endParaRPr>
              </a:p>
              <a:p>
                <a:pPr marL="0" indent="0">
                  <a:buNone/>
                </a:pP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startAt="3"/>
                </a:pPr>
                <a:r>
                  <a:rPr lang="zh-CN" altLang="en-US" sz="2000" dirty="0">
                    <a:solidFill>
                      <a:schemeClr val="tx1"/>
                    </a:solidFill>
                    <a:latin typeface="+mn-ea"/>
                    <a:cs typeface="Times New Roman" panose="02020603050405020304" pitchFamily="18" charset="0"/>
                  </a:rPr>
                  <a:t>对偶性：</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连续时间傅里叶变换的对偶性：</a:t>
                </a:r>
                <a14:m>
                  <m:oMath xmlns:m="http://schemas.openxmlformats.org/officeDocument/2006/math">
                    <m:r>
                      <a:rPr lang="en-US" altLang="zh-TW" sz="2000" i="1" smtClean="0">
                        <a:solidFill>
                          <a:srgbClr val="000000"/>
                        </a:solidFill>
                        <a:latin typeface="Cambria Math" panose="02040503050406030204" pitchFamily="18" charset="0"/>
                        <a:cs typeface="Times New Roman" pitchFamily="18" charset="0"/>
                      </a:rPr>
                      <m:t>𝑥</m:t>
                    </m:r>
                    <m:d>
                      <m:dPr>
                        <m:ctrlPr>
                          <a:rPr lang="en-US" altLang="zh-TW" sz="2000" i="1">
                            <a:solidFill>
                              <a:srgbClr val="000000"/>
                            </a:solidFill>
                            <a:latin typeface="Cambria Math" panose="02040503050406030204" pitchFamily="18" charset="0"/>
                            <a:cs typeface="Times New Roman" pitchFamily="18" charset="0"/>
                          </a:rPr>
                        </m:ctrlPr>
                      </m:dPr>
                      <m:e>
                        <m:r>
                          <a:rPr lang="en-US" altLang="zh-TW" sz="20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2000" i="1">
                            <a:solidFill>
                              <a:srgbClr val="000000"/>
                            </a:solidFill>
                            <a:latin typeface="Cambria Math" panose="02040503050406030204" pitchFamily="18" charset="0"/>
                            <a:cs typeface="Times New Roman" pitchFamily="18" charset="0"/>
                          </a:rPr>
                        </m:ctrlPr>
                      </m:groupChrPr>
                      <m:e>
                        <m:r>
                          <m:rPr>
                            <m:brk m:alnAt="2"/>
                          </m:rPr>
                          <a:rPr lang="en-US" altLang="zh-TW" sz="2000" i="1">
                            <a:solidFill>
                              <a:srgbClr val="000000"/>
                            </a:solidFill>
                            <a:latin typeface="Cambria Math" panose="02040503050406030204" pitchFamily="18" charset="0"/>
                            <a:cs typeface="Times New Roman" pitchFamily="18" charset="0"/>
                          </a:rPr>
                          <m:t>𝐹</m:t>
                        </m:r>
                      </m:e>
                    </m:groupChr>
                    <m:r>
                      <a:rPr lang="en-US" altLang="zh-TW" sz="2000" i="1">
                        <a:solidFill>
                          <a:srgbClr val="000000"/>
                        </a:solidFill>
                        <a:latin typeface="Cambria Math" panose="02040503050406030204" pitchFamily="18" charset="0"/>
                        <a:cs typeface="Times New Roman" pitchFamily="18" charset="0"/>
                      </a:rPr>
                      <m:t>𝑋</m:t>
                    </m:r>
                    <m:d>
                      <m:dPr>
                        <m:ctrlPr>
                          <a:rPr lang="en-US" altLang="zh-TW" sz="2000" i="1">
                            <a:solidFill>
                              <a:srgbClr val="000000"/>
                            </a:solidFill>
                            <a:latin typeface="Cambria Math" panose="02040503050406030204" pitchFamily="18" charset="0"/>
                            <a:cs typeface="Times New Roman" pitchFamily="18" charset="0"/>
                          </a:rPr>
                        </m:ctrlPr>
                      </m:dPr>
                      <m:e>
                        <m:r>
                          <a:rPr lang="en-US" altLang="zh-TW" sz="2000" i="1">
                            <a:solidFill>
                              <a:srgbClr val="000000"/>
                            </a:solidFill>
                            <a:latin typeface="Cambria Math" panose="02040503050406030204" pitchFamily="18" charset="0"/>
                            <a:cs typeface="Times New Roman" pitchFamily="18" charset="0"/>
                          </a:rPr>
                          <m:t>𝑗</m:t>
                        </m:r>
                        <m:r>
                          <a:rPr lang="zh-TW" altLang="en-US" sz="2000" i="1">
                            <a:solidFill>
                              <a:srgbClr val="000000"/>
                            </a:solidFill>
                            <a:latin typeface="Cambria Math" panose="02040503050406030204" pitchFamily="18" charset="0"/>
                            <a:cs typeface="Times New Roman" pitchFamily="18" charset="0"/>
                          </a:rPr>
                          <m:t>𝜔</m:t>
                        </m:r>
                      </m:e>
                    </m:d>
                    <m:r>
                      <a:rPr lang="en-US" altLang="zh-TW" sz="2000" i="1">
                        <a:solidFill>
                          <a:srgbClr val="000000"/>
                        </a:solidFill>
                        <a:latin typeface="Cambria Math" panose="02040503050406030204" pitchFamily="18" charset="0"/>
                        <a:cs typeface="Times New Roman" pitchFamily="18" charset="0"/>
                      </a:rPr>
                      <m:t>=</m:t>
                    </m:r>
                    <m:sSup>
                      <m:sSupPr>
                        <m:ctrlPr>
                          <a:rPr lang="en-US" altLang="zh-TW" sz="2000" i="1">
                            <a:solidFill>
                              <a:srgbClr val="000000"/>
                            </a:solidFill>
                            <a:latin typeface="Cambria Math" panose="02040503050406030204" pitchFamily="18" charset="0"/>
                            <a:cs typeface="Times New Roman" pitchFamily="18" charset="0"/>
                          </a:rPr>
                        </m:ctrlPr>
                      </m:sSupPr>
                      <m:e>
                        <m:r>
                          <a:rPr lang="en-US" altLang="zh-TW" sz="2000" i="1">
                            <a:solidFill>
                              <a:srgbClr val="000000"/>
                            </a:solidFill>
                            <a:latin typeface="Cambria Math" panose="02040503050406030204" pitchFamily="18" charset="0"/>
                            <a:cs typeface="Times New Roman" pitchFamily="18" charset="0"/>
                          </a:rPr>
                          <m:t>𝑋</m:t>
                        </m:r>
                      </m:e>
                      <m:sup>
                        <m:r>
                          <a:rPr lang="en-US" altLang="zh-TW" sz="2000" i="1">
                            <a:solidFill>
                              <a:srgbClr val="000000"/>
                            </a:solidFill>
                            <a:latin typeface="Cambria Math" panose="02040503050406030204" pitchFamily="18" charset="0"/>
                            <a:cs typeface="Times New Roman" pitchFamily="18" charset="0"/>
                          </a:rPr>
                          <m:t>′</m:t>
                        </m:r>
                      </m:sup>
                    </m:sSup>
                    <m:d>
                      <m:dPr>
                        <m:ctrlPr>
                          <a:rPr lang="en-US" altLang="zh-TW" sz="2000" i="1">
                            <a:solidFill>
                              <a:srgbClr val="000000"/>
                            </a:solidFill>
                            <a:latin typeface="Cambria Math" panose="02040503050406030204" pitchFamily="18" charset="0"/>
                            <a:cs typeface="Times New Roman" pitchFamily="18" charset="0"/>
                          </a:rPr>
                        </m:ctrlPr>
                      </m:dPr>
                      <m:e>
                        <m:r>
                          <a:rPr lang="zh-TW" altLang="en-US" sz="2000" i="1">
                            <a:solidFill>
                              <a:srgbClr val="000000"/>
                            </a:solidFill>
                            <a:latin typeface="Cambria Math" panose="02040503050406030204" pitchFamily="18" charset="0"/>
                            <a:cs typeface="Times New Roman" pitchFamily="18" charset="0"/>
                          </a:rPr>
                          <m:t>𝜔</m:t>
                        </m:r>
                      </m:e>
                    </m:d>
                  </m:oMath>
                </a14:m>
                <a:endParaRPr lang="en-US" altLang="zh-TW" sz="2000" dirty="0">
                  <a:solidFill>
                    <a:srgbClr val="000000"/>
                  </a:solidFill>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TW" sz="2000" i="1">
                              <a:solidFill>
                                <a:srgbClr val="000000"/>
                              </a:solidFill>
                              <a:latin typeface="Cambria Math" panose="02040503050406030204" pitchFamily="18" charset="0"/>
                              <a:cs typeface="Times New Roman" pitchFamily="18" charset="0"/>
                            </a:rPr>
                          </m:ctrlPr>
                        </m:sSupPr>
                        <m:e>
                          <m:r>
                            <a:rPr lang="en-US" altLang="zh-TW" sz="2000" i="1">
                              <a:solidFill>
                                <a:srgbClr val="000000"/>
                              </a:solidFill>
                              <a:latin typeface="Cambria Math" panose="02040503050406030204" pitchFamily="18" charset="0"/>
                              <a:cs typeface="Times New Roman" pitchFamily="18" charset="0"/>
                            </a:rPr>
                            <m:t>𝑋</m:t>
                          </m:r>
                        </m:e>
                        <m:sup>
                          <m:r>
                            <a:rPr lang="en-US" altLang="zh-TW" sz="2000" i="1">
                              <a:solidFill>
                                <a:srgbClr val="000000"/>
                              </a:solidFill>
                              <a:latin typeface="Cambria Math" panose="02040503050406030204" pitchFamily="18" charset="0"/>
                              <a:cs typeface="Times New Roman" pitchFamily="18" charset="0"/>
                            </a:rPr>
                            <m:t>′</m:t>
                          </m:r>
                        </m:sup>
                      </m:sSup>
                      <m:r>
                        <a:rPr lang="en-US" altLang="zh-TW" sz="2000" i="1">
                          <a:solidFill>
                            <a:srgbClr val="000000"/>
                          </a:solidFill>
                          <a:latin typeface="Cambria Math" panose="02040503050406030204" pitchFamily="18" charset="0"/>
                          <a:cs typeface="Times New Roman" pitchFamily="18" charset="0"/>
                        </a:rPr>
                        <m:t>(</m:t>
                      </m:r>
                      <m:r>
                        <a:rPr lang="en-US" altLang="zh-TW" sz="2000" i="1">
                          <a:solidFill>
                            <a:srgbClr val="000000"/>
                          </a:solidFill>
                          <a:latin typeface="Cambria Math" panose="02040503050406030204" pitchFamily="18" charset="0"/>
                          <a:cs typeface="Times New Roman" pitchFamily="18" charset="0"/>
                        </a:rPr>
                        <m:t>𝑡</m:t>
                      </m:r>
                      <m:r>
                        <a:rPr lang="en-US" altLang="zh-TW" sz="2000" i="1">
                          <a:solidFill>
                            <a:srgbClr val="000000"/>
                          </a:solidFill>
                          <a:latin typeface="Cambria Math" panose="02040503050406030204" pitchFamily="18" charset="0"/>
                          <a:cs typeface="Times New Roman" pitchFamily="18" charset="0"/>
                        </a:rPr>
                        <m:t>)</m:t>
                      </m:r>
                      <m:groupChr>
                        <m:groupChrPr>
                          <m:chr m:val="↔"/>
                          <m:vertJc m:val="bot"/>
                          <m:ctrlPr>
                            <a:rPr lang="en-US" altLang="zh-TW" sz="2000" i="1">
                              <a:solidFill>
                                <a:srgbClr val="000000"/>
                              </a:solidFill>
                              <a:latin typeface="Cambria Math" panose="02040503050406030204" pitchFamily="18" charset="0"/>
                              <a:cs typeface="Times New Roman" pitchFamily="18" charset="0"/>
                            </a:rPr>
                          </m:ctrlPr>
                        </m:groupChrPr>
                        <m:e>
                          <m:r>
                            <m:rPr>
                              <m:brk m:alnAt="2"/>
                            </m:rPr>
                            <a:rPr lang="en-US" altLang="zh-TW" sz="2000" i="1">
                              <a:solidFill>
                                <a:srgbClr val="000000"/>
                              </a:solidFill>
                              <a:latin typeface="Cambria Math" panose="02040503050406030204" pitchFamily="18" charset="0"/>
                              <a:cs typeface="Times New Roman" pitchFamily="18" charset="0"/>
                            </a:rPr>
                            <m:t>𝐹</m:t>
                          </m:r>
                        </m:e>
                      </m:groupChr>
                      <m:r>
                        <a:rPr lang="en-US" altLang="zh-TW" sz="2000" i="1">
                          <a:solidFill>
                            <a:srgbClr val="000000"/>
                          </a:solidFill>
                          <a:latin typeface="Cambria Math" panose="02040503050406030204" pitchFamily="18" charset="0"/>
                          <a:cs typeface="Times New Roman" pitchFamily="18" charset="0"/>
                        </a:rPr>
                        <m:t>2</m:t>
                      </m:r>
                      <m:r>
                        <m:rPr>
                          <m:sty m:val="p"/>
                        </m:rPr>
                        <a:rPr lang="en-US" altLang="zh-CN" sz="2000" i="1">
                          <a:solidFill>
                            <a:srgbClr val="000000"/>
                          </a:solidFill>
                          <a:latin typeface="Cambria Math" panose="02040503050406030204" pitchFamily="18" charset="0"/>
                          <a:cs typeface="Times New Roman" pitchFamily="18" charset="0"/>
                        </a:rPr>
                        <m:t>π</m:t>
                      </m:r>
                      <m:r>
                        <a:rPr lang="en-US" altLang="zh-CN" sz="2000" i="1">
                          <a:solidFill>
                            <a:srgbClr val="000000"/>
                          </a:solidFill>
                          <a:latin typeface="Cambria Math" panose="02040503050406030204" pitchFamily="18" charset="0"/>
                          <a:cs typeface="Times New Roman" pitchFamily="18" charset="0"/>
                        </a:rPr>
                        <m:t>𝑥</m:t>
                      </m:r>
                      <m:r>
                        <a:rPr lang="en-US" altLang="zh-TW" sz="2000" i="1">
                          <a:solidFill>
                            <a:srgbClr val="000000"/>
                          </a:solidFill>
                          <a:latin typeface="Cambria Math" panose="02040503050406030204" pitchFamily="18" charset="0"/>
                          <a:cs typeface="Times New Roman" pitchFamily="18" charset="0"/>
                        </a:rPr>
                        <m:t>(−</m:t>
                      </m:r>
                      <m:r>
                        <a:rPr lang="zh-TW" altLang="en-US" sz="2000" i="1">
                          <a:solidFill>
                            <a:srgbClr val="000000"/>
                          </a:solidFill>
                          <a:latin typeface="Cambria Math" panose="02040503050406030204" pitchFamily="18" charset="0"/>
                          <a:cs typeface="Times New Roman" pitchFamily="18" charset="0"/>
                        </a:rPr>
                        <m:t>𝜔</m:t>
                      </m:r>
                      <m:r>
                        <a:rPr lang="en-US" altLang="zh-TW" sz="2000" i="1">
                          <a:solidFill>
                            <a:srgbClr val="000000"/>
                          </a:solidFill>
                          <a:latin typeface="Cambria Math" panose="02040503050406030204" pitchFamily="18" charset="0"/>
                          <a:cs typeface="Times New Roman" pitchFamily="18" charset="0"/>
                        </a:rPr>
                        <m:t>)</m:t>
                      </m:r>
                    </m:oMath>
                  </m:oMathPara>
                </a14:m>
                <a:endParaRPr lang="en-US" altLang="zh-TW" sz="2000" dirty="0">
                  <a:solidFill>
                    <a:srgbClr val="000000"/>
                  </a:solidFill>
                  <a:latin typeface="Times New Roman" pitchFamily="18" charset="0"/>
                  <a:cs typeface="Times New Roman"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384" t="-2148" b="-2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1765689"/>
      </p:ext>
    </p:extLst>
  </p:cSld>
  <p:clrMapOvr>
    <a:masterClrMapping/>
  </p:clrMapOvr>
  <p:transition spd="med">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34</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a:p>
                <a:pPr marL="457200" indent="-457200">
                  <a:buFont typeface="+mj-lt"/>
                  <a:buAutoNum type="arabicPeriod" startAt="4"/>
                </a:pPr>
                <a:r>
                  <a:rPr lang="zh-CN" altLang="en-US" sz="2000" dirty="0">
                    <a:solidFill>
                      <a:schemeClr val="tx1"/>
                    </a:solidFill>
                    <a:latin typeface="+mn-ea"/>
                    <a:cs typeface="Times New Roman" panose="02020603050405020304" pitchFamily="18" charset="0"/>
                  </a:rPr>
                  <a:t>连续时间傅里叶变换</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时域微分：</a:t>
                </a:r>
                <a14:m>
                  <m:oMath xmlns:m="http://schemas.openxmlformats.org/officeDocument/2006/math">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𝑑𝑥</m:t>
                        </m:r>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𝑡</m:t>
                        </m:r>
                        <m:r>
                          <a:rPr lang="en-US" altLang="zh-TW" sz="2000" i="1">
                            <a:solidFill>
                              <a:schemeClr val="tx1"/>
                            </a:solidFill>
                            <a:latin typeface="Cambria Math" panose="02040503050406030204" pitchFamily="18" charset="0"/>
                            <a:cs typeface="Times New Roman" pitchFamily="18" charset="0"/>
                          </a:rPr>
                          <m:t>)</m:t>
                        </m:r>
                      </m:num>
                      <m:den>
                        <m:r>
                          <a:rPr lang="en-US" altLang="zh-TW" sz="2000" i="1">
                            <a:solidFill>
                              <a:schemeClr val="tx1"/>
                            </a:solidFill>
                            <a:latin typeface="Cambria Math" panose="02040503050406030204" pitchFamily="18" charset="0"/>
                            <a:cs typeface="Times New Roman" pitchFamily="18" charset="0"/>
                          </a:rPr>
                          <m:t>𝑑𝑡</m:t>
                        </m:r>
                      </m:den>
                    </m:f>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r>
                      <a:rPr lang="en-US" altLang="zh-TW" sz="2000" i="1">
                        <a:solidFill>
                          <a:schemeClr val="tx1"/>
                        </a:solidFill>
                        <a:latin typeface="Cambria Math" panose="02040503050406030204" pitchFamily="18" charset="0"/>
                        <a:cs typeface="Times New Roman" pitchFamily="18" charset="0"/>
                      </a:rPr>
                      <m:t>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oMath>
                </a14:m>
                <a:r>
                  <a:rPr lang="zh-CN" altLang="en-US" sz="2000" dirty="0">
                    <a:solidFill>
                      <a:schemeClr val="tx1"/>
                    </a:solidFill>
                    <a:latin typeface="Times New Roman" pitchFamily="18" charset="0"/>
                    <a:cs typeface="Times New Roman" pitchFamily="18" charset="0"/>
                  </a:rPr>
                  <a:t>（高通）</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频域微分：</a:t>
                </a:r>
                <a:r>
                  <a:rPr lang="en-US" altLang="zh-TW" sz="2000" dirty="0">
                    <a:solidFill>
                      <a:schemeClr val="tx1"/>
                    </a:solidFill>
                    <a:cs typeface="Times New Roman" pitchFamily="18" charset="0"/>
                  </a:rPr>
                  <a:t> </a:t>
                </a:r>
                <a14:m>
                  <m:oMath xmlns:m="http://schemas.openxmlformats.org/officeDocument/2006/math">
                    <m:r>
                      <m:rPr>
                        <m:sty m:val="p"/>
                      </m:rPr>
                      <a:rPr lang="en-US" altLang="zh-TW" sz="2000" b="0" i="0" smtClean="0">
                        <a:solidFill>
                          <a:schemeClr val="tx1"/>
                        </a:solidFill>
                        <a:latin typeface="Cambria Math" panose="02040503050406030204" pitchFamily="18" charset="0"/>
                        <a:cs typeface="Times New Roman" pitchFamily="18" charset="0"/>
                      </a:rPr>
                      <m:t>t</m:t>
                    </m:r>
                    <m:r>
                      <a:rPr lang="en-US" altLang="zh-TW" sz="2000" i="1">
                        <a:solidFill>
                          <a:schemeClr val="tx1"/>
                        </a:solidFill>
                        <a:latin typeface="Cambria Math" panose="02040503050406030204" pitchFamily="18" charset="0"/>
                        <a:cs typeface="Times New Roman" pitchFamily="18" charset="0"/>
                      </a:rPr>
                      <m:t>𝑥</m:t>
                    </m:r>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𝑡</m:t>
                    </m:r>
                    <m:r>
                      <a:rPr lang="en-US" altLang="zh-TW" sz="2000" i="1">
                        <a:solidFill>
                          <a:schemeClr val="tx1"/>
                        </a:solidFill>
                        <a:latin typeface="Cambria Math" panose="02040503050406030204" pitchFamily="18" charset="0"/>
                        <a:cs typeface="Times New Roman" pitchFamily="18" charset="0"/>
                      </a:rPr>
                      <m:t>)</m:t>
                    </m:r>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m:rPr>
                        <m:sty m:val="p"/>
                      </m:rPr>
                      <a:rPr lang="en-US" altLang="zh-TW" sz="2000" b="0" i="0" smtClean="0">
                        <a:solidFill>
                          <a:schemeClr val="tx1"/>
                        </a:solidFill>
                        <a:latin typeface="Cambria Math" panose="02040503050406030204" pitchFamily="18" charset="0"/>
                        <a:cs typeface="Times New Roman" pitchFamily="18" charset="0"/>
                      </a:rPr>
                      <m:t>j</m:t>
                    </m:r>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num>
                      <m:den>
                        <m:r>
                          <a:rPr lang="en-US" altLang="zh-TW" sz="2000" i="1">
                            <a:solidFill>
                              <a:schemeClr val="tx1"/>
                            </a:solidFill>
                            <a:latin typeface="Cambria Math" panose="02040503050406030204" pitchFamily="18" charset="0"/>
                            <a:cs typeface="Times New Roman" pitchFamily="18" charset="0"/>
                          </a:rPr>
                          <m:t>𝑑</m:t>
                        </m:r>
                        <m:r>
                          <a:rPr lang="zh-TW" altLang="en-US" sz="2000" i="1" smtClean="0">
                            <a:solidFill>
                              <a:schemeClr val="tx1"/>
                            </a:solidFill>
                            <a:latin typeface="Cambria Math" panose="02040503050406030204" pitchFamily="18" charset="0"/>
                            <a:cs typeface="Times New Roman" pitchFamily="18" charset="0"/>
                          </a:rPr>
                          <m:t>𝜔</m:t>
                        </m:r>
                      </m:den>
                    </m:f>
                  </m:oMath>
                </a14:m>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时域积分：</a:t>
                </a:r>
                <a14:m>
                  <m:oMath xmlns:m="http://schemas.openxmlformats.org/officeDocument/2006/math">
                    <m:nary>
                      <m:naryPr>
                        <m:ctrlPr>
                          <a:rPr lang="en-US" altLang="zh-TW" sz="2000" b="0" i="1" smtClean="0">
                            <a:solidFill>
                              <a:schemeClr val="tx1"/>
                            </a:solidFill>
                            <a:latin typeface="Cambria Math" panose="02040503050406030204" pitchFamily="18" charset="0"/>
                            <a:cs typeface="Times New Roman" pitchFamily="18" charset="0"/>
                          </a:rPr>
                        </m:ctrlPr>
                      </m:naryPr>
                      <m:sub>
                        <m:r>
                          <m:rPr>
                            <m:brk m:alnAt="23"/>
                          </m:rPr>
                          <a:rPr lang="en-US" altLang="zh-TW" sz="2000" b="0" i="1" smtClean="0">
                            <a:solidFill>
                              <a:schemeClr val="tx1"/>
                            </a:solidFill>
                            <a:latin typeface="Cambria Math" panose="02040503050406030204" pitchFamily="18" charset="0"/>
                            <a:cs typeface="Times New Roman" pitchFamily="18" charset="0"/>
                          </a:rPr>
                          <m:t>−</m:t>
                        </m:r>
                        <m:r>
                          <a:rPr lang="en-US" altLang="zh-TW" sz="2000" b="0" i="1" smtClean="0">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000" b="0" i="1" smtClean="0">
                            <a:solidFill>
                              <a:schemeClr val="tx1"/>
                            </a:solidFill>
                            <a:latin typeface="Cambria Math" panose="02040503050406030204" pitchFamily="18" charset="0"/>
                            <a:cs typeface="Times New Roman" pitchFamily="18" charset="0"/>
                          </a:rPr>
                          <m:t>𝑡</m:t>
                        </m:r>
                      </m:sup>
                      <m:e>
                        <m:r>
                          <a:rPr lang="en-US" altLang="zh-TW" sz="2000" b="0" i="1" smtClean="0">
                            <a:solidFill>
                              <a:schemeClr val="tx1"/>
                            </a:solidFill>
                            <a:latin typeface="Cambria Math" panose="02040503050406030204" pitchFamily="18" charset="0"/>
                            <a:cs typeface="Times New Roman" pitchFamily="18" charset="0"/>
                          </a:rPr>
                          <m:t>𝑥</m:t>
                        </m:r>
                        <m:d>
                          <m:dPr>
                            <m:ctrlPr>
                              <a:rPr lang="en-US" altLang="zh-TW" sz="2000" b="0" i="1" smtClean="0">
                                <a:solidFill>
                                  <a:schemeClr val="tx1"/>
                                </a:solidFill>
                                <a:latin typeface="Cambria Math" panose="02040503050406030204" pitchFamily="18" charset="0"/>
                                <a:cs typeface="Times New Roman" pitchFamily="18" charset="0"/>
                              </a:rPr>
                            </m:ctrlPr>
                          </m:dPr>
                          <m:e>
                            <m:r>
                              <a:rPr lang="zh-TW" altLang="en-US" sz="2000" b="0" i="1" smtClean="0">
                                <a:solidFill>
                                  <a:schemeClr val="tx1"/>
                                </a:solidFill>
                                <a:latin typeface="Cambria Math" panose="02040503050406030204" pitchFamily="18" charset="0"/>
                                <a:cs typeface="Times New Roman" pitchFamily="18" charset="0"/>
                              </a:rPr>
                              <m:t>𝜏</m:t>
                            </m:r>
                          </m:e>
                        </m:d>
                        <m:r>
                          <a:rPr lang="en-US" altLang="zh-TW" sz="2000" b="0" i="1" smtClean="0">
                            <a:solidFill>
                              <a:schemeClr val="tx1"/>
                            </a:solidFill>
                            <a:latin typeface="Cambria Math" panose="02040503050406030204" pitchFamily="18" charset="0"/>
                            <a:cs typeface="Times New Roman" pitchFamily="18" charset="0"/>
                          </a:rPr>
                          <m:t>𝑑</m:t>
                        </m:r>
                        <m:r>
                          <a:rPr lang="zh-TW" altLang="en-US" sz="2000" b="0" i="1" smtClean="0">
                            <a:solidFill>
                              <a:schemeClr val="tx1"/>
                            </a:solidFill>
                            <a:latin typeface="Cambria Math" panose="02040503050406030204" pitchFamily="18" charset="0"/>
                            <a:cs typeface="Times New Roman" pitchFamily="18" charset="0"/>
                          </a:rPr>
                          <m:t>𝜏</m:t>
                        </m:r>
                      </m:e>
                    </m:nary>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num>
                      <m:den>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den>
                    </m:f>
                    <m:r>
                      <a:rPr lang="en-US" altLang="zh-CN" sz="2000" i="1">
                        <a:solidFill>
                          <a:schemeClr val="tx1"/>
                        </a:solidFill>
                        <a:latin typeface="Cambria Math" panose="02040503050406030204" pitchFamily="18" charset="0"/>
                        <a:cs typeface="Times New Roman" pitchFamily="18" charset="0"/>
                      </a:rPr>
                      <m:t>+</m:t>
                    </m:r>
                    <m:r>
                      <m:rPr>
                        <m:sty m:val="p"/>
                      </m:rPr>
                      <a:rPr lang="en-US" altLang="zh-CN" sz="2000" i="1" smtClean="0">
                        <a:solidFill>
                          <a:schemeClr val="tx1"/>
                        </a:solidFill>
                        <a:latin typeface="Cambria Math" panose="02040503050406030204" pitchFamily="18" charset="0"/>
                        <a:cs typeface="Times New Roman" pitchFamily="18" charset="0"/>
                      </a:rPr>
                      <m:t>π</m:t>
                    </m:r>
                    <m:r>
                      <a:rPr lang="en-US" altLang="zh-CN" sz="2000" b="0" i="1" smtClean="0">
                        <a:solidFill>
                          <a:schemeClr val="tx1"/>
                        </a:solidFill>
                        <a:latin typeface="Cambria Math" panose="02040503050406030204" pitchFamily="18" charset="0"/>
                        <a:cs typeface="Times New Roman" pitchFamily="18" charset="0"/>
                      </a:rPr>
                      <m:t>𝑋</m:t>
                    </m:r>
                    <m:r>
                      <a:rPr lang="en-US" altLang="zh-CN" sz="2000" b="0" i="1" smtClean="0">
                        <a:solidFill>
                          <a:schemeClr val="tx1"/>
                        </a:solidFill>
                        <a:latin typeface="Cambria Math" panose="02040503050406030204" pitchFamily="18" charset="0"/>
                        <a:cs typeface="Times New Roman" pitchFamily="18" charset="0"/>
                      </a:rPr>
                      <m:t>(0)</m:t>
                    </m:r>
                    <m:r>
                      <a:rPr lang="zh-CN" altLang="en-US" sz="2000" b="0" i="1" smtClean="0">
                        <a:solidFill>
                          <a:schemeClr val="tx1"/>
                        </a:solidFill>
                        <a:latin typeface="Cambria Math" panose="02040503050406030204" pitchFamily="18" charset="0"/>
                        <a:cs typeface="Times New Roman" pitchFamily="18" charset="0"/>
                      </a:rPr>
                      <m:t>𝛿</m:t>
                    </m:r>
                    <m:r>
                      <a:rPr lang="en-US" altLang="zh-CN" sz="2000" b="0" i="1" smtClean="0">
                        <a:solidFill>
                          <a:schemeClr val="tx1"/>
                        </a:solidFill>
                        <a:latin typeface="Cambria Math" panose="02040503050406030204" pitchFamily="18" charset="0"/>
                        <a:cs typeface="Times New Roman" pitchFamily="18" charset="0"/>
                      </a:rPr>
                      <m:t>(</m:t>
                    </m:r>
                    <m:r>
                      <a:rPr lang="zh-CN" altLang="en-US" sz="2000" b="0" i="1" smtClean="0">
                        <a:solidFill>
                          <a:schemeClr val="tx1"/>
                        </a:solidFill>
                        <a:latin typeface="Cambria Math" panose="02040503050406030204" pitchFamily="18" charset="0"/>
                        <a:cs typeface="Times New Roman" pitchFamily="18" charset="0"/>
                      </a:rPr>
                      <m:t>𝜔</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Times New Roman" pitchFamily="18" charset="0"/>
                    <a:cs typeface="Times New Roman" pitchFamily="18" charset="0"/>
                  </a:rPr>
                  <a:t>（低通）</a:t>
                </a:r>
                <a:endParaRPr lang="en-US" altLang="zh-CN" sz="2000" dirty="0">
                  <a:solidFill>
                    <a:schemeClr val="tx1"/>
                  </a:solidFill>
                  <a:latin typeface="Times New Roman" pitchFamily="18" charset="0"/>
                  <a:cs typeface="Times New Roman" pitchFamily="18" charset="0"/>
                </a:endParaRPr>
              </a:p>
              <a:p>
                <a:pPr marL="0" indent="0">
                  <a:buNone/>
                </a:pPr>
                <a:endParaRPr lang="en-US" altLang="zh-TW" sz="2000" dirty="0">
                  <a:solidFill>
                    <a:schemeClr val="tx1"/>
                  </a:solidFill>
                  <a:latin typeface="Times New Roman" pitchFamily="18" charset="0"/>
                  <a:cs typeface="Times New Roman" pitchFamily="18" charset="0"/>
                </a:endParaRPr>
              </a:p>
              <a:p>
                <a:pPr marL="457200" indent="-457200">
                  <a:buFont typeface="+mj-lt"/>
                  <a:buAutoNum type="arabicPeriod" startAt="5"/>
                </a:pPr>
                <a:r>
                  <a:rPr lang="zh-CN" altLang="en-US" sz="2000" dirty="0">
                    <a:solidFill>
                      <a:schemeClr val="tx1"/>
                    </a:solidFill>
                    <a:latin typeface="+mn-ea"/>
                    <a:cs typeface="Times New Roman" panose="02020603050405020304" pitchFamily="18" charset="0"/>
                  </a:rPr>
                  <a:t>离散时间傅里叶变换</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时域一阶差分*：</a:t>
                </a:r>
                <a:r>
                  <a:rPr lang="en-US" altLang="zh-TW" sz="2000" dirty="0">
                    <a:solidFill>
                      <a:schemeClr val="tx1"/>
                    </a:solidFill>
                    <a:cs typeface="Times New Roman" pitchFamily="18" charset="0"/>
                  </a:rPr>
                  <a:t> </a:t>
                </a:r>
                <a14:m>
                  <m:oMath xmlns:m="http://schemas.openxmlformats.org/officeDocument/2006/math">
                    <m:r>
                      <a:rPr lang="en-US" altLang="zh-TW" sz="2000" i="1" smtClean="0">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e>
                    </m:d>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r>
                          <a:rPr lang="en-US" altLang="zh-TW" sz="2000" i="1">
                            <a:solidFill>
                              <a:schemeClr val="tx1"/>
                            </a:solidFill>
                            <a:latin typeface="Cambria Math" panose="02040503050406030204" pitchFamily="18" charset="0"/>
                            <a:cs typeface="Times New Roman" pitchFamily="18" charset="0"/>
                          </a:rPr>
                          <m:t>−1</m:t>
                        </m:r>
                      </m:e>
                    </m:d>
                    <m:r>
                      <a:rPr lang="en-US" altLang="zh-TW" sz="2000" i="1">
                        <a:solidFill>
                          <a:schemeClr val="tx1"/>
                        </a:solidFill>
                        <a:latin typeface="Cambria Math" panose="02040503050406030204" pitchFamily="18" charset="0"/>
                        <a:cs typeface="Times New Roman" pitchFamily="18" charset="0"/>
                      </a:rPr>
                      <m:t> </m:t>
                    </m:r>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CN" sz="2000" i="1">
                            <a:solidFill>
                              <a:schemeClr val="tx1"/>
                            </a:solidFill>
                            <a:latin typeface="Cambria Math" panose="02040503050406030204" pitchFamily="18" charset="0"/>
                            <a:cs typeface="Times New Roman" panose="02020603050405020304" pitchFamily="18" charset="0"/>
                          </a:rPr>
                        </m:ctrlPr>
                      </m:fPr>
                      <m:num>
                        <m:r>
                          <a:rPr lang="en-US" altLang="zh-CN" sz="2000" i="1">
                            <a:solidFill>
                              <a:schemeClr val="tx1"/>
                            </a:solidFill>
                            <a:latin typeface="Cambria Math" panose="02040503050406030204" pitchFamily="18" charset="0"/>
                            <a:cs typeface="Times New Roman" panose="02020603050405020304" pitchFamily="18" charset="0"/>
                          </a:rPr>
                          <m:t>1</m:t>
                        </m:r>
                      </m:num>
                      <m:den>
                        <m:r>
                          <a:rPr lang="en-US" altLang="zh-CN" sz="2000" i="1">
                            <a:solidFill>
                              <a:schemeClr val="tx1"/>
                            </a:solidFill>
                            <a:latin typeface="Cambria Math" panose="02040503050406030204" pitchFamily="18" charset="0"/>
                            <a:cs typeface="Times New Roman" panose="02020603050405020304" pitchFamily="18" charset="0"/>
                          </a:rPr>
                          <m:t>2</m:t>
                        </m:r>
                        <m:r>
                          <m:rPr>
                            <m:sty m:val="p"/>
                          </m:rPr>
                          <a:rPr lang="en-US" altLang="zh-CN" sz="2000" i="1">
                            <a:solidFill>
                              <a:schemeClr val="tx1"/>
                            </a:solidFill>
                            <a:latin typeface="Cambria Math" panose="02040503050406030204" pitchFamily="18" charset="0"/>
                            <a:cs typeface="Times New Roman" panose="02020603050405020304" pitchFamily="18" charset="0"/>
                          </a:rPr>
                          <m:t>π</m:t>
                        </m:r>
                      </m:den>
                    </m:f>
                    <m:nary>
                      <m:naryPr>
                        <m:supHide m:val="on"/>
                        <m:ctrlPr>
                          <a:rPr lang="en-US" altLang="zh-CN" sz="2000" i="1">
                            <a:solidFill>
                              <a:schemeClr val="tx1"/>
                            </a:solidFill>
                            <a:latin typeface="Cambria Math" panose="02040503050406030204" pitchFamily="18" charset="0"/>
                            <a:cs typeface="Times New Roman" panose="02020603050405020304" pitchFamily="18" charset="0"/>
                          </a:rPr>
                        </m:ctrlPr>
                      </m:naryPr>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r>
                          <m:rPr>
                            <m:sty m:val="p"/>
                          </m:r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π</m:t>
                        </m:r>
                      </m:sub>
                      <m:sup/>
                      <m:e>
                        <m:r>
                          <a:rPr lang="en-US" altLang="zh-CN" sz="2000" i="1">
                            <a:solidFill>
                              <a:schemeClr val="tx1"/>
                            </a:solidFill>
                            <a:latin typeface="Cambria Math" panose="02040503050406030204" pitchFamily="18" charset="0"/>
                            <a:cs typeface="Times New Roman" panose="02020603050405020304" pitchFamily="18" charset="0"/>
                          </a:rPr>
                          <m:t>𝑋</m:t>
                        </m:r>
                        <m:d>
                          <m:dPr>
                            <m:ctrlPr>
                              <a:rPr lang="en-US" altLang="zh-CN" sz="2000" i="1">
                                <a:solidFill>
                                  <a:schemeClr val="tx1"/>
                                </a:solidFill>
                                <a:latin typeface="Cambria Math" panose="02040503050406030204" pitchFamily="18" charset="0"/>
                                <a:cs typeface="Times New Roman" panose="02020603050405020304"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a:rPr lang="en-US" altLang="zh-CN" sz="2000" i="1">
                            <a:solidFill>
                              <a:schemeClr val="tx1"/>
                            </a:solidFill>
                            <a:latin typeface="Cambria Math" panose="02040503050406030204" pitchFamily="18" charset="0"/>
                            <a:cs typeface="Times New Roman" panose="02020603050405020304" pitchFamily="18" charset="0"/>
                          </a:rPr>
                          <m:t>(1−</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sup>
                        </m:sSup>
                        <m:r>
                          <a:rPr lang="en-US" altLang="zh-CN" sz="2000" i="1">
                            <a:solidFill>
                              <a:schemeClr val="tx1"/>
                            </a:solidFill>
                            <a:latin typeface="Cambria Math" panose="02040503050406030204" pitchFamily="18" charset="0"/>
                            <a:cs typeface="Times New Roman" panose="02020603050405020304" pitchFamily="18" charset="0"/>
                          </a:rPr>
                          <m:t>)</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r>
                              <a:rPr lang="en-US" altLang="zh-CN" sz="2000" i="1">
                                <a:solidFill>
                                  <a:schemeClr val="tx1"/>
                                </a:solidFill>
                                <a:latin typeface="Cambria Math" panose="02040503050406030204" pitchFamily="18" charset="0"/>
                                <a:cs typeface="Times New Roman" panose="02020603050405020304" pitchFamily="18" charset="0"/>
                              </a:rPr>
                              <m:t>𝑛</m:t>
                            </m:r>
                          </m:sup>
                        </m:sSup>
                        <m:r>
                          <a:rPr lang="en-US" altLang="zh-CN" sz="2000" i="1">
                            <a:solidFill>
                              <a:schemeClr val="tx1"/>
                            </a:solidFill>
                            <a:latin typeface="Cambria Math" panose="02040503050406030204" pitchFamily="18" charset="0"/>
                            <a:cs typeface="Times New Roman" panose="02020603050405020304" pitchFamily="18" charset="0"/>
                          </a:rPr>
                          <m:t>𝑑</m:t>
                        </m:r>
                        <m:r>
                          <a:rPr lang="zh-CN" altLang="en-US" sz="2000" i="1">
                            <a:solidFill>
                              <a:schemeClr val="tx1"/>
                            </a:solidFill>
                            <a:latin typeface="Cambria Math" panose="02040503050406030204" pitchFamily="18" charset="0"/>
                            <a:cs typeface="Times New Roman" panose="02020603050405020304" pitchFamily="18" charset="0"/>
                          </a:rPr>
                          <m:t>𝜔</m:t>
                        </m:r>
                      </m:e>
                    </m:nary>
                  </m:oMath>
                </a14:m>
                <a:r>
                  <a:rPr lang="zh-CN" altLang="en-US" sz="2000" dirty="0">
                    <a:solidFill>
                      <a:schemeClr val="tx1"/>
                    </a:solidFill>
                    <a:latin typeface="Times New Roman" pitchFamily="18" charset="0"/>
                    <a:cs typeface="Times New Roman" pitchFamily="18" charset="0"/>
                  </a:rPr>
                  <a:t>（高通）</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频域微分：</a:t>
                </a:r>
                <a14:m>
                  <m:oMath xmlns:m="http://schemas.openxmlformats.org/officeDocument/2006/math">
                    <m:r>
                      <a:rPr lang="en-US" altLang="zh-TW" sz="2000" i="1">
                        <a:solidFill>
                          <a:schemeClr val="tx1"/>
                        </a:solidFill>
                        <a:latin typeface="Cambria Math" panose="02040503050406030204" pitchFamily="18" charset="0"/>
                        <a:cs typeface="Times New Roman" pitchFamily="18" charset="0"/>
                      </a:rPr>
                      <m:t>𝑛𝑥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e>
                    </m:d>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a:rPr lang="en-US" altLang="zh-TW" sz="2000" i="1">
                        <a:solidFill>
                          <a:schemeClr val="tx1"/>
                        </a:solidFill>
                        <a:latin typeface="Cambria Math" panose="02040503050406030204" pitchFamily="18" charset="0"/>
                        <a:cs typeface="Times New Roman" pitchFamily="18" charset="0"/>
                      </a:rPr>
                      <m:t>𝑗</m:t>
                    </m:r>
                    <m:f>
                      <m:fPr>
                        <m:ctrlPr>
                          <a:rPr lang="en-US" altLang="zh-TW" sz="2000" i="1">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𝑑𝑋</m:t>
                        </m:r>
                        <m:d>
                          <m:dPr>
                            <m:ctrlPr>
                              <a:rPr lang="en-US" altLang="zh-TW" sz="2000" i="1">
                                <a:solidFill>
                                  <a:schemeClr val="tx1"/>
                                </a:solidFill>
                                <a:latin typeface="Cambria Math" panose="02040503050406030204" pitchFamily="18" charset="0"/>
                                <a:cs typeface="Times New Roman"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m:rPr>
                            <m:nor/>
                          </m:rPr>
                          <a:rPr lang="en-US" altLang="zh-TW" sz="2000" dirty="0">
                            <a:solidFill>
                              <a:schemeClr val="tx1"/>
                            </a:solidFill>
                            <a:latin typeface="Times New Roman" pitchFamily="18" charset="0"/>
                            <a:cs typeface="Times New Roman" pitchFamily="18" charset="0"/>
                          </a:rPr>
                          <m:t> </m:t>
                        </m:r>
                      </m:num>
                      <m:den>
                        <m:r>
                          <a:rPr lang="en-US" altLang="zh-TW" sz="2000" i="1">
                            <a:solidFill>
                              <a:schemeClr val="tx1"/>
                            </a:solidFill>
                            <a:latin typeface="Cambria Math" panose="02040503050406030204" pitchFamily="18" charset="0"/>
                            <a:cs typeface="Times New Roman" pitchFamily="18" charset="0"/>
                          </a:rPr>
                          <m:t>𝑑</m:t>
                        </m:r>
                        <m:r>
                          <a:rPr lang="zh-TW" altLang="en-US" sz="2000" i="1">
                            <a:solidFill>
                              <a:schemeClr val="tx1"/>
                            </a:solidFill>
                            <a:latin typeface="Cambria Math" panose="02040503050406030204" pitchFamily="18" charset="0"/>
                            <a:cs typeface="Times New Roman" pitchFamily="18" charset="0"/>
                          </a:rPr>
                          <m:t>𝜔</m:t>
                        </m:r>
                      </m:den>
                    </m:f>
                  </m:oMath>
                </a14:m>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时域累加*：</a:t>
                </a:r>
                <a14:m>
                  <m:oMath xmlns:m="http://schemas.openxmlformats.org/officeDocument/2006/math">
                    <m:nary>
                      <m:naryPr>
                        <m:chr m:val="∑"/>
                        <m:ctrlPr>
                          <a:rPr lang="en-US" altLang="zh-TW" sz="2000" i="1">
                            <a:solidFill>
                              <a:schemeClr val="tx1"/>
                            </a:solidFill>
                            <a:latin typeface="Cambria Math" panose="02040503050406030204" pitchFamily="18" charset="0"/>
                            <a:cs typeface="Times New Roman" pitchFamily="18" charset="0"/>
                          </a:rPr>
                        </m:ctrlPr>
                      </m:naryPr>
                      <m:sub>
                        <m:r>
                          <m:rPr>
                            <m:brk m:alnAt="23"/>
                          </m:rPr>
                          <a:rPr lang="en-US" altLang="zh-TW" sz="2000" i="1">
                            <a:solidFill>
                              <a:schemeClr val="tx1"/>
                            </a:solidFill>
                            <a:latin typeface="Cambria Math" panose="02040503050406030204" pitchFamily="18" charset="0"/>
                            <a:cs typeface="Times New Roman" pitchFamily="18" charset="0"/>
                          </a:rPr>
                          <m:t>𝑚</m:t>
                        </m:r>
                        <m:r>
                          <a:rPr lang="en-US" altLang="zh-TW" sz="2000" i="1">
                            <a:solidFill>
                              <a:schemeClr val="tx1"/>
                            </a:solidFill>
                            <a:latin typeface="Cambria Math" panose="02040503050406030204" pitchFamily="18" charset="0"/>
                            <a:cs typeface="Times New Roman" pitchFamily="18" charset="0"/>
                          </a:rPr>
                          <m:t>=−∞</m:t>
                        </m:r>
                      </m:sub>
                      <m:sup>
                        <m:r>
                          <a:rPr lang="en-US" altLang="zh-TW" sz="2000" i="1">
                            <a:solidFill>
                              <a:schemeClr val="tx1"/>
                            </a:solidFill>
                            <a:latin typeface="Cambria Math" panose="02040503050406030204" pitchFamily="18" charset="0"/>
                            <a:cs typeface="Times New Roman" pitchFamily="18" charset="0"/>
                          </a:rPr>
                          <m:t>𝑛</m:t>
                        </m:r>
                      </m:sup>
                      <m:e>
                        <m:r>
                          <a:rPr lang="en-US" altLang="zh-TW" sz="2000" i="1">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𝑚</m:t>
                            </m:r>
                          </m:e>
                        </m:d>
                      </m:e>
                    </m:nary>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TW" sz="2000" i="1">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1</m:t>
                        </m:r>
                      </m:num>
                      <m:den>
                        <m:r>
                          <a:rPr lang="en-US" altLang="zh-CN" sz="2000" i="1">
                            <a:solidFill>
                              <a:schemeClr val="tx1"/>
                            </a:solidFill>
                            <a:latin typeface="Cambria Math" panose="02040503050406030204" pitchFamily="18" charset="0"/>
                            <a:cs typeface="Times New Roman" panose="02020603050405020304" pitchFamily="18" charset="0"/>
                          </a:rPr>
                          <m:t>1−</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sup>
                        </m:sSup>
                      </m:den>
                    </m:f>
                    <m:r>
                      <a:rPr lang="en-US" altLang="zh-CN" sz="2000" i="1">
                        <a:solidFill>
                          <a:schemeClr val="tx1"/>
                        </a:solidFill>
                        <a:latin typeface="Cambria Math" panose="02040503050406030204" pitchFamily="18" charset="0"/>
                        <a:cs typeface="Times New Roman" panose="02020603050405020304" pitchFamily="18" charset="0"/>
                      </a:rPr>
                      <m:t>𝑋</m:t>
                    </m:r>
                    <m:d>
                      <m:dPr>
                        <m:ctrlPr>
                          <a:rPr lang="en-US" altLang="zh-CN" sz="2000" i="1">
                            <a:solidFill>
                              <a:schemeClr val="tx1"/>
                            </a:solidFill>
                            <a:latin typeface="Cambria Math" panose="02040503050406030204" pitchFamily="18" charset="0"/>
                            <a:cs typeface="Times New Roman" panose="02020603050405020304"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a:rPr lang="en-US" altLang="zh-CN" sz="2000" i="1">
                        <a:solidFill>
                          <a:schemeClr val="tx1"/>
                        </a:solidFill>
                        <a:latin typeface="Cambria Math" panose="02040503050406030204" pitchFamily="18" charset="0"/>
                        <a:cs typeface="Times New Roman" panose="02020603050405020304" pitchFamily="18" charset="0"/>
                      </a:rPr>
                      <m:t>+</m:t>
                    </m:r>
                    <m:r>
                      <m:rPr>
                        <m:sty m:val="p"/>
                      </m:rPr>
                      <a:rPr lang="en-US" altLang="zh-CN" sz="2000" i="1">
                        <a:solidFill>
                          <a:schemeClr val="tx1"/>
                        </a:solidFill>
                        <a:latin typeface="Cambria Math" panose="02040503050406030204" pitchFamily="18" charset="0"/>
                        <a:cs typeface="Times New Roman" panose="02020603050405020304" pitchFamily="18" charset="0"/>
                      </a:rPr>
                      <m:t>π</m:t>
                    </m:r>
                    <m:r>
                      <a:rPr lang="en-US" altLang="zh-CN" sz="2000" i="1">
                        <a:solidFill>
                          <a:schemeClr val="tx1"/>
                        </a:solidFill>
                        <a:latin typeface="Cambria Math" panose="02040503050406030204" pitchFamily="18" charset="0"/>
                        <a:cs typeface="Times New Roman" panose="02020603050405020304" pitchFamily="18" charset="0"/>
                      </a:rPr>
                      <m:t>𝑋</m:t>
                    </m:r>
                    <m:r>
                      <a:rPr lang="en-US" altLang="zh-CN" sz="2000" i="1">
                        <a:solidFill>
                          <a:schemeClr val="tx1"/>
                        </a:solidFill>
                        <a:latin typeface="Cambria Math" panose="02040503050406030204" pitchFamily="18" charset="0"/>
                        <a:cs typeface="Times New Roman" panose="02020603050405020304" pitchFamily="18" charset="0"/>
                      </a:rPr>
                      <m:t>(</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m:t>
                        </m:r>
                        <m:r>
                          <a:rPr lang="en-US" altLang="zh-CN" sz="2000" i="1">
                            <a:solidFill>
                              <a:schemeClr val="tx1"/>
                            </a:solidFill>
                            <a:latin typeface="Cambria Math" panose="02040503050406030204" pitchFamily="18" charset="0"/>
                            <a:cs typeface="Times New Roman" panose="02020603050405020304" pitchFamily="18" charset="0"/>
                          </a:rPr>
                          <m:t>0</m:t>
                        </m:r>
                      </m:sup>
                    </m:sSup>
                    <m:r>
                      <a:rPr lang="en-US" altLang="zh-CN" sz="2000" i="1">
                        <a:solidFill>
                          <a:schemeClr val="tx1"/>
                        </a:solidFill>
                        <a:latin typeface="Cambria Math" panose="02040503050406030204" pitchFamily="18" charset="0"/>
                        <a:cs typeface="Times New Roman" pitchFamily="18" charset="0"/>
                      </a:rPr>
                      <m:t>)</m:t>
                    </m:r>
                    <m:nary>
                      <m:naryPr>
                        <m:chr m:val="∑"/>
                        <m:ctrlPr>
                          <a:rPr lang="en-US" altLang="zh-TW" sz="2000" i="1">
                            <a:solidFill>
                              <a:schemeClr val="tx1"/>
                            </a:solidFill>
                            <a:latin typeface="Cambria Math" panose="02040503050406030204" pitchFamily="18" charset="0"/>
                            <a:cs typeface="Times New Roman" pitchFamily="18" charset="0"/>
                          </a:rPr>
                        </m:ctrlPr>
                      </m:naryPr>
                      <m:sub>
                        <m:r>
                          <a:rPr lang="en-US" altLang="zh-TW" sz="2000" i="1">
                            <a:solidFill>
                              <a:schemeClr val="tx1"/>
                            </a:solidFill>
                            <a:latin typeface="Cambria Math" panose="02040503050406030204" pitchFamily="18" charset="0"/>
                            <a:cs typeface="Times New Roman" pitchFamily="18" charset="0"/>
                          </a:rPr>
                          <m:t>𝑘</m:t>
                        </m:r>
                        <m:r>
                          <a:rPr lang="en-US" altLang="zh-TW" sz="2000" i="1">
                            <a:solidFill>
                              <a:schemeClr val="tx1"/>
                            </a:solidFill>
                            <a:latin typeface="Cambria Math" panose="02040503050406030204" pitchFamily="18" charset="0"/>
                            <a:cs typeface="Times New Roman" pitchFamily="18" charset="0"/>
                          </a:rPr>
                          <m:t>=−∞</m:t>
                        </m:r>
                      </m:sub>
                      <m:sup>
                        <m:r>
                          <a:rPr lang="en-US" altLang="zh-TW" sz="20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zh-CN" altLang="en-US" sz="2000" i="1">
                            <a:solidFill>
                              <a:schemeClr val="tx1"/>
                            </a:solidFill>
                            <a:latin typeface="Cambria Math" panose="02040503050406030204" pitchFamily="18" charset="0"/>
                            <a:cs typeface="Times New Roman" pitchFamily="18" charset="0"/>
                          </a:rPr>
                          <m:t>𝛿</m:t>
                        </m:r>
                        <m:r>
                          <a:rPr lang="en-US" altLang="zh-CN" sz="2000" i="1">
                            <a:solidFill>
                              <a:schemeClr val="tx1"/>
                            </a:solidFill>
                            <a:latin typeface="Cambria Math" panose="02040503050406030204" pitchFamily="18" charset="0"/>
                            <a:cs typeface="Times New Roman" pitchFamily="18" charset="0"/>
                          </a:rPr>
                          <m:t>(</m:t>
                        </m:r>
                        <m:r>
                          <a:rPr lang="zh-CN" altLang="en-US" sz="2000" i="1">
                            <a:solidFill>
                              <a:schemeClr val="tx1"/>
                            </a:solidFill>
                            <a:latin typeface="Cambria Math" panose="02040503050406030204" pitchFamily="18" charset="0"/>
                            <a:cs typeface="Times New Roman" pitchFamily="18" charset="0"/>
                          </a:rPr>
                          <m:t>𝜔</m:t>
                        </m:r>
                        <m:r>
                          <a:rPr lang="en-US" altLang="zh-CN" sz="2000" i="1">
                            <a:solidFill>
                              <a:schemeClr val="tx1"/>
                            </a:solidFill>
                            <a:latin typeface="Cambria Math" panose="02040503050406030204" pitchFamily="18" charset="0"/>
                            <a:cs typeface="Times New Roman" pitchFamily="18" charset="0"/>
                          </a:rPr>
                          <m:t>−2</m:t>
                        </m:r>
                        <m:r>
                          <m:rPr>
                            <m:sty m:val="p"/>
                          </m:rPr>
                          <a:rPr lang="en-US" altLang="zh-CN" sz="2000" i="1">
                            <a:solidFill>
                              <a:schemeClr val="tx1"/>
                            </a:solidFill>
                            <a:latin typeface="Cambria Math" panose="02040503050406030204" pitchFamily="18" charset="0"/>
                            <a:cs typeface="Times New Roman" pitchFamily="18" charset="0"/>
                          </a:rPr>
                          <m:t>π</m:t>
                        </m:r>
                        <m:r>
                          <a:rPr lang="en-US" altLang="zh-CN" sz="2000" i="1">
                            <a:solidFill>
                              <a:schemeClr val="tx1"/>
                            </a:solidFill>
                            <a:latin typeface="Cambria Math" panose="02040503050406030204" pitchFamily="18" charset="0"/>
                            <a:cs typeface="Times New Roman" pitchFamily="18" charset="0"/>
                          </a:rPr>
                          <m:t>𝑘</m:t>
                        </m:r>
                        <m:r>
                          <a:rPr lang="en-US" altLang="zh-CN" sz="2000" i="1">
                            <a:solidFill>
                              <a:schemeClr val="tx1"/>
                            </a:solidFill>
                            <a:latin typeface="Cambria Math" panose="02040503050406030204" pitchFamily="18" charset="0"/>
                            <a:cs typeface="Times New Roman" pitchFamily="18" charset="0"/>
                          </a:rPr>
                          <m:t>)</m:t>
                        </m:r>
                        <m:r>
                          <m:rPr>
                            <m:nor/>
                          </m:rPr>
                          <a:rPr lang="en-US" altLang="zh-TW" sz="2000" dirty="0">
                            <a:solidFill>
                              <a:schemeClr val="tx1"/>
                            </a:solidFill>
                            <a:latin typeface="Times New Roman" pitchFamily="18" charset="0"/>
                            <a:cs typeface="Times New Roman" pitchFamily="18" charset="0"/>
                          </a:rPr>
                          <m:t> </m:t>
                        </m:r>
                      </m:e>
                    </m:nary>
                  </m:oMath>
                </a14:m>
                <a:r>
                  <a:rPr lang="zh-CN" altLang="en-US" sz="2000" dirty="0">
                    <a:solidFill>
                      <a:schemeClr val="tx1"/>
                    </a:solidFill>
                    <a:latin typeface="Times New Roman" pitchFamily="18" charset="0"/>
                    <a:cs typeface="Times New Roman" pitchFamily="18" charset="0"/>
                  </a:rPr>
                  <a:t>（低通）</a:t>
                </a:r>
                <a:endParaRPr lang="en-US" altLang="zh-TW" sz="2000" dirty="0">
                  <a:solidFill>
                    <a:schemeClr val="tx1"/>
                  </a:solidFill>
                  <a:latin typeface="Times New Roman" pitchFamily="18" charset="0"/>
                  <a:cs typeface="Times New Roman"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384"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4429640"/>
      </p:ext>
    </p:extLst>
  </p:cSld>
  <p:clrMapOvr>
    <a:masterClrMapping/>
  </p:clrMapOvr>
  <p:transition spd="med">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8600062" y="3691746"/>
            <a:ext cx="3468955" cy="682625"/>
          </a:xfrm>
        </p:spPr>
        <p:txBody>
          <a:bodyPr/>
          <a:lstStyle/>
          <a:p>
            <a:pPr lvl="1">
              <a:buFont typeface="Wingdings" panose="05000000000000000000" pitchFamily="2" charset="2"/>
              <a:buChar char="l"/>
            </a:pPr>
            <a:r>
              <a:rPr lang="zh-CN" altLang="en-US" sz="2400" dirty="0">
                <a:solidFill>
                  <a:schemeClr val="tx1"/>
                </a:solidFill>
              </a:rPr>
              <a:t> 傅里叶级数、傅里叶变换常用变换关系</a:t>
            </a:r>
            <a:endParaRPr lang="en-US" altLang="zh-CN" sz="2400" dirty="0">
              <a:solidFill>
                <a:schemeClr val="tx1"/>
              </a:solidFill>
            </a:endParaRPr>
          </a:p>
        </p:txBody>
      </p:sp>
      <p:pic>
        <p:nvPicPr>
          <p:cNvPr id="6" name="图片 5">
            <a:extLst>
              <a:ext uri="{FF2B5EF4-FFF2-40B4-BE49-F238E27FC236}">
                <a16:creationId xmlns:a16="http://schemas.microsoft.com/office/drawing/2014/main" id="{BCE9C856-E1D9-40C5-AB9E-7D33A1CED9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013" t="7013" r="11710" b="13646"/>
          <a:stretch/>
        </p:blipFill>
        <p:spPr>
          <a:xfrm>
            <a:off x="122983" y="1098217"/>
            <a:ext cx="3920150" cy="5690846"/>
          </a:xfrm>
          <a:prstGeom prst="rect">
            <a:avLst/>
          </a:prstGeom>
        </p:spPr>
      </p:pic>
      <p:pic>
        <p:nvPicPr>
          <p:cNvPr id="8" name="图片 7">
            <a:extLst>
              <a:ext uri="{FF2B5EF4-FFF2-40B4-BE49-F238E27FC236}">
                <a16:creationId xmlns:a16="http://schemas.microsoft.com/office/drawing/2014/main" id="{B8911236-1282-486A-84E5-63D31C55A2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88" t="6985" r="8829" b="13367"/>
          <a:stretch/>
        </p:blipFill>
        <p:spPr>
          <a:xfrm>
            <a:off x="4160836" y="1052608"/>
            <a:ext cx="4164594" cy="5658670"/>
          </a:xfrm>
          <a:prstGeom prst="rect">
            <a:avLst/>
          </a:prstGeom>
        </p:spPr>
      </p:pic>
      <p:pic>
        <p:nvPicPr>
          <p:cNvPr id="9" name="图片 8">
            <a:extLst>
              <a:ext uri="{FF2B5EF4-FFF2-40B4-BE49-F238E27FC236}">
                <a16:creationId xmlns:a16="http://schemas.microsoft.com/office/drawing/2014/main" id="{DF04FEB2-268B-4925-A580-C5E470950CE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126" t="5017" r="11051" b="71485"/>
          <a:stretch/>
        </p:blipFill>
        <p:spPr>
          <a:xfrm>
            <a:off x="8236470" y="1185527"/>
            <a:ext cx="3920151" cy="1611517"/>
          </a:xfrm>
          <a:prstGeom prst="rect">
            <a:avLst/>
          </a:prstGeom>
        </p:spPr>
      </p:pic>
      <p:sp>
        <p:nvSpPr>
          <p:cNvPr id="10" name="椭圆 9">
            <a:extLst>
              <a:ext uri="{FF2B5EF4-FFF2-40B4-BE49-F238E27FC236}">
                <a16:creationId xmlns:a16="http://schemas.microsoft.com/office/drawing/2014/main" id="{FB30A2EF-B28C-41D1-B3EA-C1221BF4B37D}"/>
              </a:ext>
            </a:extLst>
          </p:cNvPr>
          <p:cNvSpPr/>
          <p:nvPr/>
        </p:nvSpPr>
        <p:spPr bwMode="auto">
          <a:xfrm>
            <a:off x="231620" y="5200176"/>
            <a:ext cx="1892174" cy="36213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1" name="椭圆 10">
            <a:extLst>
              <a:ext uri="{FF2B5EF4-FFF2-40B4-BE49-F238E27FC236}">
                <a16:creationId xmlns:a16="http://schemas.microsoft.com/office/drawing/2014/main" id="{F92DAFD0-3570-477B-A1D2-C9A4751A25F9}"/>
              </a:ext>
            </a:extLst>
          </p:cNvPr>
          <p:cNvSpPr/>
          <p:nvPr/>
        </p:nvSpPr>
        <p:spPr bwMode="auto">
          <a:xfrm>
            <a:off x="8366249" y="1547317"/>
            <a:ext cx="2163766" cy="36213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2" name="椭圆 11">
            <a:extLst>
              <a:ext uri="{FF2B5EF4-FFF2-40B4-BE49-F238E27FC236}">
                <a16:creationId xmlns:a16="http://schemas.microsoft.com/office/drawing/2014/main" id="{CFE0816B-0284-42A2-A71B-9D460FA0FE37}"/>
              </a:ext>
            </a:extLst>
          </p:cNvPr>
          <p:cNvSpPr/>
          <p:nvPr/>
        </p:nvSpPr>
        <p:spPr bwMode="auto">
          <a:xfrm>
            <a:off x="8236470" y="1988264"/>
            <a:ext cx="2163766" cy="80878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4" name="椭圆 13">
            <a:extLst>
              <a:ext uri="{FF2B5EF4-FFF2-40B4-BE49-F238E27FC236}">
                <a16:creationId xmlns:a16="http://schemas.microsoft.com/office/drawing/2014/main" id="{C17A7EA9-1574-4545-8970-1B8131609E72}"/>
              </a:ext>
            </a:extLst>
          </p:cNvPr>
          <p:cNvSpPr/>
          <p:nvPr/>
        </p:nvSpPr>
        <p:spPr bwMode="auto">
          <a:xfrm>
            <a:off x="4043133" y="5381248"/>
            <a:ext cx="2779410" cy="133002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723502574"/>
      </p:ext>
    </p:extLst>
  </p:cSld>
  <p:clrMapOvr>
    <a:masterClrMapping/>
  </p:clrMapOvr>
  <p:transition spd="med">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6: Sampling</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信号采样的数学模型：冲激串采样</a:t>
            </a:r>
            <a:endParaRPr lang="en-US" altLang="zh-CN" sz="2400" dirty="0">
              <a:solidFill>
                <a:schemeClr val="tx1"/>
              </a:solidFill>
              <a:latin typeface="Times New Roman" pitchFamily="18" charset="0"/>
              <a:cs typeface="Times New Roman" pitchFamily="18" charset="0"/>
            </a:endParaRPr>
          </a:p>
          <a:p>
            <a:pPr marL="111760" lvl="1" indent="0">
              <a:buNone/>
            </a:pPr>
            <a:endParaRPr lang="en-US" altLang="zh-TW" sz="2400" dirty="0">
              <a:solidFill>
                <a:schemeClr val="tx1"/>
              </a:solidFill>
              <a:latin typeface="Times New Roman" pitchFamily="18" charset="0"/>
              <a:cs typeface="Times New Roman" pitchFamily="18" charset="0"/>
            </a:endParaRPr>
          </a:p>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信号重建的方法：低通滤波器，时域</a:t>
            </a:r>
            <a:endParaRPr lang="en-US" altLang="zh-CN" sz="2400" dirty="0">
              <a:solidFill>
                <a:schemeClr val="tx1"/>
              </a:solidFill>
              <a:latin typeface="Times New Roman" pitchFamily="18" charset="0"/>
              <a:cs typeface="Times New Roman" pitchFamily="18" charset="0"/>
            </a:endParaRPr>
          </a:p>
          <a:p>
            <a:pPr marL="111760" lvl="1" indent="0">
              <a:buNone/>
            </a:pPr>
            <a:r>
              <a:rPr lang="zh-CN" altLang="en-US" sz="2400" dirty="0">
                <a:solidFill>
                  <a:schemeClr val="tx1"/>
                </a:solidFill>
                <a:latin typeface="Times New Roman" pitchFamily="18" charset="0"/>
                <a:cs typeface="Times New Roman" pitchFamily="18" charset="0"/>
              </a:rPr>
              <a:t>表现为内插</a:t>
            </a:r>
            <a:endParaRPr lang="en-US" altLang="zh-TW" sz="2400" dirty="0">
              <a:solidFill>
                <a:schemeClr val="tx1"/>
              </a:solidFill>
              <a:latin typeface="Times New Roman" pitchFamily="18" charset="0"/>
              <a:cs typeface="Times New Roman" pitchFamily="18" charset="0"/>
            </a:endParaRPr>
          </a:p>
        </p:txBody>
      </p:sp>
      <p:pic>
        <p:nvPicPr>
          <p:cNvPr id="5" name="图片 4">
            <a:extLst>
              <a:ext uri="{FF2B5EF4-FFF2-40B4-BE49-F238E27FC236}">
                <a16:creationId xmlns:a16="http://schemas.microsoft.com/office/drawing/2014/main" id="{9D0DB099-E77E-4566-A121-EBC1DD5C7D50}"/>
              </a:ext>
            </a:extLst>
          </p:cNvPr>
          <p:cNvPicPr>
            <a:picLocks noChangeAspect="1"/>
          </p:cNvPicPr>
          <p:nvPr/>
        </p:nvPicPr>
        <p:blipFill>
          <a:blip r:embed="rId2"/>
          <a:stretch>
            <a:fillRect/>
          </a:stretch>
        </p:blipFill>
        <p:spPr>
          <a:xfrm>
            <a:off x="6096000" y="1222375"/>
            <a:ext cx="4231974" cy="3368537"/>
          </a:xfrm>
          <a:prstGeom prst="rect">
            <a:avLst/>
          </a:prstGeom>
        </p:spPr>
      </p:pic>
      <p:pic>
        <p:nvPicPr>
          <p:cNvPr id="7" name="图片 6">
            <a:extLst>
              <a:ext uri="{FF2B5EF4-FFF2-40B4-BE49-F238E27FC236}">
                <a16:creationId xmlns:a16="http://schemas.microsoft.com/office/drawing/2014/main" id="{42907877-A88F-47F6-9906-83701E6594B8}"/>
              </a:ext>
            </a:extLst>
          </p:cNvPr>
          <p:cNvPicPr>
            <a:picLocks noChangeAspect="1"/>
          </p:cNvPicPr>
          <p:nvPr/>
        </p:nvPicPr>
        <p:blipFill>
          <a:blip r:embed="rId3"/>
          <a:stretch>
            <a:fillRect/>
          </a:stretch>
        </p:blipFill>
        <p:spPr>
          <a:xfrm>
            <a:off x="6107114" y="4640782"/>
            <a:ext cx="4522786" cy="1569518"/>
          </a:xfrm>
          <a:prstGeom prst="rect">
            <a:avLst/>
          </a:prstGeom>
        </p:spPr>
      </p:pic>
    </p:spTree>
    <p:extLst>
      <p:ext uri="{BB962C8B-B14F-4D97-AF65-F5344CB8AC3E}">
        <p14:creationId xmlns:p14="http://schemas.microsoft.com/office/powerpoint/2010/main" val="3052043215"/>
      </p:ext>
    </p:extLst>
  </p:cSld>
  <p:clrMapOvr>
    <a:masterClrMapping/>
  </p:clrMapOvr>
  <p:transition spd="med">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6: Sampling</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37</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奈奎斯特采样定理：</a:t>
                </a:r>
                <a:endParaRPr lang="en-US" altLang="zh-CN" sz="2400" dirty="0">
                  <a:solidFill>
                    <a:schemeClr val="tx1"/>
                  </a:solidFill>
                  <a:latin typeface="Times New Roman" pitchFamily="18" charset="0"/>
                  <a:cs typeface="Times New Roman" pitchFamily="18" charset="0"/>
                </a:endParaRPr>
              </a:p>
              <a:p>
                <a:pPr>
                  <a:buFont typeface="Arial" panose="020B0604020202020204" pitchFamily="34" charset="0"/>
                  <a:buChar char="•"/>
                </a:pPr>
                <a:r>
                  <a:rPr lang="en-US" altLang="zh-TW" sz="2400" b="1" dirty="0">
                    <a:solidFill>
                      <a:schemeClr val="tx1"/>
                    </a:solidFill>
                    <a:latin typeface="Times New Roman" panose="02020603050405020304" pitchFamily="18" charset="0"/>
                    <a:cs typeface="Times New Roman" panose="02020603050405020304" pitchFamily="18" charset="0"/>
                  </a:rPr>
                  <a:t> </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 </a:t>
                </a:r>
                <a:r>
                  <a:rPr lang="en-US" altLang="zh-CN" sz="2400" b="0"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rPr>
                  <a:t>band-limited</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（带限）</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continuous-time signal can be sampled and perfectly reconstructed from its samples if the waveform is sampled over twice as fast as it's highest frequency component.</a:t>
                </a:r>
                <a:r>
                  <a:rPr lang="zh-CN" altLang="zh-CN" sz="1800" dirty="0">
                    <a:effectLst/>
                    <a:ea typeface="Segoe UI Web (West European)"/>
                  </a:rPr>
                  <a:t>如果波形的采样速度是其最高频率组件的两倍多，则可以从其样本中取样并完美地重建带限（限）连续时间信号。</a:t>
                </a:r>
                <a:endParaRPr lang="en-US" altLang="zh-TW"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ctr">
                  <a:buNone/>
                </a:pPr>
                <a:r>
                  <a:rPr lang="en-US" altLang="zh-TW" sz="2400" dirty="0">
                    <a:solidFill>
                      <a:schemeClr val="tx1"/>
                    </a:solidFill>
                    <a:latin typeface="Times New Roman" pitchFamily="18" charset="0"/>
                    <a:cs typeface="Times New Roman" pitchFamily="18" charset="0"/>
                  </a:rPr>
                  <a:t>The highest frequency of </a:t>
                </a:r>
                <a14:m>
                  <m:oMath xmlns:m="http://schemas.openxmlformats.org/officeDocument/2006/math">
                    <m:r>
                      <a:rPr lang="en-US" altLang="zh-TW" sz="2400" b="0" i="1" smtClean="0">
                        <a:solidFill>
                          <a:schemeClr val="tx1"/>
                        </a:solidFill>
                        <a:latin typeface="Cambria Math" panose="02040503050406030204" pitchFamily="18" charset="0"/>
                        <a:cs typeface="Times New Roman" panose="02020603050405020304" pitchFamily="18" charset="0"/>
                      </a:rPr>
                      <m:t>𝑥</m:t>
                    </m:r>
                    <m:r>
                      <a:rPr lang="en-US" altLang="zh-TW" sz="2400" b="0" i="1" smtClean="0">
                        <a:solidFill>
                          <a:schemeClr val="tx1"/>
                        </a:solidFill>
                        <a:latin typeface="Cambria Math" panose="02040503050406030204" pitchFamily="18" charset="0"/>
                        <a:cs typeface="Times New Roman" panose="02020603050405020304" pitchFamily="18" charset="0"/>
                      </a:rPr>
                      <m:t>(</m:t>
                    </m:r>
                    <m:r>
                      <a:rPr lang="en-US" altLang="zh-TW" sz="2400" b="0" i="1" smtClean="0">
                        <a:solidFill>
                          <a:schemeClr val="tx1"/>
                        </a:solidFill>
                        <a:latin typeface="Cambria Math" panose="02040503050406030204" pitchFamily="18" charset="0"/>
                        <a:cs typeface="Times New Roman" panose="02020603050405020304" pitchFamily="18" charset="0"/>
                      </a:rPr>
                      <m:t>𝑡</m:t>
                    </m:r>
                    <m:r>
                      <a:rPr lang="en-US" altLang="zh-TW" sz="2400" b="0" i="1" smtClean="0">
                        <a:solidFill>
                          <a:schemeClr val="tx1"/>
                        </a:solidFill>
                        <a:latin typeface="Cambria Math" panose="02040503050406030204" pitchFamily="18" charset="0"/>
                        <a:cs typeface="Times New Roman" panose="02020603050405020304" pitchFamily="18" charset="0"/>
                      </a:rPr>
                      <m:t>)</m:t>
                    </m:r>
                    <m:r>
                      <a:rPr lang="zh-CN" altLang="en-US" i="1">
                        <a:solidFill>
                          <a:schemeClr val="tx1"/>
                        </a:solidFill>
                        <a:latin typeface="Cambria Math" panose="02040503050406030204" pitchFamily="18" charset="0"/>
                        <a:cs typeface="Times New Roman" panose="02020603050405020304" pitchFamily="18" charset="0"/>
                      </a:rPr>
                      <m:t>（</m:t>
                    </m:r>
                  </m:oMath>
                </a14:m>
                <a:r>
                  <a:rPr lang="zh-CN" altLang="zh-CN" dirty="0"/>
                  <a:t> x（t</a:t>
                </a:r>
                <a:r>
                  <a:rPr lang="zh-CN" altLang="en-US" dirty="0"/>
                  <a:t>）</a:t>
                </a:r>
                <a:r>
                  <a:rPr lang="zh-CN" altLang="zh-CN" dirty="0"/>
                  <a:t>的最高频率</a:t>
                </a:r>
                <a:r>
                  <a:rPr lang="zh-CN" altLang="en-US" sz="2400" dirty="0">
                    <a:solidFill>
                      <a:schemeClr val="tx1"/>
                    </a:solidFill>
                    <a:latin typeface="Times New Roman" pitchFamily="18" charset="0"/>
                    <a:cs typeface="Times New Roman" pitchFamily="18" charset="0"/>
                  </a:rPr>
                  <a:t>）</a:t>
                </a:r>
                <a:r>
                  <a:rPr lang="en-US" altLang="zh-TW" sz="2400" dirty="0">
                    <a:solidFill>
                      <a:schemeClr val="tx1"/>
                    </a:solidFill>
                    <a:latin typeface="Times New Roman" pitchFamily="18" charset="0"/>
                    <a:cs typeface="Times New Roman" pitchFamily="18" charset="0"/>
                  </a:rPr>
                  <a:t>: </a:t>
                </a:r>
                <a14:m>
                  <m:oMath xmlns:m="http://schemas.openxmlformats.org/officeDocument/2006/math">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𝑀</m:t>
                        </m:r>
                      </m:sub>
                    </m:sSub>
                  </m:oMath>
                </a14:m>
                <a:endParaRPr lang="en-US" altLang="zh-TW" sz="2400" dirty="0">
                  <a:solidFill>
                    <a:schemeClr val="tx1"/>
                  </a:solidFill>
                  <a:latin typeface="Times New Roman" pitchFamily="18" charset="0"/>
                  <a:cs typeface="Times New Roman" pitchFamily="18" charset="0"/>
                </a:endParaRPr>
              </a:p>
              <a:p>
                <a:pPr marL="0" indent="0" algn="ctr">
                  <a:buNone/>
                </a:pPr>
                <a:r>
                  <a:rPr lang="en-US" altLang="zh-TW" sz="2400" dirty="0">
                    <a:solidFill>
                      <a:schemeClr val="tx1"/>
                    </a:solidFill>
                    <a:latin typeface="Times New Roman" pitchFamily="18" charset="0"/>
                    <a:cs typeface="Times New Roman" pitchFamily="18" charset="0"/>
                  </a:rPr>
                  <a:t>The lowest permitted sampling frequency(</a:t>
                </a:r>
                <a:r>
                  <a:rPr lang="zh-CN" altLang="zh-CN" sz="2000" dirty="0">
                    <a:effectLst/>
                    <a:ea typeface="Segoe UI Web (West European)"/>
                  </a:rPr>
                  <a:t>允许的最低采样频率</a:t>
                </a:r>
                <a:r>
                  <a:rPr lang="en-US" altLang="zh-TW" sz="2400" dirty="0">
                    <a:solidFill>
                      <a:schemeClr val="tx1"/>
                    </a:solidFill>
                    <a:latin typeface="Times New Roman" pitchFamily="18" charset="0"/>
                    <a:cs typeface="Times New Roman" pitchFamily="18" charset="0"/>
                  </a:rPr>
                  <a:t>) (Nyquist rate</a:t>
                </a:r>
                <a:r>
                  <a:rPr lang="zh-CN" altLang="en-US" sz="2400" dirty="0">
                    <a:solidFill>
                      <a:schemeClr val="tx1"/>
                    </a:solidFill>
                    <a:latin typeface="Times New Roman" panose="02020603050405020304" pitchFamily="18" charset="0"/>
                    <a:cs typeface="Times New Roman" panose="02020603050405020304" pitchFamily="18" charset="0"/>
                  </a:rPr>
                  <a:t>奈奎斯特率</a:t>
                </a:r>
                <a:r>
                  <a:rPr lang="en-US" altLang="zh-TW" sz="2400" dirty="0">
                    <a:solidFill>
                      <a:schemeClr val="tx1"/>
                    </a:solidFill>
                    <a:latin typeface="Times New Roman" pitchFamily="18" charset="0"/>
                    <a:cs typeface="Times New Roman" pitchFamily="18" charset="0"/>
                  </a:rPr>
                  <a:t>): </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b="0" i="1" smtClean="0">
                              <a:solidFill>
                                <a:schemeClr val="tx1"/>
                              </a:solidFill>
                              <a:latin typeface="Cambria Math" panose="02040503050406030204" pitchFamily="18" charset="0"/>
                              <a:cs typeface="Times New Roman" panose="02020603050405020304" pitchFamily="18" charset="0"/>
                            </a:rPr>
                            <m:t>𝑠</m:t>
                          </m:r>
                        </m:sub>
                      </m:sSub>
                      <m:r>
                        <a:rPr lang="en-US" altLang="zh-TW" sz="2400" b="0" i="1" smtClean="0">
                          <a:solidFill>
                            <a:schemeClr val="tx1"/>
                          </a:solidFill>
                          <a:latin typeface="Cambria Math" panose="02040503050406030204" pitchFamily="18" charset="0"/>
                          <a:cs typeface="Times New Roman" panose="02020603050405020304" pitchFamily="18" charset="0"/>
                        </a:rPr>
                        <m:t>=2</m:t>
                      </m:r>
                      <m:sSub>
                        <m:sSubPr>
                          <m:ctrlPr>
                            <a:rPr lang="en-US" altLang="zh-TW" sz="2400" b="0" i="1" smtClean="0">
                              <a:solidFill>
                                <a:schemeClr val="tx1"/>
                              </a:solidFill>
                              <a:latin typeface="Cambria Math" panose="02040503050406030204" pitchFamily="18" charset="0"/>
                              <a:cs typeface="Times New Roman" panose="02020603050405020304" pitchFamily="18" charset="0"/>
                            </a:rPr>
                          </m:ctrlPr>
                        </m:sSubPr>
                        <m:e>
                          <m:r>
                            <a:rPr lang="zh-TW" altLang="en-US" sz="2400" b="0" i="1" smtClean="0">
                              <a:solidFill>
                                <a:schemeClr val="tx1"/>
                              </a:solidFill>
                              <a:latin typeface="Cambria Math" panose="02040503050406030204" pitchFamily="18" charset="0"/>
                              <a:cs typeface="Times New Roman" panose="02020603050405020304" pitchFamily="18" charset="0"/>
                            </a:rPr>
                            <m:t>𝜔</m:t>
                          </m:r>
                        </m:e>
                        <m:sub>
                          <m:r>
                            <a:rPr lang="en-US" altLang="zh-TW" sz="24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en-US" altLang="zh-TW" dirty="0">
                  <a:solidFill>
                    <a:schemeClr val="tx1"/>
                  </a:solidFill>
                  <a:latin typeface="Times New Roman" pitchFamily="18" charset="0"/>
                  <a:cs typeface="Times New Roman" pitchFamily="18" charset="0"/>
                </a:endParaRPr>
              </a:p>
              <a:p>
                <a:pPr marL="0" indent="0">
                  <a:buNone/>
                </a:pPr>
                <a:endParaRPr lang="en-US" altLang="zh-TW" sz="2400" dirty="0">
                  <a:solidFill>
                    <a:schemeClr val="tx1"/>
                  </a:solidFill>
                  <a:latin typeface="Times New Roman" pitchFamily="18" charset="0"/>
                  <a:cs typeface="Times New Roman" pitchFamily="18" charset="0"/>
                </a:endParaRPr>
              </a:p>
              <a:p>
                <a:pPr>
                  <a:buFont typeface="Wingdings" panose="05000000000000000000" pitchFamily="2" charset="2"/>
                  <a:buChar char="l"/>
                </a:pPr>
                <a:r>
                  <a:rPr lang="zh-CN" altLang="en-US" sz="2400" dirty="0">
                    <a:solidFill>
                      <a:schemeClr val="tx1"/>
                    </a:solidFill>
                    <a:latin typeface="Times New Roman" pitchFamily="18" charset="0"/>
                    <a:cs typeface="Times New Roman" pitchFamily="18" charset="0"/>
                  </a:rPr>
                  <a:t> 混叠现象：</a:t>
                </a:r>
                <a:r>
                  <a:rPr lang="en-US" altLang="zh-TW" sz="2400" dirty="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𝑠</m:t>
                        </m:r>
                      </m:sub>
                    </m:sSub>
                    <m:r>
                      <a:rPr lang="en-US" altLang="zh-TW" sz="2400" i="1">
                        <a:solidFill>
                          <a:schemeClr val="tx1"/>
                        </a:solidFill>
                        <a:latin typeface="Cambria Math" panose="02040503050406030204" pitchFamily="18" charset="0"/>
                        <a:cs typeface="Times New Roman" panose="02020603050405020304" pitchFamily="18" charset="0"/>
                      </a:rPr>
                      <m:t>&lt;2</m:t>
                    </m:r>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𝑀</m:t>
                        </m:r>
                      </m:sub>
                    </m:sSub>
                  </m:oMath>
                </a14:m>
                <a:r>
                  <a:rPr lang="en-US" altLang="zh-TW" sz="2400" dirty="0">
                    <a:solidFill>
                      <a:schemeClr val="tx1"/>
                    </a:solidFill>
                    <a:latin typeface="Times New Roman" panose="02020603050405020304" pitchFamily="18" charset="0"/>
                    <a:cs typeface="Times New Roman" panose="02020603050405020304" pitchFamily="18" charset="0"/>
                  </a:rPr>
                  <a:t>, spectrum overlapped, frequency components confused, resulting in aliasing effect, such that the sampled signal can’t be reconstructed by low-pass filtering.        </a:t>
                </a:r>
                <a:r>
                  <a:rPr lang="zh-CN" altLang="zh-CN" dirty="0"/>
                  <a:t>当 </a:t>
                </a:r>
                <a14:m>
                  <m:oMath xmlns:m="http://schemas.openxmlformats.org/officeDocument/2006/math">
                    <m:sSub>
                      <m:sSubPr>
                        <m:ctrlPr>
                          <a:rPr lang="en-US" altLang="zh-TW" i="1">
                            <a:solidFill>
                              <a:schemeClr val="tx1"/>
                            </a:solidFill>
                            <a:latin typeface="Cambria Math" panose="02040503050406030204" pitchFamily="18" charset="0"/>
                            <a:cs typeface="Times New Roman" panose="02020603050405020304" pitchFamily="18" charset="0"/>
                          </a:rPr>
                        </m:ctrlPr>
                      </m:sSubPr>
                      <m:e>
                        <m:r>
                          <a:rPr lang="zh-TW" altLang="en-US" i="1">
                            <a:solidFill>
                              <a:schemeClr val="tx1"/>
                            </a:solidFill>
                            <a:latin typeface="Cambria Math" panose="02040503050406030204" pitchFamily="18" charset="0"/>
                            <a:cs typeface="Times New Roman" panose="02020603050405020304" pitchFamily="18" charset="0"/>
                          </a:rPr>
                          <m:t>𝜔</m:t>
                        </m:r>
                      </m:e>
                      <m:sub>
                        <m:r>
                          <a:rPr lang="en-US" altLang="zh-TW" i="1">
                            <a:solidFill>
                              <a:schemeClr val="tx1"/>
                            </a:solidFill>
                            <a:latin typeface="Cambria Math" panose="02040503050406030204" pitchFamily="18" charset="0"/>
                            <a:cs typeface="Times New Roman" panose="02020603050405020304" pitchFamily="18" charset="0"/>
                          </a:rPr>
                          <m:t>𝑠</m:t>
                        </m:r>
                      </m:sub>
                    </m:sSub>
                    <m:r>
                      <a:rPr lang="en-US" altLang="zh-TW" i="1">
                        <a:solidFill>
                          <a:schemeClr val="tx1"/>
                        </a:solidFill>
                        <a:latin typeface="Cambria Math" panose="02040503050406030204" pitchFamily="18" charset="0"/>
                        <a:cs typeface="Times New Roman" panose="02020603050405020304" pitchFamily="18" charset="0"/>
                      </a:rPr>
                      <m:t>&lt;2</m:t>
                    </m:r>
                    <m:sSub>
                      <m:sSubPr>
                        <m:ctrlPr>
                          <a:rPr lang="en-US" altLang="zh-TW" i="1">
                            <a:solidFill>
                              <a:schemeClr val="tx1"/>
                            </a:solidFill>
                            <a:latin typeface="Cambria Math" panose="02040503050406030204" pitchFamily="18" charset="0"/>
                            <a:cs typeface="Times New Roman" panose="02020603050405020304" pitchFamily="18" charset="0"/>
                          </a:rPr>
                        </m:ctrlPr>
                      </m:sSubPr>
                      <m:e>
                        <m:r>
                          <a:rPr lang="zh-TW" altLang="en-US" i="1">
                            <a:solidFill>
                              <a:schemeClr val="tx1"/>
                            </a:solidFill>
                            <a:latin typeface="Cambria Math" panose="02040503050406030204" pitchFamily="18" charset="0"/>
                            <a:cs typeface="Times New Roman" panose="02020603050405020304" pitchFamily="18" charset="0"/>
                          </a:rPr>
                          <m:t>𝜔</m:t>
                        </m:r>
                      </m:e>
                      <m:sub>
                        <m:r>
                          <a:rPr lang="en-US" altLang="zh-TW" i="1">
                            <a:solidFill>
                              <a:schemeClr val="tx1"/>
                            </a:solidFill>
                            <a:latin typeface="Cambria Math" panose="02040503050406030204" pitchFamily="18" charset="0"/>
                            <a:cs typeface="Times New Roman" panose="02020603050405020304" pitchFamily="18" charset="0"/>
                          </a:rPr>
                          <m:t>𝑀</m:t>
                        </m:r>
                      </m:sub>
                    </m:sSub>
                  </m:oMath>
                </a14:m>
                <a:r>
                  <a:rPr lang="zh-CN" altLang="zh-CN" dirty="0"/>
                  <a:t>时频谱重叠，频率组件混淆，导致别名效果，因此取样信号无法通过低通滤</a:t>
                </a:r>
                <a:r>
                  <a:rPr lang="zh-CN" altLang="en-US" dirty="0"/>
                  <a:t>器</a:t>
                </a:r>
                <a:r>
                  <a:rPr lang="zh-CN" altLang="zh-CN" dirty="0"/>
                  <a:t>。</a:t>
                </a:r>
              </a:p>
              <a:p>
                <a:pPr>
                  <a:buFont typeface="Wingdings" panose="05000000000000000000" pitchFamily="2" charset="2"/>
                  <a:buChar char="l"/>
                </a:pPr>
                <a:endParaRPr lang="en-US" altLang="zh-TW"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l"/>
                </a:pPr>
                <a:endParaRPr lang="en-US" altLang="zh-TW"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544" t="-2029" r="-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5176517"/>
      </p:ext>
    </p:extLst>
  </p:cSld>
  <p:clrMapOvr>
    <a:masterClrMapping/>
  </p:clrMapOvr>
  <p:transition spd="med">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总结</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38</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marL="111760" lvl="1" indent="0">
              <a:buNone/>
            </a:pPr>
            <a:r>
              <a:rPr lang="zh-CN" altLang="en-US" sz="2400" dirty="0">
                <a:solidFill>
                  <a:schemeClr val="tx1"/>
                </a:solidFill>
                <a:latin typeface="Times New Roman" pitchFamily="18" charset="0"/>
                <a:cs typeface="Times New Roman" pitchFamily="18" charset="0"/>
              </a:rPr>
              <a:t>课程要点：</a:t>
            </a:r>
            <a:endParaRPr lang="en-US" altLang="zh-CN" sz="2400" dirty="0">
              <a:solidFill>
                <a:schemeClr val="tx1"/>
              </a:solidFill>
              <a:latin typeface="Times New Roman" pitchFamily="18" charset="0"/>
              <a:cs typeface="Times New Roman" pitchFamily="18" charset="0"/>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复数的直角坐标、极坐标表示；复指数函数的直角坐标、极坐标表示；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 对系统的如下性质进行判断：记忆性、因果性、稳定性、时不变性、线性；</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对信号的周期性进行判断</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卷积运算</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不同傅里叶级数表示形式的相互转换；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 周期信号的傅里叶级数表示；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非周期信号的傅里叶变换与逆变换；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利用傅里叶级数、傅里叶变换计算系统的输出。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离散时间周期信号傅里叶级数表示；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离散时间非周期信号傅里叶变换与逆变换；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傅里叶级数与傅里叶变换常用性质与变换关系；</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计算奈奎斯特率。</a:t>
            </a:r>
          </a:p>
          <a:p>
            <a:pPr lvl="1">
              <a:lnSpc>
                <a:spcPct val="150000"/>
              </a:lnSpc>
              <a:buClr>
                <a:schemeClr val="accent2"/>
              </a:buClr>
              <a:buFont typeface="Wingdings" panose="05000000000000000000" pitchFamily="2" charset="2"/>
              <a:buChar char="l"/>
            </a:pPr>
            <a:endParaRPr lang="zh-CN" altLang="en-US" sz="2400" dirty="0"/>
          </a:p>
          <a:p>
            <a:pPr lvl="1">
              <a:lnSpc>
                <a:spcPct val="150000"/>
              </a:lnSpc>
              <a:buClr>
                <a:schemeClr val="accent2"/>
              </a:buClr>
              <a:buFont typeface="Wingdings" panose="05000000000000000000" pitchFamily="2" charset="2"/>
              <a:buChar char="l"/>
            </a:pPr>
            <a:endParaRPr lang="zh-CN" altLang="en-US" sz="2400" dirty="0"/>
          </a:p>
          <a:p>
            <a:pPr marL="111760" lvl="1" indent="0">
              <a:buNone/>
            </a:pPr>
            <a:endParaRPr lang="en-US" altLang="zh-TW"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26531814"/>
      </p:ext>
    </p:ext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4</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信号的概念：</a:t>
            </a:r>
            <a:r>
              <a:rPr lang="en-GB" altLang="zh-CN" sz="2400" dirty="0">
                <a:solidFill>
                  <a:schemeClr val="tx1"/>
                </a:solidFill>
                <a:latin typeface="Times New Roman" panose="02020603050405020304" pitchFamily="18" charset="0"/>
                <a:cs typeface="Times New Roman" panose="02020603050405020304" pitchFamily="18" charset="0"/>
              </a:rPr>
              <a:t>A signal is a pattern of variation of some form</a:t>
            </a:r>
            <a:r>
              <a:rPr lang="zh-CN" altLang="en-US" sz="2400" dirty="0">
                <a:solidFill>
                  <a:schemeClr val="tx1"/>
                </a:solidFill>
                <a:latin typeface="Times New Roman" panose="02020603050405020304" pitchFamily="18" charset="0"/>
                <a:cs typeface="Times New Roman" panose="02020603050405020304" pitchFamily="18" charset="0"/>
              </a:rPr>
              <a:t>（模式</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变量</a:t>
            </a:r>
            <a:r>
              <a:rPr lang="zh-CN" altLang="en-US" sz="2000" dirty="0">
                <a:solidFill>
                  <a:schemeClr val="tx1"/>
                </a:solidFill>
                <a:latin typeface="Times New Roman" panose="02020603050405020304" pitchFamily="18" charset="0"/>
                <a:cs typeface="Times New Roman" panose="02020603050405020304" pitchFamily="18" charset="0"/>
              </a:rPr>
              <a:t>）（</a:t>
            </a:r>
            <a:r>
              <a:rPr lang="zh-CN" altLang="zh-CN" sz="2000" dirty="0">
                <a:effectLst/>
                <a:ea typeface="Segoe UI Web (West European)"/>
              </a:rPr>
              <a:t>信号是某种形式的变异模式</a:t>
            </a:r>
            <a:r>
              <a:rPr lang="zh-CN" altLang="en-US" sz="2000" dirty="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信号的数学表达：</a:t>
            </a:r>
            <a:r>
              <a:rPr lang="en-GB" altLang="zh-CN" sz="2400" dirty="0">
                <a:solidFill>
                  <a:schemeClr val="tx1"/>
                </a:solidFill>
                <a:latin typeface="Times New Roman" panose="02020603050405020304" pitchFamily="18" charset="0"/>
                <a:cs typeface="Times New Roman" panose="02020603050405020304" pitchFamily="18" charset="0"/>
              </a:rPr>
              <a:t>Signals are represented as a function of one or more </a:t>
            </a:r>
            <a:r>
              <a:rPr lang="en-GB" altLang="zh-CN" sz="2400" b="1" dirty="0">
                <a:solidFill>
                  <a:schemeClr val="tx1"/>
                </a:solidFill>
                <a:latin typeface="Times New Roman" panose="02020603050405020304" pitchFamily="18" charset="0"/>
                <a:cs typeface="Times New Roman" panose="02020603050405020304" pitchFamily="18" charset="0"/>
              </a:rPr>
              <a:t>independent variables</a:t>
            </a:r>
            <a:r>
              <a:rPr lang="en-GB" altLang="zh-CN" sz="24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a:t>
            </a:r>
            <a:r>
              <a:rPr lang="zh-CN" altLang="zh-CN" sz="2000" dirty="0">
                <a:effectLst/>
                <a:ea typeface="Segoe UI Web (West European)"/>
              </a:rPr>
              <a:t>信号表示为一个或多个独立变量的函数</a:t>
            </a:r>
            <a:r>
              <a:rPr lang="zh-CN" altLang="en-US" sz="2000" dirty="0">
                <a:solidFill>
                  <a:schemeClr val="tx1"/>
                </a:solidFill>
                <a:latin typeface="Times New Roman" panose="02020603050405020304" pitchFamily="18" charset="0"/>
                <a:cs typeface="Times New Roman" panose="02020603050405020304" pitchFamily="18" charset="0"/>
              </a:rPr>
              <a:t>）</a:t>
            </a:r>
            <a:endParaRPr lang="en-GB" altLang="zh-CN"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信号的维数：信号的维数由除时间以外的维度数决定，</a:t>
            </a:r>
            <a:r>
              <a:rPr lang="en-US" altLang="zh-CN" sz="2400" dirty="0">
                <a:solidFill>
                  <a:schemeClr val="tx1"/>
                </a:solidFill>
                <a:latin typeface="Times New Roman" panose="02020603050405020304" pitchFamily="18" charset="0"/>
                <a:cs typeface="Times New Roman" panose="02020603050405020304" pitchFamily="18" charset="0"/>
              </a:rPr>
              <a:t>e.g., </a:t>
            </a:r>
            <a:r>
              <a:rPr lang="zh-CN" altLang="en-US" sz="2400" dirty="0">
                <a:solidFill>
                  <a:schemeClr val="tx1"/>
                </a:solidFill>
                <a:latin typeface="Times New Roman" panose="02020603050405020304" pitchFamily="18" charset="0"/>
                <a:cs typeface="Times New Roman" panose="02020603050405020304" pitchFamily="18" charset="0"/>
              </a:rPr>
              <a:t>声音信号是一维信号，一维信号即为实信号。</a:t>
            </a: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2000"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17" name="Picture 2">
            <a:extLst>
              <a:ext uri="{FF2B5EF4-FFF2-40B4-BE49-F238E27FC236}">
                <a16:creationId xmlns:a16="http://schemas.microsoft.com/office/drawing/2014/main" id="{45AAD48D-CF2D-42AB-B0F2-6FEC07C0C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425" y="3609975"/>
            <a:ext cx="3579250" cy="268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074854"/>
      </p:ext>
    </p:extLst>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4"/>
            <a:ext cx="11449897" cy="5036911"/>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连续时间信号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离散时间信号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周期信号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非周期信号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rgbClr val="FF0000"/>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l"/>
            </a:pPr>
            <a:r>
              <a:rPr lang="zh-CN" altLang="en-US" sz="2400" dirty="0">
                <a:solidFill>
                  <a:srgbClr val="FF0000"/>
                </a:solidFill>
                <a:latin typeface="Times New Roman" panose="02020603050405020304" pitchFamily="18" charset="0"/>
                <a:cs typeface="Times New Roman" panose="02020603050405020304" pitchFamily="18" charset="0"/>
              </a:rPr>
              <a:t>主观性：连续时间信号是时间间隔无限趋近于</a:t>
            </a:r>
            <a:r>
              <a:rPr lang="en-US" altLang="zh-CN" sz="2400" dirty="0">
                <a:solidFill>
                  <a:srgbClr val="FF0000"/>
                </a:solidFill>
                <a:latin typeface="Times New Roman" panose="02020603050405020304" pitchFamily="18" charset="0"/>
                <a:cs typeface="Times New Roman" panose="02020603050405020304" pitchFamily="18" charset="0"/>
              </a:rPr>
              <a:t>0</a:t>
            </a:r>
            <a:r>
              <a:rPr lang="zh-CN" altLang="en-US" sz="2400" dirty="0">
                <a:solidFill>
                  <a:srgbClr val="FF0000"/>
                </a:solidFill>
                <a:latin typeface="Times New Roman" panose="02020603050405020304" pitchFamily="18" charset="0"/>
                <a:cs typeface="Times New Roman" panose="02020603050405020304" pitchFamily="18" charset="0"/>
              </a:rPr>
              <a:t>的离散时间信号；</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215900" lvl="2" indent="0">
              <a:buNone/>
            </a:pP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非周期信号是周期趋于无穷大的周期信号。</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3168510-17D7-46AF-86C5-D33B0701EBCC}"/>
              </a:ext>
            </a:extLst>
          </p:cNvPr>
          <p:cNvPicPr>
            <a:picLocks noChangeAspect="1"/>
          </p:cNvPicPr>
          <p:nvPr/>
        </p:nvPicPr>
        <p:blipFill>
          <a:blip r:embed="rId2"/>
          <a:stretch>
            <a:fillRect/>
          </a:stretch>
        </p:blipFill>
        <p:spPr>
          <a:xfrm>
            <a:off x="5486411" y="1445559"/>
            <a:ext cx="2695564" cy="1856547"/>
          </a:xfrm>
          <a:prstGeom prst="rect">
            <a:avLst/>
          </a:prstGeom>
        </p:spPr>
      </p:pic>
      <p:pic>
        <p:nvPicPr>
          <p:cNvPr id="10" name="图片 9">
            <a:extLst>
              <a:ext uri="{FF2B5EF4-FFF2-40B4-BE49-F238E27FC236}">
                <a16:creationId xmlns:a16="http://schemas.microsoft.com/office/drawing/2014/main" id="{84BBE07B-22EE-4EC2-9857-FB2A4B5751DE}"/>
              </a:ext>
            </a:extLst>
          </p:cNvPr>
          <p:cNvPicPr>
            <a:picLocks noChangeAspect="1"/>
          </p:cNvPicPr>
          <p:nvPr/>
        </p:nvPicPr>
        <p:blipFill>
          <a:blip r:embed="rId3"/>
          <a:stretch>
            <a:fillRect/>
          </a:stretch>
        </p:blipFill>
        <p:spPr>
          <a:xfrm>
            <a:off x="8791216" y="1239545"/>
            <a:ext cx="3146043" cy="2268576"/>
          </a:xfrm>
          <a:prstGeom prst="rect">
            <a:avLst/>
          </a:prstGeom>
        </p:spPr>
      </p:pic>
      <p:pic>
        <p:nvPicPr>
          <p:cNvPr id="11" name="object 5">
            <a:extLst>
              <a:ext uri="{FF2B5EF4-FFF2-40B4-BE49-F238E27FC236}">
                <a16:creationId xmlns:a16="http://schemas.microsoft.com/office/drawing/2014/main" id="{6213935F-B5B1-4CEA-B06D-FB528249CC34}"/>
              </a:ext>
            </a:extLst>
          </p:cNvPr>
          <p:cNvPicPr/>
          <p:nvPr/>
        </p:nvPicPr>
        <p:blipFill>
          <a:blip r:embed="rId4" cstate="print"/>
          <a:stretch>
            <a:fillRect/>
          </a:stretch>
        </p:blipFill>
        <p:spPr>
          <a:xfrm>
            <a:off x="1124093" y="3823872"/>
            <a:ext cx="4673480" cy="925928"/>
          </a:xfrm>
          <a:prstGeom prst="rect">
            <a:avLst/>
          </a:prstGeom>
        </p:spPr>
      </p:pic>
      <p:pic>
        <p:nvPicPr>
          <p:cNvPr id="12" name="object 6">
            <a:extLst>
              <a:ext uri="{FF2B5EF4-FFF2-40B4-BE49-F238E27FC236}">
                <a16:creationId xmlns:a16="http://schemas.microsoft.com/office/drawing/2014/main" id="{870863B1-785F-4E87-BAD2-8B0FBDAD4369}"/>
              </a:ext>
            </a:extLst>
          </p:cNvPr>
          <p:cNvPicPr/>
          <p:nvPr/>
        </p:nvPicPr>
        <p:blipFill>
          <a:blip r:embed="rId5" cstate="print"/>
          <a:stretch>
            <a:fillRect/>
          </a:stretch>
        </p:blipFill>
        <p:spPr>
          <a:xfrm>
            <a:off x="6684342" y="3808213"/>
            <a:ext cx="4749680" cy="1047642"/>
          </a:xfrm>
          <a:prstGeom prst="rect">
            <a:avLst/>
          </a:prstGeom>
        </p:spPr>
      </p:pic>
    </p:spTree>
    <p:extLst>
      <p:ext uri="{BB962C8B-B14F-4D97-AF65-F5344CB8AC3E}">
        <p14:creationId xmlns:p14="http://schemas.microsoft.com/office/powerpoint/2010/main" val="562627352"/>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信号的分类（具有主观性）：</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3"/>
            </a:pPr>
            <a:r>
              <a:rPr lang="zh-CN" altLang="en-US" sz="2175" dirty="0">
                <a:solidFill>
                  <a:schemeClr val="tx1"/>
                </a:solidFill>
                <a:latin typeface="Times New Roman" panose="02020603050405020304" pitchFamily="18" charset="0"/>
                <a:cs typeface="Times New Roman" panose="02020603050405020304" pitchFamily="18" charset="0"/>
              </a:rPr>
              <a:t>模拟信号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数字信号（由信号幅度的连续性决定）</a:t>
            </a:r>
            <a:endParaRPr lang="en-US" altLang="zh-CN" sz="2175"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000">
                <a:latin typeface="Times New Roman" panose="02020603050405020304" pitchFamily="18" charset="0"/>
                <a:cs typeface="Times New Roman" panose="02020603050405020304" pitchFamily="18" charset="0"/>
              </a:rPr>
              <a:t>（</a:t>
            </a:r>
            <a:r>
              <a:rPr lang="zh-CN" altLang="zh-CN" sz="1600" dirty="0">
                <a:effectLst/>
                <a:ea typeface="Segoe UI Web (West European)"/>
              </a:rPr>
              <a:t>连续时间模拟</a:t>
            </a:r>
            <a:r>
              <a:rPr lang="zh-CN" altLang="en-US" sz="2000" dirty="0">
                <a:latin typeface="Times New Roman" panose="02020603050405020304" pitchFamily="18" charset="0"/>
                <a:cs typeface="Times New Roman" panose="02020603050405020304" pitchFamily="18" charset="0"/>
              </a:rPr>
              <a:t>）</a:t>
            </a:r>
            <a:endParaRPr lang="en-GB" altLang="zh-CN" sz="2000" dirty="0">
              <a:latin typeface="Times New Roman" panose="02020603050405020304" pitchFamily="18" charset="0"/>
              <a:cs typeface="Times New Roman" panose="02020603050405020304" pitchFamily="18" charset="0"/>
            </a:endParaRPr>
          </a:p>
        </p:txBody>
      </p:sp>
      <p:sp>
        <p:nvSpPr>
          <p:cNvPr id="102" name="object 3">
            <a:extLst>
              <a:ext uri="{FF2B5EF4-FFF2-40B4-BE49-F238E27FC236}">
                <a16:creationId xmlns:a16="http://schemas.microsoft.com/office/drawing/2014/main" id="{6DB8B097-D2CF-4BF4-BD70-A38D5FA80269}"/>
              </a:ext>
            </a:extLst>
          </p:cNvPr>
          <p:cNvSpPr txBox="1"/>
          <p:nvPr/>
        </p:nvSpPr>
        <p:spPr>
          <a:xfrm>
            <a:off x="707142" y="2019480"/>
            <a:ext cx="2220494" cy="235098"/>
          </a:xfrm>
          <a:prstGeom prst="rect">
            <a:avLst/>
          </a:prstGeom>
        </p:spPr>
        <p:txBody>
          <a:bodyPr vert="horz" wrap="square" lIns="0" tIns="11526" rIns="0" bIns="0" rtlCol="0">
            <a:spAutoFit/>
          </a:bodyPr>
          <a:lstStyle/>
          <a:p>
            <a:pPr marL="11527">
              <a:spcBef>
                <a:spcPts val="91"/>
              </a:spcBef>
              <a:tabLst>
                <a:tab pos="270297" algn="l"/>
              </a:tabLst>
            </a:pPr>
            <a:r>
              <a:rPr sz="1452" dirty="0">
                <a:latin typeface="Arial MT"/>
                <a:cs typeface="Arial MT"/>
              </a:rPr>
              <a:t>–	</a:t>
            </a:r>
            <a:r>
              <a:rPr sz="1452" spc="-5" dirty="0">
                <a:latin typeface="Arial MT"/>
                <a:cs typeface="Arial MT"/>
              </a:rPr>
              <a:t>Continuous</a:t>
            </a:r>
            <a:r>
              <a:rPr sz="1452" spc="-23" dirty="0">
                <a:latin typeface="Arial MT"/>
                <a:cs typeface="Arial MT"/>
              </a:rPr>
              <a:t> </a:t>
            </a:r>
            <a:r>
              <a:rPr sz="1452" spc="-5" dirty="0">
                <a:latin typeface="Arial MT"/>
                <a:cs typeface="Arial MT"/>
              </a:rPr>
              <a:t>time</a:t>
            </a:r>
            <a:r>
              <a:rPr sz="1452" spc="-18" dirty="0">
                <a:latin typeface="Arial MT"/>
                <a:cs typeface="Arial MT"/>
              </a:rPr>
              <a:t> </a:t>
            </a:r>
            <a:r>
              <a:rPr sz="1452" dirty="0">
                <a:latin typeface="Arial MT"/>
                <a:cs typeface="Arial MT"/>
              </a:rPr>
              <a:t>analog</a:t>
            </a:r>
          </a:p>
        </p:txBody>
      </p:sp>
      <p:grpSp>
        <p:nvGrpSpPr>
          <p:cNvPr id="103" name="object 4">
            <a:extLst>
              <a:ext uri="{FF2B5EF4-FFF2-40B4-BE49-F238E27FC236}">
                <a16:creationId xmlns:a16="http://schemas.microsoft.com/office/drawing/2014/main" id="{894D6CE1-5E68-48E0-8686-A6567400190E}"/>
              </a:ext>
            </a:extLst>
          </p:cNvPr>
          <p:cNvGrpSpPr/>
          <p:nvPr/>
        </p:nvGrpSpPr>
        <p:grpSpPr>
          <a:xfrm>
            <a:off x="1658616" y="2512506"/>
            <a:ext cx="3659521" cy="1465537"/>
            <a:chOff x="2825720" y="2482734"/>
            <a:chExt cx="4032250" cy="1614805"/>
          </a:xfrm>
        </p:grpSpPr>
        <p:sp>
          <p:nvSpPr>
            <p:cNvPr id="104" name="object 5">
              <a:extLst>
                <a:ext uri="{FF2B5EF4-FFF2-40B4-BE49-F238E27FC236}">
                  <a16:creationId xmlns:a16="http://schemas.microsoft.com/office/drawing/2014/main" id="{9A2F38B7-4F0B-4942-8F6A-EAE78224ADDE}"/>
                </a:ext>
              </a:extLst>
            </p:cNvPr>
            <p:cNvSpPr/>
            <p:nvPr/>
          </p:nvSpPr>
          <p:spPr>
            <a:xfrm>
              <a:off x="3041620" y="2498937"/>
              <a:ext cx="3095625" cy="1595755"/>
            </a:xfrm>
            <a:custGeom>
              <a:avLst/>
              <a:gdLst/>
              <a:ahLst/>
              <a:cxnLst/>
              <a:rect l="l" t="t" r="r" b="b"/>
              <a:pathLst>
                <a:path w="3095625" h="1595754">
                  <a:moveTo>
                    <a:pt x="0" y="1082952"/>
                  </a:moveTo>
                  <a:lnTo>
                    <a:pt x="36635" y="1034392"/>
                  </a:lnTo>
                  <a:lnTo>
                    <a:pt x="73262" y="986138"/>
                  </a:lnTo>
                  <a:lnTo>
                    <a:pt x="109851" y="938495"/>
                  </a:lnTo>
                  <a:lnTo>
                    <a:pt x="146372" y="891768"/>
                  </a:lnTo>
                  <a:lnTo>
                    <a:pt x="182797" y="846262"/>
                  </a:lnTo>
                  <a:lnTo>
                    <a:pt x="219098" y="802283"/>
                  </a:lnTo>
                  <a:lnTo>
                    <a:pt x="255244" y="760136"/>
                  </a:lnTo>
                  <a:lnTo>
                    <a:pt x="291208" y="720127"/>
                  </a:lnTo>
                  <a:lnTo>
                    <a:pt x="326959" y="682560"/>
                  </a:lnTo>
                  <a:lnTo>
                    <a:pt x="362470" y="647741"/>
                  </a:lnTo>
                  <a:lnTo>
                    <a:pt x="397711" y="615976"/>
                  </a:lnTo>
                  <a:lnTo>
                    <a:pt x="432654" y="587570"/>
                  </a:lnTo>
                  <a:lnTo>
                    <a:pt x="467269" y="562828"/>
                  </a:lnTo>
                  <a:lnTo>
                    <a:pt x="501527" y="542056"/>
                  </a:lnTo>
                  <a:lnTo>
                    <a:pt x="568858" y="513641"/>
                  </a:lnTo>
                  <a:lnTo>
                    <a:pt x="638934" y="506534"/>
                  </a:lnTo>
                  <a:lnTo>
                    <a:pt x="675778" y="515682"/>
                  </a:lnTo>
                  <a:lnTo>
                    <a:pt x="712368" y="532856"/>
                  </a:lnTo>
                  <a:lnTo>
                    <a:pt x="748665" y="556861"/>
                  </a:lnTo>
                  <a:lnTo>
                    <a:pt x="784630" y="586500"/>
                  </a:lnTo>
                  <a:lnTo>
                    <a:pt x="820224" y="620576"/>
                  </a:lnTo>
                  <a:lnTo>
                    <a:pt x="855409" y="657893"/>
                  </a:lnTo>
                  <a:lnTo>
                    <a:pt x="890146" y="697255"/>
                  </a:lnTo>
                  <a:lnTo>
                    <a:pt x="924395" y="737465"/>
                  </a:lnTo>
                  <a:lnTo>
                    <a:pt x="958119" y="777327"/>
                  </a:lnTo>
                  <a:lnTo>
                    <a:pt x="991278" y="815644"/>
                  </a:lnTo>
                  <a:lnTo>
                    <a:pt x="1023834" y="851221"/>
                  </a:lnTo>
                  <a:lnTo>
                    <a:pt x="1055748" y="882861"/>
                  </a:lnTo>
                  <a:lnTo>
                    <a:pt x="1086982" y="909367"/>
                  </a:lnTo>
                  <a:lnTo>
                    <a:pt x="1157908" y="953518"/>
                  </a:lnTo>
                  <a:lnTo>
                    <a:pt x="1197004" y="979042"/>
                  </a:lnTo>
                  <a:lnTo>
                    <a:pt x="1234878" y="1004465"/>
                  </a:lnTo>
                  <a:lnTo>
                    <a:pt x="1271624" y="1028143"/>
                  </a:lnTo>
                  <a:lnTo>
                    <a:pt x="1307336" y="1048428"/>
                  </a:lnTo>
                  <a:lnTo>
                    <a:pt x="1376035" y="1072232"/>
                  </a:lnTo>
                  <a:lnTo>
                    <a:pt x="1409209" y="1072458"/>
                  </a:lnTo>
                  <a:lnTo>
                    <a:pt x="1441725" y="1062705"/>
                  </a:lnTo>
                  <a:lnTo>
                    <a:pt x="1473677" y="1041325"/>
                  </a:lnTo>
                  <a:lnTo>
                    <a:pt x="1505159" y="1006672"/>
                  </a:lnTo>
                  <a:lnTo>
                    <a:pt x="1530425" y="958094"/>
                  </a:lnTo>
                  <a:lnTo>
                    <a:pt x="1553605" y="886492"/>
                  </a:lnTo>
                  <a:lnTo>
                    <a:pt x="1564560" y="843616"/>
                  </a:lnTo>
                  <a:lnTo>
                    <a:pt x="1575170" y="796856"/>
                  </a:lnTo>
                  <a:lnTo>
                    <a:pt x="1585494" y="746835"/>
                  </a:lnTo>
                  <a:lnTo>
                    <a:pt x="1595590" y="694177"/>
                  </a:lnTo>
                  <a:lnTo>
                    <a:pt x="1605519" y="639506"/>
                  </a:lnTo>
                  <a:lnTo>
                    <a:pt x="1615338" y="583445"/>
                  </a:lnTo>
                  <a:lnTo>
                    <a:pt x="1625106" y="526619"/>
                  </a:lnTo>
                  <a:lnTo>
                    <a:pt x="1634883" y="469651"/>
                  </a:lnTo>
                  <a:lnTo>
                    <a:pt x="1644728" y="413165"/>
                  </a:lnTo>
                  <a:lnTo>
                    <a:pt x="1654698" y="357785"/>
                  </a:lnTo>
                  <a:lnTo>
                    <a:pt x="1664854" y="304135"/>
                  </a:lnTo>
                  <a:lnTo>
                    <a:pt x="1675253" y="252838"/>
                  </a:lnTo>
                  <a:lnTo>
                    <a:pt x="1685955" y="204518"/>
                  </a:lnTo>
                  <a:lnTo>
                    <a:pt x="1697020" y="159799"/>
                  </a:lnTo>
                  <a:lnTo>
                    <a:pt x="1708504" y="119306"/>
                  </a:lnTo>
                  <a:lnTo>
                    <a:pt x="1732971" y="53488"/>
                  </a:lnTo>
                  <a:lnTo>
                    <a:pt x="1759828" y="12056"/>
                  </a:lnTo>
                  <a:lnTo>
                    <a:pt x="1789544" y="0"/>
                  </a:lnTo>
                  <a:lnTo>
                    <a:pt x="1805622" y="6547"/>
                  </a:lnTo>
                  <a:lnTo>
                    <a:pt x="1832239" y="35991"/>
                  </a:lnTo>
                  <a:lnTo>
                    <a:pt x="1861348" y="88500"/>
                  </a:lnTo>
                  <a:lnTo>
                    <a:pt x="1892608" y="161043"/>
                  </a:lnTo>
                  <a:lnTo>
                    <a:pt x="1908938" y="203880"/>
                  </a:lnTo>
                  <a:lnTo>
                    <a:pt x="1925677" y="250589"/>
                  </a:lnTo>
                  <a:lnTo>
                    <a:pt x="1942783" y="300791"/>
                  </a:lnTo>
                  <a:lnTo>
                    <a:pt x="1960214" y="354108"/>
                  </a:lnTo>
                  <a:lnTo>
                    <a:pt x="1977926" y="410160"/>
                  </a:lnTo>
                  <a:lnTo>
                    <a:pt x="1995877" y="468569"/>
                  </a:lnTo>
                  <a:lnTo>
                    <a:pt x="2014024" y="528955"/>
                  </a:lnTo>
                  <a:lnTo>
                    <a:pt x="2032325" y="590941"/>
                  </a:lnTo>
                  <a:lnTo>
                    <a:pt x="2050736" y="654147"/>
                  </a:lnTo>
                  <a:lnTo>
                    <a:pt x="2069216" y="718193"/>
                  </a:lnTo>
                  <a:lnTo>
                    <a:pt x="2087721" y="782703"/>
                  </a:lnTo>
                  <a:lnTo>
                    <a:pt x="2106209" y="847296"/>
                  </a:lnTo>
                  <a:lnTo>
                    <a:pt x="2124637" y="911593"/>
                  </a:lnTo>
                  <a:lnTo>
                    <a:pt x="2142963" y="975217"/>
                  </a:lnTo>
                  <a:lnTo>
                    <a:pt x="2161143" y="1037787"/>
                  </a:lnTo>
                  <a:lnTo>
                    <a:pt x="2179135" y="1098926"/>
                  </a:lnTo>
                  <a:lnTo>
                    <a:pt x="2196897" y="1158254"/>
                  </a:lnTo>
                  <a:lnTo>
                    <a:pt x="2214385" y="1215393"/>
                  </a:lnTo>
                  <a:lnTo>
                    <a:pt x="2231557" y="1269964"/>
                  </a:lnTo>
                  <a:lnTo>
                    <a:pt x="2248371" y="1321587"/>
                  </a:lnTo>
                  <a:lnTo>
                    <a:pt x="2264783" y="1369884"/>
                  </a:lnTo>
                  <a:lnTo>
                    <a:pt x="2280751" y="1414476"/>
                  </a:lnTo>
                  <a:lnTo>
                    <a:pt x="2296232" y="1454985"/>
                  </a:lnTo>
                  <a:lnTo>
                    <a:pt x="2311184" y="1491031"/>
                  </a:lnTo>
                  <a:lnTo>
                    <a:pt x="2339329" y="1548221"/>
                  </a:lnTo>
                  <a:lnTo>
                    <a:pt x="2364844" y="1583014"/>
                  </a:lnTo>
                  <a:lnTo>
                    <a:pt x="2397503" y="1595184"/>
                  </a:lnTo>
                  <a:lnTo>
                    <a:pt x="2411816" y="1586664"/>
                  </a:lnTo>
                  <a:lnTo>
                    <a:pt x="2437051" y="1544773"/>
                  </a:lnTo>
                  <a:lnTo>
                    <a:pt x="2458621" y="1475561"/>
                  </a:lnTo>
                  <a:lnTo>
                    <a:pt x="2468353" y="1432889"/>
                  </a:lnTo>
                  <a:lnTo>
                    <a:pt x="2477555" y="1386002"/>
                  </a:lnTo>
                  <a:lnTo>
                    <a:pt x="2486354" y="1335772"/>
                  </a:lnTo>
                  <a:lnTo>
                    <a:pt x="2494880" y="1283071"/>
                  </a:lnTo>
                  <a:lnTo>
                    <a:pt x="2503262" y="1228771"/>
                  </a:lnTo>
                  <a:lnTo>
                    <a:pt x="2511627" y="1173744"/>
                  </a:lnTo>
                  <a:lnTo>
                    <a:pt x="2520104" y="1118862"/>
                  </a:lnTo>
                  <a:lnTo>
                    <a:pt x="2528822" y="1064996"/>
                  </a:lnTo>
                  <a:lnTo>
                    <a:pt x="2537909" y="1013018"/>
                  </a:lnTo>
                  <a:lnTo>
                    <a:pt x="2547494" y="963801"/>
                  </a:lnTo>
                  <a:lnTo>
                    <a:pt x="2557705" y="918216"/>
                  </a:lnTo>
                  <a:lnTo>
                    <a:pt x="2568671" y="877134"/>
                  </a:lnTo>
                  <a:lnTo>
                    <a:pt x="2593382" y="811971"/>
                  </a:lnTo>
                  <a:lnTo>
                    <a:pt x="2622655" y="775287"/>
                  </a:lnTo>
                  <a:lnTo>
                    <a:pt x="2651023" y="765270"/>
                  </a:lnTo>
                  <a:lnTo>
                    <a:pt x="2683225" y="767179"/>
                  </a:lnTo>
                  <a:lnTo>
                    <a:pt x="2756131" y="800199"/>
                  </a:lnTo>
                  <a:lnTo>
                    <a:pt x="2795334" y="828023"/>
                  </a:lnTo>
                  <a:lnTo>
                    <a:pt x="2835370" y="861197"/>
                  </a:lnTo>
                  <a:lnTo>
                    <a:pt x="2875489" y="898077"/>
                  </a:lnTo>
                  <a:lnTo>
                    <a:pt x="2914941" y="937020"/>
                  </a:lnTo>
                  <a:lnTo>
                    <a:pt x="2952976" y="976382"/>
                  </a:lnTo>
                  <a:lnTo>
                    <a:pt x="2988842" y="1014519"/>
                  </a:lnTo>
                  <a:lnTo>
                    <a:pt x="3021790" y="1049787"/>
                  </a:lnTo>
                  <a:lnTo>
                    <a:pt x="3051070" y="1080542"/>
                  </a:lnTo>
                  <a:lnTo>
                    <a:pt x="3075931" y="1105141"/>
                  </a:lnTo>
                  <a:lnTo>
                    <a:pt x="3095624" y="1121940"/>
                  </a:lnTo>
                </a:path>
              </a:pathLst>
            </a:custGeom>
            <a:ln w="6349">
              <a:solidFill>
                <a:srgbClr val="0433FF"/>
              </a:solidFill>
            </a:ln>
          </p:spPr>
          <p:txBody>
            <a:bodyPr wrap="square" lIns="0" tIns="0" rIns="0" bIns="0" rtlCol="0"/>
            <a:lstStyle/>
            <a:p>
              <a:endParaRPr sz="1634"/>
            </a:p>
          </p:txBody>
        </p:sp>
        <p:sp>
          <p:nvSpPr>
            <p:cNvPr id="105" name="object 6">
              <a:extLst>
                <a:ext uri="{FF2B5EF4-FFF2-40B4-BE49-F238E27FC236}">
                  <a16:creationId xmlns:a16="http://schemas.microsoft.com/office/drawing/2014/main" id="{DCA32E25-7B94-4CEB-AA88-7F8E233ADF81}"/>
                </a:ext>
              </a:extLst>
            </p:cNvPr>
            <p:cNvSpPr/>
            <p:nvPr/>
          </p:nvSpPr>
          <p:spPr>
            <a:xfrm>
              <a:off x="2825720" y="3706698"/>
              <a:ext cx="4006850" cy="0"/>
            </a:xfrm>
            <a:custGeom>
              <a:avLst/>
              <a:gdLst/>
              <a:ahLst/>
              <a:cxnLst/>
              <a:rect l="l" t="t" r="r" b="b"/>
              <a:pathLst>
                <a:path w="4006850">
                  <a:moveTo>
                    <a:pt x="0" y="0"/>
                  </a:moveTo>
                  <a:lnTo>
                    <a:pt x="4006848" y="0"/>
                  </a:lnTo>
                </a:path>
              </a:pathLst>
            </a:custGeom>
            <a:ln w="8312">
              <a:solidFill>
                <a:srgbClr val="0433FF"/>
              </a:solidFill>
            </a:ln>
          </p:spPr>
          <p:txBody>
            <a:bodyPr wrap="square" lIns="0" tIns="0" rIns="0" bIns="0" rtlCol="0"/>
            <a:lstStyle/>
            <a:p>
              <a:endParaRPr sz="1634"/>
            </a:p>
          </p:txBody>
        </p:sp>
        <p:sp>
          <p:nvSpPr>
            <p:cNvPr id="106" name="object 7">
              <a:extLst>
                <a:ext uri="{FF2B5EF4-FFF2-40B4-BE49-F238E27FC236}">
                  <a16:creationId xmlns:a16="http://schemas.microsoft.com/office/drawing/2014/main" id="{01B76D9C-A1ED-40D1-91DC-9CF26EF06B99}"/>
                </a:ext>
              </a:extLst>
            </p:cNvPr>
            <p:cNvSpPr/>
            <p:nvPr/>
          </p:nvSpPr>
          <p:spPr>
            <a:xfrm>
              <a:off x="6781770" y="3668598"/>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07" name="object 8">
              <a:extLst>
                <a:ext uri="{FF2B5EF4-FFF2-40B4-BE49-F238E27FC236}">
                  <a16:creationId xmlns:a16="http://schemas.microsoft.com/office/drawing/2014/main" id="{AF315ADC-4F3A-457B-BA25-A80F4794EC93}"/>
                </a:ext>
              </a:extLst>
            </p:cNvPr>
            <p:cNvSpPr/>
            <p:nvPr/>
          </p:nvSpPr>
          <p:spPr>
            <a:xfrm>
              <a:off x="3041620" y="2508134"/>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08" name="object 9">
              <a:extLst>
                <a:ext uri="{FF2B5EF4-FFF2-40B4-BE49-F238E27FC236}">
                  <a16:creationId xmlns:a16="http://schemas.microsoft.com/office/drawing/2014/main" id="{A3D98CFD-EEA8-4019-8B52-DFF4C2965908}"/>
                </a:ext>
              </a:extLst>
            </p:cNvPr>
            <p:cNvSpPr/>
            <p:nvPr/>
          </p:nvSpPr>
          <p:spPr>
            <a:xfrm>
              <a:off x="3003520" y="248273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09" name="object 10">
            <a:extLst>
              <a:ext uri="{FF2B5EF4-FFF2-40B4-BE49-F238E27FC236}">
                <a16:creationId xmlns:a16="http://schemas.microsoft.com/office/drawing/2014/main" id="{6A9FC6DE-6C2F-464B-A742-44FCDEBE6E92}"/>
              </a:ext>
            </a:extLst>
          </p:cNvPr>
          <p:cNvSpPr txBox="1"/>
          <p:nvPr/>
        </p:nvSpPr>
        <p:spPr>
          <a:xfrm>
            <a:off x="717329" y="3600155"/>
            <a:ext cx="5462794" cy="1408046"/>
          </a:xfrm>
          <a:prstGeom prst="rect">
            <a:avLst/>
          </a:prstGeom>
        </p:spPr>
        <p:txBody>
          <a:bodyPr vert="horz" wrap="square" lIns="0" tIns="11526" rIns="0" bIns="0" rtlCol="0">
            <a:spAutoFit/>
          </a:bodyPr>
          <a:lstStyle/>
          <a:p>
            <a:pPr marR="1207403" algn="r">
              <a:spcBef>
                <a:spcPts val="91"/>
              </a:spcBef>
            </a:pPr>
            <a:r>
              <a:rPr sz="1271" dirty="0">
                <a:latin typeface="Arial MT"/>
                <a:cs typeface="Arial MT"/>
              </a:rPr>
              <a:t>time</a:t>
            </a:r>
          </a:p>
          <a:p>
            <a:pPr>
              <a:lnSpc>
                <a:spcPct val="100000"/>
              </a:lnSpc>
            </a:pPr>
            <a:endParaRPr sz="1316" dirty="0">
              <a:latin typeface="Arial MT"/>
              <a:cs typeface="Arial MT"/>
            </a:endParaRPr>
          </a:p>
          <a:p>
            <a:pPr marL="270873" indent="-259347">
              <a:buChar char="–"/>
              <a:tabLst>
                <a:tab pos="270297" algn="l"/>
                <a:tab pos="270873" algn="l"/>
              </a:tabLst>
            </a:pPr>
            <a:r>
              <a:rPr sz="1452" spc="-5" dirty="0">
                <a:latin typeface="Arial MT"/>
                <a:cs typeface="Arial MT"/>
              </a:rPr>
              <a:t>Continuous</a:t>
            </a:r>
            <a:r>
              <a:rPr sz="1452" dirty="0">
                <a:latin typeface="Arial MT"/>
                <a:cs typeface="Arial MT"/>
              </a:rPr>
              <a:t> </a:t>
            </a:r>
            <a:r>
              <a:rPr sz="1452" spc="-5" dirty="0">
                <a:latin typeface="Arial MT"/>
                <a:cs typeface="Arial MT"/>
              </a:rPr>
              <a:t>time</a:t>
            </a:r>
            <a:r>
              <a:rPr sz="1452" spc="5" dirty="0">
                <a:latin typeface="Arial MT"/>
                <a:cs typeface="Arial MT"/>
              </a:rPr>
              <a:t> </a:t>
            </a:r>
            <a:r>
              <a:rPr sz="1452" spc="-5" dirty="0">
                <a:latin typeface="Arial MT"/>
                <a:cs typeface="Arial MT"/>
              </a:rPr>
              <a:t>digital</a:t>
            </a:r>
            <a:r>
              <a:rPr sz="1452" spc="9" dirty="0">
                <a:latin typeface="Arial MT"/>
                <a:cs typeface="Arial MT"/>
              </a:rPr>
              <a:t> </a:t>
            </a:r>
            <a:r>
              <a:rPr sz="1452" dirty="0">
                <a:latin typeface="Arial MT"/>
                <a:cs typeface="Arial MT"/>
              </a:rPr>
              <a:t>(or </a:t>
            </a:r>
            <a:r>
              <a:rPr sz="1452" spc="-5" dirty="0">
                <a:latin typeface="Arial MT"/>
                <a:cs typeface="Arial MT"/>
              </a:rPr>
              <a:t>quantized)</a:t>
            </a:r>
            <a:r>
              <a:rPr lang="zh-CN" altLang="zh-CN" sz="1600" dirty="0">
                <a:effectLst/>
                <a:ea typeface="Segoe UI Web (West European)"/>
              </a:rPr>
              <a:t>连续时间数字化（或量化） </a:t>
            </a:r>
            <a:endParaRPr sz="1452" dirty="0">
              <a:latin typeface="Arial MT"/>
              <a:cs typeface="Arial MT"/>
            </a:endParaRPr>
          </a:p>
          <a:p>
            <a:pPr marL="633959" lvl="1" indent="-207477">
              <a:spcBef>
                <a:spcPts val="495"/>
              </a:spcBef>
              <a:buFont typeface="Wingdings"/>
              <a:buChar char=""/>
              <a:tabLst>
                <a:tab pos="633382" algn="l"/>
                <a:tab pos="633959" algn="l"/>
              </a:tabLst>
            </a:pPr>
            <a:r>
              <a:rPr sz="1271" dirty="0">
                <a:latin typeface="Arial MT"/>
                <a:cs typeface="Arial MT"/>
              </a:rPr>
              <a:t>binary</a:t>
            </a:r>
            <a:r>
              <a:rPr sz="1271" spc="-9" dirty="0">
                <a:latin typeface="Arial MT"/>
                <a:cs typeface="Arial MT"/>
              </a:rPr>
              <a:t> </a:t>
            </a:r>
            <a:r>
              <a:rPr sz="1271" dirty="0">
                <a:latin typeface="Arial MT"/>
                <a:cs typeface="Arial MT"/>
              </a:rPr>
              <a:t>sequence,</a:t>
            </a:r>
            <a:r>
              <a:rPr sz="1271" spc="-9" dirty="0">
                <a:latin typeface="Arial MT"/>
                <a:cs typeface="Arial MT"/>
              </a:rPr>
              <a:t> </a:t>
            </a:r>
            <a:r>
              <a:rPr sz="1271" dirty="0">
                <a:latin typeface="Arial MT"/>
                <a:cs typeface="Arial MT"/>
              </a:rPr>
              <a:t>where</a:t>
            </a:r>
            <a:r>
              <a:rPr sz="1271" spc="-5" dirty="0">
                <a:latin typeface="Arial MT"/>
                <a:cs typeface="Arial MT"/>
              </a:rPr>
              <a:t> </a:t>
            </a:r>
            <a:r>
              <a:rPr sz="1271" dirty="0">
                <a:latin typeface="Arial MT"/>
                <a:cs typeface="Arial MT"/>
              </a:rPr>
              <a:t>the</a:t>
            </a:r>
            <a:r>
              <a:rPr sz="1271" spc="-5" dirty="0">
                <a:latin typeface="Arial MT"/>
                <a:cs typeface="Arial MT"/>
              </a:rPr>
              <a:t> </a:t>
            </a:r>
            <a:r>
              <a:rPr sz="1271" dirty="0">
                <a:latin typeface="Arial MT"/>
                <a:cs typeface="Arial MT"/>
              </a:rPr>
              <a:t>values</a:t>
            </a:r>
            <a:r>
              <a:rPr sz="1271" spc="-5" dirty="0">
                <a:latin typeface="Arial MT"/>
                <a:cs typeface="Arial MT"/>
              </a:rPr>
              <a:t> </a:t>
            </a:r>
            <a:r>
              <a:rPr sz="1271" dirty="0">
                <a:latin typeface="Arial MT"/>
                <a:cs typeface="Arial MT"/>
              </a:rPr>
              <a:t>of</a:t>
            </a:r>
            <a:r>
              <a:rPr sz="1271" spc="-9" dirty="0">
                <a:latin typeface="Arial MT"/>
                <a:cs typeface="Arial MT"/>
              </a:rPr>
              <a:t> </a:t>
            </a:r>
            <a:r>
              <a:rPr sz="1271" dirty="0">
                <a:latin typeface="Arial MT"/>
                <a:cs typeface="Arial MT"/>
              </a:rPr>
              <a:t>the</a:t>
            </a:r>
            <a:r>
              <a:rPr sz="1271" spc="-5" dirty="0">
                <a:latin typeface="Arial MT"/>
                <a:cs typeface="Arial MT"/>
              </a:rPr>
              <a:t> function </a:t>
            </a:r>
            <a:r>
              <a:rPr sz="1271" dirty="0">
                <a:latin typeface="Arial MT"/>
                <a:cs typeface="Arial MT"/>
              </a:rPr>
              <a:t>can</a:t>
            </a:r>
            <a:r>
              <a:rPr sz="1271" spc="-5" dirty="0">
                <a:latin typeface="Arial MT"/>
                <a:cs typeface="Arial MT"/>
              </a:rPr>
              <a:t> </a:t>
            </a:r>
            <a:r>
              <a:rPr sz="1271" dirty="0">
                <a:latin typeface="Arial MT"/>
                <a:cs typeface="Arial MT"/>
              </a:rPr>
              <a:t>only</a:t>
            </a:r>
            <a:r>
              <a:rPr sz="1271" spc="-5" dirty="0">
                <a:latin typeface="Arial MT"/>
                <a:cs typeface="Arial MT"/>
              </a:rPr>
              <a:t> </a:t>
            </a:r>
            <a:r>
              <a:rPr sz="1271" dirty="0">
                <a:latin typeface="Arial MT"/>
                <a:cs typeface="Arial MT"/>
              </a:rPr>
              <a:t>be</a:t>
            </a:r>
            <a:r>
              <a:rPr sz="1271" spc="-5" dirty="0">
                <a:latin typeface="Arial MT"/>
                <a:cs typeface="Arial MT"/>
              </a:rPr>
              <a:t> </a:t>
            </a:r>
            <a:r>
              <a:rPr sz="1271" dirty="0">
                <a:latin typeface="Arial MT"/>
                <a:cs typeface="Arial MT"/>
              </a:rPr>
              <a:t>one</a:t>
            </a:r>
            <a:r>
              <a:rPr sz="1271" spc="-5" dirty="0">
                <a:latin typeface="Arial MT"/>
                <a:cs typeface="Arial MT"/>
              </a:rPr>
              <a:t> </a:t>
            </a:r>
            <a:r>
              <a:rPr sz="1271" dirty="0">
                <a:latin typeface="Arial MT"/>
                <a:cs typeface="Arial MT"/>
              </a:rPr>
              <a:t>or</a:t>
            </a:r>
            <a:r>
              <a:rPr sz="1271" spc="-9" dirty="0">
                <a:latin typeface="Arial MT"/>
                <a:cs typeface="Arial MT"/>
              </a:rPr>
              <a:t> </a:t>
            </a:r>
            <a:r>
              <a:rPr sz="1271" dirty="0">
                <a:latin typeface="Arial MT"/>
                <a:cs typeface="Arial MT"/>
              </a:rPr>
              <a:t>zero.</a:t>
            </a:r>
            <a:r>
              <a:rPr lang="zh-CN" altLang="en-US" sz="1600" dirty="0">
                <a:latin typeface="Arial MT"/>
                <a:cs typeface="Arial MT"/>
              </a:rPr>
              <a:t>（</a:t>
            </a:r>
            <a:r>
              <a:rPr lang="zh-CN" altLang="zh-CN" sz="1600" dirty="0">
                <a:effectLst/>
                <a:ea typeface="Segoe UI Web (West European)"/>
              </a:rPr>
              <a:t>二进制序列，其中函数的值只能是一个或零</a:t>
            </a:r>
            <a:r>
              <a:rPr lang="zh-CN" altLang="en-US" sz="1600" dirty="0">
                <a:effectLst/>
                <a:ea typeface="Segoe UI Web (West European)"/>
              </a:rPr>
              <a:t>）</a:t>
            </a:r>
            <a:endParaRPr sz="1600" dirty="0">
              <a:latin typeface="Arial MT"/>
              <a:cs typeface="Arial MT"/>
            </a:endParaRPr>
          </a:p>
        </p:txBody>
      </p:sp>
      <p:sp>
        <p:nvSpPr>
          <p:cNvPr id="110" name="object 11">
            <a:extLst>
              <a:ext uri="{FF2B5EF4-FFF2-40B4-BE49-F238E27FC236}">
                <a16:creationId xmlns:a16="http://schemas.microsoft.com/office/drawing/2014/main" id="{C964C146-BE4A-4604-B4AE-E3725BFB58FA}"/>
              </a:ext>
            </a:extLst>
          </p:cNvPr>
          <p:cNvSpPr txBox="1"/>
          <p:nvPr/>
        </p:nvSpPr>
        <p:spPr>
          <a:xfrm>
            <a:off x="1572040" y="2474394"/>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11" name="object 12">
            <a:extLst>
              <a:ext uri="{FF2B5EF4-FFF2-40B4-BE49-F238E27FC236}">
                <a16:creationId xmlns:a16="http://schemas.microsoft.com/office/drawing/2014/main" id="{A8685432-6E0B-4D96-BDAD-BBA33DCA26E5}"/>
              </a:ext>
            </a:extLst>
          </p:cNvPr>
          <p:cNvGrpSpPr/>
          <p:nvPr/>
        </p:nvGrpSpPr>
        <p:grpSpPr>
          <a:xfrm>
            <a:off x="1854559" y="5026660"/>
            <a:ext cx="3663555" cy="1311088"/>
            <a:chOff x="2676813" y="4930660"/>
            <a:chExt cx="4036695" cy="1444625"/>
          </a:xfrm>
        </p:grpSpPr>
        <p:sp>
          <p:nvSpPr>
            <p:cNvPr id="112" name="object 13">
              <a:extLst>
                <a:ext uri="{FF2B5EF4-FFF2-40B4-BE49-F238E27FC236}">
                  <a16:creationId xmlns:a16="http://schemas.microsoft.com/office/drawing/2014/main" id="{9587F7D6-8CDA-45CA-B178-E7C7407F6653}"/>
                </a:ext>
              </a:extLst>
            </p:cNvPr>
            <p:cNvSpPr/>
            <p:nvPr/>
          </p:nvSpPr>
          <p:spPr>
            <a:xfrm>
              <a:off x="2681258" y="5794259"/>
              <a:ext cx="4006850" cy="0"/>
            </a:xfrm>
            <a:custGeom>
              <a:avLst/>
              <a:gdLst/>
              <a:ahLst/>
              <a:cxnLst/>
              <a:rect l="l" t="t" r="r" b="b"/>
              <a:pathLst>
                <a:path w="4006850">
                  <a:moveTo>
                    <a:pt x="0" y="0"/>
                  </a:moveTo>
                  <a:lnTo>
                    <a:pt x="4006849" y="0"/>
                  </a:lnTo>
                </a:path>
              </a:pathLst>
            </a:custGeom>
            <a:ln w="8312">
              <a:solidFill>
                <a:srgbClr val="0433FF"/>
              </a:solidFill>
            </a:ln>
          </p:spPr>
          <p:txBody>
            <a:bodyPr wrap="square" lIns="0" tIns="0" rIns="0" bIns="0" rtlCol="0"/>
            <a:lstStyle/>
            <a:p>
              <a:endParaRPr sz="1634"/>
            </a:p>
          </p:txBody>
        </p:sp>
        <p:sp>
          <p:nvSpPr>
            <p:cNvPr id="113" name="object 14">
              <a:extLst>
                <a:ext uri="{FF2B5EF4-FFF2-40B4-BE49-F238E27FC236}">
                  <a16:creationId xmlns:a16="http://schemas.microsoft.com/office/drawing/2014/main" id="{5FBA3A4F-FCBC-4DB9-BE2C-BA576C57EEC8}"/>
                </a:ext>
              </a:extLst>
            </p:cNvPr>
            <p:cNvSpPr/>
            <p:nvPr/>
          </p:nvSpPr>
          <p:spPr>
            <a:xfrm>
              <a:off x="6637308"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14" name="object 15">
              <a:extLst>
                <a:ext uri="{FF2B5EF4-FFF2-40B4-BE49-F238E27FC236}">
                  <a16:creationId xmlns:a16="http://schemas.microsoft.com/office/drawing/2014/main" id="{F376BE40-DF66-49CE-84D3-4B064F976B89}"/>
                </a:ext>
              </a:extLst>
            </p:cNvPr>
            <p:cNvSpPr/>
            <p:nvPr/>
          </p:nvSpPr>
          <p:spPr>
            <a:xfrm>
              <a:off x="3041620" y="4956060"/>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15" name="object 16">
              <a:extLst>
                <a:ext uri="{FF2B5EF4-FFF2-40B4-BE49-F238E27FC236}">
                  <a16:creationId xmlns:a16="http://schemas.microsoft.com/office/drawing/2014/main" id="{840498B3-5048-48D1-8B73-06E8D5E763A1}"/>
                </a:ext>
              </a:extLst>
            </p:cNvPr>
            <p:cNvSpPr/>
            <p:nvPr/>
          </p:nvSpPr>
          <p:spPr>
            <a:xfrm>
              <a:off x="3003520" y="493066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16" name="object 17">
            <a:extLst>
              <a:ext uri="{FF2B5EF4-FFF2-40B4-BE49-F238E27FC236}">
                <a16:creationId xmlns:a16="http://schemas.microsoft.com/office/drawing/2014/main" id="{DF9C46BF-1CE3-4477-AB45-C44157C98089}"/>
              </a:ext>
            </a:extLst>
          </p:cNvPr>
          <p:cNvSpPr txBox="1"/>
          <p:nvPr/>
        </p:nvSpPr>
        <p:spPr>
          <a:xfrm>
            <a:off x="5327356" y="5840398"/>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p>
        </p:txBody>
      </p:sp>
      <p:sp>
        <p:nvSpPr>
          <p:cNvPr id="117" name="object 18">
            <a:extLst>
              <a:ext uri="{FF2B5EF4-FFF2-40B4-BE49-F238E27FC236}">
                <a16:creationId xmlns:a16="http://schemas.microsoft.com/office/drawing/2014/main" id="{1B003887-96D8-4C5A-A436-2B87CD40D003}"/>
              </a:ext>
            </a:extLst>
          </p:cNvPr>
          <p:cNvSpPr txBox="1"/>
          <p:nvPr/>
        </p:nvSpPr>
        <p:spPr>
          <a:xfrm>
            <a:off x="1772737" y="5052661"/>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18" name="object 19">
            <a:extLst>
              <a:ext uri="{FF2B5EF4-FFF2-40B4-BE49-F238E27FC236}">
                <a16:creationId xmlns:a16="http://schemas.microsoft.com/office/drawing/2014/main" id="{5E47914B-967A-436C-89DD-233DF1B1E70A}"/>
              </a:ext>
            </a:extLst>
          </p:cNvPr>
          <p:cNvGrpSpPr/>
          <p:nvPr/>
        </p:nvGrpSpPr>
        <p:grpSpPr>
          <a:xfrm>
            <a:off x="2054535" y="5477618"/>
            <a:ext cx="2747810" cy="665629"/>
            <a:chOff x="2897158" y="5427548"/>
            <a:chExt cx="3027680" cy="733425"/>
          </a:xfrm>
        </p:grpSpPr>
        <p:sp>
          <p:nvSpPr>
            <p:cNvPr id="119" name="object 20">
              <a:extLst>
                <a:ext uri="{FF2B5EF4-FFF2-40B4-BE49-F238E27FC236}">
                  <a16:creationId xmlns:a16="http://schemas.microsoft.com/office/drawing/2014/main" id="{F335D1CB-0972-45B8-94C9-0C9B39D763F9}"/>
                </a:ext>
              </a:extLst>
            </p:cNvPr>
            <p:cNvSpPr/>
            <p:nvPr/>
          </p:nvSpPr>
          <p:spPr>
            <a:xfrm>
              <a:off x="2897158" y="5433898"/>
              <a:ext cx="503555" cy="0"/>
            </a:xfrm>
            <a:custGeom>
              <a:avLst/>
              <a:gdLst/>
              <a:ahLst/>
              <a:cxnLst/>
              <a:rect l="l" t="t" r="r" b="b"/>
              <a:pathLst>
                <a:path w="503554">
                  <a:moveTo>
                    <a:pt x="0" y="0"/>
                  </a:moveTo>
                  <a:lnTo>
                    <a:pt x="503238" y="0"/>
                  </a:lnTo>
                </a:path>
              </a:pathLst>
            </a:custGeom>
            <a:ln w="12699">
              <a:solidFill>
                <a:srgbClr val="FF4C00"/>
              </a:solidFill>
            </a:ln>
          </p:spPr>
          <p:txBody>
            <a:bodyPr wrap="square" lIns="0" tIns="0" rIns="0" bIns="0" rtlCol="0"/>
            <a:lstStyle/>
            <a:p>
              <a:endParaRPr sz="1634"/>
            </a:p>
          </p:txBody>
        </p:sp>
        <p:sp>
          <p:nvSpPr>
            <p:cNvPr id="120" name="object 21">
              <a:extLst>
                <a:ext uri="{FF2B5EF4-FFF2-40B4-BE49-F238E27FC236}">
                  <a16:creationId xmlns:a16="http://schemas.microsoft.com/office/drawing/2014/main" id="{BD358C94-B47A-438D-804F-D2A615606817}"/>
                </a:ext>
              </a:extLst>
            </p:cNvPr>
            <p:cNvSpPr/>
            <p:nvPr/>
          </p:nvSpPr>
          <p:spPr>
            <a:xfrm>
              <a:off x="3401983" y="6154623"/>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1" name="object 22">
              <a:extLst>
                <a:ext uri="{FF2B5EF4-FFF2-40B4-BE49-F238E27FC236}">
                  <a16:creationId xmlns:a16="http://schemas.microsoft.com/office/drawing/2014/main" id="{45A14A86-F956-4102-BB27-80F8FE67C5C4}"/>
                </a:ext>
              </a:extLst>
            </p:cNvPr>
            <p:cNvSpPr/>
            <p:nvPr/>
          </p:nvSpPr>
          <p:spPr>
            <a:xfrm>
              <a:off x="3400395"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2" name="object 23">
              <a:extLst>
                <a:ext uri="{FF2B5EF4-FFF2-40B4-BE49-F238E27FC236}">
                  <a16:creationId xmlns:a16="http://schemas.microsoft.com/office/drawing/2014/main" id="{3B7F7011-FB56-468C-A83E-79D46E4C6F0E}"/>
                </a:ext>
              </a:extLst>
            </p:cNvPr>
            <p:cNvSpPr/>
            <p:nvPr/>
          </p:nvSpPr>
          <p:spPr>
            <a:xfrm>
              <a:off x="3905220"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3" name="object 24">
              <a:extLst>
                <a:ext uri="{FF2B5EF4-FFF2-40B4-BE49-F238E27FC236}">
                  <a16:creationId xmlns:a16="http://schemas.microsoft.com/office/drawing/2014/main" id="{FB347DCA-ACF9-4315-B6E7-A4632DA57A4B}"/>
                </a:ext>
              </a:extLst>
            </p:cNvPr>
            <p:cNvSpPr/>
            <p:nvPr/>
          </p:nvSpPr>
          <p:spPr>
            <a:xfrm>
              <a:off x="3905220" y="5433898"/>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24" name="object 25">
              <a:extLst>
                <a:ext uri="{FF2B5EF4-FFF2-40B4-BE49-F238E27FC236}">
                  <a16:creationId xmlns:a16="http://schemas.microsoft.com/office/drawing/2014/main" id="{5C2C95D0-6DD8-4916-84E1-4EA7243FE433}"/>
                </a:ext>
              </a:extLst>
            </p:cNvPr>
            <p:cNvSpPr/>
            <p:nvPr/>
          </p:nvSpPr>
          <p:spPr>
            <a:xfrm>
              <a:off x="4410045" y="6154623"/>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25" name="object 26">
              <a:extLst>
                <a:ext uri="{FF2B5EF4-FFF2-40B4-BE49-F238E27FC236}">
                  <a16:creationId xmlns:a16="http://schemas.microsoft.com/office/drawing/2014/main" id="{676C393D-0E94-4F64-AEEA-AF42902C0382}"/>
                </a:ext>
              </a:extLst>
            </p:cNvPr>
            <p:cNvSpPr/>
            <p:nvPr/>
          </p:nvSpPr>
          <p:spPr>
            <a:xfrm>
              <a:off x="4408458"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6" name="object 27">
              <a:extLst>
                <a:ext uri="{FF2B5EF4-FFF2-40B4-BE49-F238E27FC236}">
                  <a16:creationId xmlns:a16="http://schemas.microsoft.com/office/drawing/2014/main" id="{48FAD041-029F-43AD-B261-91747555840B}"/>
                </a:ext>
              </a:extLst>
            </p:cNvPr>
            <p:cNvSpPr/>
            <p:nvPr/>
          </p:nvSpPr>
          <p:spPr>
            <a:xfrm>
              <a:off x="4913283"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7" name="object 28">
              <a:extLst>
                <a:ext uri="{FF2B5EF4-FFF2-40B4-BE49-F238E27FC236}">
                  <a16:creationId xmlns:a16="http://schemas.microsoft.com/office/drawing/2014/main" id="{E18679CF-70ED-42A3-BCBF-EB8CD56D63EE}"/>
                </a:ext>
              </a:extLst>
            </p:cNvPr>
            <p:cNvSpPr/>
            <p:nvPr/>
          </p:nvSpPr>
          <p:spPr>
            <a:xfrm>
              <a:off x="4913283" y="5433898"/>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8" name="object 29">
              <a:extLst>
                <a:ext uri="{FF2B5EF4-FFF2-40B4-BE49-F238E27FC236}">
                  <a16:creationId xmlns:a16="http://schemas.microsoft.com/office/drawing/2014/main" id="{AE8D03B7-FD16-4486-8896-D26D7C80126B}"/>
                </a:ext>
              </a:extLst>
            </p:cNvPr>
            <p:cNvSpPr/>
            <p:nvPr/>
          </p:nvSpPr>
          <p:spPr>
            <a:xfrm>
              <a:off x="5418108" y="6154623"/>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9" name="object 30">
              <a:extLst>
                <a:ext uri="{FF2B5EF4-FFF2-40B4-BE49-F238E27FC236}">
                  <a16:creationId xmlns:a16="http://schemas.microsoft.com/office/drawing/2014/main" id="{D4B478A1-522B-4691-9FFE-6BD9488EF452}"/>
                </a:ext>
              </a:extLst>
            </p:cNvPr>
            <p:cNvSpPr/>
            <p:nvPr/>
          </p:nvSpPr>
          <p:spPr>
            <a:xfrm>
              <a:off x="5416520"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30" name="object 31">
              <a:extLst>
                <a:ext uri="{FF2B5EF4-FFF2-40B4-BE49-F238E27FC236}">
                  <a16:creationId xmlns:a16="http://schemas.microsoft.com/office/drawing/2014/main" id="{A5240865-10D0-48D7-9961-91625FA1C3C8}"/>
                </a:ext>
              </a:extLst>
            </p:cNvPr>
            <p:cNvSpPr/>
            <p:nvPr/>
          </p:nvSpPr>
          <p:spPr>
            <a:xfrm>
              <a:off x="5921345"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grpSp>
      <p:sp>
        <p:nvSpPr>
          <p:cNvPr id="131" name="object 3">
            <a:extLst>
              <a:ext uri="{FF2B5EF4-FFF2-40B4-BE49-F238E27FC236}">
                <a16:creationId xmlns:a16="http://schemas.microsoft.com/office/drawing/2014/main" id="{14EA25F3-B153-4F59-A2C3-69E5FA023EE4}"/>
              </a:ext>
            </a:extLst>
          </p:cNvPr>
          <p:cNvSpPr txBox="1"/>
          <p:nvPr/>
        </p:nvSpPr>
        <p:spPr>
          <a:xfrm>
            <a:off x="6393483" y="2088635"/>
            <a:ext cx="2225680" cy="514597"/>
          </a:xfrm>
          <a:prstGeom prst="rect">
            <a:avLst/>
          </a:prstGeom>
        </p:spPr>
        <p:txBody>
          <a:bodyPr vert="horz" wrap="square" lIns="0" tIns="11526" rIns="0" bIns="0" rtlCol="0">
            <a:spAutoFit/>
          </a:bodyPr>
          <a:lstStyle/>
          <a:p>
            <a:pPr marL="322743" indent="-311216">
              <a:spcBef>
                <a:spcPts val="91"/>
              </a:spcBef>
              <a:buFontTx/>
              <a:buChar char="•"/>
              <a:tabLst>
                <a:tab pos="322166" algn="l"/>
                <a:tab pos="322743" algn="l"/>
              </a:tabLst>
            </a:pPr>
            <a:r>
              <a:rPr sz="1634" spc="-5" dirty="0">
                <a:solidFill>
                  <a:srgbClr val="3333FF"/>
                </a:solidFill>
                <a:latin typeface="Arial MT"/>
                <a:cs typeface="Arial MT"/>
              </a:rPr>
              <a:t>Discrete</a:t>
            </a:r>
            <a:r>
              <a:rPr sz="1634" spc="-23" dirty="0">
                <a:solidFill>
                  <a:srgbClr val="3333FF"/>
                </a:solidFill>
                <a:latin typeface="Arial MT"/>
                <a:cs typeface="Arial MT"/>
              </a:rPr>
              <a:t> </a:t>
            </a:r>
            <a:r>
              <a:rPr sz="1634" spc="-5" dirty="0">
                <a:solidFill>
                  <a:srgbClr val="3333FF"/>
                </a:solidFill>
                <a:latin typeface="Arial MT"/>
                <a:cs typeface="Arial MT"/>
              </a:rPr>
              <a:t>time</a:t>
            </a:r>
            <a:r>
              <a:rPr sz="1634" spc="-18" dirty="0">
                <a:solidFill>
                  <a:srgbClr val="3333FF"/>
                </a:solidFill>
                <a:latin typeface="Arial MT"/>
                <a:cs typeface="Arial MT"/>
              </a:rPr>
              <a:t> </a:t>
            </a:r>
            <a:r>
              <a:rPr sz="1634" dirty="0">
                <a:solidFill>
                  <a:srgbClr val="3333FF"/>
                </a:solidFill>
                <a:latin typeface="Arial MT"/>
                <a:cs typeface="Arial MT"/>
              </a:rPr>
              <a:t>analog</a:t>
            </a:r>
            <a:r>
              <a:rPr lang="zh-CN" altLang="en-US" sz="1634" dirty="0">
                <a:solidFill>
                  <a:srgbClr val="3333FF"/>
                </a:solidFill>
                <a:latin typeface="Arial MT"/>
                <a:cs typeface="Arial MT"/>
              </a:rPr>
              <a:t>（</a:t>
            </a:r>
            <a:r>
              <a:rPr lang="zh-CN" altLang="zh-CN" sz="1600" dirty="0">
                <a:effectLst/>
                <a:ea typeface="Segoe UI Web (West European)"/>
              </a:rPr>
              <a:t>离散时间模拟</a:t>
            </a:r>
            <a:r>
              <a:rPr lang="zh-CN" altLang="en-US" sz="1634" dirty="0">
                <a:solidFill>
                  <a:srgbClr val="3333FF"/>
                </a:solidFill>
                <a:latin typeface="Arial MT"/>
                <a:cs typeface="Arial MT"/>
              </a:rPr>
              <a:t>）</a:t>
            </a:r>
            <a:endParaRPr sz="1634" dirty="0">
              <a:latin typeface="Arial MT"/>
              <a:cs typeface="Arial MT"/>
            </a:endParaRPr>
          </a:p>
        </p:txBody>
      </p:sp>
      <p:grpSp>
        <p:nvGrpSpPr>
          <p:cNvPr id="132" name="object 5">
            <a:extLst>
              <a:ext uri="{FF2B5EF4-FFF2-40B4-BE49-F238E27FC236}">
                <a16:creationId xmlns:a16="http://schemas.microsoft.com/office/drawing/2014/main" id="{44F6B9BE-A247-4B01-A4CF-47D789DC2C55}"/>
              </a:ext>
            </a:extLst>
          </p:cNvPr>
          <p:cNvGrpSpPr/>
          <p:nvPr/>
        </p:nvGrpSpPr>
        <p:grpSpPr>
          <a:xfrm>
            <a:off x="7754420" y="2581662"/>
            <a:ext cx="3665284" cy="1465537"/>
            <a:chOff x="2819688" y="2482735"/>
            <a:chExt cx="4038600" cy="1614805"/>
          </a:xfrm>
        </p:grpSpPr>
        <p:sp>
          <p:nvSpPr>
            <p:cNvPr id="133" name="object 6">
              <a:extLst>
                <a:ext uri="{FF2B5EF4-FFF2-40B4-BE49-F238E27FC236}">
                  <a16:creationId xmlns:a16="http://schemas.microsoft.com/office/drawing/2014/main" id="{B42E7AEE-05B7-4F43-8F69-153F8DA982EE}"/>
                </a:ext>
              </a:extLst>
            </p:cNvPr>
            <p:cNvSpPr/>
            <p:nvPr/>
          </p:nvSpPr>
          <p:spPr>
            <a:xfrm>
              <a:off x="3041620" y="2498937"/>
              <a:ext cx="3095625" cy="1595755"/>
            </a:xfrm>
            <a:custGeom>
              <a:avLst/>
              <a:gdLst/>
              <a:ahLst/>
              <a:cxnLst/>
              <a:rect l="l" t="t" r="r" b="b"/>
              <a:pathLst>
                <a:path w="3095625" h="1595754">
                  <a:moveTo>
                    <a:pt x="0" y="1082952"/>
                  </a:moveTo>
                  <a:lnTo>
                    <a:pt x="36635" y="1034392"/>
                  </a:lnTo>
                  <a:lnTo>
                    <a:pt x="73262" y="986138"/>
                  </a:lnTo>
                  <a:lnTo>
                    <a:pt x="109851" y="938495"/>
                  </a:lnTo>
                  <a:lnTo>
                    <a:pt x="146372" y="891768"/>
                  </a:lnTo>
                  <a:lnTo>
                    <a:pt x="182797" y="846262"/>
                  </a:lnTo>
                  <a:lnTo>
                    <a:pt x="219098" y="802283"/>
                  </a:lnTo>
                  <a:lnTo>
                    <a:pt x="255244" y="760136"/>
                  </a:lnTo>
                  <a:lnTo>
                    <a:pt x="291208" y="720127"/>
                  </a:lnTo>
                  <a:lnTo>
                    <a:pt x="326959" y="682560"/>
                  </a:lnTo>
                  <a:lnTo>
                    <a:pt x="362470" y="647741"/>
                  </a:lnTo>
                  <a:lnTo>
                    <a:pt x="397711" y="615976"/>
                  </a:lnTo>
                  <a:lnTo>
                    <a:pt x="432654" y="587570"/>
                  </a:lnTo>
                  <a:lnTo>
                    <a:pt x="467269" y="562828"/>
                  </a:lnTo>
                  <a:lnTo>
                    <a:pt x="501527" y="542056"/>
                  </a:lnTo>
                  <a:lnTo>
                    <a:pt x="568858" y="513641"/>
                  </a:lnTo>
                  <a:lnTo>
                    <a:pt x="638934" y="506534"/>
                  </a:lnTo>
                  <a:lnTo>
                    <a:pt x="675778" y="515682"/>
                  </a:lnTo>
                  <a:lnTo>
                    <a:pt x="712368" y="532856"/>
                  </a:lnTo>
                  <a:lnTo>
                    <a:pt x="748665" y="556861"/>
                  </a:lnTo>
                  <a:lnTo>
                    <a:pt x="784630" y="586500"/>
                  </a:lnTo>
                  <a:lnTo>
                    <a:pt x="820224" y="620576"/>
                  </a:lnTo>
                  <a:lnTo>
                    <a:pt x="855409" y="657893"/>
                  </a:lnTo>
                  <a:lnTo>
                    <a:pt x="890146" y="697255"/>
                  </a:lnTo>
                  <a:lnTo>
                    <a:pt x="924395" y="737465"/>
                  </a:lnTo>
                  <a:lnTo>
                    <a:pt x="958119" y="777327"/>
                  </a:lnTo>
                  <a:lnTo>
                    <a:pt x="991278" y="815644"/>
                  </a:lnTo>
                  <a:lnTo>
                    <a:pt x="1023834" y="851221"/>
                  </a:lnTo>
                  <a:lnTo>
                    <a:pt x="1055748" y="882861"/>
                  </a:lnTo>
                  <a:lnTo>
                    <a:pt x="1086982" y="909367"/>
                  </a:lnTo>
                  <a:lnTo>
                    <a:pt x="1157908" y="953518"/>
                  </a:lnTo>
                  <a:lnTo>
                    <a:pt x="1197004" y="979042"/>
                  </a:lnTo>
                  <a:lnTo>
                    <a:pt x="1234878" y="1004465"/>
                  </a:lnTo>
                  <a:lnTo>
                    <a:pt x="1271624" y="1028143"/>
                  </a:lnTo>
                  <a:lnTo>
                    <a:pt x="1307336" y="1048428"/>
                  </a:lnTo>
                  <a:lnTo>
                    <a:pt x="1376035" y="1072232"/>
                  </a:lnTo>
                  <a:lnTo>
                    <a:pt x="1409209" y="1072458"/>
                  </a:lnTo>
                  <a:lnTo>
                    <a:pt x="1441725" y="1062705"/>
                  </a:lnTo>
                  <a:lnTo>
                    <a:pt x="1473677" y="1041325"/>
                  </a:lnTo>
                  <a:lnTo>
                    <a:pt x="1505159" y="1006672"/>
                  </a:lnTo>
                  <a:lnTo>
                    <a:pt x="1530425" y="958094"/>
                  </a:lnTo>
                  <a:lnTo>
                    <a:pt x="1553605" y="886492"/>
                  </a:lnTo>
                  <a:lnTo>
                    <a:pt x="1564560" y="843616"/>
                  </a:lnTo>
                  <a:lnTo>
                    <a:pt x="1575170" y="796856"/>
                  </a:lnTo>
                  <a:lnTo>
                    <a:pt x="1585494" y="746835"/>
                  </a:lnTo>
                  <a:lnTo>
                    <a:pt x="1595590" y="694177"/>
                  </a:lnTo>
                  <a:lnTo>
                    <a:pt x="1605519" y="639506"/>
                  </a:lnTo>
                  <a:lnTo>
                    <a:pt x="1615338" y="583445"/>
                  </a:lnTo>
                  <a:lnTo>
                    <a:pt x="1625106" y="526619"/>
                  </a:lnTo>
                  <a:lnTo>
                    <a:pt x="1634883" y="469651"/>
                  </a:lnTo>
                  <a:lnTo>
                    <a:pt x="1644728" y="413165"/>
                  </a:lnTo>
                  <a:lnTo>
                    <a:pt x="1654698" y="357785"/>
                  </a:lnTo>
                  <a:lnTo>
                    <a:pt x="1664854" y="304135"/>
                  </a:lnTo>
                  <a:lnTo>
                    <a:pt x="1675253" y="252838"/>
                  </a:lnTo>
                  <a:lnTo>
                    <a:pt x="1685955" y="204518"/>
                  </a:lnTo>
                  <a:lnTo>
                    <a:pt x="1697020" y="159799"/>
                  </a:lnTo>
                  <a:lnTo>
                    <a:pt x="1708504" y="119306"/>
                  </a:lnTo>
                  <a:lnTo>
                    <a:pt x="1732971" y="53488"/>
                  </a:lnTo>
                  <a:lnTo>
                    <a:pt x="1759828" y="12056"/>
                  </a:lnTo>
                  <a:lnTo>
                    <a:pt x="1789544" y="0"/>
                  </a:lnTo>
                  <a:lnTo>
                    <a:pt x="1805622" y="6547"/>
                  </a:lnTo>
                  <a:lnTo>
                    <a:pt x="1832239" y="35991"/>
                  </a:lnTo>
                  <a:lnTo>
                    <a:pt x="1861348" y="88500"/>
                  </a:lnTo>
                  <a:lnTo>
                    <a:pt x="1892608" y="161043"/>
                  </a:lnTo>
                  <a:lnTo>
                    <a:pt x="1908938" y="203880"/>
                  </a:lnTo>
                  <a:lnTo>
                    <a:pt x="1925677" y="250589"/>
                  </a:lnTo>
                  <a:lnTo>
                    <a:pt x="1942783" y="300791"/>
                  </a:lnTo>
                  <a:lnTo>
                    <a:pt x="1960214" y="354108"/>
                  </a:lnTo>
                  <a:lnTo>
                    <a:pt x="1977926" y="410160"/>
                  </a:lnTo>
                  <a:lnTo>
                    <a:pt x="1995877" y="468569"/>
                  </a:lnTo>
                  <a:lnTo>
                    <a:pt x="2014024" y="528955"/>
                  </a:lnTo>
                  <a:lnTo>
                    <a:pt x="2032325" y="590941"/>
                  </a:lnTo>
                  <a:lnTo>
                    <a:pt x="2050736" y="654147"/>
                  </a:lnTo>
                  <a:lnTo>
                    <a:pt x="2069216" y="718193"/>
                  </a:lnTo>
                  <a:lnTo>
                    <a:pt x="2087721" y="782703"/>
                  </a:lnTo>
                  <a:lnTo>
                    <a:pt x="2106209" y="847296"/>
                  </a:lnTo>
                  <a:lnTo>
                    <a:pt x="2124637" y="911593"/>
                  </a:lnTo>
                  <a:lnTo>
                    <a:pt x="2142963" y="975217"/>
                  </a:lnTo>
                  <a:lnTo>
                    <a:pt x="2161143" y="1037787"/>
                  </a:lnTo>
                  <a:lnTo>
                    <a:pt x="2179135" y="1098926"/>
                  </a:lnTo>
                  <a:lnTo>
                    <a:pt x="2196897" y="1158254"/>
                  </a:lnTo>
                  <a:lnTo>
                    <a:pt x="2214385" y="1215393"/>
                  </a:lnTo>
                  <a:lnTo>
                    <a:pt x="2231557" y="1269964"/>
                  </a:lnTo>
                  <a:lnTo>
                    <a:pt x="2248371" y="1321587"/>
                  </a:lnTo>
                  <a:lnTo>
                    <a:pt x="2264783" y="1369884"/>
                  </a:lnTo>
                  <a:lnTo>
                    <a:pt x="2280751" y="1414476"/>
                  </a:lnTo>
                  <a:lnTo>
                    <a:pt x="2296232" y="1454985"/>
                  </a:lnTo>
                  <a:lnTo>
                    <a:pt x="2311184" y="1491031"/>
                  </a:lnTo>
                  <a:lnTo>
                    <a:pt x="2339329" y="1548221"/>
                  </a:lnTo>
                  <a:lnTo>
                    <a:pt x="2364844" y="1583014"/>
                  </a:lnTo>
                  <a:lnTo>
                    <a:pt x="2397503" y="1595184"/>
                  </a:lnTo>
                  <a:lnTo>
                    <a:pt x="2411816" y="1586664"/>
                  </a:lnTo>
                  <a:lnTo>
                    <a:pt x="2437051" y="1544773"/>
                  </a:lnTo>
                  <a:lnTo>
                    <a:pt x="2458621" y="1475561"/>
                  </a:lnTo>
                  <a:lnTo>
                    <a:pt x="2468353" y="1432889"/>
                  </a:lnTo>
                  <a:lnTo>
                    <a:pt x="2477555" y="1386002"/>
                  </a:lnTo>
                  <a:lnTo>
                    <a:pt x="2486354" y="1335772"/>
                  </a:lnTo>
                  <a:lnTo>
                    <a:pt x="2494880" y="1283071"/>
                  </a:lnTo>
                  <a:lnTo>
                    <a:pt x="2503262" y="1228771"/>
                  </a:lnTo>
                  <a:lnTo>
                    <a:pt x="2511627" y="1173744"/>
                  </a:lnTo>
                  <a:lnTo>
                    <a:pt x="2520104" y="1118862"/>
                  </a:lnTo>
                  <a:lnTo>
                    <a:pt x="2528822" y="1064996"/>
                  </a:lnTo>
                  <a:lnTo>
                    <a:pt x="2537909" y="1013018"/>
                  </a:lnTo>
                  <a:lnTo>
                    <a:pt x="2547494" y="963801"/>
                  </a:lnTo>
                  <a:lnTo>
                    <a:pt x="2557705" y="918216"/>
                  </a:lnTo>
                  <a:lnTo>
                    <a:pt x="2568671" y="877134"/>
                  </a:lnTo>
                  <a:lnTo>
                    <a:pt x="2593382" y="811971"/>
                  </a:lnTo>
                  <a:lnTo>
                    <a:pt x="2622655" y="775287"/>
                  </a:lnTo>
                  <a:lnTo>
                    <a:pt x="2651023" y="765270"/>
                  </a:lnTo>
                  <a:lnTo>
                    <a:pt x="2683225" y="767179"/>
                  </a:lnTo>
                  <a:lnTo>
                    <a:pt x="2756131" y="800199"/>
                  </a:lnTo>
                  <a:lnTo>
                    <a:pt x="2795334" y="828023"/>
                  </a:lnTo>
                  <a:lnTo>
                    <a:pt x="2835370" y="861197"/>
                  </a:lnTo>
                  <a:lnTo>
                    <a:pt x="2875489" y="898077"/>
                  </a:lnTo>
                  <a:lnTo>
                    <a:pt x="2914941" y="937020"/>
                  </a:lnTo>
                  <a:lnTo>
                    <a:pt x="2952976" y="976382"/>
                  </a:lnTo>
                  <a:lnTo>
                    <a:pt x="2988842" y="1014519"/>
                  </a:lnTo>
                  <a:lnTo>
                    <a:pt x="3021790" y="1049787"/>
                  </a:lnTo>
                  <a:lnTo>
                    <a:pt x="3051070" y="1080542"/>
                  </a:lnTo>
                  <a:lnTo>
                    <a:pt x="3075931" y="1105141"/>
                  </a:lnTo>
                  <a:lnTo>
                    <a:pt x="3095624" y="1121940"/>
                  </a:lnTo>
                </a:path>
              </a:pathLst>
            </a:custGeom>
            <a:ln w="6349">
              <a:solidFill>
                <a:srgbClr val="0433FF"/>
              </a:solidFill>
            </a:ln>
          </p:spPr>
          <p:txBody>
            <a:bodyPr wrap="square" lIns="0" tIns="0" rIns="0" bIns="0" rtlCol="0"/>
            <a:lstStyle/>
            <a:p>
              <a:endParaRPr sz="1634"/>
            </a:p>
          </p:txBody>
        </p:sp>
        <p:sp>
          <p:nvSpPr>
            <p:cNvPr id="134" name="object 7">
              <a:extLst>
                <a:ext uri="{FF2B5EF4-FFF2-40B4-BE49-F238E27FC236}">
                  <a16:creationId xmlns:a16="http://schemas.microsoft.com/office/drawing/2014/main" id="{B417AA89-811F-4701-9628-B2B4A920B9E7}"/>
                </a:ext>
              </a:extLst>
            </p:cNvPr>
            <p:cNvSpPr/>
            <p:nvPr/>
          </p:nvSpPr>
          <p:spPr>
            <a:xfrm>
              <a:off x="2824133" y="3706698"/>
              <a:ext cx="4008754" cy="0"/>
            </a:xfrm>
            <a:custGeom>
              <a:avLst/>
              <a:gdLst/>
              <a:ahLst/>
              <a:cxnLst/>
              <a:rect l="l" t="t" r="r" b="b"/>
              <a:pathLst>
                <a:path w="4008754">
                  <a:moveTo>
                    <a:pt x="0" y="0"/>
                  </a:moveTo>
                  <a:lnTo>
                    <a:pt x="4008437" y="0"/>
                  </a:lnTo>
                </a:path>
              </a:pathLst>
            </a:custGeom>
            <a:ln w="8312">
              <a:solidFill>
                <a:srgbClr val="0433FF"/>
              </a:solidFill>
            </a:ln>
          </p:spPr>
          <p:txBody>
            <a:bodyPr wrap="square" lIns="0" tIns="0" rIns="0" bIns="0" rtlCol="0"/>
            <a:lstStyle/>
            <a:p>
              <a:endParaRPr sz="1634"/>
            </a:p>
          </p:txBody>
        </p:sp>
        <p:sp>
          <p:nvSpPr>
            <p:cNvPr id="135" name="object 8">
              <a:extLst>
                <a:ext uri="{FF2B5EF4-FFF2-40B4-BE49-F238E27FC236}">
                  <a16:creationId xmlns:a16="http://schemas.microsoft.com/office/drawing/2014/main" id="{E3328989-D58E-4E64-B49E-02DE0CEA1208}"/>
                </a:ext>
              </a:extLst>
            </p:cNvPr>
            <p:cNvSpPr/>
            <p:nvPr/>
          </p:nvSpPr>
          <p:spPr>
            <a:xfrm>
              <a:off x="6781770" y="3668598"/>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36" name="object 9">
              <a:extLst>
                <a:ext uri="{FF2B5EF4-FFF2-40B4-BE49-F238E27FC236}">
                  <a16:creationId xmlns:a16="http://schemas.microsoft.com/office/drawing/2014/main" id="{85EF8251-C43A-4F54-BCB5-21B3D4ABD94A}"/>
                </a:ext>
              </a:extLst>
            </p:cNvPr>
            <p:cNvSpPr/>
            <p:nvPr/>
          </p:nvSpPr>
          <p:spPr>
            <a:xfrm>
              <a:off x="3041620" y="2508135"/>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37" name="object 10">
              <a:extLst>
                <a:ext uri="{FF2B5EF4-FFF2-40B4-BE49-F238E27FC236}">
                  <a16:creationId xmlns:a16="http://schemas.microsoft.com/office/drawing/2014/main" id="{2B3375AF-1FC8-4FBF-A1EB-CA60FC30F7EC}"/>
                </a:ext>
              </a:extLst>
            </p:cNvPr>
            <p:cNvSpPr/>
            <p:nvPr/>
          </p:nvSpPr>
          <p:spPr>
            <a:xfrm>
              <a:off x="3003520" y="2482735"/>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38" name="object 11">
            <a:extLst>
              <a:ext uri="{FF2B5EF4-FFF2-40B4-BE49-F238E27FC236}">
                <a16:creationId xmlns:a16="http://schemas.microsoft.com/office/drawing/2014/main" id="{C0B6A8AE-A093-4870-ABAF-FD9FFEEB3833}"/>
              </a:ext>
            </a:extLst>
          </p:cNvPr>
          <p:cNvSpPr txBox="1"/>
          <p:nvPr/>
        </p:nvSpPr>
        <p:spPr>
          <a:xfrm>
            <a:off x="11251712" y="3706603"/>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39" name="object 12">
            <a:extLst>
              <a:ext uri="{FF2B5EF4-FFF2-40B4-BE49-F238E27FC236}">
                <a16:creationId xmlns:a16="http://schemas.microsoft.com/office/drawing/2014/main" id="{3E6DA76D-F784-4CF4-B7DB-14F92CC400BD}"/>
              </a:ext>
            </a:extLst>
          </p:cNvPr>
          <p:cNvSpPr txBox="1"/>
          <p:nvPr/>
        </p:nvSpPr>
        <p:spPr>
          <a:xfrm>
            <a:off x="7674039" y="2542830"/>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40" name="object 13">
            <a:extLst>
              <a:ext uri="{FF2B5EF4-FFF2-40B4-BE49-F238E27FC236}">
                <a16:creationId xmlns:a16="http://schemas.microsoft.com/office/drawing/2014/main" id="{0AFA3AE9-FAC2-4919-AFBE-CC1063A5C3B6}"/>
              </a:ext>
            </a:extLst>
          </p:cNvPr>
          <p:cNvGrpSpPr/>
          <p:nvPr/>
        </p:nvGrpSpPr>
        <p:grpSpPr>
          <a:xfrm>
            <a:off x="7624753" y="4803308"/>
            <a:ext cx="3663555" cy="1311088"/>
            <a:chOff x="2676813" y="4930660"/>
            <a:chExt cx="4036695" cy="1444625"/>
          </a:xfrm>
        </p:grpSpPr>
        <p:sp>
          <p:nvSpPr>
            <p:cNvPr id="141" name="object 14">
              <a:extLst>
                <a:ext uri="{FF2B5EF4-FFF2-40B4-BE49-F238E27FC236}">
                  <a16:creationId xmlns:a16="http://schemas.microsoft.com/office/drawing/2014/main" id="{AFD3D022-BEB7-454D-80C8-4B1A38BC24A1}"/>
                </a:ext>
              </a:extLst>
            </p:cNvPr>
            <p:cNvSpPr/>
            <p:nvPr/>
          </p:nvSpPr>
          <p:spPr>
            <a:xfrm>
              <a:off x="2681258" y="5794259"/>
              <a:ext cx="4006850" cy="0"/>
            </a:xfrm>
            <a:custGeom>
              <a:avLst/>
              <a:gdLst/>
              <a:ahLst/>
              <a:cxnLst/>
              <a:rect l="l" t="t" r="r" b="b"/>
              <a:pathLst>
                <a:path w="4006850">
                  <a:moveTo>
                    <a:pt x="0" y="0"/>
                  </a:moveTo>
                  <a:lnTo>
                    <a:pt x="4006849" y="0"/>
                  </a:lnTo>
                </a:path>
              </a:pathLst>
            </a:custGeom>
            <a:ln w="8312">
              <a:solidFill>
                <a:srgbClr val="0433FF"/>
              </a:solidFill>
            </a:ln>
          </p:spPr>
          <p:txBody>
            <a:bodyPr wrap="square" lIns="0" tIns="0" rIns="0" bIns="0" rtlCol="0"/>
            <a:lstStyle/>
            <a:p>
              <a:endParaRPr sz="1634"/>
            </a:p>
          </p:txBody>
        </p:sp>
        <p:sp>
          <p:nvSpPr>
            <p:cNvPr id="142" name="object 15">
              <a:extLst>
                <a:ext uri="{FF2B5EF4-FFF2-40B4-BE49-F238E27FC236}">
                  <a16:creationId xmlns:a16="http://schemas.microsoft.com/office/drawing/2014/main" id="{F8351869-6D75-49A9-9049-B468FB035420}"/>
                </a:ext>
              </a:extLst>
            </p:cNvPr>
            <p:cNvSpPr/>
            <p:nvPr/>
          </p:nvSpPr>
          <p:spPr>
            <a:xfrm>
              <a:off x="6637308"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43" name="object 16">
              <a:extLst>
                <a:ext uri="{FF2B5EF4-FFF2-40B4-BE49-F238E27FC236}">
                  <a16:creationId xmlns:a16="http://schemas.microsoft.com/office/drawing/2014/main" id="{296A1E7B-5241-4592-8CE2-C99E4CCB70CB}"/>
                </a:ext>
              </a:extLst>
            </p:cNvPr>
            <p:cNvSpPr/>
            <p:nvPr/>
          </p:nvSpPr>
          <p:spPr>
            <a:xfrm>
              <a:off x="3041620" y="4956060"/>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44" name="object 17">
              <a:extLst>
                <a:ext uri="{FF2B5EF4-FFF2-40B4-BE49-F238E27FC236}">
                  <a16:creationId xmlns:a16="http://schemas.microsoft.com/office/drawing/2014/main" id="{59160F3C-A067-4550-982D-1988F6741719}"/>
                </a:ext>
              </a:extLst>
            </p:cNvPr>
            <p:cNvSpPr/>
            <p:nvPr/>
          </p:nvSpPr>
          <p:spPr>
            <a:xfrm>
              <a:off x="3003520" y="493066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45" name="object 18">
            <a:extLst>
              <a:ext uri="{FF2B5EF4-FFF2-40B4-BE49-F238E27FC236}">
                <a16:creationId xmlns:a16="http://schemas.microsoft.com/office/drawing/2014/main" id="{10352C69-4E62-40D1-B970-8417147CD958}"/>
              </a:ext>
            </a:extLst>
          </p:cNvPr>
          <p:cNvSpPr txBox="1"/>
          <p:nvPr/>
        </p:nvSpPr>
        <p:spPr>
          <a:xfrm>
            <a:off x="11097550" y="5617046"/>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46" name="object 19">
            <a:extLst>
              <a:ext uri="{FF2B5EF4-FFF2-40B4-BE49-F238E27FC236}">
                <a16:creationId xmlns:a16="http://schemas.microsoft.com/office/drawing/2014/main" id="{CFF5F936-E97C-4DA4-B5DA-1EB8C76520B8}"/>
              </a:ext>
            </a:extLst>
          </p:cNvPr>
          <p:cNvSpPr txBox="1"/>
          <p:nvPr/>
        </p:nvSpPr>
        <p:spPr>
          <a:xfrm>
            <a:off x="7542931" y="4829309"/>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47" name="object 20">
            <a:extLst>
              <a:ext uri="{FF2B5EF4-FFF2-40B4-BE49-F238E27FC236}">
                <a16:creationId xmlns:a16="http://schemas.microsoft.com/office/drawing/2014/main" id="{175F84D0-3459-4990-83BC-A1BA498982E6}"/>
              </a:ext>
            </a:extLst>
          </p:cNvPr>
          <p:cNvGrpSpPr/>
          <p:nvPr/>
        </p:nvGrpSpPr>
        <p:grpSpPr>
          <a:xfrm>
            <a:off x="8115762" y="2676752"/>
            <a:ext cx="2619295" cy="1443638"/>
            <a:chOff x="3217833" y="2587510"/>
            <a:chExt cx="2886075" cy="1590675"/>
          </a:xfrm>
        </p:grpSpPr>
        <p:sp>
          <p:nvSpPr>
            <p:cNvPr id="148" name="object 21">
              <a:extLst>
                <a:ext uri="{FF2B5EF4-FFF2-40B4-BE49-F238E27FC236}">
                  <a16:creationId xmlns:a16="http://schemas.microsoft.com/office/drawing/2014/main" id="{9A3A071D-F769-46F9-9271-FBF2E7BD4BD7}"/>
                </a:ext>
              </a:extLst>
            </p:cNvPr>
            <p:cNvSpPr/>
            <p:nvPr/>
          </p:nvSpPr>
          <p:spPr>
            <a:xfrm>
              <a:off x="3255933" y="327331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49" name="object 22">
              <a:extLst>
                <a:ext uri="{FF2B5EF4-FFF2-40B4-BE49-F238E27FC236}">
                  <a16:creationId xmlns:a16="http://schemas.microsoft.com/office/drawing/2014/main" id="{1698D342-1A5F-475C-AD04-DF0C47610A6E}"/>
                </a:ext>
              </a:extLst>
            </p:cNvPr>
            <p:cNvPicPr/>
            <p:nvPr/>
          </p:nvPicPr>
          <p:blipFill>
            <a:blip r:embed="rId3" cstate="print"/>
            <a:stretch>
              <a:fillRect/>
            </a:stretch>
          </p:blipFill>
          <p:spPr>
            <a:xfrm>
              <a:off x="3217833" y="3235210"/>
              <a:ext cx="76200" cy="76200"/>
            </a:xfrm>
            <a:prstGeom prst="rect">
              <a:avLst/>
            </a:prstGeom>
          </p:spPr>
        </p:pic>
        <p:sp>
          <p:nvSpPr>
            <p:cNvPr id="150" name="object 23">
              <a:extLst>
                <a:ext uri="{FF2B5EF4-FFF2-40B4-BE49-F238E27FC236}">
                  <a16:creationId xmlns:a16="http://schemas.microsoft.com/office/drawing/2014/main" id="{EF8A6CAE-84F5-41EE-B0D5-DE9AA86A9A32}"/>
                </a:ext>
              </a:extLst>
            </p:cNvPr>
            <p:cNvSpPr/>
            <p:nvPr/>
          </p:nvSpPr>
          <p:spPr>
            <a:xfrm>
              <a:off x="3471833" y="3130435"/>
              <a:ext cx="1905" cy="576580"/>
            </a:xfrm>
            <a:custGeom>
              <a:avLst/>
              <a:gdLst/>
              <a:ahLst/>
              <a:cxnLst/>
              <a:rect l="l" t="t" r="r" b="b"/>
              <a:pathLst>
                <a:path w="1904" h="576579">
                  <a:moveTo>
                    <a:pt x="0" y="576262"/>
                  </a:moveTo>
                  <a:lnTo>
                    <a:pt x="1587" y="0"/>
                  </a:lnTo>
                </a:path>
              </a:pathLst>
            </a:custGeom>
            <a:ln w="8312">
              <a:solidFill>
                <a:srgbClr val="0433FF"/>
              </a:solidFill>
            </a:ln>
          </p:spPr>
          <p:txBody>
            <a:bodyPr wrap="square" lIns="0" tIns="0" rIns="0" bIns="0" rtlCol="0"/>
            <a:lstStyle/>
            <a:p>
              <a:endParaRPr sz="1634"/>
            </a:p>
          </p:txBody>
        </p:sp>
        <p:pic>
          <p:nvPicPr>
            <p:cNvPr id="151" name="object 24">
              <a:extLst>
                <a:ext uri="{FF2B5EF4-FFF2-40B4-BE49-F238E27FC236}">
                  <a16:creationId xmlns:a16="http://schemas.microsoft.com/office/drawing/2014/main" id="{760BB757-E64C-48D3-B033-3CBD215DFB32}"/>
                </a:ext>
              </a:extLst>
            </p:cNvPr>
            <p:cNvPicPr/>
            <p:nvPr/>
          </p:nvPicPr>
          <p:blipFill>
            <a:blip r:embed="rId4" cstate="print"/>
            <a:stretch>
              <a:fillRect/>
            </a:stretch>
          </p:blipFill>
          <p:spPr>
            <a:xfrm>
              <a:off x="3435320" y="3092335"/>
              <a:ext cx="76200" cy="76200"/>
            </a:xfrm>
            <a:prstGeom prst="rect">
              <a:avLst/>
            </a:prstGeom>
          </p:spPr>
        </p:pic>
        <p:sp>
          <p:nvSpPr>
            <p:cNvPr id="152" name="object 25">
              <a:extLst>
                <a:ext uri="{FF2B5EF4-FFF2-40B4-BE49-F238E27FC236}">
                  <a16:creationId xmlns:a16="http://schemas.microsoft.com/office/drawing/2014/main" id="{EA33DBD2-CA8B-42FF-B29B-3B40FBF55A51}"/>
                </a:ext>
              </a:extLst>
            </p:cNvPr>
            <p:cNvSpPr/>
            <p:nvPr/>
          </p:nvSpPr>
          <p:spPr>
            <a:xfrm>
              <a:off x="3689320" y="2985973"/>
              <a:ext cx="0" cy="720725"/>
            </a:xfrm>
            <a:custGeom>
              <a:avLst/>
              <a:gdLst/>
              <a:ahLst/>
              <a:cxnLst/>
              <a:rect l="l" t="t" r="r" b="b"/>
              <a:pathLst>
                <a:path h="720725">
                  <a:moveTo>
                    <a:pt x="0" y="720724"/>
                  </a:moveTo>
                  <a:lnTo>
                    <a:pt x="0" y="0"/>
                  </a:lnTo>
                </a:path>
              </a:pathLst>
            </a:custGeom>
            <a:ln w="8312">
              <a:solidFill>
                <a:srgbClr val="0433FF"/>
              </a:solidFill>
            </a:ln>
          </p:spPr>
          <p:txBody>
            <a:bodyPr wrap="square" lIns="0" tIns="0" rIns="0" bIns="0" rtlCol="0"/>
            <a:lstStyle/>
            <a:p>
              <a:endParaRPr sz="1634"/>
            </a:p>
          </p:txBody>
        </p:sp>
        <p:pic>
          <p:nvPicPr>
            <p:cNvPr id="153" name="object 26">
              <a:extLst>
                <a:ext uri="{FF2B5EF4-FFF2-40B4-BE49-F238E27FC236}">
                  <a16:creationId xmlns:a16="http://schemas.microsoft.com/office/drawing/2014/main" id="{4F624493-6C98-4E96-9B16-0D7F12891A68}"/>
                </a:ext>
              </a:extLst>
            </p:cNvPr>
            <p:cNvPicPr/>
            <p:nvPr/>
          </p:nvPicPr>
          <p:blipFill>
            <a:blip r:embed="rId3" cstate="print"/>
            <a:stretch>
              <a:fillRect/>
            </a:stretch>
          </p:blipFill>
          <p:spPr>
            <a:xfrm>
              <a:off x="3651220" y="2947873"/>
              <a:ext cx="76200" cy="76200"/>
            </a:xfrm>
            <a:prstGeom prst="rect">
              <a:avLst/>
            </a:prstGeom>
          </p:spPr>
        </p:pic>
        <p:sp>
          <p:nvSpPr>
            <p:cNvPr id="154" name="object 27">
              <a:extLst>
                <a:ext uri="{FF2B5EF4-FFF2-40B4-BE49-F238E27FC236}">
                  <a16:creationId xmlns:a16="http://schemas.microsoft.com/office/drawing/2014/main" id="{F5A9CBDF-CE88-4DD6-88EA-8D5D9971AF18}"/>
                </a:ext>
              </a:extLst>
            </p:cNvPr>
            <p:cNvSpPr/>
            <p:nvPr/>
          </p:nvSpPr>
          <p:spPr>
            <a:xfrm>
              <a:off x="3905220" y="3201873"/>
              <a:ext cx="0" cy="504825"/>
            </a:xfrm>
            <a:custGeom>
              <a:avLst/>
              <a:gdLst/>
              <a:ahLst/>
              <a:cxnLst/>
              <a:rect l="l" t="t" r="r" b="b"/>
              <a:pathLst>
                <a:path h="504825">
                  <a:moveTo>
                    <a:pt x="0" y="504824"/>
                  </a:moveTo>
                  <a:lnTo>
                    <a:pt x="0" y="0"/>
                  </a:lnTo>
                </a:path>
              </a:pathLst>
            </a:custGeom>
            <a:ln w="8312">
              <a:solidFill>
                <a:srgbClr val="0433FF"/>
              </a:solidFill>
            </a:ln>
          </p:spPr>
          <p:txBody>
            <a:bodyPr wrap="square" lIns="0" tIns="0" rIns="0" bIns="0" rtlCol="0"/>
            <a:lstStyle/>
            <a:p>
              <a:endParaRPr sz="1634"/>
            </a:p>
          </p:txBody>
        </p:sp>
        <p:pic>
          <p:nvPicPr>
            <p:cNvPr id="155" name="object 28">
              <a:extLst>
                <a:ext uri="{FF2B5EF4-FFF2-40B4-BE49-F238E27FC236}">
                  <a16:creationId xmlns:a16="http://schemas.microsoft.com/office/drawing/2014/main" id="{F9E9F7E9-AD3B-4E42-BD0C-CED15D39DA91}"/>
                </a:ext>
              </a:extLst>
            </p:cNvPr>
            <p:cNvPicPr/>
            <p:nvPr/>
          </p:nvPicPr>
          <p:blipFill>
            <a:blip r:embed="rId3" cstate="print"/>
            <a:stretch>
              <a:fillRect/>
            </a:stretch>
          </p:blipFill>
          <p:spPr>
            <a:xfrm>
              <a:off x="3867120" y="3163773"/>
              <a:ext cx="76200" cy="76200"/>
            </a:xfrm>
            <a:prstGeom prst="rect">
              <a:avLst/>
            </a:prstGeom>
          </p:spPr>
        </p:pic>
        <p:sp>
          <p:nvSpPr>
            <p:cNvPr id="156" name="object 29">
              <a:extLst>
                <a:ext uri="{FF2B5EF4-FFF2-40B4-BE49-F238E27FC236}">
                  <a16:creationId xmlns:a16="http://schemas.microsoft.com/office/drawing/2014/main" id="{55ED90EE-AA40-4D95-AC89-E4C2FAD3E74D}"/>
                </a:ext>
              </a:extLst>
            </p:cNvPr>
            <p:cNvSpPr/>
            <p:nvPr/>
          </p:nvSpPr>
          <p:spPr>
            <a:xfrm>
              <a:off x="4119533" y="3417773"/>
              <a:ext cx="1905" cy="288925"/>
            </a:xfrm>
            <a:custGeom>
              <a:avLst/>
              <a:gdLst/>
              <a:ahLst/>
              <a:cxnLst/>
              <a:rect l="l" t="t" r="r" b="b"/>
              <a:pathLst>
                <a:path w="1904" h="288925">
                  <a:moveTo>
                    <a:pt x="0" y="288924"/>
                  </a:moveTo>
                  <a:lnTo>
                    <a:pt x="1587" y="0"/>
                  </a:lnTo>
                </a:path>
              </a:pathLst>
            </a:custGeom>
            <a:ln w="8312">
              <a:solidFill>
                <a:srgbClr val="0433FF"/>
              </a:solidFill>
            </a:ln>
          </p:spPr>
          <p:txBody>
            <a:bodyPr wrap="square" lIns="0" tIns="0" rIns="0" bIns="0" rtlCol="0"/>
            <a:lstStyle/>
            <a:p>
              <a:endParaRPr sz="1634"/>
            </a:p>
          </p:txBody>
        </p:sp>
        <p:pic>
          <p:nvPicPr>
            <p:cNvPr id="157" name="object 30">
              <a:extLst>
                <a:ext uri="{FF2B5EF4-FFF2-40B4-BE49-F238E27FC236}">
                  <a16:creationId xmlns:a16="http://schemas.microsoft.com/office/drawing/2014/main" id="{091ECE60-A174-46E6-A249-89D804BE80E6}"/>
                </a:ext>
              </a:extLst>
            </p:cNvPr>
            <p:cNvPicPr/>
            <p:nvPr/>
          </p:nvPicPr>
          <p:blipFill>
            <a:blip r:embed="rId5" cstate="print"/>
            <a:stretch>
              <a:fillRect/>
            </a:stretch>
          </p:blipFill>
          <p:spPr>
            <a:xfrm>
              <a:off x="4083020" y="3379673"/>
              <a:ext cx="76200" cy="76198"/>
            </a:xfrm>
            <a:prstGeom prst="rect">
              <a:avLst/>
            </a:prstGeom>
          </p:spPr>
        </p:pic>
        <p:sp>
          <p:nvSpPr>
            <p:cNvPr id="158" name="object 31">
              <a:extLst>
                <a:ext uri="{FF2B5EF4-FFF2-40B4-BE49-F238E27FC236}">
                  <a16:creationId xmlns:a16="http://schemas.microsoft.com/office/drawing/2014/main" id="{CD4444A2-34C3-47A8-B3EE-72031C4DF433}"/>
                </a:ext>
              </a:extLst>
            </p:cNvPr>
            <p:cNvSpPr/>
            <p:nvPr/>
          </p:nvSpPr>
          <p:spPr>
            <a:xfrm>
              <a:off x="4337020" y="3562235"/>
              <a:ext cx="0" cy="144780"/>
            </a:xfrm>
            <a:custGeom>
              <a:avLst/>
              <a:gdLst/>
              <a:ahLst/>
              <a:cxnLst/>
              <a:rect l="l" t="t" r="r" b="b"/>
              <a:pathLst>
                <a:path h="144779">
                  <a:moveTo>
                    <a:pt x="0" y="144462"/>
                  </a:moveTo>
                  <a:lnTo>
                    <a:pt x="0" y="0"/>
                  </a:lnTo>
                </a:path>
              </a:pathLst>
            </a:custGeom>
            <a:ln w="8312">
              <a:solidFill>
                <a:srgbClr val="0433FF"/>
              </a:solidFill>
            </a:ln>
          </p:spPr>
          <p:txBody>
            <a:bodyPr wrap="square" lIns="0" tIns="0" rIns="0" bIns="0" rtlCol="0"/>
            <a:lstStyle/>
            <a:p>
              <a:endParaRPr sz="1634"/>
            </a:p>
          </p:txBody>
        </p:sp>
        <p:sp>
          <p:nvSpPr>
            <p:cNvPr id="159" name="object 32">
              <a:extLst>
                <a:ext uri="{FF2B5EF4-FFF2-40B4-BE49-F238E27FC236}">
                  <a16:creationId xmlns:a16="http://schemas.microsoft.com/office/drawing/2014/main" id="{B81A6AA3-2EE6-486C-963F-982AAA0F32AC}"/>
                </a:ext>
              </a:extLst>
            </p:cNvPr>
            <p:cNvSpPr/>
            <p:nvPr/>
          </p:nvSpPr>
          <p:spPr>
            <a:xfrm>
              <a:off x="4298920" y="3524135"/>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0" name="object 33">
              <a:extLst>
                <a:ext uri="{FF2B5EF4-FFF2-40B4-BE49-F238E27FC236}">
                  <a16:creationId xmlns:a16="http://schemas.microsoft.com/office/drawing/2014/main" id="{6D485BCE-41FD-4FFB-9768-CCAB29AAE2AC}"/>
                </a:ext>
              </a:extLst>
            </p:cNvPr>
            <p:cNvSpPr/>
            <p:nvPr/>
          </p:nvSpPr>
          <p:spPr>
            <a:xfrm>
              <a:off x="4552920" y="3490798"/>
              <a:ext cx="0" cy="215900"/>
            </a:xfrm>
            <a:custGeom>
              <a:avLst/>
              <a:gdLst/>
              <a:ahLst/>
              <a:cxnLst/>
              <a:rect l="l" t="t" r="r" b="b"/>
              <a:pathLst>
                <a:path h="215900">
                  <a:moveTo>
                    <a:pt x="0" y="215899"/>
                  </a:moveTo>
                  <a:lnTo>
                    <a:pt x="0" y="0"/>
                  </a:lnTo>
                </a:path>
              </a:pathLst>
            </a:custGeom>
            <a:ln w="8312">
              <a:solidFill>
                <a:srgbClr val="0433FF"/>
              </a:solidFill>
            </a:ln>
          </p:spPr>
          <p:txBody>
            <a:bodyPr wrap="square" lIns="0" tIns="0" rIns="0" bIns="0" rtlCol="0"/>
            <a:lstStyle/>
            <a:p>
              <a:endParaRPr sz="1634"/>
            </a:p>
          </p:txBody>
        </p:sp>
        <p:sp>
          <p:nvSpPr>
            <p:cNvPr id="161" name="object 34">
              <a:extLst>
                <a:ext uri="{FF2B5EF4-FFF2-40B4-BE49-F238E27FC236}">
                  <a16:creationId xmlns:a16="http://schemas.microsoft.com/office/drawing/2014/main" id="{B00BBC68-A97E-4426-A0F0-79AB542D4032}"/>
                </a:ext>
              </a:extLst>
            </p:cNvPr>
            <p:cNvSpPr/>
            <p:nvPr/>
          </p:nvSpPr>
          <p:spPr>
            <a:xfrm>
              <a:off x="4514820" y="3452698"/>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2" name="object 35">
              <a:extLst>
                <a:ext uri="{FF2B5EF4-FFF2-40B4-BE49-F238E27FC236}">
                  <a16:creationId xmlns:a16="http://schemas.microsoft.com/office/drawing/2014/main" id="{72C7E36F-3E36-4EC4-8787-66A315A8BF78}"/>
                </a:ext>
              </a:extLst>
            </p:cNvPr>
            <p:cNvSpPr/>
            <p:nvPr/>
          </p:nvSpPr>
          <p:spPr>
            <a:xfrm>
              <a:off x="4768820" y="2625610"/>
              <a:ext cx="0" cy="1081405"/>
            </a:xfrm>
            <a:custGeom>
              <a:avLst/>
              <a:gdLst/>
              <a:ahLst/>
              <a:cxnLst/>
              <a:rect l="l" t="t" r="r" b="b"/>
              <a:pathLst>
                <a:path h="1081404">
                  <a:moveTo>
                    <a:pt x="0" y="1081087"/>
                  </a:moveTo>
                  <a:lnTo>
                    <a:pt x="0" y="0"/>
                  </a:lnTo>
                </a:path>
              </a:pathLst>
            </a:custGeom>
            <a:ln w="8312">
              <a:solidFill>
                <a:srgbClr val="0433FF"/>
              </a:solidFill>
            </a:ln>
          </p:spPr>
          <p:txBody>
            <a:bodyPr wrap="square" lIns="0" tIns="0" rIns="0" bIns="0" rtlCol="0"/>
            <a:lstStyle/>
            <a:p>
              <a:endParaRPr sz="1634"/>
            </a:p>
          </p:txBody>
        </p:sp>
        <p:pic>
          <p:nvPicPr>
            <p:cNvPr id="163" name="object 36">
              <a:extLst>
                <a:ext uri="{FF2B5EF4-FFF2-40B4-BE49-F238E27FC236}">
                  <a16:creationId xmlns:a16="http://schemas.microsoft.com/office/drawing/2014/main" id="{A3B2C16F-041E-4F17-8527-03578E0837EB}"/>
                </a:ext>
              </a:extLst>
            </p:cNvPr>
            <p:cNvPicPr/>
            <p:nvPr/>
          </p:nvPicPr>
          <p:blipFill>
            <a:blip r:embed="rId3" cstate="print"/>
            <a:stretch>
              <a:fillRect/>
            </a:stretch>
          </p:blipFill>
          <p:spPr>
            <a:xfrm>
              <a:off x="4730720" y="2587510"/>
              <a:ext cx="76200" cy="76200"/>
            </a:xfrm>
            <a:prstGeom prst="rect">
              <a:avLst/>
            </a:prstGeom>
          </p:spPr>
        </p:pic>
        <p:sp>
          <p:nvSpPr>
            <p:cNvPr id="164" name="object 37">
              <a:extLst>
                <a:ext uri="{FF2B5EF4-FFF2-40B4-BE49-F238E27FC236}">
                  <a16:creationId xmlns:a16="http://schemas.microsoft.com/office/drawing/2014/main" id="{279C1D5C-6D54-42E1-BED9-7A7C3619DBA5}"/>
                </a:ext>
              </a:extLst>
            </p:cNvPr>
            <p:cNvSpPr/>
            <p:nvPr/>
          </p:nvSpPr>
          <p:spPr>
            <a:xfrm>
              <a:off x="4984720" y="2770073"/>
              <a:ext cx="0" cy="936625"/>
            </a:xfrm>
            <a:custGeom>
              <a:avLst/>
              <a:gdLst/>
              <a:ahLst/>
              <a:cxnLst/>
              <a:rect l="l" t="t" r="r" b="b"/>
              <a:pathLst>
                <a:path h="936625">
                  <a:moveTo>
                    <a:pt x="0" y="936624"/>
                  </a:moveTo>
                  <a:lnTo>
                    <a:pt x="0" y="0"/>
                  </a:lnTo>
                </a:path>
              </a:pathLst>
            </a:custGeom>
            <a:ln w="8312">
              <a:solidFill>
                <a:srgbClr val="0433FF"/>
              </a:solidFill>
            </a:ln>
          </p:spPr>
          <p:txBody>
            <a:bodyPr wrap="square" lIns="0" tIns="0" rIns="0" bIns="0" rtlCol="0"/>
            <a:lstStyle/>
            <a:p>
              <a:endParaRPr sz="1634"/>
            </a:p>
          </p:txBody>
        </p:sp>
        <p:pic>
          <p:nvPicPr>
            <p:cNvPr id="165" name="object 38">
              <a:extLst>
                <a:ext uri="{FF2B5EF4-FFF2-40B4-BE49-F238E27FC236}">
                  <a16:creationId xmlns:a16="http://schemas.microsoft.com/office/drawing/2014/main" id="{585F06B4-C2A9-43B7-B12D-FE4BD42CFA88}"/>
                </a:ext>
              </a:extLst>
            </p:cNvPr>
            <p:cNvPicPr/>
            <p:nvPr/>
          </p:nvPicPr>
          <p:blipFill>
            <a:blip r:embed="rId3" cstate="print"/>
            <a:stretch>
              <a:fillRect/>
            </a:stretch>
          </p:blipFill>
          <p:spPr>
            <a:xfrm>
              <a:off x="4946620" y="2731973"/>
              <a:ext cx="76200" cy="76200"/>
            </a:xfrm>
            <a:prstGeom prst="rect">
              <a:avLst/>
            </a:prstGeom>
          </p:spPr>
        </p:pic>
        <p:sp>
          <p:nvSpPr>
            <p:cNvPr id="166" name="object 39">
              <a:extLst>
                <a:ext uri="{FF2B5EF4-FFF2-40B4-BE49-F238E27FC236}">
                  <a16:creationId xmlns:a16="http://schemas.microsoft.com/office/drawing/2014/main" id="{46C539E5-85C9-4BF8-8E6A-6BFC495F086A}"/>
                </a:ext>
              </a:extLst>
            </p:cNvPr>
            <p:cNvSpPr/>
            <p:nvPr/>
          </p:nvSpPr>
          <p:spPr>
            <a:xfrm>
              <a:off x="5200620" y="3562235"/>
              <a:ext cx="0" cy="144780"/>
            </a:xfrm>
            <a:custGeom>
              <a:avLst/>
              <a:gdLst/>
              <a:ahLst/>
              <a:cxnLst/>
              <a:rect l="l" t="t" r="r" b="b"/>
              <a:pathLst>
                <a:path h="144779">
                  <a:moveTo>
                    <a:pt x="0" y="144462"/>
                  </a:moveTo>
                  <a:lnTo>
                    <a:pt x="0" y="0"/>
                  </a:lnTo>
                </a:path>
              </a:pathLst>
            </a:custGeom>
            <a:ln w="8312">
              <a:solidFill>
                <a:srgbClr val="0433FF"/>
              </a:solidFill>
            </a:ln>
          </p:spPr>
          <p:txBody>
            <a:bodyPr wrap="square" lIns="0" tIns="0" rIns="0" bIns="0" rtlCol="0"/>
            <a:lstStyle/>
            <a:p>
              <a:endParaRPr sz="1634"/>
            </a:p>
          </p:txBody>
        </p:sp>
        <p:sp>
          <p:nvSpPr>
            <p:cNvPr id="167" name="object 40">
              <a:extLst>
                <a:ext uri="{FF2B5EF4-FFF2-40B4-BE49-F238E27FC236}">
                  <a16:creationId xmlns:a16="http://schemas.microsoft.com/office/drawing/2014/main" id="{79769946-3973-47D0-9E15-8E4DD4561A25}"/>
                </a:ext>
              </a:extLst>
            </p:cNvPr>
            <p:cNvSpPr/>
            <p:nvPr/>
          </p:nvSpPr>
          <p:spPr>
            <a:xfrm>
              <a:off x="5162520" y="3524135"/>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8" name="object 41">
              <a:extLst>
                <a:ext uri="{FF2B5EF4-FFF2-40B4-BE49-F238E27FC236}">
                  <a16:creationId xmlns:a16="http://schemas.microsoft.com/office/drawing/2014/main" id="{BF330A2A-C2FB-4610-A1C8-17AFCEEDC6B6}"/>
                </a:ext>
              </a:extLst>
            </p:cNvPr>
            <p:cNvSpPr/>
            <p:nvPr/>
          </p:nvSpPr>
          <p:spPr>
            <a:xfrm>
              <a:off x="5416520" y="3706698"/>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69" name="object 42">
              <a:extLst>
                <a:ext uri="{FF2B5EF4-FFF2-40B4-BE49-F238E27FC236}">
                  <a16:creationId xmlns:a16="http://schemas.microsoft.com/office/drawing/2014/main" id="{DCFDB338-DDBF-4E12-BB08-4FFB5F466913}"/>
                </a:ext>
              </a:extLst>
            </p:cNvPr>
            <p:cNvPicPr/>
            <p:nvPr/>
          </p:nvPicPr>
          <p:blipFill>
            <a:blip r:embed="rId3" cstate="print"/>
            <a:stretch>
              <a:fillRect/>
            </a:stretch>
          </p:blipFill>
          <p:spPr>
            <a:xfrm>
              <a:off x="5378420" y="4101985"/>
              <a:ext cx="76200" cy="76200"/>
            </a:xfrm>
            <a:prstGeom prst="rect">
              <a:avLst/>
            </a:prstGeom>
          </p:spPr>
        </p:pic>
        <p:sp>
          <p:nvSpPr>
            <p:cNvPr id="170" name="object 43">
              <a:extLst>
                <a:ext uri="{FF2B5EF4-FFF2-40B4-BE49-F238E27FC236}">
                  <a16:creationId xmlns:a16="http://schemas.microsoft.com/office/drawing/2014/main" id="{A5ED7332-AD71-4814-9A9E-E984F5638E93}"/>
                </a:ext>
              </a:extLst>
            </p:cNvPr>
            <p:cNvSpPr/>
            <p:nvPr/>
          </p:nvSpPr>
          <p:spPr>
            <a:xfrm>
              <a:off x="5632420" y="327331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71" name="object 44">
              <a:extLst>
                <a:ext uri="{FF2B5EF4-FFF2-40B4-BE49-F238E27FC236}">
                  <a16:creationId xmlns:a16="http://schemas.microsoft.com/office/drawing/2014/main" id="{361B57DE-5CCF-4CE6-8A8A-6A77B2173BF1}"/>
                </a:ext>
              </a:extLst>
            </p:cNvPr>
            <p:cNvPicPr/>
            <p:nvPr/>
          </p:nvPicPr>
          <p:blipFill>
            <a:blip r:embed="rId3" cstate="print"/>
            <a:stretch>
              <a:fillRect/>
            </a:stretch>
          </p:blipFill>
          <p:spPr>
            <a:xfrm>
              <a:off x="5594320" y="3235210"/>
              <a:ext cx="76200" cy="76200"/>
            </a:xfrm>
            <a:prstGeom prst="rect">
              <a:avLst/>
            </a:prstGeom>
          </p:spPr>
        </p:pic>
        <p:sp>
          <p:nvSpPr>
            <p:cNvPr id="172" name="object 45">
              <a:extLst>
                <a:ext uri="{FF2B5EF4-FFF2-40B4-BE49-F238E27FC236}">
                  <a16:creationId xmlns:a16="http://schemas.microsoft.com/office/drawing/2014/main" id="{43FDDF50-1D47-4287-A4CC-AFBB2B537218}"/>
                </a:ext>
              </a:extLst>
            </p:cNvPr>
            <p:cNvSpPr/>
            <p:nvPr/>
          </p:nvSpPr>
          <p:spPr>
            <a:xfrm>
              <a:off x="5848320" y="3346335"/>
              <a:ext cx="1905" cy="360680"/>
            </a:xfrm>
            <a:custGeom>
              <a:avLst/>
              <a:gdLst/>
              <a:ahLst/>
              <a:cxnLst/>
              <a:rect l="l" t="t" r="r" b="b"/>
              <a:pathLst>
                <a:path w="1904" h="360679">
                  <a:moveTo>
                    <a:pt x="0" y="360362"/>
                  </a:moveTo>
                  <a:lnTo>
                    <a:pt x="1587" y="0"/>
                  </a:lnTo>
                </a:path>
              </a:pathLst>
            </a:custGeom>
            <a:ln w="8312">
              <a:solidFill>
                <a:srgbClr val="0433FF"/>
              </a:solidFill>
            </a:ln>
          </p:spPr>
          <p:txBody>
            <a:bodyPr wrap="square" lIns="0" tIns="0" rIns="0" bIns="0" rtlCol="0"/>
            <a:lstStyle/>
            <a:p>
              <a:endParaRPr sz="1634"/>
            </a:p>
          </p:txBody>
        </p:sp>
        <p:pic>
          <p:nvPicPr>
            <p:cNvPr id="173" name="object 46">
              <a:extLst>
                <a:ext uri="{FF2B5EF4-FFF2-40B4-BE49-F238E27FC236}">
                  <a16:creationId xmlns:a16="http://schemas.microsoft.com/office/drawing/2014/main" id="{E9150364-ED4E-46C9-B9CF-0E02224921A4}"/>
                </a:ext>
              </a:extLst>
            </p:cNvPr>
            <p:cNvPicPr/>
            <p:nvPr/>
          </p:nvPicPr>
          <p:blipFill>
            <a:blip r:embed="rId6" cstate="print"/>
            <a:stretch>
              <a:fillRect/>
            </a:stretch>
          </p:blipFill>
          <p:spPr>
            <a:xfrm>
              <a:off x="5811808" y="3308235"/>
              <a:ext cx="76200" cy="76198"/>
            </a:xfrm>
            <a:prstGeom prst="rect">
              <a:avLst/>
            </a:prstGeom>
          </p:spPr>
        </p:pic>
        <p:sp>
          <p:nvSpPr>
            <p:cNvPr id="174" name="object 47">
              <a:extLst>
                <a:ext uri="{FF2B5EF4-FFF2-40B4-BE49-F238E27FC236}">
                  <a16:creationId xmlns:a16="http://schemas.microsoft.com/office/drawing/2014/main" id="{B130F44B-49E0-4716-9C6E-7C243DF90C90}"/>
                </a:ext>
              </a:extLst>
            </p:cNvPr>
            <p:cNvSpPr/>
            <p:nvPr/>
          </p:nvSpPr>
          <p:spPr>
            <a:xfrm>
              <a:off x="6064220" y="3562235"/>
              <a:ext cx="1905" cy="144780"/>
            </a:xfrm>
            <a:custGeom>
              <a:avLst/>
              <a:gdLst/>
              <a:ahLst/>
              <a:cxnLst/>
              <a:rect l="l" t="t" r="r" b="b"/>
              <a:pathLst>
                <a:path w="1904" h="144779">
                  <a:moveTo>
                    <a:pt x="0" y="144462"/>
                  </a:moveTo>
                  <a:lnTo>
                    <a:pt x="1587" y="0"/>
                  </a:lnTo>
                </a:path>
              </a:pathLst>
            </a:custGeom>
            <a:ln w="8312">
              <a:solidFill>
                <a:srgbClr val="0433FF"/>
              </a:solidFill>
            </a:ln>
          </p:spPr>
          <p:txBody>
            <a:bodyPr wrap="square" lIns="0" tIns="0" rIns="0" bIns="0" rtlCol="0"/>
            <a:lstStyle/>
            <a:p>
              <a:endParaRPr sz="1634"/>
            </a:p>
          </p:txBody>
        </p:sp>
        <p:sp>
          <p:nvSpPr>
            <p:cNvPr id="175" name="object 48">
              <a:extLst>
                <a:ext uri="{FF2B5EF4-FFF2-40B4-BE49-F238E27FC236}">
                  <a16:creationId xmlns:a16="http://schemas.microsoft.com/office/drawing/2014/main" id="{00A6E409-2881-43B2-85A1-A0DEF7A683B8}"/>
                </a:ext>
              </a:extLst>
            </p:cNvPr>
            <p:cNvSpPr/>
            <p:nvPr/>
          </p:nvSpPr>
          <p:spPr>
            <a:xfrm>
              <a:off x="6027710" y="3524136"/>
              <a:ext cx="76200" cy="76200"/>
            </a:xfrm>
            <a:custGeom>
              <a:avLst/>
              <a:gdLst/>
              <a:ahLst/>
              <a:cxnLst/>
              <a:rect l="l" t="t" r="r" b="b"/>
              <a:pathLst>
                <a:path w="76200" h="76200">
                  <a:moveTo>
                    <a:pt x="38516" y="0"/>
                  </a:moveTo>
                  <a:lnTo>
                    <a:pt x="23654" y="2830"/>
                  </a:lnTo>
                  <a:lnTo>
                    <a:pt x="11454" y="10862"/>
                  </a:lnTo>
                  <a:lnTo>
                    <a:pt x="3156" y="22882"/>
                  </a:lnTo>
                  <a:lnTo>
                    <a:pt x="0" y="37679"/>
                  </a:lnTo>
                  <a:lnTo>
                    <a:pt x="2830" y="52541"/>
                  </a:lnTo>
                  <a:lnTo>
                    <a:pt x="10862" y="64741"/>
                  </a:lnTo>
                  <a:lnTo>
                    <a:pt x="22882" y="73039"/>
                  </a:lnTo>
                  <a:lnTo>
                    <a:pt x="37679" y="76196"/>
                  </a:lnTo>
                  <a:lnTo>
                    <a:pt x="52541" y="73365"/>
                  </a:lnTo>
                  <a:lnTo>
                    <a:pt x="64740" y="65333"/>
                  </a:lnTo>
                  <a:lnTo>
                    <a:pt x="73038" y="53313"/>
                  </a:lnTo>
                  <a:lnTo>
                    <a:pt x="76194" y="38516"/>
                  </a:lnTo>
                  <a:lnTo>
                    <a:pt x="73363" y="23654"/>
                  </a:lnTo>
                  <a:lnTo>
                    <a:pt x="65332" y="11455"/>
                  </a:lnTo>
                  <a:lnTo>
                    <a:pt x="53312" y="3157"/>
                  </a:lnTo>
                  <a:lnTo>
                    <a:pt x="38516" y="0"/>
                  </a:lnTo>
                  <a:close/>
                </a:path>
              </a:pathLst>
            </a:custGeom>
            <a:solidFill>
              <a:srgbClr val="0433FF"/>
            </a:solidFill>
          </p:spPr>
          <p:txBody>
            <a:bodyPr wrap="square" lIns="0" tIns="0" rIns="0" bIns="0" rtlCol="0"/>
            <a:lstStyle/>
            <a:p>
              <a:endParaRPr sz="1634"/>
            </a:p>
          </p:txBody>
        </p:sp>
      </p:grpSp>
      <p:grpSp>
        <p:nvGrpSpPr>
          <p:cNvPr id="176" name="object 49">
            <a:extLst>
              <a:ext uri="{FF2B5EF4-FFF2-40B4-BE49-F238E27FC236}">
                <a16:creationId xmlns:a16="http://schemas.microsoft.com/office/drawing/2014/main" id="{BAE953B1-F800-4F99-B27B-339625D232C1}"/>
              </a:ext>
            </a:extLst>
          </p:cNvPr>
          <p:cNvGrpSpPr/>
          <p:nvPr/>
        </p:nvGrpSpPr>
        <p:grpSpPr>
          <a:xfrm>
            <a:off x="7889565" y="5160616"/>
            <a:ext cx="2747810" cy="854657"/>
            <a:chOff x="2968597" y="5324360"/>
            <a:chExt cx="3027680" cy="941705"/>
          </a:xfrm>
        </p:grpSpPr>
        <p:sp>
          <p:nvSpPr>
            <p:cNvPr id="177" name="object 50">
              <a:extLst>
                <a:ext uri="{FF2B5EF4-FFF2-40B4-BE49-F238E27FC236}">
                  <a16:creationId xmlns:a16="http://schemas.microsoft.com/office/drawing/2014/main" id="{C8FCAD51-52C5-4FB0-B2FE-E9FCBD35C38B}"/>
                </a:ext>
              </a:extLst>
            </p:cNvPr>
            <p:cNvSpPr/>
            <p:nvPr/>
          </p:nvSpPr>
          <p:spPr>
            <a:xfrm>
              <a:off x="2968597" y="53624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78" name="object 51">
              <a:extLst>
                <a:ext uri="{FF2B5EF4-FFF2-40B4-BE49-F238E27FC236}">
                  <a16:creationId xmlns:a16="http://schemas.microsoft.com/office/drawing/2014/main" id="{84063BEC-323C-4D78-9E33-0BD29413DA8D}"/>
                </a:ext>
              </a:extLst>
            </p:cNvPr>
            <p:cNvSpPr/>
            <p:nvPr/>
          </p:nvSpPr>
          <p:spPr>
            <a:xfrm>
              <a:off x="3473420" y="62260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79" name="object 52">
              <a:extLst>
                <a:ext uri="{FF2B5EF4-FFF2-40B4-BE49-F238E27FC236}">
                  <a16:creationId xmlns:a16="http://schemas.microsoft.com/office/drawing/2014/main" id="{562165F9-3A61-4137-A3B5-C0325B2BC368}"/>
                </a:ext>
              </a:extLst>
            </p:cNvPr>
            <p:cNvSpPr/>
            <p:nvPr/>
          </p:nvSpPr>
          <p:spPr>
            <a:xfrm>
              <a:off x="3471833"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180" name="object 53">
              <a:extLst>
                <a:ext uri="{FF2B5EF4-FFF2-40B4-BE49-F238E27FC236}">
                  <a16:creationId xmlns:a16="http://schemas.microsoft.com/office/drawing/2014/main" id="{789E9713-F0F6-4399-95DF-2A7598EF12AD}"/>
                </a:ext>
              </a:extLst>
            </p:cNvPr>
            <p:cNvSpPr/>
            <p:nvPr/>
          </p:nvSpPr>
          <p:spPr>
            <a:xfrm>
              <a:off x="3976658"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181" name="object 54">
              <a:extLst>
                <a:ext uri="{FF2B5EF4-FFF2-40B4-BE49-F238E27FC236}">
                  <a16:creationId xmlns:a16="http://schemas.microsoft.com/office/drawing/2014/main" id="{507BCE88-B988-402E-A765-D02D44B045C0}"/>
                </a:ext>
              </a:extLst>
            </p:cNvPr>
            <p:cNvSpPr/>
            <p:nvPr/>
          </p:nvSpPr>
          <p:spPr>
            <a:xfrm>
              <a:off x="30416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2" name="object 55">
              <a:extLst>
                <a:ext uri="{FF2B5EF4-FFF2-40B4-BE49-F238E27FC236}">
                  <a16:creationId xmlns:a16="http://schemas.microsoft.com/office/drawing/2014/main" id="{6B26A1B9-D32A-4A51-860A-F6A923FA45DA}"/>
                </a:ext>
              </a:extLst>
            </p:cNvPr>
            <p:cNvPicPr/>
            <p:nvPr/>
          </p:nvPicPr>
          <p:blipFill>
            <a:blip r:embed="rId3" cstate="print"/>
            <a:stretch>
              <a:fillRect/>
            </a:stretch>
          </p:blipFill>
          <p:spPr>
            <a:xfrm>
              <a:off x="3003520" y="5324360"/>
              <a:ext cx="76200" cy="76200"/>
            </a:xfrm>
            <a:prstGeom prst="rect">
              <a:avLst/>
            </a:prstGeom>
          </p:spPr>
        </p:pic>
        <p:sp>
          <p:nvSpPr>
            <p:cNvPr id="183" name="object 56">
              <a:extLst>
                <a:ext uri="{FF2B5EF4-FFF2-40B4-BE49-F238E27FC236}">
                  <a16:creationId xmlns:a16="http://schemas.microsoft.com/office/drawing/2014/main" id="{5D6699AD-38C3-4C10-902E-464E6AE37D7C}"/>
                </a:ext>
              </a:extLst>
            </p:cNvPr>
            <p:cNvSpPr/>
            <p:nvPr/>
          </p:nvSpPr>
          <p:spPr>
            <a:xfrm>
              <a:off x="32575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4" name="object 57">
              <a:extLst>
                <a:ext uri="{FF2B5EF4-FFF2-40B4-BE49-F238E27FC236}">
                  <a16:creationId xmlns:a16="http://schemas.microsoft.com/office/drawing/2014/main" id="{587D5260-09A1-4886-B1E2-03B2259E4AD0}"/>
                </a:ext>
              </a:extLst>
            </p:cNvPr>
            <p:cNvPicPr/>
            <p:nvPr/>
          </p:nvPicPr>
          <p:blipFill>
            <a:blip r:embed="rId3" cstate="print"/>
            <a:stretch>
              <a:fillRect/>
            </a:stretch>
          </p:blipFill>
          <p:spPr>
            <a:xfrm>
              <a:off x="3219420" y="5324360"/>
              <a:ext cx="76200" cy="76200"/>
            </a:xfrm>
            <a:prstGeom prst="rect">
              <a:avLst/>
            </a:prstGeom>
          </p:spPr>
        </p:pic>
        <p:sp>
          <p:nvSpPr>
            <p:cNvPr id="185" name="object 58">
              <a:extLst>
                <a:ext uri="{FF2B5EF4-FFF2-40B4-BE49-F238E27FC236}">
                  <a16:creationId xmlns:a16="http://schemas.microsoft.com/office/drawing/2014/main" id="{F5AEB00B-154E-46F6-8E56-50724D90B248}"/>
                </a:ext>
              </a:extLst>
            </p:cNvPr>
            <p:cNvSpPr/>
            <p:nvPr/>
          </p:nvSpPr>
          <p:spPr>
            <a:xfrm>
              <a:off x="34734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6" name="object 59">
              <a:extLst>
                <a:ext uri="{FF2B5EF4-FFF2-40B4-BE49-F238E27FC236}">
                  <a16:creationId xmlns:a16="http://schemas.microsoft.com/office/drawing/2014/main" id="{AE6EF407-10F4-43A1-A3DA-E1BDDD3A2B3E}"/>
                </a:ext>
              </a:extLst>
            </p:cNvPr>
            <p:cNvPicPr/>
            <p:nvPr/>
          </p:nvPicPr>
          <p:blipFill>
            <a:blip r:embed="rId3" cstate="print"/>
            <a:stretch>
              <a:fillRect/>
            </a:stretch>
          </p:blipFill>
          <p:spPr>
            <a:xfrm>
              <a:off x="3435320" y="5324360"/>
              <a:ext cx="76200" cy="76200"/>
            </a:xfrm>
            <a:prstGeom prst="rect">
              <a:avLst/>
            </a:prstGeom>
          </p:spPr>
        </p:pic>
        <p:sp>
          <p:nvSpPr>
            <p:cNvPr id="187" name="object 60">
              <a:extLst>
                <a:ext uri="{FF2B5EF4-FFF2-40B4-BE49-F238E27FC236}">
                  <a16:creationId xmlns:a16="http://schemas.microsoft.com/office/drawing/2014/main" id="{3633AF26-4B04-475F-AD7C-BFAC2B348AFA}"/>
                </a:ext>
              </a:extLst>
            </p:cNvPr>
            <p:cNvSpPr/>
            <p:nvPr/>
          </p:nvSpPr>
          <p:spPr>
            <a:xfrm>
              <a:off x="3689320"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88" name="object 61">
              <a:extLst>
                <a:ext uri="{FF2B5EF4-FFF2-40B4-BE49-F238E27FC236}">
                  <a16:creationId xmlns:a16="http://schemas.microsoft.com/office/drawing/2014/main" id="{C241949C-0896-4091-89AD-7E26A52F171E}"/>
                </a:ext>
              </a:extLst>
            </p:cNvPr>
            <p:cNvPicPr/>
            <p:nvPr/>
          </p:nvPicPr>
          <p:blipFill>
            <a:blip r:embed="rId3" cstate="print"/>
            <a:stretch>
              <a:fillRect/>
            </a:stretch>
          </p:blipFill>
          <p:spPr>
            <a:xfrm>
              <a:off x="3651220" y="6187960"/>
              <a:ext cx="76200" cy="76200"/>
            </a:xfrm>
            <a:prstGeom prst="rect">
              <a:avLst/>
            </a:prstGeom>
          </p:spPr>
        </p:pic>
        <p:sp>
          <p:nvSpPr>
            <p:cNvPr id="189" name="object 62">
              <a:extLst>
                <a:ext uri="{FF2B5EF4-FFF2-40B4-BE49-F238E27FC236}">
                  <a16:creationId xmlns:a16="http://schemas.microsoft.com/office/drawing/2014/main" id="{369C7BE0-9231-4DE0-BC1B-686613CA1183}"/>
                </a:ext>
              </a:extLst>
            </p:cNvPr>
            <p:cNvSpPr/>
            <p:nvPr/>
          </p:nvSpPr>
          <p:spPr>
            <a:xfrm>
              <a:off x="3905220"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0" name="object 63">
              <a:extLst>
                <a:ext uri="{FF2B5EF4-FFF2-40B4-BE49-F238E27FC236}">
                  <a16:creationId xmlns:a16="http://schemas.microsoft.com/office/drawing/2014/main" id="{1205BFAB-39B8-4048-B5B6-476D9E62F658}"/>
                </a:ext>
              </a:extLst>
            </p:cNvPr>
            <p:cNvPicPr/>
            <p:nvPr/>
          </p:nvPicPr>
          <p:blipFill>
            <a:blip r:embed="rId3" cstate="print"/>
            <a:stretch>
              <a:fillRect/>
            </a:stretch>
          </p:blipFill>
          <p:spPr>
            <a:xfrm>
              <a:off x="3867120" y="6187960"/>
              <a:ext cx="76200" cy="76200"/>
            </a:xfrm>
            <a:prstGeom prst="rect">
              <a:avLst/>
            </a:prstGeom>
          </p:spPr>
        </p:pic>
        <p:sp>
          <p:nvSpPr>
            <p:cNvPr id="191" name="object 64">
              <a:extLst>
                <a:ext uri="{FF2B5EF4-FFF2-40B4-BE49-F238E27FC236}">
                  <a16:creationId xmlns:a16="http://schemas.microsoft.com/office/drawing/2014/main" id="{CBE10475-8E3E-4FA1-9B31-CCDCB27E011C}"/>
                </a:ext>
              </a:extLst>
            </p:cNvPr>
            <p:cNvSpPr/>
            <p:nvPr/>
          </p:nvSpPr>
          <p:spPr>
            <a:xfrm>
              <a:off x="41211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92" name="object 65">
              <a:extLst>
                <a:ext uri="{FF2B5EF4-FFF2-40B4-BE49-F238E27FC236}">
                  <a16:creationId xmlns:a16="http://schemas.microsoft.com/office/drawing/2014/main" id="{F5392405-AB54-44A9-A6AB-989EC6626088}"/>
                </a:ext>
              </a:extLst>
            </p:cNvPr>
            <p:cNvPicPr/>
            <p:nvPr/>
          </p:nvPicPr>
          <p:blipFill>
            <a:blip r:embed="rId3" cstate="print"/>
            <a:stretch>
              <a:fillRect/>
            </a:stretch>
          </p:blipFill>
          <p:spPr>
            <a:xfrm>
              <a:off x="4083020" y="5324360"/>
              <a:ext cx="76200" cy="76200"/>
            </a:xfrm>
            <a:prstGeom prst="rect">
              <a:avLst/>
            </a:prstGeom>
          </p:spPr>
        </p:pic>
        <p:sp>
          <p:nvSpPr>
            <p:cNvPr id="193" name="object 66">
              <a:extLst>
                <a:ext uri="{FF2B5EF4-FFF2-40B4-BE49-F238E27FC236}">
                  <a16:creationId xmlns:a16="http://schemas.microsoft.com/office/drawing/2014/main" id="{C9D2CD66-DB2B-4AEF-A2C5-4456E23AD9AA}"/>
                </a:ext>
              </a:extLst>
            </p:cNvPr>
            <p:cNvSpPr/>
            <p:nvPr/>
          </p:nvSpPr>
          <p:spPr>
            <a:xfrm>
              <a:off x="43370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94" name="object 67">
              <a:extLst>
                <a:ext uri="{FF2B5EF4-FFF2-40B4-BE49-F238E27FC236}">
                  <a16:creationId xmlns:a16="http://schemas.microsoft.com/office/drawing/2014/main" id="{1DFAE7E7-A3BB-47F4-B3BA-35C7B7D09D17}"/>
                </a:ext>
              </a:extLst>
            </p:cNvPr>
            <p:cNvPicPr/>
            <p:nvPr/>
          </p:nvPicPr>
          <p:blipFill>
            <a:blip r:embed="rId3" cstate="print"/>
            <a:stretch>
              <a:fillRect/>
            </a:stretch>
          </p:blipFill>
          <p:spPr>
            <a:xfrm>
              <a:off x="4298920" y="5324360"/>
              <a:ext cx="76200" cy="76200"/>
            </a:xfrm>
            <a:prstGeom prst="rect">
              <a:avLst/>
            </a:prstGeom>
          </p:spPr>
        </p:pic>
        <p:sp>
          <p:nvSpPr>
            <p:cNvPr id="195" name="object 68">
              <a:extLst>
                <a:ext uri="{FF2B5EF4-FFF2-40B4-BE49-F238E27FC236}">
                  <a16:creationId xmlns:a16="http://schemas.microsoft.com/office/drawing/2014/main" id="{7AEF3BE0-C77A-469D-8757-720F9FA6361E}"/>
                </a:ext>
              </a:extLst>
            </p:cNvPr>
            <p:cNvSpPr/>
            <p:nvPr/>
          </p:nvSpPr>
          <p:spPr>
            <a:xfrm>
              <a:off x="4554508"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6" name="object 69">
              <a:extLst>
                <a:ext uri="{FF2B5EF4-FFF2-40B4-BE49-F238E27FC236}">
                  <a16:creationId xmlns:a16="http://schemas.microsoft.com/office/drawing/2014/main" id="{7DF0C9C0-6438-4E73-80CC-5582666FEACD}"/>
                </a:ext>
              </a:extLst>
            </p:cNvPr>
            <p:cNvPicPr/>
            <p:nvPr/>
          </p:nvPicPr>
          <p:blipFill>
            <a:blip r:embed="rId3" cstate="print"/>
            <a:stretch>
              <a:fillRect/>
            </a:stretch>
          </p:blipFill>
          <p:spPr>
            <a:xfrm>
              <a:off x="4516408" y="6187960"/>
              <a:ext cx="76200" cy="76200"/>
            </a:xfrm>
            <a:prstGeom prst="rect">
              <a:avLst/>
            </a:prstGeom>
          </p:spPr>
        </p:pic>
        <p:sp>
          <p:nvSpPr>
            <p:cNvPr id="197" name="object 70">
              <a:extLst>
                <a:ext uri="{FF2B5EF4-FFF2-40B4-BE49-F238E27FC236}">
                  <a16:creationId xmlns:a16="http://schemas.microsoft.com/office/drawing/2014/main" id="{D814B24D-5CA6-4D45-BA3D-6F8AAFB85059}"/>
                </a:ext>
              </a:extLst>
            </p:cNvPr>
            <p:cNvSpPr/>
            <p:nvPr/>
          </p:nvSpPr>
          <p:spPr>
            <a:xfrm>
              <a:off x="4770408"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8" name="object 71">
              <a:extLst>
                <a:ext uri="{FF2B5EF4-FFF2-40B4-BE49-F238E27FC236}">
                  <a16:creationId xmlns:a16="http://schemas.microsoft.com/office/drawing/2014/main" id="{760A46A4-B956-4AFE-B9BC-AD73E2111234}"/>
                </a:ext>
              </a:extLst>
            </p:cNvPr>
            <p:cNvPicPr/>
            <p:nvPr/>
          </p:nvPicPr>
          <p:blipFill>
            <a:blip r:embed="rId3" cstate="print"/>
            <a:stretch>
              <a:fillRect/>
            </a:stretch>
          </p:blipFill>
          <p:spPr>
            <a:xfrm>
              <a:off x="4732308" y="6187960"/>
              <a:ext cx="76200" cy="76200"/>
            </a:xfrm>
            <a:prstGeom prst="rect">
              <a:avLst/>
            </a:prstGeom>
          </p:spPr>
        </p:pic>
        <p:sp>
          <p:nvSpPr>
            <p:cNvPr id="199" name="object 72">
              <a:extLst>
                <a:ext uri="{FF2B5EF4-FFF2-40B4-BE49-F238E27FC236}">
                  <a16:creationId xmlns:a16="http://schemas.microsoft.com/office/drawing/2014/main" id="{BEE54A81-9011-4BA5-9D97-26B543BBBBEC}"/>
                </a:ext>
              </a:extLst>
            </p:cNvPr>
            <p:cNvSpPr/>
            <p:nvPr/>
          </p:nvSpPr>
          <p:spPr>
            <a:xfrm>
              <a:off x="49863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0" name="object 73">
              <a:extLst>
                <a:ext uri="{FF2B5EF4-FFF2-40B4-BE49-F238E27FC236}">
                  <a16:creationId xmlns:a16="http://schemas.microsoft.com/office/drawing/2014/main" id="{B42FD453-534A-4680-8B4D-19EBFDB98A50}"/>
                </a:ext>
              </a:extLst>
            </p:cNvPr>
            <p:cNvPicPr/>
            <p:nvPr/>
          </p:nvPicPr>
          <p:blipFill>
            <a:blip r:embed="rId3" cstate="print"/>
            <a:stretch>
              <a:fillRect/>
            </a:stretch>
          </p:blipFill>
          <p:spPr>
            <a:xfrm>
              <a:off x="4948208" y="5324360"/>
              <a:ext cx="76200" cy="76200"/>
            </a:xfrm>
            <a:prstGeom prst="rect">
              <a:avLst/>
            </a:prstGeom>
          </p:spPr>
        </p:pic>
        <p:sp>
          <p:nvSpPr>
            <p:cNvPr id="201" name="object 74">
              <a:extLst>
                <a:ext uri="{FF2B5EF4-FFF2-40B4-BE49-F238E27FC236}">
                  <a16:creationId xmlns:a16="http://schemas.microsoft.com/office/drawing/2014/main" id="{F2BE080F-517D-4FAF-926D-0E84551DD68C}"/>
                </a:ext>
              </a:extLst>
            </p:cNvPr>
            <p:cNvSpPr/>
            <p:nvPr/>
          </p:nvSpPr>
          <p:spPr>
            <a:xfrm>
              <a:off x="52022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2" name="object 75">
              <a:extLst>
                <a:ext uri="{FF2B5EF4-FFF2-40B4-BE49-F238E27FC236}">
                  <a16:creationId xmlns:a16="http://schemas.microsoft.com/office/drawing/2014/main" id="{DE431609-57CB-4915-B034-DD937EEB86F6}"/>
                </a:ext>
              </a:extLst>
            </p:cNvPr>
            <p:cNvPicPr/>
            <p:nvPr/>
          </p:nvPicPr>
          <p:blipFill>
            <a:blip r:embed="rId3" cstate="print"/>
            <a:stretch>
              <a:fillRect/>
            </a:stretch>
          </p:blipFill>
          <p:spPr>
            <a:xfrm>
              <a:off x="5164108" y="5324360"/>
              <a:ext cx="76200" cy="76200"/>
            </a:xfrm>
            <a:prstGeom prst="rect">
              <a:avLst/>
            </a:prstGeom>
          </p:spPr>
        </p:pic>
        <p:sp>
          <p:nvSpPr>
            <p:cNvPr id="203" name="object 76">
              <a:extLst>
                <a:ext uri="{FF2B5EF4-FFF2-40B4-BE49-F238E27FC236}">
                  <a16:creationId xmlns:a16="http://schemas.microsoft.com/office/drawing/2014/main" id="{D0EAC8B6-0FA2-4BA8-AAE4-12147758290C}"/>
                </a:ext>
              </a:extLst>
            </p:cNvPr>
            <p:cNvSpPr/>
            <p:nvPr/>
          </p:nvSpPr>
          <p:spPr>
            <a:xfrm>
              <a:off x="54181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4" name="object 77">
              <a:extLst>
                <a:ext uri="{FF2B5EF4-FFF2-40B4-BE49-F238E27FC236}">
                  <a16:creationId xmlns:a16="http://schemas.microsoft.com/office/drawing/2014/main" id="{78D408CB-21F4-4BE0-BFC9-99CD1EF16EB8}"/>
                </a:ext>
              </a:extLst>
            </p:cNvPr>
            <p:cNvPicPr/>
            <p:nvPr/>
          </p:nvPicPr>
          <p:blipFill>
            <a:blip r:embed="rId3" cstate="print"/>
            <a:stretch>
              <a:fillRect/>
            </a:stretch>
          </p:blipFill>
          <p:spPr>
            <a:xfrm>
              <a:off x="5380008" y="5324360"/>
              <a:ext cx="76200" cy="76200"/>
            </a:xfrm>
            <a:prstGeom prst="rect">
              <a:avLst/>
            </a:prstGeom>
          </p:spPr>
        </p:pic>
        <p:sp>
          <p:nvSpPr>
            <p:cNvPr id="205" name="object 78">
              <a:extLst>
                <a:ext uri="{FF2B5EF4-FFF2-40B4-BE49-F238E27FC236}">
                  <a16:creationId xmlns:a16="http://schemas.microsoft.com/office/drawing/2014/main" id="{E9E672FD-005F-4FAF-955F-AC8AC2254704}"/>
                </a:ext>
              </a:extLst>
            </p:cNvPr>
            <p:cNvSpPr/>
            <p:nvPr/>
          </p:nvSpPr>
          <p:spPr>
            <a:xfrm>
              <a:off x="5634008" y="5794259"/>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206" name="object 79">
              <a:extLst>
                <a:ext uri="{FF2B5EF4-FFF2-40B4-BE49-F238E27FC236}">
                  <a16:creationId xmlns:a16="http://schemas.microsoft.com/office/drawing/2014/main" id="{1C6822CB-1D8E-4D10-8DED-3C386D0D8B0C}"/>
                </a:ext>
              </a:extLst>
            </p:cNvPr>
            <p:cNvPicPr/>
            <p:nvPr/>
          </p:nvPicPr>
          <p:blipFill>
            <a:blip r:embed="rId3" cstate="print"/>
            <a:stretch>
              <a:fillRect/>
            </a:stretch>
          </p:blipFill>
          <p:spPr>
            <a:xfrm>
              <a:off x="5595908" y="6189546"/>
              <a:ext cx="76200" cy="76200"/>
            </a:xfrm>
            <a:prstGeom prst="rect">
              <a:avLst/>
            </a:prstGeom>
          </p:spPr>
        </p:pic>
        <p:sp>
          <p:nvSpPr>
            <p:cNvPr id="207" name="object 80">
              <a:extLst>
                <a:ext uri="{FF2B5EF4-FFF2-40B4-BE49-F238E27FC236}">
                  <a16:creationId xmlns:a16="http://schemas.microsoft.com/office/drawing/2014/main" id="{EB66A8EC-2951-4D19-945F-13625DCE2FF9}"/>
                </a:ext>
              </a:extLst>
            </p:cNvPr>
            <p:cNvSpPr/>
            <p:nvPr/>
          </p:nvSpPr>
          <p:spPr>
            <a:xfrm>
              <a:off x="5849908" y="5794259"/>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208" name="object 81">
              <a:extLst>
                <a:ext uri="{FF2B5EF4-FFF2-40B4-BE49-F238E27FC236}">
                  <a16:creationId xmlns:a16="http://schemas.microsoft.com/office/drawing/2014/main" id="{1EFF887F-D497-44F1-93C1-4561B758A86B}"/>
                </a:ext>
              </a:extLst>
            </p:cNvPr>
            <p:cNvPicPr/>
            <p:nvPr/>
          </p:nvPicPr>
          <p:blipFill>
            <a:blip r:embed="rId3" cstate="print"/>
            <a:stretch>
              <a:fillRect/>
            </a:stretch>
          </p:blipFill>
          <p:spPr>
            <a:xfrm>
              <a:off x="5811808" y="6189546"/>
              <a:ext cx="76200" cy="76200"/>
            </a:xfrm>
            <a:prstGeom prst="rect">
              <a:avLst/>
            </a:prstGeom>
          </p:spPr>
        </p:pic>
        <p:sp>
          <p:nvSpPr>
            <p:cNvPr id="209" name="object 82">
              <a:extLst>
                <a:ext uri="{FF2B5EF4-FFF2-40B4-BE49-F238E27FC236}">
                  <a16:creationId xmlns:a16="http://schemas.microsoft.com/office/drawing/2014/main" id="{39609BA5-F975-4682-A64A-30D1089503A6}"/>
                </a:ext>
              </a:extLst>
            </p:cNvPr>
            <p:cNvSpPr/>
            <p:nvPr/>
          </p:nvSpPr>
          <p:spPr>
            <a:xfrm>
              <a:off x="3976658" y="5362459"/>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210" name="object 83">
              <a:extLst>
                <a:ext uri="{FF2B5EF4-FFF2-40B4-BE49-F238E27FC236}">
                  <a16:creationId xmlns:a16="http://schemas.microsoft.com/office/drawing/2014/main" id="{FCBAC0A1-8D58-4D46-9B6A-600E8A20236C}"/>
                </a:ext>
              </a:extLst>
            </p:cNvPr>
            <p:cNvSpPr/>
            <p:nvPr/>
          </p:nvSpPr>
          <p:spPr>
            <a:xfrm>
              <a:off x="4481483" y="6226059"/>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211" name="object 84">
              <a:extLst>
                <a:ext uri="{FF2B5EF4-FFF2-40B4-BE49-F238E27FC236}">
                  <a16:creationId xmlns:a16="http://schemas.microsoft.com/office/drawing/2014/main" id="{141927EB-9AD9-45A3-8E1A-07DECE3C932B}"/>
                </a:ext>
              </a:extLst>
            </p:cNvPr>
            <p:cNvSpPr/>
            <p:nvPr/>
          </p:nvSpPr>
          <p:spPr>
            <a:xfrm>
              <a:off x="4479895"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2" name="object 85">
              <a:extLst>
                <a:ext uri="{FF2B5EF4-FFF2-40B4-BE49-F238E27FC236}">
                  <a16:creationId xmlns:a16="http://schemas.microsoft.com/office/drawing/2014/main" id="{35060030-73A9-4A8F-A7E8-3677C669C0E5}"/>
                </a:ext>
              </a:extLst>
            </p:cNvPr>
            <p:cNvSpPr/>
            <p:nvPr/>
          </p:nvSpPr>
          <p:spPr>
            <a:xfrm>
              <a:off x="4984720"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3" name="object 86">
              <a:extLst>
                <a:ext uri="{FF2B5EF4-FFF2-40B4-BE49-F238E27FC236}">
                  <a16:creationId xmlns:a16="http://schemas.microsoft.com/office/drawing/2014/main" id="{01826DED-1A4F-4ACC-BE77-A08DC1BD7113}"/>
                </a:ext>
              </a:extLst>
            </p:cNvPr>
            <p:cNvSpPr/>
            <p:nvPr/>
          </p:nvSpPr>
          <p:spPr>
            <a:xfrm>
              <a:off x="4984720" y="53624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214" name="object 87">
              <a:extLst>
                <a:ext uri="{FF2B5EF4-FFF2-40B4-BE49-F238E27FC236}">
                  <a16:creationId xmlns:a16="http://schemas.microsoft.com/office/drawing/2014/main" id="{87521230-FCA7-4CF4-9BA3-705C1D5018EA}"/>
                </a:ext>
              </a:extLst>
            </p:cNvPr>
            <p:cNvSpPr/>
            <p:nvPr/>
          </p:nvSpPr>
          <p:spPr>
            <a:xfrm>
              <a:off x="5489545" y="62260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215" name="object 88">
              <a:extLst>
                <a:ext uri="{FF2B5EF4-FFF2-40B4-BE49-F238E27FC236}">
                  <a16:creationId xmlns:a16="http://schemas.microsoft.com/office/drawing/2014/main" id="{CA298903-37FB-4FF5-BC57-CA3D4EF3C7BF}"/>
                </a:ext>
              </a:extLst>
            </p:cNvPr>
            <p:cNvSpPr/>
            <p:nvPr/>
          </p:nvSpPr>
          <p:spPr>
            <a:xfrm>
              <a:off x="5487958"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6" name="object 89">
              <a:extLst>
                <a:ext uri="{FF2B5EF4-FFF2-40B4-BE49-F238E27FC236}">
                  <a16:creationId xmlns:a16="http://schemas.microsoft.com/office/drawing/2014/main" id="{80E4A440-94B5-4EF2-9CE3-685869104F35}"/>
                </a:ext>
              </a:extLst>
            </p:cNvPr>
            <p:cNvSpPr/>
            <p:nvPr/>
          </p:nvSpPr>
          <p:spPr>
            <a:xfrm>
              <a:off x="5992783"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grpSp>
      <p:sp>
        <p:nvSpPr>
          <p:cNvPr id="217" name="object 4">
            <a:extLst>
              <a:ext uri="{FF2B5EF4-FFF2-40B4-BE49-F238E27FC236}">
                <a16:creationId xmlns:a16="http://schemas.microsoft.com/office/drawing/2014/main" id="{F97D49D6-45A3-4BF9-B5FC-301D01C6AF13}"/>
              </a:ext>
            </a:extLst>
          </p:cNvPr>
          <p:cNvSpPr txBox="1"/>
          <p:nvPr/>
        </p:nvSpPr>
        <p:spPr>
          <a:xfrm>
            <a:off x="6254303" y="3877888"/>
            <a:ext cx="5599731" cy="1227841"/>
          </a:xfrm>
          <a:prstGeom prst="rect">
            <a:avLst/>
          </a:prstGeom>
        </p:spPr>
        <p:txBody>
          <a:bodyPr vert="horz" wrap="square" lIns="0" tIns="137736" rIns="0" bIns="0" rtlCol="0">
            <a:spAutoFit/>
          </a:bodyPr>
          <a:lstStyle/>
          <a:p>
            <a:pPr marL="322743" indent="-311216">
              <a:spcBef>
                <a:spcPts val="1085"/>
              </a:spcBef>
              <a:buFontTx/>
              <a:buChar char="•"/>
              <a:tabLst>
                <a:tab pos="322166" algn="l"/>
                <a:tab pos="322743" algn="l"/>
              </a:tabLst>
            </a:pPr>
            <a:r>
              <a:rPr sz="1634" spc="-5" dirty="0">
                <a:solidFill>
                  <a:srgbClr val="3333FF"/>
                </a:solidFill>
                <a:latin typeface="Arial MT"/>
                <a:cs typeface="Arial MT"/>
              </a:rPr>
              <a:t>Discrete</a:t>
            </a:r>
            <a:r>
              <a:rPr sz="1634" spc="-9" dirty="0">
                <a:solidFill>
                  <a:srgbClr val="3333FF"/>
                </a:solidFill>
                <a:latin typeface="Arial MT"/>
                <a:cs typeface="Arial MT"/>
              </a:rPr>
              <a:t> </a:t>
            </a:r>
            <a:r>
              <a:rPr sz="1634" spc="-5" dirty="0">
                <a:solidFill>
                  <a:srgbClr val="3333FF"/>
                </a:solidFill>
                <a:latin typeface="Arial MT"/>
                <a:cs typeface="Arial MT"/>
              </a:rPr>
              <a:t>time digital</a:t>
            </a:r>
            <a:r>
              <a:rPr lang="en-US" altLang="zh-CN" sz="1800" dirty="0">
                <a:latin typeface="Arial MT"/>
                <a:cs typeface="Arial MT"/>
              </a:rPr>
              <a:t>.</a:t>
            </a:r>
            <a:r>
              <a:rPr lang="zh-CN" altLang="en-US" sz="1800" dirty="0">
                <a:latin typeface="Arial MT"/>
                <a:cs typeface="Arial MT"/>
              </a:rPr>
              <a:t>（</a:t>
            </a:r>
            <a:r>
              <a:rPr lang="zh-CN" altLang="en-US" sz="1800" dirty="0">
                <a:ea typeface="Segoe UI Web (West European)"/>
              </a:rPr>
              <a:t>离散时间数字） </a:t>
            </a:r>
            <a:endParaRPr sz="1634" dirty="0">
              <a:latin typeface="Arial MT"/>
              <a:cs typeface="Arial MT"/>
            </a:endParaRPr>
          </a:p>
          <a:p>
            <a:pPr marL="1048913" lvl="1" indent="-207477">
              <a:spcBef>
                <a:spcPts val="771"/>
              </a:spcBef>
              <a:buFont typeface="Wingdings"/>
              <a:buChar char=""/>
              <a:tabLst>
                <a:tab pos="1048337" algn="l"/>
                <a:tab pos="1048913" algn="l"/>
              </a:tabLst>
            </a:pPr>
            <a:r>
              <a:rPr sz="1271" dirty="0">
                <a:latin typeface="Arial MT"/>
                <a:cs typeface="Arial MT"/>
              </a:rPr>
              <a:t>binary</a:t>
            </a:r>
            <a:r>
              <a:rPr sz="1271" spc="-9" dirty="0">
                <a:latin typeface="Arial MT"/>
                <a:cs typeface="Arial MT"/>
              </a:rPr>
              <a:t> </a:t>
            </a:r>
            <a:r>
              <a:rPr sz="1271" dirty="0">
                <a:latin typeface="Arial MT"/>
                <a:cs typeface="Arial MT"/>
              </a:rPr>
              <a:t>sequence,</a:t>
            </a:r>
            <a:r>
              <a:rPr sz="1271" spc="-9" dirty="0">
                <a:latin typeface="Arial MT"/>
                <a:cs typeface="Arial MT"/>
              </a:rPr>
              <a:t> </a:t>
            </a:r>
            <a:r>
              <a:rPr sz="1271" dirty="0">
                <a:latin typeface="Arial MT"/>
                <a:cs typeface="Arial MT"/>
              </a:rPr>
              <a:t>where</a:t>
            </a:r>
            <a:r>
              <a:rPr sz="1271" spc="-5" dirty="0">
                <a:latin typeface="Arial MT"/>
                <a:cs typeface="Arial MT"/>
              </a:rPr>
              <a:t> </a:t>
            </a:r>
            <a:r>
              <a:rPr sz="1271" dirty="0">
                <a:latin typeface="Arial MT"/>
                <a:cs typeface="Arial MT"/>
              </a:rPr>
              <a:t>the</a:t>
            </a:r>
            <a:r>
              <a:rPr sz="1271" spc="-5" dirty="0">
                <a:latin typeface="Arial MT"/>
                <a:cs typeface="Arial MT"/>
              </a:rPr>
              <a:t> </a:t>
            </a:r>
            <a:r>
              <a:rPr sz="1271" dirty="0">
                <a:latin typeface="Arial MT"/>
                <a:cs typeface="Arial MT"/>
              </a:rPr>
              <a:t>values</a:t>
            </a:r>
            <a:r>
              <a:rPr sz="1271" spc="-5" dirty="0">
                <a:latin typeface="Arial MT"/>
                <a:cs typeface="Arial MT"/>
              </a:rPr>
              <a:t> </a:t>
            </a:r>
            <a:r>
              <a:rPr sz="1271" dirty="0">
                <a:latin typeface="Arial MT"/>
                <a:cs typeface="Arial MT"/>
              </a:rPr>
              <a:t>of</a:t>
            </a:r>
            <a:r>
              <a:rPr sz="1271" spc="-9" dirty="0">
                <a:latin typeface="Arial MT"/>
                <a:cs typeface="Arial MT"/>
              </a:rPr>
              <a:t> </a:t>
            </a:r>
            <a:r>
              <a:rPr sz="1271" dirty="0">
                <a:latin typeface="Arial MT"/>
                <a:cs typeface="Arial MT"/>
              </a:rPr>
              <a:t>the</a:t>
            </a:r>
            <a:r>
              <a:rPr sz="1271" spc="-5" dirty="0">
                <a:latin typeface="Arial MT"/>
                <a:cs typeface="Arial MT"/>
              </a:rPr>
              <a:t> function </a:t>
            </a:r>
            <a:r>
              <a:rPr sz="1271" dirty="0">
                <a:latin typeface="Arial MT"/>
                <a:cs typeface="Arial MT"/>
              </a:rPr>
              <a:t>can</a:t>
            </a:r>
            <a:r>
              <a:rPr sz="1271" spc="-5" dirty="0">
                <a:latin typeface="Arial MT"/>
                <a:cs typeface="Arial MT"/>
              </a:rPr>
              <a:t> </a:t>
            </a:r>
            <a:r>
              <a:rPr sz="1271" dirty="0">
                <a:latin typeface="Arial MT"/>
                <a:cs typeface="Arial MT"/>
              </a:rPr>
              <a:t>only</a:t>
            </a:r>
            <a:r>
              <a:rPr sz="1271" spc="-5" dirty="0">
                <a:latin typeface="Arial MT"/>
                <a:cs typeface="Arial MT"/>
              </a:rPr>
              <a:t> </a:t>
            </a:r>
            <a:r>
              <a:rPr sz="1271" dirty="0">
                <a:latin typeface="Arial MT"/>
                <a:cs typeface="Arial MT"/>
              </a:rPr>
              <a:t>be</a:t>
            </a:r>
            <a:r>
              <a:rPr sz="1271" spc="-5" dirty="0">
                <a:latin typeface="Arial MT"/>
                <a:cs typeface="Arial MT"/>
              </a:rPr>
              <a:t> </a:t>
            </a:r>
            <a:r>
              <a:rPr sz="1271" dirty="0">
                <a:latin typeface="Arial MT"/>
                <a:cs typeface="Arial MT"/>
              </a:rPr>
              <a:t>one</a:t>
            </a:r>
            <a:r>
              <a:rPr sz="1271" spc="-5" dirty="0">
                <a:latin typeface="Arial MT"/>
                <a:cs typeface="Arial MT"/>
              </a:rPr>
              <a:t> </a:t>
            </a:r>
            <a:r>
              <a:rPr sz="1271" dirty="0">
                <a:latin typeface="Arial MT"/>
                <a:cs typeface="Arial MT"/>
              </a:rPr>
              <a:t>or</a:t>
            </a:r>
            <a:r>
              <a:rPr sz="1271" spc="-9" dirty="0">
                <a:latin typeface="Arial MT"/>
                <a:cs typeface="Arial MT"/>
              </a:rPr>
              <a:t> </a:t>
            </a:r>
            <a:r>
              <a:rPr sz="1271" dirty="0">
                <a:latin typeface="Arial MT"/>
                <a:cs typeface="Arial MT"/>
              </a:rPr>
              <a:t>zero</a:t>
            </a:r>
            <a:r>
              <a:rPr lang="zh-CN" altLang="en-US" sz="1271" dirty="0">
                <a:latin typeface="Arial MT"/>
                <a:cs typeface="Arial MT"/>
              </a:rPr>
              <a:t>（</a:t>
            </a:r>
            <a:r>
              <a:rPr lang="zh-CN" altLang="zh-CN" sz="1400" dirty="0">
                <a:effectLst/>
                <a:ea typeface="Segoe UI Web (West European)"/>
              </a:rPr>
              <a:t>二进制序列，其中函数的值只能是一个或零</a:t>
            </a:r>
            <a:r>
              <a:rPr lang="zh-CN" altLang="en-US" sz="1400" dirty="0">
                <a:effectLst/>
                <a:ea typeface="Segoe UI Web (West European)"/>
              </a:rPr>
              <a:t>）</a:t>
            </a:r>
            <a:endParaRPr lang="zh-CN" altLang="zh-CN" sz="1400" dirty="0">
              <a:effectLst/>
              <a:ea typeface="Segoe UI Web (West European)"/>
            </a:endParaRPr>
          </a:p>
          <a:p>
            <a:pPr marL="1048913" lvl="1" indent="-207477">
              <a:spcBef>
                <a:spcPts val="771"/>
              </a:spcBef>
              <a:buFont typeface="Wingdings"/>
              <a:buChar char=""/>
              <a:tabLst>
                <a:tab pos="1048337" algn="l"/>
                <a:tab pos="1048913" algn="l"/>
              </a:tabLst>
            </a:pPr>
            <a:endParaRPr sz="1271" dirty="0">
              <a:latin typeface="Arial MT"/>
              <a:cs typeface="Arial MT"/>
            </a:endParaRPr>
          </a:p>
        </p:txBody>
      </p:sp>
    </p:spTree>
    <p:extLst>
      <p:ext uri="{BB962C8B-B14F-4D97-AF65-F5344CB8AC3E}">
        <p14:creationId xmlns:p14="http://schemas.microsoft.com/office/powerpoint/2010/main" val="1224685237"/>
      </p:ext>
    </p:ext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7</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r>
                  <a:rPr lang="zh-CN" altLang="en-US" sz="2175" dirty="0">
                    <a:solidFill>
                      <a:schemeClr val="tx1"/>
                    </a:solidFill>
                    <a:latin typeface="Times New Roman" panose="02020603050405020304" pitchFamily="18" charset="0"/>
                    <a:cs typeface="Times New Roman" panose="02020603050405020304" pitchFamily="18" charset="0"/>
                  </a:rPr>
                  <a:t>奇信号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偶信号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zh-CN" altLang="en-US" dirty="0">
                    <a:solidFill>
                      <a:schemeClr val="tx1"/>
                    </a:solidFill>
                    <a:latin typeface="+mn-ea"/>
                    <a:cs typeface="Times New Roman" panose="02020603050405020304" pitchFamily="18" charset="0"/>
                  </a:rPr>
                  <a:t> 信号奇偶分解：</a:t>
                </a:r>
                <a:endParaRPr lang="en-US" altLang="zh-CN"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的偶信号部分：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𝑒</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的奇信号部分：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𝑜</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b="0" i="1" smtClean="0">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1544" t="-2171"/>
                </a:stretch>
              </a:blipFill>
            </p:spPr>
            <p:txBody>
              <a:bodyPr/>
              <a:lstStyle/>
              <a:p>
                <a:r>
                  <a:rPr lang="zh-CN" altLang="en-US">
                    <a:noFill/>
                  </a:rPr>
                  <a:t> </a:t>
                </a:r>
              </a:p>
            </p:txBody>
          </p:sp>
        </mc:Fallback>
      </mc:AlternateContent>
      <p:pic>
        <p:nvPicPr>
          <p:cNvPr id="14" name="object 6">
            <a:extLst>
              <a:ext uri="{FF2B5EF4-FFF2-40B4-BE49-F238E27FC236}">
                <a16:creationId xmlns:a16="http://schemas.microsoft.com/office/drawing/2014/main" id="{08149DAB-BA3A-43A4-A859-A56CDC1D348E}"/>
              </a:ext>
            </a:extLst>
          </p:cNvPr>
          <p:cNvPicPr/>
          <p:nvPr/>
        </p:nvPicPr>
        <p:blipFill>
          <a:blip r:embed="rId3" cstate="print"/>
          <a:stretch>
            <a:fillRect/>
          </a:stretch>
        </p:blipFill>
        <p:spPr>
          <a:xfrm>
            <a:off x="1347052" y="2343135"/>
            <a:ext cx="3107859" cy="1370574"/>
          </a:xfrm>
          <a:prstGeom prst="rect">
            <a:avLst/>
          </a:prstGeom>
        </p:spPr>
      </p:pic>
      <p:pic>
        <p:nvPicPr>
          <p:cNvPr id="15" name="object 5">
            <a:extLst>
              <a:ext uri="{FF2B5EF4-FFF2-40B4-BE49-F238E27FC236}">
                <a16:creationId xmlns:a16="http://schemas.microsoft.com/office/drawing/2014/main" id="{466A0427-703F-4C2C-A6E2-4B9D7721708A}"/>
              </a:ext>
            </a:extLst>
          </p:cNvPr>
          <p:cNvPicPr/>
          <p:nvPr/>
        </p:nvPicPr>
        <p:blipFill>
          <a:blip r:embed="rId4" cstate="print"/>
          <a:stretch>
            <a:fillRect/>
          </a:stretch>
        </p:blipFill>
        <p:spPr>
          <a:xfrm>
            <a:off x="5821170" y="2361657"/>
            <a:ext cx="3058058" cy="1014665"/>
          </a:xfrm>
          <a:prstGeom prst="rect">
            <a:avLst/>
          </a:prstGeom>
        </p:spPr>
      </p:pic>
    </p:spTree>
    <p:extLst>
      <p:ext uri="{BB962C8B-B14F-4D97-AF65-F5344CB8AC3E}">
        <p14:creationId xmlns:p14="http://schemas.microsoft.com/office/powerpoint/2010/main" val="908503848"/>
      </p:ext>
    </p:extLst>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8</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信号的能量：</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14:m>
                  <m:oMathPara xmlns:m="http://schemas.openxmlformats.org/officeDocument/2006/math">
                    <m:oMathParaPr>
                      <m:jc m:val="centerGroup"/>
                    </m:oMathParaPr>
                    <m:oMath xmlns:m="http://schemas.openxmlformats.org/officeDocument/2006/math">
                      <m:sSub>
                        <m:sSubPr>
                          <m:ctrlPr>
                            <a:rPr lang="en-US" altLang="zh-TW" sz="2400" b="0" i="1" smtClean="0">
                              <a:solidFill>
                                <a:srgbClr val="000000"/>
                              </a:solidFill>
                              <a:latin typeface="Cambria Math" panose="02040503050406030204" pitchFamily="18" charset="0"/>
                              <a:cs typeface="Times New Roman" pitchFamily="18" charset="0"/>
                            </a:rPr>
                          </m:ctrlPr>
                        </m:sSubPr>
                        <m:e>
                          <m:r>
                            <a:rPr lang="en-US" altLang="zh-TW" sz="2400" b="0" i="1" smtClean="0">
                              <a:solidFill>
                                <a:srgbClr val="000000"/>
                              </a:solidFill>
                              <a:latin typeface="Cambria Math" panose="02040503050406030204" pitchFamily="18" charset="0"/>
                              <a:cs typeface="Times New Roman" pitchFamily="18" charset="0"/>
                            </a:rPr>
                            <m:t>𝐸</m:t>
                          </m:r>
                        </m:e>
                        <m:sub>
                          <m:r>
                            <a:rPr lang="en-US" altLang="zh-TW" sz="2400" b="0" i="1" smtClean="0">
                              <a:solidFill>
                                <a:srgbClr val="000000"/>
                              </a:solidFill>
                              <a:latin typeface="Cambria Math" panose="02040503050406030204" pitchFamily="18" charset="0"/>
                              <a:cs typeface="Times New Roman" pitchFamily="18" charset="0"/>
                            </a:rPr>
                            <m:t>𝑥</m:t>
                          </m:r>
                        </m:sub>
                      </m:sSub>
                      <m:r>
                        <a:rPr lang="en-US" altLang="zh-TW" sz="2400" b="0" i="1" smtClean="0">
                          <a:solidFill>
                            <a:srgbClr val="000000"/>
                          </a:solidFill>
                          <a:latin typeface="Cambria Math" panose="02040503050406030204" pitchFamily="18" charset="0"/>
                          <a:cs typeface="Times New Roman" pitchFamily="18" charset="0"/>
                        </a:rPr>
                        <m:t>=</m:t>
                      </m:r>
                      <m:nary>
                        <m:naryPr>
                          <m:ctrlPr>
                            <a:rPr lang="en-US" altLang="zh-TW" sz="2400" i="1" smtClean="0">
                              <a:solidFill>
                                <a:srgbClr val="000000"/>
                              </a:solidFill>
                              <a:latin typeface="Cambria Math" panose="02040503050406030204" pitchFamily="18" charset="0"/>
                              <a:cs typeface="Times New Roman" pitchFamily="18" charset="0"/>
                            </a:rPr>
                          </m:ctrlPr>
                        </m:naryPr>
                        <m:sub>
                          <m:r>
                            <m:rPr>
                              <m:brk m:alnAt="23"/>
                            </m:rPr>
                            <a:rPr lang="en-US" altLang="zh-TW" sz="2400" b="0" i="1" smtClean="0">
                              <a:solidFill>
                                <a:srgbClr val="000000"/>
                              </a:solidFill>
                              <a:latin typeface="Cambria Math" panose="02040503050406030204" pitchFamily="18" charset="0"/>
                              <a:cs typeface="Times New Roman" pitchFamily="18" charset="0"/>
                            </a:rPr>
                            <m:t>−</m:t>
                          </m:r>
                          <m:r>
                            <a:rPr lang="en-US" altLang="zh-TW" sz="24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24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2400" i="1">
                                  <a:solidFill>
                                    <a:srgbClr val="000000"/>
                                  </a:solidFill>
                                  <a:latin typeface="Cambria Math" panose="02040503050406030204" pitchFamily="18" charset="0"/>
                                  <a:cs typeface="Times New Roman" pitchFamily="18" charset="0"/>
                                </a:rPr>
                              </m:ctrlPr>
                            </m:sSupPr>
                            <m:e>
                              <m:r>
                                <a:rPr lang="en-US" altLang="zh-TW" sz="2400" i="1">
                                  <a:solidFill>
                                    <a:srgbClr val="000000"/>
                                  </a:solidFill>
                                  <a:latin typeface="Cambria Math" panose="02040503050406030204" pitchFamily="18" charset="0"/>
                                  <a:cs typeface="Times New Roman" pitchFamily="18" charset="0"/>
                                </a:rPr>
                                <m:t>|</m:t>
                              </m:r>
                              <m:r>
                                <a:rPr lang="en-US" altLang="zh-TW" sz="2400" b="0" i="1" smtClean="0">
                                  <a:solidFill>
                                    <a:srgbClr val="000000"/>
                                  </a:solidFill>
                                  <a:latin typeface="Cambria Math" panose="02040503050406030204" pitchFamily="18" charset="0"/>
                                  <a:cs typeface="Times New Roman" pitchFamily="18" charset="0"/>
                                </a:rPr>
                                <m:t>𝑥</m:t>
                              </m:r>
                              <m:d>
                                <m:dPr>
                                  <m:ctrlPr>
                                    <a:rPr lang="en-US" altLang="zh-TW" sz="2400" i="1">
                                      <a:solidFill>
                                        <a:srgbClr val="000000"/>
                                      </a:solidFill>
                                      <a:latin typeface="Cambria Math" panose="02040503050406030204" pitchFamily="18" charset="0"/>
                                      <a:cs typeface="Times New Roman" pitchFamily="18" charset="0"/>
                                    </a:rPr>
                                  </m:ctrlPr>
                                </m:dPr>
                                <m:e>
                                  <m:r>
                                    <a:rPr lang="en-US" altLang="zh-TW" sz="2400" i="1">
                                      <a:solidFill>
                                        <a:srgbClr val="000000"/>
                                      </a:solidFill>
                                      <a:latin typeface="Cambria Math" panose="02040503050406030204" pitchFamily="18" charset="0"/>
                                      <a:cs typeface="Times New Roman" pitchFamily="18" charset="0"/>
                                    </a:rPr>
                                    <m:t>𝑡</m:t>
                                  </m:r>
                                </m:e>
                              </m:d>
                              <m:r>
                                <a:rPr lang="en-US" altLang="zh-TW" sz="2400" i="1">
                                  <a:solidFill>
                                    <a:srgbClr val="000000"/>
                                  </a:solidFill>
                                  <a:latin typeface="Cambria Math" panose="02040503050406030204" pitchFamily="18" charset="0"/>
                                  <a:cs typeface="Times New Roman" pitchFamily="18" charset="0"/>
                                </a:rPr>
                                <m:t>|</m:t>
                              </m:r>
                            </m:e>
                            <m:sup>
                              <m:r>
                                <a:rPr lang="en-US" altLang="zh-TW" sz="2400" i="1">
                                  <a:solidFill>
                                    <a:srgbClr val="000000"/>
                                  </a:solidFill>
                                  <a:latin typeface="Cambria Math" panose="02040503050406030204" pitchFamily="18" charset="0"/>
                                  <a:cs typeface="Times New Roman" pitchFamily="18" charset="0"/>
                                </a:rPr>
                                <m:t>2</m:t>
                              </m:r>
                            </m:sup>
                          </m:sSup>
                          <m:r>
                            <a:rPr lang="en-US" altLang="zh-TW" sz="2400" i="1">
                              <a:solidFill>
                                <a:srgbClr val="000000"/>
                              </a:solidFill>
                              <a:latin typeface="Cambria Math" panose="02040503050406030204" pitchFamily="18" charset="0"/>
                              <a:cs typeface="Times New Roman" pitchFamily="18" charset="0"/>
                            </a:rPr>
                            <m:t>𝑑𝑡</m:t>
                          </m:r>
                        </m:e>
                      </m:nary>
                    </m:oMath>
                  </m:oMathPara>
                </a14:m>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信号的功率：</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14:m>
                  <m:oMathPara xmlns:m="http://schemas.openxmlformats.org/officeDocument/2006/math">
                    <m:oMathParaPr>
                      <m:jc m:val="centerGroup"/>
                    </m:oMathParaPr>
                    <m:oMath xmlns:m="http://schemas.openxmlformats.org/officeDocument/2006/math">
                      <m:sSub>
                        <m:sSubPr>
                          <m:ctrlPr>
                            <a:rPr lang="en-US" altLang="zh-TW" sz="2400" i="1">
                              <a:solidFill>
                                <a:srgbClr val="000000"/>
                              </a:solidFill>
                              <a:latin typeface="Cambria Math" panose="02040503050406030204" pitchFamily="18" charset="0"/>
                              <a:cs typeface="Times New Roman" pitchFamily="18" charset="0"/>
                            </a:rPr>
                          </m:ctrlPr>
                        </m:sSubPr>
                        <m:e>
                          <m:r>
                            <a:rPr lang="en-US" altLang="zh-TW" sz="2400" b="0" i="1" smtClean="0">
                              <a:solidFill>
                                <a:srgbClr val="000000"/>
                              </a:solidFill>
                              <a:latin typeface="Cambria Math" panose="02040503050406030204" pitchFamily="18" charset="0"/>
                              <a:cs typeface="Times New Roman" pitchFamily="18" charset="0"/>
                            </a:rPr>
                            <m:t>𝑃</m:t>
                          </m:r>
                        </m:e>
                        <m:sub>
                          <m:r>
                            <a:rPr lang="en-US" altLang="zh-TW" sz="2400" i="1">
                              <a:solidFill>
                                <a:srgbClr val="000000"/>
                              </a:solidFill>
                              <a:latin typeface="Cambria Math" panose="02040503050406030204" pitchFamily="18" charset="0"/>
                              <a:cs typeface="Times New Roman" pitchFamily="18" charset="0"/>
                            </a:rPr>
                            <m:t>𝑥</m:t>
                          </m:r>
                        </m:sub>
                      </m:sSub>
                      <m:r>
                        <a:rPr lang="en-US" altLang="zh-CN" sz="2400" i="1" smtClean="0">
                          <a:solidFill>
                            <a:srgbClr val="000000"/>
                          </a:solidFill>
                          <a:latin typeface="Cambria Math" panose="02040503050406030204" pitchFamily="18" charset="0"/>
                          <a:cs typeface="Times New Roman" pitchFamily="18" charset="0"/>
                        </a:rPr>
                        <m:t>=</m:t>
                      </m:r>
                      <m:f>
                        <m:fPr>
                          <m:ctrlPr>
                            <a:rPr lang="en-US" altLang="zh-TW" sz="2400" i="1" smtClean="0">
                              <a:solidFill>
                                <a:srgbClr val="000000"/>
                              </a:solidFill>
                              <a:latin typeface="Cambria Math" panose="02040503050406030204" pitchFamily="18" charset="0"/>
                              <a:cs typeface="Times New Roman" pitchFamily="18" charset="0"/>
                            </a:rPr>
                          </m:ctrlPr>
                        </m:fPr>
                        <m:num>
                          <m:r>
                            <a:rPr lang="en-US" altLang="zh-TW" sz="2400" b="0" i="1" smtClean="0">
                              <a:solidFill>
                                <a:srgbClr val="000000"/>
                              </a:solidFill>
                              <a:latin typeface="Cambria Math" panose="02040503050406030204" pitchFamily="18" charset="0"/>
                              <a:cs typeface="Times New Roman" pitchFamily="18" charset="0"/>
                            </a:rPr>
                            <m:t>1</m:t>
                          </m:r>
                        </m:num>
                        <m:den>
                          <m:r>
                            <a:rPr lang="en-US" altLang="zh-TW" sz="2400" b="0" i="1" smtClean="0">
                              <a:solidFill>
                                <a:srgbClr val="000000"/>
                              </a:solidFill>
                              <a:latin typeface="Cambria Math" panose="02040503050406030204" pitchFamily="18" charset="0"/>
                              <a:cs typeface="Times New Roman" pitchFamily="18" charset="0"/>
                            </a:rPr>
                            <m:t>𝑇</m:t>
                          </m:r>
                        </m:den>
                      </m:f>
                      <m:nary>
                        <m:naryPr>
                          <m:ctrlPr>
                            <a:rPr lang="en-US" altLang="zh-TW" sz="2400" i="1" smtClean="0">
                              <a:solidFill>
                                <a:srgbClr val="000000"/>
                              </a:solidFill>
                              <a:latin typeface="Cambria Math" panose="02040503050406030204" pitchFamily="18" charset="0"/>
                              <a:cs typeface="Times New Roman" pitchFamily="18" charset="0"/>
                            </a:rPr>
                          </m:ctrlPr>
                        </m:naryPr>
                        <m:sub>
                          <m:r>
                            <m:rPr>
                              <m:brk m:alnAt="23"/>
                            </m:rPr>
                            <a:rPr lang="en-US" altLang="zh-TW" sz="2400" b="0" i="1" smtClean="0">
                              <a:solidFill>
                                <a:srgbClr val="000000"/>
                              </a:solidFill>
                              <a:latin typeface="Cambria Math" panose="02040503050406030204" pitchFamily="18" charset="0"/>
                              <a:cs typeface="Times New Roman" pitchFamily="18" charset="0"/>
                            </a:rPr>
                            <m:t>0</m:t>
                          </m:r>
                        </m:sub>
                        <m:sup>
                          <m:r>
                            <a:rPr lang="en-US" altLang="zh-TW" sz="2400" b="0" i="1" smtClean="0">
                              <a:solidFill>
                                <a:srgbClr val="000000"/>
                              </a:solidFill>
                              <a:latin typeface="Cambria Math" panose="02040503050406030204" pitchFamily="18" charset="0"/>
                              <a:cs typeface="Times New Roman" pitchFamily="18" charset="0"/>
                            </a:rPr>
                            <m:t>𝑇</m:t>
                          </m:r>
                        </m:sup>
                        <m:e>
                          <m:sSup>
                            <m:sSupPr>
                              <m:ctrlPr>
                                <a:rPr lang="en-US" altLang="zh-TW" sz="2400" i="1">
                                  <a:solidFill>
                                    <a:srgbClr val="000000"/>
                                  </a:solidFill>
                                  <a:latin typeface="Cambria Math" panose="02040503050406030204" pitchFamily="18" charset="0"/>
                                  <a:cs typeface="Times New Roman" pitchFamily="18" charset="0"/>
                                </a:rPr>
                              </m:ctrlPr>
                            </m:sSupPr>
                            <m:e>
                              <m:r>
                                <a:rPr lang="en-US" altLang="zh-TW" sz="2400" i="1">
                                  <a:solidFill>
                                    <a:srgbClr val="000000"/>
                                  </a:solidFill>
                                  <a:latin typeface="Cambria Math" panose="02040503050406030204" pitchFamily="18" charset="0"/>
                                  <a:cs typeface="Times New Roman" pitchFamily="18" charset="0"/>
                                </a:rPr>
                                <m:t>|</m:t>
                              </m:r>
                              <m:r>
                                <a:rPr lang="en-US" altLang="zh-TW" sz="2400" i="1">
                                  <a:solidFill>
                                    <a:srgbClr val="000000"/>
                                  </a:solidFill>
                                  <a:latin typeface="Cambria Math" panose="02040503050406030204" pitchFamily="18" charset="0"/>
                                  <a:cs typeface="Times New Roman" pitchFamily="18" charset="0"/>
                                </a:rPr>
                                <m:t>𝑥</m:t>
                              </m:r>
                              <m:d>
                                <m:dPr>
                                  <m:ctrlPr>
                                    <a:rPr lang="en-US" altLang="zh-TW" sz="2400" i="1">
                                      <a:solidFill>
                                        <a:srgbClr val="000000"/>
                                      </a:solidFill>
                                      <a:latin typeface="Cambria Math" panose="02040503050406030204" pitchFamily="18" charset="0"/>
                                      <a:cs typeface="Times New Roman" pitchFamily="18" charset="0"/>
                                    </a:rPr>
                                  </m:ctrlPr>
                                </m:dPr>
                                <m:e>
                                  <m:r>
                                    <a:rPr lang="en-US" altLang="zh-TW" sz="2400" i="1">
                                      <a:solidFill>
                                        <a:srgbClr val="000000"/>
                                      </a:solidFill>
                                      <a:latin typeface="Cambria Math" panose="02040503050406030204" pitchFamily="18" charset="0"/>
                                      <a:cs typeface="Times New Roman" pitchFamily="18" charset="0"/>
                                    </a:rPr>
                                    <m:t>𝑡</m:t>
                                  </m:r>
                                </m:e>
                              </m:d>
                              <m:r>
                                <a:rPr lang="en-US" altLang="zh-TW" sz="2400" i="1">
                                  <a:solidFill>
                                    <a:srgbClr val="000000"/>
                                  </a:solidFill>
                                  <a:latin typeface="Cambria Math" panose="02040503050406030204" pitchFamily="18" charset="0"/>
                                  <a:cs typeface="Times New Roman" pitchFamily="18" charset="0"/>
                                </a:rPr>
                                <m:t>|</m:t>
                              </m:r>
                            </m:e>
                            <m:sup>
                              <m:r>
                                <a:rPr lang="en-US" altLang="zh-TW" sz="2400" i="1">
                                  <a:solidFill>
                                    <a:srgbClr val="000000"/>
                                  </a:solidFill>
                                  <a:latin typeface="Cambria Math" panose="02040503050406030204" pitchFamily="18" charset="0"/>
                                  <a:cs typeface="Times New Roman" pitchFamily="18" charset="0"/>
                                </a:rPr>
                                <m:t>2</m:t>
                              </m:r>
                            </m:sup>
                          </m:sSup>
                          <m:r>
                            <a:rPr lang="en-US" altLang="zh-TW" sz="2400" i="1">
                              <a:solidFill>
                                <a:srgbClr val="000000"/>
                              </a:solidFill>
                              <a:latin typeface="Cambria Math" panose="02040503050406030204" pitchFamily="18" charset="0"/>
                              <a:cs typeface="Times New Roman" pitchFamily="18" charset="0"/>
                            </a:rPr>
                            <m:t>𝑑𝑡</m:t>
                          </m:r>
                        </m:e>
                      </m:nary>
                    </m:oMath>
                  </m:oMathPara>
                </a14:m>
                <a:endParaRPr lang="zh-CN" altLang="en-US"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2400" dirty="0">
                    <a:solidFill>
                      <a:schemeClr val="tx1"/>
                    </a:solidFill>
                    <a:latin typeface="Times New Roman" panose="02020603050405020304" pitchFamily="18" charset="0"/>
                    <a:cs typeface="Times New Roman" panose="02020603050405020304" pitchFamily="18" charset="0"/>
                  </a:rPr>
                  <a:t>一般，我们对非周期信号求能量，对周期信号求功率</a:t>
                </a:r>
                <a:endParaRPr lang="en-GB" altLang="zh-CN"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586" t="-2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500992"/>
      </p:ext>
    </p:extLst>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单位阶跃信号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rgbClr val="FF0000"/>
                </a:solidFill>
                <a:latin typeface="Times New Roman" panose="02020603050405020304" pitchFamily="18" charset="0"/>
                <a:cs typeface="Times New Roman" panose="02020603050405020304" pitchFamily="18" charset="0"/>
              </a:rPr>
              <a:t>易错点：</a:t>
            </a:r>
            <a:endParaRPr lang="en-US" altLang="zh-CN" sz="2175" dirty="0">
              <a:solidFill>
                <a:srgbClr val="FF0000"/>
              </a:solidFill>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D4517A5E-80A3-48D0-B0C1-8D57A9CAA3D5}"/>
              </a:ext>
            </a:extLst>
          </p:cNvPr>
          <p:cNvGrpSpPr/>
          <p:nvPr/>
        </p:nvGrpSpPr>
        <p:grpSpPr>
          <a:xfrm>
            <a:off x="1081824" y="2014455"/>
            <a:ext cx="4937400" cy="1652670"/>
            <a:chOff x="1262799" y="2359521"/>
            <a:chExt cx="4937400" cy="1652670"/>
          </a:xfrm>
        </p:grpSpPr>
        <p:pic>
          <p:nvPicPr>
            <p:cNvPr id="5" name="object 4">
              <a:extLst>
                <a:ext uri="{FF2B5EF4-FFF2-40B4-BE49-F238E27FC236}">
                  <a16:creationId xmlns:a16="http://schemas.microsoft.com/office/drawing/2014/main" id="{21CBF378-12C5-4DAD-8263-B5E14AB57B9E}"/>
                </a:ext>
              </a:extLst>
            </p:cNvPr>
            <p:cNvPicPr/>
            <p:nvPr/>
          </p:nvPicPr>
          <p:blipFill>
            <a:blip r:embed="rId2" cstate="print"/>
            <a:stretch>
              <a:fillRect/>
            </a:stretch>
          </p:blipFill>
          <p:spPr>
            <a:xfrm>
              <a:off x="1262799" y="2845808"/>
              <a:ext cx="4937400" cy="1166383"/>
            </a:xfrm>
            <a:prstGeom prst="rect">
              <a:avLst/>
            </a:prstGeom>
          </p:spPr>
        </p:pic>
        <p:sp>
          <p:nvSpPr>
            <p:cNvPr id="6" name="object 5">
              <a:extLst>
                <a:ext uri="{FF2B5EF4-FFF2-40B4-BE49-F238E27FC236}">
                  <a16:creationId xmlns:a16="http://schemas.microsoft.com/office/drawing/2014/main" id="{129E86B0-ED54-461B-85A9-18D0D3A43D6E}"/>
                </a:ext>
              </a:extLst>
            </p:cNvPr>
            <p:cNvSpPr txBox="1"/>
            <p:nvPr/>
          </p:nvSpPr>
          <p:spPr>
            <a:xfrm>
              <a:off x="1436503" y="2425796"/>
              <a:ext cx="299677"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u(</a:t>
              </a:r>
              <a:r>
                <a:rPr sz="1452" spc="-5" dirty="0">
                  <a:latin typeface="Arial MT"/>
                  <a:cs typeface="Arial MT"/>
                </a:rPr>
                <a:t>t</a:t>
              </a:r>
              <a:r>
                <a:rPr sz="1452" dirty="0">
                  <a:latin typeface="Arial MT"/>
                  <a:cs typeface="Arial MT"/>
                </a:rPr>
                <a:t>)</a:t>
              </a:r>
              <a:endParaRPr sz="1452">
                <a:latin typeface="Arial MT"/>
                <a:cs typeface="Arial MT"/>
              </a:endParaRPr>
            </a:p>
          </p:txBody>
        </p:sp>
        <p:sp>
          <p:nvSpPr>
            <p:cNvPr id="7" name="object 6">
              <a:extLst>
                <a:ext uri="{FF2B5EF4-FFF2-40B4-BE49-F238E27FC236}">
                  <a16:creationId xmlns:a16="http://schemas.microsoft.com/office/drawing/2014/main" id="{DC8E9571-39C7-4C18-8B32-67FE71E12B47}"/>
                </a:ext>
              </a:extLst>
            </p:cNvPr>
            <p:cNvSpPr txBox="1"/>
            <p:nvPr/>
          </p:nvSpPr>
          <p:spPr>
            <a:xfrm>
              <a:off x="4299285" y="2359521"/>
              <a:ext cx="320424"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u</a:t>
              </a:r>
              <a:r>
                <a:rPr sz="1452" spc="-5" dirty="0">
                  <a:latin typeface="Arial MT"/>
                  <a:cs typeface="Arial MT"/>
                </a:rPr>
                <a:t>[</a:t>
              </a:r>
              <a:r>
                <a:rPr lang="en-US" sz="1452" spc="-5" dirty="0">
                  <a:latin typeface="Arial MT"/>
                  <a:cs typeface="Arial MT"/>
                </a:rPr>
                <a:t>n</a:t>
              </a:r>
              <a:r>
                <a:rPr sz="1452" dirty="0">
                  <a:latin typeface="Arial MT"/>
                  <a:cs typeface="Arial MT"/>
                </a:rPr>
                <a:t>]</a:t>
              </a:r>
            </a:p>
          </p:txBody>
        </p:sp>
      </p:grpSp>
      <p:sp>
        <p:nvSpPr>
          <p:cNvPr id="30" name="object 9">
            <a:extLst>
              <a:ext uri="{FF2B5EF4-FFF2-40B4-BE49-F238E27FC236}">
                <a16:creationId xmlns:a16="http://schemas.microsoft.com/office/drawing/2014/main" id="{68D0AA8C-8490-4D72-9B4A-62158B738447}"/>
              </a:ext>
            </a:extLst>
          </p:cNvPr>
          <p:cNvSpPr txBox="1"/>
          <p:nvPr/>
        </p:nvSpPr>
        <p:spPr>
          <a:xfrm>
            <a:off x="2474769" y="4125640"/>
            <a:ext cx="2307515" cy="738582"/>
          </a:xfrm>
          <a:prstGeom prst="rect">
            <a:avLst/>
          </a:prstGeom>
        </p:spPr>
        <p:txBody>
          <a:bodyPr vert="horz" wrap="square" lIns="0" tIns="13254" rIns="0" bIns="0" rtlCol="0">
            <a:spAutoFit/>
          </a:bodyPr>
          <a:lstStyle/>
          <a:p>
            <a:pPr marL="11527">
              <a:spcBef>
                <a:spcPts val="103"/>
              </a:spcBef>
            </a:pPr>
            <a:r>
              <a:rPr sz="1861" i="1" spc="5" dirty="0">
                <a:latin typeface="Times New Roman"/>
                <a:cs typeface="Times New Roman"/>
              </a:rPr>
              <a:t>f</a:t>
            </a:r>
            <a:r>
              <a:rPr sz="1861" i="1" spc="123" dirty="0">
                <a:latin typeface="Times New Roman"/>
                <a:cs typeface="Times New Roman"/>
              </a:rPr>
              <a:t> </a:t>
            </a:r>
            <a:r>
              <a:rPr sz="3472" spc="-115" baseline="-2178" dirty="0">
                <a:latin typeface="Symbol"/>
                <a:cs typeface="Symbol"/>
              </a:rPr>
              <a:t></a:t>
            </a:r>
            <a:r>
              <a:rPr sz="1861" i="1" spc="5" dirty="0">
                <a:latin typeface="Times New Roman"/>
                <a:cs typeface="Times New Roman"/>
              </a:rPr>
              <a:t>t</a:t>
            </a:r>
            <a:r>
              <a:rPr sz="1861" i="1" spc="-263" dirty="0">
                <a:latin typeface="Times New Roman"/>
                <a:cs typeface="Times New Roman"/>
              </a:rPr>
              <a:t> </a:t>
            </a:r>
            <a:r>
              <a:rPr sz="3472" spc="-190" baseline="-2178" dirty="0">
                <a:latin typeface="Symbol"/>
                <a:cs typeface="Symbol"/>
              </a:rPr>
              <a:t></a:t>
            </a:r>
            <a:r>
              <a:rPr sz="3472" spc="-292" baseline="-2178" dirty="0">
                <a:latin typeface="Times New Roman"/>
                <a:cs typeface="Times New Roman"/>
              </a:rPr>
              <a:t> </a:t>
            </a:r>
            <a:r>
              <a:rPr sz="1861" spc="9" dirty="0">
                <a:latin typeface="Symbol"/>
                <a:cs typeface="Symbol"/>
              </a:rPr>
              <a:t></a:t>
            </a:r>
            <a:r>
              <a:rPr sz="1861" spc="-103" dirty="0">
                <a:latin typeface="Times New Roman"/>
                <a:cs typeface="Times New Roman"/>
              </a:rPr>
              <a:t> </a:t>
            </a:r>
            <a:r>
              <a:rPr sz="1861" i="1" spc="5" dirty="0">
                <a:latin typeface="Times New Roman"/>
                <a:cs typeface="Times New Roman"/>
              </a:rPr>
              <a:t>u</a:t>
            </a:r>
            <a:r>
              <a:rPr sz="1861" i="1" spc="-236" dirty="0">
                <a:latin typeface="Times New Roman"/>
                <a:cs typeface="Times New Roman"/>
              </a:rPr>
              <a:t> </a:t>
            </a:r>
            <a:r>
              <a:rPr sz="3472" spc="-123" baseline="-2178" dirty="0">
                <a:latin typeface="Symbol"/>
                <a:cs typeface="Symbol"/>
              </a:rPr>
              <a:t></a:t>
            </a:r>
            <a:r>
              <a:rPr sz="1861" i="1" spc="5" dirty="0">
                <a:latin typeface="Times New Roman"/>
                <a:cs typeface="Times New Roman"/>
              </a:rPr>
              <a:t>t</a:t>
            </a:r>
            <a:r>
              <a:rPr sz="1861" i="1" spc="-64" dirty="0">
                <a:latin typeface="Times New Roman"/>
                <a:cs typeface="Times New Roman"/>
              </a:rPr>
              <a:t> </a:t>
            </a:r>
            <a:r>
              <a:rPr sz="1861" spc="9" dirty="0">
                <a:latin typeface="Symbol"/>
                <a:cs typeface="Symbol"/>
              </a:rPr>
              <a:t></a:t>
            </a:r>
            <a:r>
              <a:rPr sz="1861" spc="-177" dirty="0">
                <a:latin typeface="Times New Roman"/>
                <a:cs typeface="Times New Roman"/>
              </a:rPr>
              <a:t> </a:t>
            </a:r>
            <a:r>
              <a:rPr sz="1861" spc="68" dirty="0">
                <a:latin typeface="Times New Roman"/>
                <a:cs typeface="Times New Roman"/>
              </a:rPr>
              <a:t>2</a:t>
            </a:r>
            <a:r>
              <a:rPr sz="3472" spc="-190" baseline="-2178" dirty="0">
                <a:latin typeface="Symbol"/>
                <a:cs typeface="Symbol"/>
              </a:rPr>
              <a:t></a:t>
            </a:r>
            <a:r>
              <a:rPr sz="3472" spc="-504" baseline="-2178" dirty="0">
                <a:latin typeface="Times New Roman"/>
                <a:cs typeface="Times New Roman"/>
              </a:rPr>
              <a:t> </a:t>
            </a:r>
            <a:r>
              <a:rPr sz="1861" spc="9" dirty="0">
                <a:latin typeface="Symbol"/>
                <a:cs typeface="Symbol"/>
              </a:rPr>
              <a:t></a:t>
            </a:r>
            <a:r>
              <a:rPr sz="1861" spc="-241" dirty="0">
                <a:latin typeface="Times New Roman"/>
                <a:cs typeface="Times New Roman"/>
              </a:rPr>
              <a:t> </a:t>
            </a:r>
            <a:r>
              <a:rPr sz="1861" i="1" spc="5" dirty="0">
                <a:latin typeface="Times New Roman"/>
                <a:cs typeface="Times New Roman"/>
              </a:rPr>
              <a:t>u</a:t>
            </a:r>
            <a:r>
              <a:rPr sz="1861" i="1" spc="-231" dirty="0">
                <a:latin typeface="Times New Roman"/>
                <a:cs typeface="Times New Roman"/>
              </a:rPr>
              <a:t> </a:t>
            </a:r>
            <a:r>
              <a:rPr sz="3472" spc="-129" baseline="-2178" dirty="0">
                <a:latin typeface="Symbol"/>
                <a:cs typeface="Symbol"/>
              </a:rPr>
              <a:t></a:t>
            </a:r>
            <a:r>
              <a:rPr sz="1861" i="1" spc="5" dirty="0">
                <a:latin typeface="Times New Roman"/>
                <a:cs typeface="Times New Roman"/>
              </a:rPr>
              <a:t>t</a:t>
            </a:r>
            <a:r>
              <a:rPr sz="1861" i="1" spc="-64" dirty="0">
                <a:latin typeface="Times New Roman"/>
                <a:cs typeface="Times New Roman"/>
              </a:rPr>
              <a:t> </a:t>
            </a:r>
            <a:r>
              <a:rPr sz="1861" spc="9" dirty="0">
                <a:latin typeface="Symbol"/>
                <a:cs typeface="Symbol"/>
              </a:rPr>
              <a:t></a:t>
            </a:r>
            <a:r>
              <a:rPr sz="1861" spc="-172" dirty="0">
                <a:latin typeface="Times New Roman"/>
                <a:cs typeface="Times New Roman"/>
              </a:rPr>
              <a:t> </a:t>
            </a:r>
            <a:r>
              <a:rPr sz="1861" spc="73" dirty="0">
                <a:latin typeface="Times New Roman"/>
                <a:cs typeface="Times New Roman"/>
              </a:rPr>
              <a:t>4</a:t>
            </a:r>
            <a:r>
              <a:rPr sz="3472" spc="-190" baseline="-2178" dirty="0">
                <a:latin typeface="Symbol"/>
                <a:cs typeface="Symbol"/>
              </a:rPr>
              <a:t></a:t>
            </a:r>
            <a:endParaRPr lang="en-US" sz="3472" spc="-190" baseline="-2178" dirty="0">
              <a:latin typeface="Symbol"/>
              <a:cs typeface="Symbol"/>
            </a:endParaRPr>
          </a:p>
          <a:p>
            <a:pPr marL="11527">
              <a:spcBef>
                <a:spcPts val="103"/>
              </a:spcBef>
            </a:pPr>
            <a:r>
              <a:rPr lang="en-US" sz="3472" spc="-190" baseline="-2178" dirty="0">
                <a:latin typeface="Symbol"/>
                <a:cs typeface="Symbol"/>
              </a:rPr>
              <a:t>2~</a:t>
            </a:r>
            <a:r>
              <a:rPr lang="zh-CN" altLang="en-US" sz="3472" spc="-190" baseline="-2178" dirty="0">
                <a:latin typeface="Symbol"/>
                <a:cs typeface="Symbol"/>
              </a:rPr>
              <a:t>无穷 </a:t>
            </a:r>
            <a:r>
              <a:rPr lang="en-US" altLang="zh-CN" sz="3472" spc="-190" baseline="-2178" dirty="0">
                <a:latin typeface="Symbol"/>
                <a:cs typeface="Symbol"/>
              </a:rPr>
              <a:t> -  4~</a:t>
            </a:r>
            <a:r>
              <a:rPr lang="zh-CN" altLang="en-US" sz="3472" spc="-190" baseline="-2178" dirty="0">
                <a:latin typeface="Symbol"/>
                <a:cs typeface="Symbol"/>
              </a:rPr>
              <a:t>无穷</a:t>
            </a:r>
            <a:endParaRPr sz="3472" baseline="-2178" dirty="0">
              <a:latin typeface="Symbol"/>
              <a:cs typeface="Symbol"/>
            </a:endParaRPr>
          </a:p>
        </p:txBody>
      </p:sp>
      <p:pic>
        <p:nvPicPr>
          <p:cNvPr id="31" name="object 8">
            <a:extLst>
              <a:ext uri="{FF2B5EF4-FFF2-40B4-BE49-F238E27FC236}">
                <a16:creationId xmlns:a16="http://schemas.microsoft.com/office/drawing/2014/main" id="{6C2AEF64-6D63-4252-8A63-4F186776526D}"/>
              </a:ext>
            </a:extLst>
          </p:cNvPr>
          <p:cNvPicPr/>
          <p:nvPr/>
        </p:nvPicPr>
        <p:blipFill rotWithShape="1">
          <a:blip r:embed="rId3" cstate="print"/>
          <a:srcRect r="48439" b="28045"/>
          <a:stretch/>
        </p:blipFill>
        <p:spPr>
          <a:xfrm>
            <a:off x="2396766" y="4941738"/>
            <a:ext cx="2814970" cy="1387774"/>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A2AA3CA-95F6-4C4F-A1FE-D118E468EB60}"/>
                  </a:ext>
                </a:extLst>
              </p:cNvPr>
              <p:cNvSpPr txBox="1"/>
              <p:nvPr/>
            </p:nvSpPr>
            <p:spPr>
              <a:xfrm>
                <a:off x="6461285" y="4277993"/>
                <a:ext cx="32486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m:oMathPara>
                </a14:m>
                <a:endParaRPr lang="zh-CN" altLang="en-US" dirty="0"/>
              </a:p>
            </p:txBody>
          </p:sp>
        </mc:Choice>
        <mc:Fallback xmlns="">
          <p:sp>
            <p:nvSpPr>
              <p:cNvPr id="33" name="文本框 32">
                <a:extLst>
                  <a:ext uri="{FF2B5EF4-FFF2-40B4-BE49-F238E27FC236}">
                    <a16:creationId xmlns:a16="http://schemas.microsoft.com/office/drawing/2014/main" id="{4A2AA3CA-95F6-4C4F-A1FE-D118E468EB60}"/>
                  </a:ext>
                </a:extLst>
              </p:cNvPr>
              <p:cNvSpPr txBox="1">
                <a:spLocks noRot="1" noChangeAspect="1" noMove="1" noResize="1" noEditPoints="1" noAdjustHandles="1" noChangeArrowheads="1" noChangeShapeType="1" noTextEdit="1"/>
              </p:cNvSpPr>
              <p:nvPr/>
            </p:nvSpPr>
            <p:spPr>
              <a:xfrm>
                <a:off x="6461285" y="4277993"/>
                <a:ext cx="3248658" cy="369332"/>
              </a:xfrm>
              <a:prstGeom prst="rect">
                <a:avLst/>
              </a:prstGeom>
              <a:blipFill>
                <a:blip r:embed="rId4"/>
                <a:stretch>
                  <a:fillRect b="-16667"/>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10C6F5BB-2178-49E5-A23D-CC8E708511C3}"/>
              </a:ext>
            </a:extLst>
          </p:cNvPr>
          <p:cNvGrpSpPr/>
          <p:nvPr/>
        </p:nvGrpSpPr>
        <p:grpSpPr>
          <a:xfrm>
            <a:off x="6914327" y="4726923"/>
            <a:ext cx="2342574" cy="1348168"/>
            <a:chOff x="6914327" y="5199363"/>
            <a:chExt cx="2342574" cy="1348168"/>
          </a:xfrm>
        </p:grpSpPr>
        <p:pic>
          <p:nvPicPr>
            <p:cNvPr id="35" name="object 4">
              <a:extLst>
                <a:ext uri="{FF2B5EF4-FFF2-40B4-BE49-F238E27FC236}">
                  <a16:creationId xmlns:a16="http://schemas.microsoft.com/office/drawing/2014/main" id="{B058309E-AB78-4D7C-8A54-A0B817009F85}"/>
                </a:ext>
              </a:extLst>
            </p:cNvPr>
            <p:cNvPicPr/>
            <p:nvPr/>
          </p:nvPicPr>
          <p:blipFill rotWithShape="1">
            <a:blip r:embed="rId2" cstate="print"/>
            <a:srcRect l="52554"/>
            <a:stretch/>
          </p:blipFill>
          <p:spPr>
            <a:xfrm>
              <a:off x="6914327" y="5199363"/>
              <a:ext cx="2342574" cy="1166383"/>
            </a:xfrm>
            <a:prstGeom prst="rect">
              <a:avLst/>
            </a:prstGeom>
          </p:spPr>
        </p:pic>
        <p:sp>
          <p:nvSpPr>
            <p:cNvPr id="38" name="矩形 37">
              <a:extLst>
                <a:ext uri="{FF2B5EF4-FFF2-40B4-BE49-F238E27FC236}">
                  <a16:creationId xmlns:a16="http://schemas.microsoft.com/office/drawing/2014/main" id="{663E6B4B-ED1C-47E1-B94D-8531EA5C173B}"/>
                </a:ext>
              </a:extLst>
            </p:cNvPr>
            <p:cNvSpPr/>
            <p:nvPr/>
          </p:nvSpPr>
          <p:spPr bwMode="auto">
            <a:xfrm>
              <a:off x="8420100" y="5471161"/>
              <a:ext cx="114300" cy="80046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39" name="矩形 38">
              <a:extLst>
                <a:ext uri="{FF2B5EF4-FFF2-40B4-BE49-F238E27FC236}">
                  <a16:creationId xmlns:a16="http://schemas.microsoft.com/office/drawing/2014/main" id="{00B87525-4390-4203-8346-769019FDCEC6}"/>
                </a:ext>
              </a:extLst>
            </p:cNvPr>
            <p:cNvSpPr/>
            <p:nvPr/>
          </p:nvSpPr>
          <p:spPr bwMode="auto">
            <a:xfrm>
              <a:off x="7676411" y="5472005"/>
              <a:ext cx="114300" cy="80046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41" name="矩形 40">
              <a:extLst>
                <a:ext uri="{FF2B5EF4-FFF2-40B4-BE49-F238E27FC236}">
                  <a16:creationId xmlns:a16="http://schemas.microsoft.com/office/drawing/2014/main" id="{B0F9BC62-F113-4DD3-9DA7-0DAD01C20830}"/>
                </a:ext>
              </a:extLst>
            </p:cNvPr>
            <p:cNvSpPr/>
            <p:nvPr/>
          </p:nvSpPr>
          <p:spPr bwMode="auto">
            <a:xfrm>
              <a:off x="7427835" y="5500212"/>
              <a:ext cx="114300" cy="76635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cxnSp>
          <p:nvCxnSpPr>
            <p:cNvPr id="43" name="直接连接符 42">
              <a:extLst>
                <a:ext uri="{FF2B5EF4-FFF2-40B4-BE49-F238E27FC236}">
                  <a16:creationId xmlns:a16="http://schemas.microsoft.com/office/drawing/2014/main" id="{4DF4C221-3D41-408D-A888-688A178D6969}"/>
                </a:ext>
              </a:extLst>
            </p:cNvPr>
            <p:cNvCxnSpPr/>
            <p:nvPr/>
          </p:nvCxnSpPr>
          <p:spPr bwMode="auto">
            <a:xfrm flipV="1">
              <a:off x="7473555" y="5471161"/>
              <a:ext cx="0" cy="795406"/>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44" name="object 6">
              <a:extLst>
                <a:ext uri="{FF2B5EF4-FFF2-40B4-BE49-F238E27FC236}">
                  <a16:creationId xmlns:a16="http://schemas.microsoft.com/office/drawing/2014/main" id="{49CC78BC-C44F-4FCD-A1BF-1849F1E47D11}"/>
                </a:ext>
              </a:extLst>
            </p:cNvPr>
            <p:cNvSpPr txBox="1"/>
            <p:nvPr/>
          </p:nvSpPr>
          <p:spPr>
            <a:xfrm>
              <a:off x="7914219" y="6312433"/>
              <a:ext cx="585891" cy="235098"/>
            </a:xfrm>
            <a:prstGeom prst="rect">
              <a:avLst/>
            </a:prstGeom>
          </p:spPr>
          <p:txBody>
            <a:bodyPr vert="horz" wrap="square" lIns="0" tIns="11526" rIns="0" bIns="0" rtlCol="0">
              <a:spAutoFit/>
            </a:bodyPr>
            <a:lstStyle/>
            <a:p>
              <a:pPr marL="11527">
                <a:spcBef>
                  <a:spcPts val="91"/>
                </a:spcBef>
              </a:pPr>
              <a:r>
                <a:rPr lang="en-US" sz="1452" spc="-5" dirty="0">
                  <a:latin typeface="Arial MT"/>
                  <a:cs typeface="Arial MT"/>
                </a:rPr>
                <a:t>2   3</a:t>
              </a:r>
              <a:endParaRPr sz="1452" dirty="0">
                <a:latin typeface="Arial MT"/>
                <a:cs typeface="Arial MT"/>
              </a:endParaRPr>
            </a:p>
          </p:txBody>
        </p:sp>
      </p:grpSp>
      <p:sp>
        <p:nvSpPr>
          <p:cNvPr id="46" name="object 6">
            <a:extLst>
              <a:ext uri="{FF2B5EF4-FFF2-40B4-BE49-F238E27FC236}">
                <a16:creationId xmlns:a16="http://schemas.microsoft.com/office/drawing/2014/main" id="{42319934-5628-4C5B-B2E5-18BFF084F4C5}"/>
              </a:ext>
            </a:extLst>
          </p:cNvPr>
          <p:cNvSpPr txBox="1"/>
          <p:nvPr/>
        </p:nvSpPr>
        <p:spPr>
          <a:xfrm>
            <a:off x="9129500" y="5683686"/>
            <a:ext cx="271434" cy="235098"/>
          </a:xfrm>
          <a:prstGeom prst="rect">
            <a:avLst/>
          </a:prstGeom>
          <a:solidFill>
            <a:schemeClr val="bg1"/>
          </a:solidFill>
        </p:spPr>
        <p:txBody>
          <a:bodyPr vert="horz" wrap="square" lIns="0" tIns="11526" rIns="0" bIns="0" rtlCol="0">
            <a:spAutoFit/>
          </a:bodyPr>
          <a:lstStyle/>
          <a:p>
            <a:pPr marL="11527">
              <a:spcBef>
                <a:spcPts val="91"/>
              </a:spcBef>
            </a:pPr>
            <a:r>
              <a:rPr lang="en-US" sz="1452" dirty="0">
                <a:latin typeface="Arial MT"/>
                <a:cs typeface="Arial MT"/>
              </a:rPr>
              <a:t>n</a:t>
            </a:r>
            <a:endParaRPr sz="1452" dirty="0">
              <a:latin typeface="Arial MT"/>
              <a:cs typeface="Arial MT"/>
            </a:endParaRPr>
          </a:p>
        </p:txBody>
      </p:sp>
      <p:sp>
        <p:nvSpPr>
          <p:cNvPr id="47" name="object 6">
            <a:extLst>
              <a:ext uri="{FF2B5EF4-FFF2-40B4-BE49-F238E27FC236}">
                <a16:creationId xmlns:a16="http://schemas.microsoft.com/office/drawing/2014/main" id="{4ABAD072-391F-432A-A1A7-38D41097FA66}"/>
              </a:ext>
            </a:extLst>
          </p:cNvPr>
          <p:cNvSpPr txBox="1"/>
          <p:nvPr/>
        </p:nvSpPr>
        <p:spPr>
          <a:xfrm>
            <a:off x="5883507" y="3442346"/>
            <a:ext cx="271434" cy="235098"/>
          </a:xfrm>
          <a:prstGeom prst="rect">
            <a:avLst/>
          </a:prstGeom>
          <a:solidFill>
            <a:schemeClr val="bg1"/>
          </a:solidFill>
        </p:spPr>
        <p:txBody>
          <a:bodyPr vert="horz" wrap="square" lIns="0" tIns="11526" rIns="0" bIns="0" rtlCol="0">
            <a:spAutoFit/>
          </a:bodyPr>
          <a:lstStyle/>
          <a:p>
            <a:pPr marL="11527">
              <a:spcBef>
                <a:spcPts val="91"/>
              </a:spcBef>
            </a:pPr>
            <a:r>
              <a:rPr lang="en-US" sz="1452" dirty="0">
                <a:latin typeface="Arial MT"/>
                <a:cs typeface="Arial MT"/>
              </a:rPr>
              <a:t>n</a:t>
            </a:r>
            <a:endParaRPr sz="1452" dirty="0">
              <a:latin typeface="Arial MT"/>
              <a:cs typeface="Arial MT"/>
            </a:endParaRPr>
          </a:p>
        </p:txBody>
      </p:sp>
    </p:spTree>
    <p:extLst>
      <p:ext uri="{BB962C8B-B14F-4D97-AF65-F5344CB8AC3E}">
        <p14:creationId xmlns:p14="http://schemas.microsoft.com/office/powerpoint/2010/main" val="162322946"/>
      </p:ext>
    </p:extLst>
  </p:cSld>
  <p:clrMapOvr>
    <a:masterClrMapping/>
  </p:clrMapOvr>
  <p:transition spd="med">
    <p:cut/>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默认设计模板">
  <a:themeElements>
    <a:clrScheme name="自定义 8">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10710</TotalTime>
  <Words>3236</Words>
  <Application>Microsoft Office PowerPoint</Application>
  <PresentationFormat>宽屏</PresentationFormat>
  <Paragraphs>542</Paragraphs>
  <Slides>38</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3" baseType="lpstr">
      <vt:lpstr>Arial MT</vt:lpstr>
      <vt:lpstr>华文中宋</vt:lpstr>
      <vt:lpstr>楷体</vt:lpstr>
      <vt:lpstr>宋体</vt:lpstr>
      <vt:lpstr>Arial</vt:lpstr>
      <vt:lpstr>Calibri</vt:lpstr>
      <vt:lpstr>Calibri Light</vt:lpstr>
      <vt:lpstr>Cambria Math</vt:lpstr>
      <vt:lpstr>Georgia</vt:lpstr>
      <vt:lpstr>Symbol</vt:lpstr>
      <vt:lpstr>Times New Roman</vt:lpstr>
      <vt:lpstr>Wingdings</vt:lpstr>
      <vt:lpstr>默认设计模板</vt:lpstr>
      <vt:lpstr>Equation</vt:lpstr>
      <vt:lpstr>方程式</vt:lpstr>
      <vt:lpstr>PowerPoint 演示文稿</vt:lpstr>
      <vt:lpstr>期末考试相关说明</vt:lpstr>
      <vt:lpstr>课程内容</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2: Complex Numbers &amp; Signal Property</vt:lpstr>
      <vt:lpstr>Lecture 2: Complex Numbers &amp; Signal Property</vt:lpstr>
      <vt:lpstr>Lecture 2: Complex Numbers &amp; Signal Property</vt:lpstr>
      <vt:lpstr>Lecture 2: Complex Numbers &amp; Signal Property</vt:lpstr>
      <vt:lpstr>Lecture 2: Complex Numbers &amp; Signal Property</vt:lpstr>
      <vt:lpstr>Lecture 3: Convolution and LTI Systems（卷积和时不变系统）</vt:lpstr>
      <vt:lpstr>Lecture 3: Convolution and LTI Systems</vt:lpstr>
      <vt:lpstr>Lecture 3: Convolution and LTI Systems</vt:lpstr>
      <vt:lpstr>Lecture 3: Convolution and LTI Systems</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6: Sampling</vt:lpstr>
      <vt:lpstr>Lecture 6: Sampling</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1649220316@qq.com</cp:lastModifiedBy>
  <cp:revision>545</cp:revision>
  <dcterms:created xsi:type="dcterms:W3CDTF">2018-10-18T11:34:23Z</dcterms:created>
  <dcterms:modified xsi:type="dcterms:W3CDTF">2021-11-24T00:38:52Z</dcterms:modified>
</cp:coreProperties>
</file>