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571" r:id="rId2"/>
    <p:sldId id="572" r:id="rId3"/>
    <p:sldId id="573" r:id="rId4"/>
    <p:sldId id="588" r:id="rId5"/>
    <p:sldId id="589" r:id="rId6"/>
    <p:sldId id="590" r:id="rId7"/>
    <p:sldId id="591" r:id="rId8"/>
    <p:sldId id="592" r:id="rId9"/>
    <p:sldId id="595" r:id="rId10"/>
    <p:sldId id="599" r:id="rId11"/>
    <p:sldId id="594" r:id="rId12"/>
  </p:sldIdLst>
  <p:sldSz cx="12192000" cy="6858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6319A99-70C0-5B40-8974-7118F4B0FD3E}">
          <p14:sldIdLst>
            <p14:sldId id="571"/>
            <p14:sldId id="572"/>
            <p14:sldId id="573"/>
            <p14:sldId id="588"/>
            <p14:sldId id="589"/>
            <p14:sldId id="590"/>
            <p14:sldId id="591"/>
            <p14:sldId id="592"/>
            <p14:sldId id="595"/>
            <p14:sldId id="599"/>
            <p14:sldId id="5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吴 慧" initials="吴" lastIdx="1" clrIdx="0">
    <p:extLst>
      <p:ext uri="{19B8F6BF-5375-455C-9EA6-DF929625EA0E}">
        <p15:presenceInfo xmlns:p15="http://schemas.microsoft.com/office/powerpoint/2012/main" userId="613e4b28863340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FF7C80"/>
    <a:srgbClr val="FFFFFF"/>
    <a:srgbClr val="FFD7BD"/>
    <a:srgbClr val="FFC715"/>
    <a:srgbClr val="FAE5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4" autoAdjust="0"/>
    <p:restoredTop sz="79366" autoAdjust="0"/>
  </p:normalViewPr>
  <p:slideViewPr>
    <p:cSldViewPr snapToGrid="0">
      <p:cViewPr varScale="1">
        <p:scale>
          <a:sx n="96" d="100"/>
          <a:sy n="96" d="100"/>
        </p:scale>
        <p:origin x="10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F3491-94E4-4075-B5F1-294292DEA749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28BA7-4A45-4FFE-A583-CA964C03D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568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0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77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43ADC22A-E89E-4CA4-A9DA-F00837335342}" type="datetime1">
              <a:rPr lang="zh-CN" altLang="en-US" smtClean="0"/>
              <a:pPr/>
              <a:t>2023/11/13</a:t>
            </a:fld>
            <a:endParaRPr lang="zh-CN" altLang="en-US" b="1" i="1"/>
          </a:p>
        </p:txBody>
      </p:sp>
      <p:sp>
        <p:nvSpPr>
          <p:cNvPr id="104977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0055C4C-D7A3-431C-BDD5-E6EB3A7AC7E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635949"/>
      </p:ext>
    </p:extLst>
  </p:cSld>
  <p:clrMapOvr>
    <a:masterClrMapping/>
  </p:clrMapOvr>
  <p:transition spd="med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8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D4ACED31-FBD9-4AF6-B0F4-54C40CE7C31F}" type="datetime1">
              <a:rPr lang="zh-CN" altLang="en-US" smtClean="0"/>
              <a:pPr/>
              <a:t>2023/11/13</a:t>
            </a:fld>
            <a:endParaRPr lang="zh-CN" altLang="en-US" b="1" i="1"/>
          </a:p>
        </p:txBody>
      </p:sp>
      <p:sp>
        <p:nvSpPr>
          <p:cNvPr id="104978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EC627E0C-9583-4BB6-9343-D17892D0D83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223796"/>
      </p:ext>
    </p:extLst>
  </p:cSld>
  <p:clrMapOvr>
    <a:masterClrMapping/>
  </p:clrMapOvr>
  <p:transition spd="med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4" name="竖排标题 1"/>
          <p:cNvSpPr>
            <a:spLocks noGrp="1"/>
          </p:cNvSpPr>
          <p:nvPr>
            <p:ph type="title" orient="vert"/>
          </p:nvPr>
        </p:nvSpPr>
        <p:spPr>
          <a:xfrm>
            <a:off x="8845551" y="228602"/>
            <a:ext cx="2733675" cy="5768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6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9764" y="228602"/>
            <a:ext cx="8053387" cy="5768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6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633320E3-A737-4ADD-BC72-DA6C453EA8AD}" type="datetime1">
              <a:rPr lang="zh-CN" altLang="en-US" smtClean="0"/>
              <a:pPr/>
              <a:t>2023/11/13</a:t>
            </a:fld>
            <a:endParaRPr lang="zh-CN" altLang="en-US" b="1" i="1"/>
          </a:p>
        </p:txBody>
      </p:sp>
      <p:sp>
        <p:nvSpPr>
          <p:cNvPr id="1049767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8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48816AE-6FA8-4183-978A-8319EA45629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281323"/>
      </p:ext>
    </p:extLst>
  </p:cSld>
  <p:clrMapOvr>
    <a:masterClrMapping/>
  </p:clrMapOvr>
  <p:transition spd="med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9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07108355-6E83-4B14-AA43-7CEB1E503A45}" type="datetime1">
              <a:rPr lang="zh-CN" altLang="en-US" smtClean="0"/>
              <a:pPr/>
              <a:t>2023/11/13</a:t>
            </a:fld>
            <a:endParaRPr lang="zh-CN" altLang="en-US" b="1" i="1"/>
          </a:p>
        </p:txBody>
      </p:sp>
      <p:sp>
        <p:nvSpPr>
          <p:cNvPr id="104859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055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0" name="标题 1"/>
          <p:cNvSpPr>
            <a:spLocks noGrp="1"/>
          </p:cNvSpPr>
          <p:nvPr>
            <p:ph type="title"/>
          </p:nvPr>
        </p:nvSpPr>
        <p:spPr>
          <a:xfrm>
            <a:off x="963613" y="4406902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1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82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680BDC2-098E-408A-97A7-2C188B209A9D}" type="datetime1">
              <a:rPr lang="zh-CN" altLang="en-US" smtClean="0"/>
              <a:pPr/>
              <a:t>2023/11/13</a:t>
            </a:fld>
            <a:endParaRPr lang="zh-CN" altLang="en-US" b="1" i="1"/>
          </a:p>
        </p:txBody>
      </p:sp>
      <p:sp>
        <p:nvSpPr>
          <p:cNvPr id="1049783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4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F1226E9-A8D7-433D-8FF6-126998C986E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668335"/>
      </p:ext>
    </p:extLst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1" name="内容占位符 2"/>
          <p:cNvSpPr>
            <a:spLocks noGrp="1"/>
          </p:cNvSpPr>
          <p:nvPr>
            <p:ph sz="half" idx="1"/>
          </p:nvPr>
        </p:nvSpPr>
        <p:spPr>
          <a:xfrm>
            <a:off x="639765" y="1222375"/>
            <a:ext cx="5392737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2" name="内容占位符 3"/>
          <p:cNvSpPr>
            <a:spLocks noGrp="1"/>
          </p:cNvSpPr>
          <p:nvPr>
            <p:ph sz="half" idx="2"/>
          </p:nvPr>
        </p:nvSpPr>
        <p:spPr>
          <a:xfrm>
            <a:off x="6184900" y="1222375"/>
            <a:ext cx="5394325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F2AB2A5-7A8A-4F58-A554-B42D7FCF923B}" type="datetime1">
              <a:rPr lang="zh-CN" altLang="en-US" smtClean="0"/>
              <a:pPr/>
              <a:t>2023/11/13</a:t>
            </a:fld>
            <a:endParaRPr lang="zh-CN" altLang="en-US" b="1" i="1"/>
          </a:p>
        </p:txBody>
      </p:sp>
      <p:sp>
        <p:nvSpPr>
          <p:cNvPr id="104975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5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52D239C-B544-419A-AA47-2182D1DC8F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578312"/>
      </p:ext>
    </p:extLst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6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7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3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58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3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60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71AF49A0-AE70-4051-914F-31E7490B50B4}" type="datetime1">
              <a:rPr lang="zh-CN" altLang="en-US" smtClean="0"/>
              <a:pPr/>
              <a:t>2023/11/13</a:t>
            </a:fld>
            <a:endParaRPr lang="zh-CN" altLang="en-US" b="1" i="1"/>
          </a:p>
        </p:txBody>
      </p:sp>
      <p:sp>
        <p:nvSpPr>
          <p:cNvPr id="104976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0C864EAE-E214-426E-A852-45DAD4CB139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165614"/>
      </p:ext>
    </p:extLst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0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B6313E23-202A-4DBA-BDFA-113B037C340A}" type="datetime1">
              <a:rPr lang="zh-CN" altLang="en-US" smtClean="0"/>
              <a:pPr/>
              <a:t>2023/11/13</a:t>
            </a:fld>
            <a:endParaRPr lang="zh-CN" altLang="en-US" b="1" i="1"/>
          </a:p>
        </p:txBody>
      </p:sp>
      <p:sp>
        <p:nvSpPr>
          <p:cNvPr id="104860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9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295182"/>
      </p:ext>
    </p:extLst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1A593734-0361-4874-BEC2-546E7AA82CC1}" type="datetime1">
              <a:rPr lang="zh-CN" altLang="en-US" smtClean="0"/>
              <a:pPr/>
              <a:t>2023/11/13</a:t>
            </a:fld>
            <a:endParaRPr lang="zh-CN" altLang="en-US" b="1" i="1"/>
          </a:p>
        </p:txBody>
      </p:sp>
      <p:sp>
        <p:nvSpPr>
          <p:cNvPr id="104858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6230324"/>
      </p:ext>
    </p:extLst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0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91" name="内容占位符 2"/>
          <p:cNvSpPr>
            <a:spLocks noGrp="1"/>
          </p:cNvSpPr>
          <p:nvPr>
            <p:ph idx="1"/>
          </p:nvPr>
        </p:nvSpPr>
        <p:spPr>
          <a:xfrm>
            <a:off x="4767265" y="273052"/>
            <a:ext cx="681513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92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9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99330C1F-F5BC-42E0-AA5F-D5B9A26A9E8D}" type="datetime1">
              <a:rPr lang="zh-CN" altLang="en-US" smtClean="0"/>
              <a:pPr/>
              <a:t>2023/11/13</a:t>
            </a:fld>
            <a:endParaRPr lang="zh-CN" altLang="en-US" b="1" i="1"/>
          </a:p>
        </p:txBody>
      </p:sp>
      <p:sp>
        <p:nvSpPr>
          <p:cNvPr id="104979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9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6F4ACBDE-81A0-4AFC-ADBB-F83DDB0974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131021"/>
      </p:ext>
    </p:extLst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4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5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1049776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7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EB279A69-F49C-4E84-B5F0-51A87B0ECECB}" type="datetime1">
              <a:rPr lang="zh-CN" altLang="en-US" smtClean="0"/>
              <a:pPr/>
              <a:t>2023/11/13</a:t>
            </a:fld>
            <a:endParaRPr lang="zh-CN" altLang="en-US" b="1" i="1"/>
          </a:p>
        </p:txBody>
      </p:sp>
      <p:sp>
        <p:nvSpPr>
          <p:cNvPr id="104977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C5CC31D-1363-49C8-9F24-77AAE0A8B0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033411"/>
      </p:ext>
    </p:extLst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93"/>
          <p:cNvSpPr>
            <a:spLocks noChangeArrowheads="1"/>
          </p:cNvSpPr>
          <p:nvPr/>
        </p:nvSpPr>
        <p:spPr bwMode="auto">
          <a:xfrm>
            <a:off x="0" y="6346827"/>
            <a:ext cx="12192000" cy="5111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28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74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19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654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800"/>
          </a:p>
        </p:txBody>
      </p:sp>
      <p:sp>
        <p:nvSpPr>
          <p:cNvPr id="1048577" name="Rectangle 109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60400" y="228602"/>
            <a:ext cx="9380539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48578" name="Rectangle 10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1222375"/>
            <a:ext cx="10939463" cy="477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579" name="Rectangle 10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6964" y="6459540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45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4FE00E-8C06-457B-9BDE-A197369E635E}" type="datetime1">
              <a:rPr lang="zh-CN" altLang="en-US" smtClean="0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2023/11/13</a:t>
            </a:fld>
            <a:endParaRPr lang="zh-CN" altLang="en-US" b="1" i="1">
              <a:sym typeface="Calibri" panose="020F0502020204030204" pitchFamily="34" charset="0"/>
            </a:endParaRPr>
          </a:p>
        </p:txBody>
      </p:sp>
      <p:sp>
        <p:nvSpPr>
          <p:cNvPr id="1048580" name="Rectangle 10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86177" y="6459540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450" b="1" i="1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48581" name="Rectangle 10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44201" y="6415090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800" b="1" i="1" smtClean="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35416B-1EEB-4908-B3FA-75CB8A360816}" type="slidenum">
              <a:rPr lang="zh-CN" altLang="en-US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ym typeface="Calibri" panose="020F0502020204030204" pitchFamily="34" charset="0"/>
            </a:endParaRPr>
          </a:p>
        </p:txBody>
      </p:sp>
      <p:cxnSp>
        <p:nvCxnSpPr>
          <p:cNvPr id="3145728" name="Line 2054"/>
          <p:cNvCxnSpPr>
            <a:cxnSpLocks noChangeShapeType="1"/>
          </p:cNvCxnSpPr>
          <p:nvPr/>
        </p:nvCxnSpPr>
        <p:spPr bwMode="auto">
          <a:xfrm>
            <a:off x="639765" y="1028700"/>
            <a:ext cx="9401175" cy="0"/>
          </a:xfrm>
          <a:prstGeom prst="line">
            <a:avLst/>
          </a:prstGeom>
          <a:noFill/>
          <a:ln w="19050">
            <a:solidFill>
              <a:schemeClr val="accent6">
                <a:lumMod val="75000"/>
              </a:schemeClr>
            </a:solidFill>
            <a:round/>
          </a:ln>
        </p:spPr>
      </p:cxnSp>
      <p:sp>
        <p:nvSpPr>
          <p:cNvPr id="1048582" name="Rectangle 233"/>
          <p:cNvSpPr>
            <a:spLocks noChangeArrowheads="1"/>
          </p:cNvSpPr>
          <p:nvPr userDrawn="1"/>
        </p:nvSpPr>
        <p:spPr bwMode="auto">
          <a:xfrm>
            <a:off x="331789" y="428625"/>
            <a:ext cx="153987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3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35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3145729" name="Line 404"/>
          <p:cNvCxnSpPr>
            <a:cxnSpLocks noChangeShapeType="1"/>
          </p:cNvCxnSpPr>
          <p:nvPr userDrawn="1"/>
        </p:nvCxnSpPr>
        <p:spPr bwMode="auto">
          <a:xfrm>
            <a:off x="550863" y="428625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</a:ln>
        </p:spPr>
      </p:cxnSp>
      <p:pic>
        <p:nvPicPr>
          <p:cNvPr id="14" name="图片 13"/>
          <p:cNvPicPr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1313006" y="130754"/>
            <a:ext cx="742470" cy="86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9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cut/>
  </p:transition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5pPr>
      <a:lvl6pPr marL="3429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6pPr>
      <a:lvl7pPr marL="6858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7pPr>
      <a:lvl8pPr marL="10287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8pPr>
      <a:lvl9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51435" indent="-51435" algn="l" rtl="0" eaLnBrk="0" fontAlgn="base" hangingPunct="0">
        <a:lnSpc>
          <a:spcPct val="90000"/>
        </a:lnSpc>
        <a:spcBef>
          <a:spcPts val="675"/>
        </a:spcBef>
        <a:spcAft>
          <a:spcPts val="115"/>
        </a:spcAft>
        <a:buClr>
          <a:srgbClr val="0B4DA2"/>
        </a:buClr>
        <a:buSzPct val="100000"/>
        <a:buFont typeface="Calibri" panose="020F0502020204030204" pitchFamily="34" charset="0"/>
        <a:buChar char=" "/>
        <a:defRPr sz="2400">
          <a:solidFill>
            <a:srgbClr val="404040"/>
          </a:solidFill>
          <a:latin typeface="+mn-lt"/>
          <a:ea typeface="+mn-ea"/>
          <a:cs typeface="+mn-cs"/>
        </a:defRPr>
      </a:lvl1pPr>
      <a:lvl2pPr marL="21653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975">
          <a:solidFill>
            <a:srgbClr val="404040"/>
          </a:solidFill>
          <a:latin typeface="+mn-lt"/>
          <a:ea typeface="+mn-ea"/>
        </a:defRPr>
      </a:lvl2pPr>
      <a:lvl3pPr marL="318135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3pPr>
      <a:lvl4pPr marL="420370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4pPr>
      <a:lvl5pPr marL="52387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5pPr>
      <a:lvl6pPr marL="8667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6pPr>
      <a:lvl7pPr marL="12096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7pPr>
      <a:lvl8pPr marL="15525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8pPr>
      <a:lvl9pPr marL="18954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8D87C-D4F1-4EB0-9244-48F8B1D4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2: Complex Numbers &amp; Signal Property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340702-1BA0-492D-90A7-F9713C3C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47481AC8-4B19-4728-84FC-756717478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62" y="1222375"/>
            <a:ext cx="11449897" cy="511175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l"/>
            </a:pPr>
            <a:r>
              <a:rPr lang="en-GB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重要概念：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760" lvl="1" indent="0">
              <a:spcAft>
                <a:spcPts val="60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对离散时间信号，频率为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TW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的复指数信号与频率为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TW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+m.2π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的复指数信号是同一个信号（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为整数）；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760" lvl="1" indent="0">
              <a:spcAft>
                <a:spcPts val="60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对连续时间信号，上述关系不成立。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5900" lvl="2" indent="0">
              <a:buNone/>
            </a:pPr>
            <a:endParaRPr lang="en-US" altLang="zh-CN" sz="217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对象 5">
                <a:extLst>
                  <a:ext uri="{FF2B5EF4-FFF2-40B4-BE49-F238E27FC236}">
                    <a16:creationId xmlns:a16="http://schemas.microsoft.com/office/drawing/2014/main" id="{7F770BE9-BEA1-40EE-B565-483A34E079BC}"/>
                  </a:ext>
                </a:extLst>
              </p:cNvPr>
              <p:cNvSpPr txBox="1"/>
              <p:nvPr/>
            </p:nvSpPr>
            <p:spPr>
              <a:xfrm>
                <a:off x="660400" y="2218011"/>
                <a:ext cx="8338024" cy="4197079"/>
              </a:xfrm>
              <a:prstGeom prst="rect">
                <a:avLst/>
              </a:prstGeo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altLang="zh-CN" sz="2800" dirty="0">
                    <a:solidFill>
                      <a:srgbClr val="000000"/>
                    </a:solidFill>
                  </a:rPr>
                  <a:t>Discrete-time: </a:t>
                </a:r>
                <a:endParaRPr lang="en-US" altLang="zh-CN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⋅2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⋅2</m:t>
                          </m:r>
                          <m:r>
                            <a:rPr lang="zh-CN" alt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func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func>
                        <m:funcPr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⋅2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func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sz="2800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func>
                      <m:funcPr>
                        <m:ctrlP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 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(as </a:t>
                </a:r>
                <a:r>
                  <a:rPr lang="en-US" altLang="zh-CN" sz="2800" i="1" dirty="0" err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m.n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is an integer)</a:t>
                </a:r>
              </a:p>
              <a:p>
                <a:pPr algn="ctr"/>
                <a:endParaRPr lang="en-US" altLang="zh-CN" sz="28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28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r>
                  <a:rPr lang="en-US" altLang="zh-CN" sz="28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Continuous-time:</a:t>
                </a:r>
                <a:br>
                  <a:rPr lang="zh-CN" altLang="en-US" sz="2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⋅2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⋅2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func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func>
                        <m:funcPr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⋅2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func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func>
                        <m:funcPr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func>
                        <m:funcPr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zh-CN" sz="2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altLang="zh-CN" sz="28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sz="28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as</m:t>
                      </m:r>
                      <m:r>
                        <m:rPr>
                          <m:nor/>
                        </m:rPr>
                        <a:rPr lang="en-US" altLang="zh-CN" sz="28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i="1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nor/>
                        </m:rPr>
                        <a:rPr lang="en-US" altLang="zh-CN" sz="2800" i="1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altLang="zh-CN" sz="2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US" altLang="zh-CN" sz="2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may</m:t>
                      </m:r>
                      <m:r>
                        <m:rPr>
                          <m:nor/>
                        </m:rPr>
                        <a:rPr lang="en-US" altLang="zh-CN" sz="2800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not</m:t>
                      </m:r>
                      <m:r>
                        <m:rPr>
                          <m:nor/>
                        </m:rPr>
                        <a:rPr lang="en-US" altLang="zh-CN" sz="2800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be</m:t>
                      </m:r>
                      <m:r>
                        <m:rPr>
                          <m:nor/>
                        </m:rPr>
                        <a:rPr lang="en-US" altLang="zh-CN" sz="28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an</m:t>
                      </m:r>
                      <m:r>
                        <m:rPr>
                          <m:nor/>
                        </m:rPr>
                        <a:rPr lang="en-US" altLang="zh-CN" sz="28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integer</m:t>
                      </m:r>
                      <m:r>
                        <m:rPr>
                          <m:nor/>
                        </m:rPr>
                        <a:rPr lang="en-US" altLang="zh-CN" sz="28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:endParaRPr lang="en-US" altLang="zh-CN" sz="28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对象 5">
                <a:extLst>
                  <a:ext uri="{FF2B5EF4-FFF2-40B4-BE49-F238E27FC236}">
                    <a16:creationId xmlns:a16="http://schemas.microsoft.com/office/drawing/2014/main" id="{7F770BE9-BEA1-40EE-B565-483A34E07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00" y="2218011"/>
                <a:ext cx="8338024" cy="4197079"/>
              </a:xfrm>
              <a:prstGeom prst="rect">
                <a:avLst/>
              </a:prstGeom>
              <a:blipFill>
                <a:blip r:embed="rId2"/>
                <a:stretch>
                  <a:fillRect l="-950" t="-2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7225360"/>
      </p:ext>
    </p:extLst>
  </p:cSld>
  <p:clrMapOvr>
    <a:masterClrMapping/>
  </p:clrMapOvr>
  <p:transition spd="med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8D87C-D4F1-4EB0-9244-48F8B1D4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6: Sampling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340702-1BA0-492D-90A7-F9713C3C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EFB5008F-3B2B-2DB3-99DB-2A3781BD98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Impulse train sampling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TW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nary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zh-TW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𝜔</m:t>
                      </m:r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sSub>
                      <m:sSub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In such a case,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be precisely reconstructed by feeding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into an ideal low-pass filter with gain </a:t>
                </a:r>
                <a:r>
                  <a:rPr lang="en-US" altLang="zh-TW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</a:t>
                </a: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cut-off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TW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i="1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EFB5008F-3B2B-2DB3-99DB-2A3781BD98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2"/>
                <a:stretch>
                  <a:fillRect l="-1922" t="-2009" r="-1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BB9DECFE-5AE4-0AB2-6FAC-2E569AA4AA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" t="69935" r="-176" b="-1206"/>
          <a:stretch/>
        </p:blipFill>
        <p:spPr>
          <a:xfrm>
            <a:off x="5867686" y="3106617"/>
            <a:ext cx="5886450" cy="164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273175"/>
      </p:ext>
    </p:extLst>
  </p:cSld>
  <p:clrMapOvr>
    <a:masterClrMapping/>
  </p:clrMapOvr>
  <p:transition spd="med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8D87C-D4F1-4EB0-9244-48F8B1D4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6: Sampling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340702-1BA0-492D-90A7-F9713C3C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47481AC8-4B19-4728-84FC-7567174785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9762" y="1222375"/>
                <a:ext cx="11449897" cy="5111750"/>
              </a:xfrm>
            </p:spPr>
            <p:txBody>
              <a:bodyPr/>
              <a:lstStyle/>
              <a:p>
                <a:pPr lvl="1">
                  <a:buFont typeface="Wingdings" panose="05000000000000000000" pitchFamily="2" charset="2"/>
                  <a:buChar char="l"/>
                </a:pPr>
                <a:r>
                  <a:rPr lang="en-US" altLang="zh-TW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奈奎斯特采样定理：</a:t>
                </a:r>
                <a:endParaRPr lang="en-US" altLang="zh-CN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A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band-limited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（带限）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continuous-time signal can be sampled and perfectly reconstructed from its samples if the waveform is sampled over twice as fast as it's highest frequency component.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zh-TW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The highest frequency of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US" altLang="zh-TW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zh-TW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The highest sampling frequency that may cause aliasing effect (Nyquist rate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奈奎斯特率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):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altLang="zh-TW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混叠现象：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&lt;2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spectrum overlapped, frequency components confused, resulting in aliasing effect, such that the sampled signal can’t be reconstructed by low-pass filtering.</a:t>
                </a:r>
              </a:p>
              <a:p>
                <a:pPr>
                  <a:buFont typeface="Wingdings" panose="05000000000000000000" pitchFamily="2" charset="2"/>
                  <a:buChar char="l"/>
                </a:pPr>
                <a:endParaRPr lang="en-US" altLang="zh-TW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47481AC8-4B19-4728-84FC-7567174785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9762" y="1222375"/>
                <a:ext cx="11449897" cy="5111750"/>
              </a:xfrm>
              <a:blipFill>
                <a:blip r:embed="rId2"/>
                <a:stretch>
                  <a:fillRect l="-1544" t="-2029" r="-1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5176517"/>
      </p:ext>
    </p:extLst>
  </p:cSld>
  <p:clrMapOvr>
    <a:masterClrMapping/>
  </p:clrMapOvr>
  <p:transition spd="med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8D87C-D4F1-4EB0-9244-48F8B1D4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2: Complex Numbers &amp; Signal Property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340702-1BA0-492D-90A7-F9713C3C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47481AC8-4B19-4728-84FC-756717478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62" y="1222375"/>
            <a:ext cx="11449897" cy="511175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l"/>
            </a:pPr>
            <a:r>
              <a:rPr lang="en-GB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上述概念的意义：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760" lvl="1" indent="0"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对周期为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的离散时间复指数信号，第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k+N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次谐波与第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次谐波相同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760" lvl="1" indent="0">
              <a:buNone/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760" lvl="1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对周期为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的离散时间信号进行傅里叶级数展开，则只有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个不同的频率分量，频域表示具有周期性。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5900" lvl="2" indent="0">
              <a:buNone/>
            </a:pPr>
            <a:endParaRPr lang="en-US" altLang="zh-CN" sz="217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对象 5">
                <a:extLst>
                  <a:ext uri="{FF2B5EF4-FFF2-40B4-BE49-F238E27FC236}">
                    <a16:creationId xmlns:a16="http://schemas.microsoft.com/office/drawing/2014/main" id="{7F770BE9-BEA1-40EE-B565-483A34E079BC}"/>
                  </a:ext>
                </a:extLst>
              </p:cNvPr>
              <p:cNvSpPr txBox="1"/>
              <p:nvPr/>
            </p:nvSpPr>
            <p:spPr>
              <a:xfrm>
                <a:off x="727075" y="1611449"/>
                <a:ext cx="6502400" cy="2904852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r>
                  <a:rPr lang="en-US" altLang="zh-CN" sz="2800" dirty="0">
                    <a:solidFill>
                      <a:srgbClr val="000000"/>
                    </a:solidFill>
                  </a:rPr>
                  <a:t>For periodic discrete-time: </a:t>
                </a:r>
                <a:endParaRPr lang="en-US" altLang="zh-CN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⋅2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28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sz="28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 </m:t>
                      </m:r>
                      <m:sSup>
                        <m:sSupPr>
                          <m:ctrlPr>
                            <a:rPr lang="zh-CN" alt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 </m:t>
                      </m:r>
                      <m:sSup>
                        <m:sSupPr>
                          <m:ctrlPr>
                            <a:rPr lang="zh-CN" alt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对象 5">
                <a:extLst>
                  <a:ext uri="{FF2B5EF4-FFF2-40B4-BE49-F238E27FC236}">
                    <a16:creationId xmlns:a16="http://schemas.microsoft.com/office/drawing/2014/main" id="{7F770BE9-BEA1-40EE-B565-483A34E07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75" y="1611449"/>
                <a:ext cx="6502400" cy="2904852"/>
              </a:xfrm>
              <a:prstGeom prst="rect">
                <a:avLst/>
              </a:prstGeom>
              <a:blipFill>
                <a:blip r:embed="rId2"/>
                <a:stretch>
                  <a:fillRect l="-1874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6695213"/>
      </p:ext>
    </p:extLst>
  </p:cSld>
  <p:clrMapOvr>
    <a:masterClrMapping/>
  </p:clrMapOvr>
  <p:transition spd="med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8D87C-D4F1-4EB0-9244-48F8B1D4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2: Complex Numbers &amp; Signal Property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340702-1BA0-492D-90A7-F9713C3C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47481AC8-4B19-4728-84FC-7567174785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051" y="1102632"/>
                <a:ext cx="11718609" cy="5111750"/>
              </a:xfrm>
            </p:spPr>
            <p:txBody>
              <a:bodyPr/>
              <a:lstStyle/>
              <a:p>
                <a:pPr lvl="1">
                  <a:buFont typeface="Wingdings" panose="05000000000000000000" pitchFamily="2" charset="2"/>
                  <a:buChar char="l"/>
                </a:pPr>
                <a:r>
                  <a:rPr lang="en-GB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上述概念的另一个意义：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1760" lvl="1" indent="0">
                  <a:buNone/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判断离散时间信号是否具有周期性：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l"/>
                </a:pP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l"/>
                </a:pP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l"/>
                </a:pP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l"/>
                </a:pP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l"/>
                </a:pP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l"/>
                </a:pP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l"/>
                </a:pP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l"/>
                </a:pP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1760" lvl="1" indent="0">
                  <a:buNone/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对具有周期性的离散时间信号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l-GR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lang="el-GR" altLang="zh-TW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N=2</a:t>
                </a:r>
                <a:r>
                  <a:rPr lang="el-GR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m,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则基波频域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满足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zh-CN" alt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zh-CN" alt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zh-CN" alt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d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（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为整数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111760" lvl="1" indent="0">
                  <a:buNone/>
                </a:pP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1760" lvl="1" indent="0">
                  <a:buNone/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例：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cos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zh-CN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不是周期信号，因为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zh-CN" alt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，不满足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zh-CN" alt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zh-CN" alt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zh-CN" alt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d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（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为整数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111760" lvl="1" indent="0">
                  <a:buNone/>
                </a:pP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1760" lvl="1" indent="0">
                  <a:buNone/>
                </a:pP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47481AC8-4B19-4728-84FC-7567174785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051" y="1102632"/>
                <a:ext cx="11718609" cy="5111750"/>
              </a:xfrm>
              <a:blipFill>
                <a:blip r:embed="rId2"/>
                <a:stretch>
                  <a:fillRect l="-676" t="-2029" b="-2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对象 5">
                <a:extLst>
                  <a:ext uri="{FF2B5EF4-FFF2-40B4-BE49-F238E27FC236}">
                    <a16:creationId xmlns:a16="http://schemas.microsoft.com/office/drawing/2014/main" id="{7F770BE9-BEA1-40EE-B565-483A34E079BC}"/>
                  </a:ext>
                </a:extLst>
              </p:cNvPr>
              <p:cNvSpPr txBox="1"/>
              <p:nvPr/>
            </p:nvSpPr>
            <p:spPr>
              <a:xfrm>
                <a:off x="660400" y="2017330"/>
                <a:ext cx="6502400" cy="2904852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⋅2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28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sz="28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 </m:t>
                      </m:r>
                      <m:sSup>
                        <m:sSupPr>
                          <m:ctrlPr>
                            <a:rPr lang="zh-CN" alt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⋅2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r>
                  <a:rPr lang="zh-CN" altLang="en-US" sz="24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若具有周期性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(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周期为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N)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，则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⋅2</m:t>
                          </m:r>
                          <m:r>
                            <a:rPr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zh-CN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对象 5">
                <a:extLst>
                  <a:ext uri="{FF2B5EF4-FFF2-40B4-BE49-F238E27FC236}">
                    <a16:creationId xmlns:a16="http://schemas.microsoft.com/office/drawing/2014/main" id="{7F770BE9-BEA1-40EE-B565-483A34E07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00" y="2017330"/>
                <a:ext cx="6502400" cy="2904852"/>
              </a:xfrm>
              <a:prstGeom prst="rect">
                <a:avLst/>
              </a:prstGeom>
              <a:blipFill>
                <a:blip r:embed="rId3"/>
                <a:stretch>
                  <a:fillRect l="-14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8810366"/>
      </p:ext>
    </p:extLst>
  </p:cSld>
  <p:clrMapOvr>
    <a:masterClrMapping/>
  </p:clrMapOvr>
  <p:transition spd="med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8D87C-D4F1-4EB0-9244-48F8B1D4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4, 5, 7, 8: 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傅里叶级数与傅里叶变换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340702-1BA0-492D-90A7-F9713C3C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47481AC8-4B19-4728-84FC-756717478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62" y="1222375"/>
            <a:ext cx="11449897" cy="511175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</a:rPr>
              <a:t> 时域连续、离散、周期、非周期对应频域特点：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EECA940-AF60-4F47-968B-D1F1C911B3D2}"/>
                  </a:ext>
                </a:extLst>
              </p:cNvPr>
              <p:cNvSpPr txBox="1"/>
              <p:nvPr/>
            </p:nvSpPr>
            <p:spPr>
              <a:xfrm>
                <a:off x="1669948" y="4278317"/>
                <a:ext cx="89418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Discrete in time domain   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↔</m:t>
                    </m:r>
                  </m:oMath>
                </a14:m>
                <a:r>
                  <a:rPr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Periodic in frequency domain</a:t>
                </a:r>
                <a:endParaRPr lang="zh-CN" altLang="en-US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EECA940-AF60-4F47-968B-D1F1C911B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948" y="4278317"/>
                <a:ext cx="8941871" cy="523220"/>
              </a:xfrm>
              <a:prstGeom prst="rect">
                <a:avLst/>
              </a:prstGeom>
              <a:blipFill>
                <a:blip r:embed="rId2"/>
                <a:stretch>
                  <a:fillRect l="-750" t="-12791" r="-750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BA4A57B-9DFF-4558-AA3C-253B475FD082}"/>
                  </a:ext>
                </a:extLst>
              </p:cNvPr>
              <p:cNvSpPr txBox="1"/>
              <p:nvPr/>
            </p:nvSpPr>
            <p:spPr>
              <a:xfrm>
                <a:off x="1669948" y="1861592"/>
                <a:ext cx="885210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Periodic in time domain   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↔</m:t>
                    </m:r>
                  </m:oMath>
                </a14:m>
                <a:r>
                  <a:rPr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Discrete in frequency domain</a:t>
                </a:r>
                <a:endParaRPr lang="zh-CN" altLang="en-US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BA4A57B-9DFF-4558-AA3C-253B475FD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948" y="1861592"/>
                <a:ext cx="8852103" cy="523220"/>
              </a:xfrm>
              <a:prstGeom prst="rect">
                <a:avLst/>
              </a:prstGeom>
              <a:blipFill>
                <a:blip r:embed="rId3"/>
                <a:stretch>
                  <a:fillRect l="-758" t="-11628" r="-826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156FD619-1261-4C25-AB32-A58EB6E5D900}"/>
                  </a:ext>
                </a:extLst>
              </p:cNvPr>
              <p:cNvSpPr txBox="1"/>
              <p:nvPr/>
            </p:nvSpPr>
            <p:spPr>
              <a:xfrm>
                <a:off x="1434684" y="2667167"/>
                <a:ext cx="96407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Aperiodic in time domain   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↔</m:t>
                    </m:r>
                  </m:oMath>
                </a14:m>
                <a:r>
                  <a:rPr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Continuous in frequency domain</a:t>
                </a:r>
                <a:endParaRPr lang="zh-CN" altLang="en-US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156FD619-1261-4C25-AB32-A58EB6E5D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684" y="2667167"/>
                <a:ext cx="9640781" cy="523220"/>
              </a:xfrm>
              <a:prstGeom prst="rect">
                <a:avLst/>
              </a:prstGeom>
              <a:blipFill>
                <a:blip r:embed="rId4"/>
                <a:stretch>
                  <a:fillRect l="-695" t="-12941" r="-632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F07C1ED-BB8D-4A91-8FFF-C9C02BA2E8A7}"/>
                  </a:ext>
                </a:extLst>
              </p:cNvPr>
              <p:cNvSpPr txBox="1"/>
              <p:nvPr/>
            </p:nvSpPr>
            <p:spPr>
              <a:xfrm>
                <a:off x="1234954" y="3444483"/>
                <a:ext cx="96209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Continuous in time domain   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↔</m:t>
                    </m:r>
                  </m:oMath>
                </a14:m>
                <a:r>
                  <a:rPr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Aperiodic in frequency domain</a:t>
                </a:r>
                <a:endParaRPr lang="zh-CN" altLang="en-US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F07C1ED-BB8D-4A91-8FFF-C9C02BA2E8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954" y="3444483"/>
                <a:ext cx="9620968" cy="523220"/>
              </a:xfrm>
              <a:prstGeom prst="rect">
                <a:avLst/>
              </a:prstGeom>
              <a:blipFill>
                <a:blip r:embed="rId5"/>
                <a:stretch>
                  <a:fillRect l="-760" t="-11628" r="-634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7704210"/>
      </p:ext>
    </p:extLst>
  </p:cSld>
  <p:clrMapOvr>
    <a:masterClrMapping/>
  </p:clrMapOvr>
  <p:transition spd="med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8D87C-D4F1-4EB0-9244-48F8B1D4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4, 5, 7, 8: 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傅里叶级数与傅里叶变换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340702-1BA0-492D-90A7-F9713C3C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47481AC8-4B19-4728-84FC-7567174785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9762" y="1222375"/>
                <a:ext cx="11449897" cy="5111750"/>
              </a:xfrm>
            </p:spPr>
            <p:txBody>
              <a:bodyPr/>
              <a:lstStyle/>
              <a:p>
                <a:pPr lvl="1">
                  <a:buFont typeface="Wingdings" panose="05000000000000000000" pitchFamily="2" charset="2"/>
                  <a:buChar char="l"/>
                </a:pPr>
                <a:r>
                  <a:rPr lang="zh-CN" altLang="en-US" sz="2400" dirty="0">
                    <a:solidFill>
                      <a:schemeClr val="tx1"/>
                    </a:solidFill>
                  </a:rPr>
                  <a:t> 傅里叶级数、傅里叶变换转换关系：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 marL="111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π</m:t>
                      </m:r>
                      <m:nary>
                        <m:naryPr>
                          <m:chr m:val="∑"/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zh-TW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zh-TW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 marL="111760" lvl="1" indent="0">
                  <a:buNone/>
                </a:pP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 marL="111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π</m:t>
                      </m:r>
                      <m:nary>
                        <m:naryPr>
                          <m:chr m:val="∑"/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TW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47481AC8-4B19-4728-84FC-7567174785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9762" y="1222375"/>
                <a:ext cx="11449897" cy="5111750"/>
              </a:xfrm>
              <a:blipFill>
                <a:blip r:embed="rId2"/>
                <a:stretch>
                  <a:fillRect l="-586" t="-2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0337842"/>
      </p:ext>
    </p:extLst>
  </p:cSld>
  <p:clrMapOvr>
    <a:masterClrMapping/>
  </p:clrMapOvr>
  <p:transition spd="med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340702-1BA0-492D-90A7-F9713C3C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47481AC8-4B19-4728-84FC-756717478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63" y="520010"/>
            <a:ext cx="11449897" cy="511175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</a:rPr>
              <a:t> 傅里叶级数、傅里叶变换常用性质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FFFB293B-372E-4140-A254-C85DAB3102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525899"/>
                  </p:ext>
                </p:extLst>
              </p:nvPr>
            </p:nvGraphicFramePr>
            <p:xfrm>
              <a:off x="102340" y="1236082"/>
              <a:ext cx="12038091" cy="510190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37138">
                      <a:extLst>
                        <a:ext uri="{9D8B030D-6E8A-4147-A177-3AD203B41FA5}">
                          <a16:colId xmlns:a16="http://schemas.microsoft.com/office/drawing/2014/main" val="3080695447"/>
                        </a:ext>
                      </a:extLst>
                    </a:gridCol>
                    <a:gridCol w="2626852">
                      <a:extLst>
                        <a:ext uri="{9D8B030D-6E8A-4147-A177-3AD203B41FA5}">
                          <a16:colId xmlns:a16="http://schemas.microsoft.com/office/drawing/2014/main" val="1202644388"/>
                        </a:ext>
                      </a:extLst>
                    </a:gridCol>
                    <a:gridCol w="2822469">
                      <a:extLst>
                        <a:ext uri="{9D8B030D-6E8A-4147-A177-3AD203B41FA5}">
                          <a16:colId xmlns:a16="http://schemas.microsoft.com/office/drawing/2014/main" val="744850588"/>
                        </a:ext>
                      </a:extLst>
                    </a:gridCol>
                    <a:gridCol w="2766579">
                      <a:extLst>
                        <a:ext uri="{9D8B030D-6E8A-4147-A177-3AD203B41FA5}">
                          <a16:colId xmlns:a16="http://schemas.microsoft.com/office/drawing/2014/main" val="959409562"/>
                        </a:ext>
                      </a:extLst>
                    </a:gridCol>
                    <a:gridCol w="3285053">
                      <a:extLst>
                        <a:ext uri="{9D8B030D-6E8A-4147-A177-3AD203B41FA5}">
                          <a16:colId xmlns:a16="http://schemas.microsoft.com/office/drawing/2014/main" val="30684765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dirty="0">
                              <a:solidFill>
                                <a:schemeClr val="tx1"/>
                              </a:solidFill>
                            </a:rPr>
                            <a:t>连续时间傅里叶级数</a:t>
                          </a:r>
                          <a:endParaRPr lang="en-US" altLang="zh-CN" sz="12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𝒙</m:t>
                                </m:r>
                                <m:r>
                                  <a:rPr lang="en-US" altLang="zh-TW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(</m:t>
                                </m:r>
                                <m:r>
                                  <a:rPr lang="en-US" altLang="zh-TW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𝒕</m:t>
                                </m:r>
                                <m:r>
                                  <a:rPr lang="en-US" altLang="zh-TW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)</m:t>
                                </m:r>
                                <m:groupChr>
                                  <m:groupChrPr>
                                    <m:chr m:val="↔"/>
                                    <m:vertJc m:val="bot"/>
                                    <m:ctrlP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𝑭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𝑺</m:t>
                                    </m:r>
                                  </m:e>
                                </m:groupChr>
                                <m:sSub>
                                  <m:sSubPr>
                                    <m:ctrlP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dirty="0">
                              <a:solidFill>
                                <a:schemeClr val="tx1"/>
                              </a:solidFill>
                            </a:rPr>
                            <a:t>连续时间傅里叶变换</a:t>
                          </a:r>
                          <a:endParaRPr lang="en-US" altLang="zh-CN" sz="12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𝒙</m:t>
                                </m:r>
                                <m:r>
                                  <a:rPr lang="en-US" altLang="zh-TW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(</m:t>
                                </m:r>
                                <m:r>
                                  <a:rPr lang="en-US" altLang="zh-TW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𝒕</m:t>
                                </m:r>
                                <m:r>
                                  <a:rPr lang="en-US" altLang="zh-TW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)</m:t>
                                </m:r>
                                <m:groupChr>
                                  <m:groupChrPr>
                                    <m:chr m:val="↔"/>
                                    <m:vertJc m:val="bot"/>
                                    <m:ctrlP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𝑭</m:t>
                                    </m:r>
                                  </m:e>
                                </m:groupChr>
                                <m:r>
                                  <a:rPr lang="en-US" altLang="zh-TW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𝑿</m:t>
                                </m:r>
                                <m:r>
                                  <a:rPr lang="en-US" altLang="zh-TW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(</m:t>
                                </m:r>
                                <m:r>
                                  <a:rPr lang="en-US" altLang="zh-TW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𝒋</m:t>
                                </m:r>
                                <m:r>
                                  <a:rPr lang="zh-TW" alt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𝝎</m:t>
                                </m:r>
                                <m:r>
                                  <a:rPr lang="en-US" altLang="zh-TW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zh-TW" sz="1200" b="1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dirty="0">
                              <a:solidFill>
                                <a:schemeClr val="tx1"/>
                              </a:solidFill>
                            </a:rPr>
                            <a:t>离散时间傅里叶级数</a:t>
                          </a:r>
                          <a:endParaRPr lang="en-US" altLang="zh-CN" sz="12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𝒙</m:t>
                                </m:r>
                                <m:r>
                                  <a:rPr lang="en-US" altLang="zh-TW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[</m:t>
                                </m:r>
                                <m:r>
                                  <a:rPr lang="en-US" altLang="zh-TW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𝒏</m:t>
                                </m:r>
                                <m:r>
                                  <a:rPr lang="en-US" altLang="zh-TW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]</m:t>
                                </m:r>
                                <m:groupChr>
                                  <m:groupChrPr>
                                    <m:chr m:val="↔"/>
                                    <m:vertJc m:val="bot"/>
                                    <m:ctrlP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𝑭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𝑺</m:t>
                                    </m:r>
                                  </m:e>
                                </m:groupChr>
                                <m:sSub>
                                  <m:sSubPr>
                                    <m:ctrlP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TW" sz="1200" b="1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dirty="0">
                              <a:solidFill>
                                <a:schemeClr val="tx1"/>
                              </a:solidFill>
                            </a:rPr>
                            <a:t>离散时间傅里叶变换</a:t>
                          </a:r>
                          <a:endParaRPr lang="en-US" altLang="zh-CN" sz="12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𝒙</m:t>
                                </m:r>
                                <m:r>
                                  <a:rPr lang="en-US" altLang="zh-TW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[</m:t>
                                </m:r>
                                <m:r>
                                  <a:rPr lang="en-US" altLang="zh-TW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𝒏</m:t>
                                </m:r>
                                <m:r>
                                  <a:rPr lang="en-US" altLang="zh-TW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]</m:t>
                                </m:r>
                                <m:groupChr>
                                  <m:groupChrPr>
                                    <m:chr m:val="↔"/>
                                    <m:vertJc m:val="bot"/>
                                    <m:ctrlP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𝑭</m:t>
                                    </m:r>
                                  </m:e>
                                </m:groupChr>
                                <m:r>
                                  <a:rPr lang="en-US" altLang="zh-TW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𝑿</m:t>
                                </m:r>
                                <m:r>
                                  <a:rPr lang="en-US" altLang="zh-TW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𝒋</m:t>
                                    </m:r>
                                    <m:r>
                                      <a:rPr lang="zh-TW" alt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𝝎</m:t>
                                    </m:r>
                                  </m:sup>
                                </m:sSup>
                                <m:r>
                                  <a:rPr lang="en-US" altLang="zh-TW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zh-TW" sz="1200" b="1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11543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dirty="0"/>
                            <a:t>线性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TW" sz="12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Ax</m:t>
                              </m:r>
                              <m:d>
                                <m:dPr>
                                  <m:ctrlPr>
                                    <a:rPr lang="en-US" altLang="zh-TW" sz="12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TW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+</m:t>
                              </m:r>
                              <m:r>
                                <a:rPr lang="en-US" altLang="zh-TW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𝐵𝑦</m:t>
                              </m:r>
                              <m:d>
                                <m:dPr>
                                  <m:ctrlPr>
                                    <a:rPr lang="en-US" altLang="zh-TW" sz="1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groupChr>
                                <m:groupChrPr>
                                  <m:chr m:val="↔"/>
                                  <m:vertJc m:val="bot"/>
                                  <m:ctrlPr>
                                    <a:rPr lang="en-US" altLang="zh-TW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m:rPr>
                                      <m:brk m:alnAt="2"/>
                                    </m:rPr>
                                    <a:rPr lang="en-US" altLang="zh-TW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𝐹</m:t>
                                  </m:r>
                                  <m:r>
                                    <a:rPr lang="en-US" altLang="zh-TW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𝑆</m:t>
                                  </m:r>
                                </m:e>
                              </m:groupChr>
                              <m:r>
                                <a:rPr lang="en-US" altLang="zh-TW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en-US" altLang="zh-TW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TW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+</m:t>
                              </m:r>
                              <m:r>
                                <a:rPr lang="en-US" altLang="zh-TW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𝐵</m:t>
                              </m:r>
                              <m:sSub>
                                <m:sSubPr>
                                  <m:ctrlPr>
                                    <a:rPr lang="en-US" altLang="zh-TW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endParaRPr lang="en-US" altLang="zh-TW" sz="1200" dirty="0">
                            <a:solidFill>
                              <a:srgbClr val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TW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a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12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x</m:t>
                              </m:r>
                              <m:d>
                                <m:dPr>
                                  <m:ctrlPr>
                                    <a:rPr lang="en-US" altLang="zh-TW" sz="12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TW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+</m:t>
                              </m:r>
                              <m:r>
                                <a:rPr lang="en-US" altLang="zh-TW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𝑏𝑦</m:t>
                              </m:r>
                              <m:d>
                                <m:dPr>
                                  <m:ctrlPr>
                                    <a:rPr lang="en-US" altLang="zh-TW" sz="1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groupChr>
                                <m:groupChrPr>
                                  <m:chr m:val="↔"/>
                                  <m:vertJc m:val="bot"/>
                                  <m:ctrlPr>
                                    <a:rPr lang="en-US" altLang="zh-TW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m:rPr>
                                      <m:brk m:alnAt="2"/>
                                    </m:rPr>
                                    <a:rPr lang="en-US" altLang="zh-TW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𝐹</m:t>
                                  </m:r>
                                </m:e>
                              </m:groupChr>
                              <m:r>
                                <a:rPr lang="en-US" altLang="zh-TW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𝑎𝑋</m:t>
                              </m:r>
                              <m:r>
                                <a:rPr lang="en-US" altLang="zh-TW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(</m:t>
                              </m:r>
                              <m:r>
                                <a:rPr lang="en-US" altLang="zh-TW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  <m:r>
                                <a:rPr lang="en-US" altLang="zh-TW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)+</m:t>
                              </m:r>
                              <m:r>
                                <a:rPr lang="en-US" altLang="zh-TW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𝑏</m:t>
                              </m:r>
                              <m:r>
                                <a:rPr lang="en-US" altLang="zh-TW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𝑌</m:t>
                              </m:r>
                              <m:r>
                                <a:rPr lang="en-US" altLang="zh-TW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(</m:t>
                              </m:r>
                              <m:r>
                                <a:rPr lang="en-US" altLang="zh-TW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  <m:r>
                                <a:rPr lang="en-US" altLang="zh-TW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altLang="zh-TW" sz="1200" dirty="0">
                            <a:solidFill>
                              <a:srgbClr val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TW" sz="12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Ax</m:t>
                              </m:r>
                              <m:r>
                                <a:rPr lang="en-US" altLang="zh-TW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[</m:t>
                              </m:r>
                              <m:r>
                                <a:rPr lang="en-US" altLang="zh-TW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  <m:r>
                                <a:rPr lang="en-US" altLang="zh-TW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]+</m:t>
                              </m:r>
                              <m:r>
                                <a:rPr lang="en-US" altLang="zh-TW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𝐵𝑦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groupChr>
                                <m:groupChrPr>
                                  <m:chr m:val="↔"/>
                                  <m:vertJc m:val="bot"/>
                                  <m:ctrlPr>
                                    <a:rPr lang="en-US" altLang="zh-TW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m:rPr>
                                      <m:brk m:alnAt="2"/>
                                    </m:rPr>
                                    <a:rPr lang="en-US" altLang="zh-TW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𝐹</m:t>
                                  </m:r>
                                  <m:r>
                                    <a:rPr lang="en-US" altLang="zh-TW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𝑆</m:t>
                                  </m:r>
                                </m:e>
                              </m:groupChr>
                              <m:r>
                                <a:rPr lang="en-US" altLang="zh-TW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en-US" altLang="zh-TW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TW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+</m:t>
                              </m:r>
                              <m:r>
                                <a:rPr lang="en-US" altLang="zh-TW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𝐵</m:t>
                              </m:r>
                              <m:sSub>
                                <m:sSubPr>
                                  <m:ctrlPr>
                                    <a:rPr lang="en-US" altLang="zh-TW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endParaRPr lang="en-US" altLang="zh-TW" sz="1200" dirty="0">
                            <a:solidFill>
                              <a:srgbClr val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TW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a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12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x</m:t>
                              </m:r>
                              <m:r>
                                <a:rPr lang="en-US" altLang="zh-TW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[</m:t>
                              </m:r>
                              <m:r>
                                <a:rPr lang="en-US" altLang="zh-TW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  <m:r>
                                <a:rPr lang="en-US" altLang="zh-TW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]+</m:t>
                              </m:r>
                              <m:r>
                                <a:rPr lang="en-US" altLang="zh-TW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𝑏𝑦</m:t>
                              </m:r>
                              <m:r>
                                <a:rPr lang="en-US" altLang="zh-TW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[</m:t>
                              </m:r>
                              <m:r>
                                <a:rPr lang="en-US" altLang="zh-TW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  <m:r>
                                <a:rPr lang="en-US" altLang="zh-TW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]</m:t>
                              </m:r>
                              <m:groupChr>
                                <m:groupChrPr>
                                  <m:chr m:val="↔"/>
                                  <m:vertJc m:val="bot"/>
                                  <m:ctrlPr>
                                    <a:rPr lang="en-US" altLang="zh-TW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m:rPr>
                                      <m:brk m:alnAt="2"/>
                                    </m:rPr>
                                    <a:rPr lang="en-US" altLang="zh-TW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𝐹</m:t>
                                  </m:r>
                                </m:e>
                              </m:groupChr>
                              <m:r>
                                <a:rPr lang="en-US" altLang="zh-TW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𝑎𝑋</m:t>
                              </m:r>
                              <m:r>
                                <a:rPr lang="en-US" altLang="zh-TW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TW" sz="12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sz="1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𝑗</m:t>
                                  </m:r>
                                  <m:r>
                                    <a:rPr lang="zh-TW" altLang="en-US" sz="1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  <m:r>
                                <a:rPr lang="en-US" altLang="zh-TW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)+</m:t>
                              </m:r>
                              <m:r>
                                <a:rPr lang="en-US" altLang="zh-TW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𝑏</m:t>
                              </m:r>
                              <m:r>
                                <a:rPr lang="en-US" altLang="zh-TW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𝑌</m:t>
                              </m:r>
                              <m:r>
                                <a:rPr lang="en-US" altLang="zh-TW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TW" sz="12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sz="1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𝑗</m:t>
                                  </m:r>
                                  <m:r>
                                    <a:rPr lang="zh-TW" altLang="en-US" sz="1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  <m:r>
                                <a:rPr lang="en-US" altLang="zh-TW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altLang="zh-TW" sz="1200" dirty="0">
                            <a:solidFill>
                              <a:srgbClr val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15364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dirty="0"/>
                            <a:t>时移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(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𝑡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)</m:t>
                                </m:r>
                                <m:groupChr>
                                  <m:groupChrPr>
                                    <m:chr m:val="↔"/>
                                    <m:vertJc m:val="bot"/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𝐹</m:t>
                                    </m:r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𝑆</m:t>
                                    </m:r>
                                  </m:e>
                                </m:groupCh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𝑗𝑘</m:t>
                                    </m:r>
                                    <m:sSub>
                                      <m:sSubPr>
                                        <m:ctrlPr>
                                          <a:rPr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(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𝑡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TW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TW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)</m:t>
                                </m:r>
                                <m:groupChr>
                                  <m:groupChrPr>
                                    <m:chr m:val="↔"/>
                                    <m:vertJc m:val="bot"/>
                                    <m:ctrlPr>
                                      <a:rPr lang="en-US" altLang="zh-TW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TW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𝐹</m:t>
                                    </m:r>
                                  </m:e>
                                </m:groupChr>
                                <m:r>
                                  <a:rPr lang="en-US" altLang="zh-TW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en-US" altLang="zh-TW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𝑗</m:t>
                                    </m:r>
                                    <m:r>
                                      <a:rPr lang="zh-TW" alt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𝜔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  <m:r>
                                      <a:rPr lang="zh-CN" altLang="en-US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𝜔</m:t>
                                    </m:r>
                                    <m:sSub>
                                      <m:sSubPr>
                                        <m:ctrlPr>
                                          <a:rPr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p>
                                </m:sSup>
                              </m:oMath>
                            </m:oMathPara>
                          </a14:m>
                          <a:endParaRPr lang="en-US" altLang="zh-TW" sz="12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[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𝑛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]</m:t>
                                </m:r>
                                <m:groupChr>
                                  <m:groupChrPr>
                                    <m:chr m:val="↔"/>
                                    <m:vertJc m:val="bot"/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𝐹</m:t>
                                    </m:r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𝑆</m:t>
                                    </m:r>
                                  </m:e>
                                </m:groupCh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𝑗𝑘</m:t>
                                    </m:r>
                                    <m:sSub>
                                      <m:sSubPr>
                                        <m:ctrlPr>
                                          <a:rPr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200" dirty="0"/>
                        </a:p>
                        <a:p>
                          <a:pPr algn="ctr"/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[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𝑛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TW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TW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]</m:t>
                                </m:r>
                                <m:groupChr>
                                  <m:groupChrPr>
                                    <m:chr m:val="↔"/>
                                    <m:vertJc m:val="bot"/>
                                    <m:ctrlPr>
                                      <a:rPr lang="en-US" altLang="zh-TW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TW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𝐹</m:t>
                                    </m:r>
                                  </m:e>
                                </m:groupChr>
                                <m:r>
                                  <a:rPr lang="en-US" altLang="zh-TW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en-US" altLang="zh-TW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TW" sz="12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zh-TW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zh-TW" alt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𝜔</m:t>
                                        </m:r>
                                      </m:sup>
                                    </m:sSup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  <m:r>
                                      <a:rPr lang="zh-CN" altLang="en-US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𝜔</m:t>
                                    </m:r>
                                    <m:sSub>
                                      <m:sSubPr>
                                        <m:ctrlPr>
                                          <a:rPr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p>
                                </m:sSup>
                              </m:oMath>
                            </m:oMathPara>
                          </a14:m>
                          <a:endParaRPr lang="en-US" altLang="zh-TW" sz="1200" dirty="0">
                            <a:solidFill>
                              <a:srgbClr val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13183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dirty="0"/>
                            <a:t>频移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(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𝑡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𝑀</m:t>
                                        </m:r>
                                        <m:r>
                                          <a:rPr lang="zh-CN" altLang="en-US" sz="12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groupChr>
                                  <m:groupChrPr>
                                    <m:chr m:val="↔"/>
                                    <m:vertJc m:val="bot"/>
                                    <m:ctrlPr>
                                      <a:rPr lang="en-US" altLang="zh-TW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TW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𝐹</m:t>
                                    </m:r>
                                    <m:r>
                                      <a:rPr lang="en-US" altLang="zh-TW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𝑆</m:t>
                                    </m:r>
                                  </m:e>
                                </m:groupCh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(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𝑡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2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groupChr>
                                  <m:groupChrPr>
                                    <m:chr m:val="↔"/>
                                    <m:vertJc m:val="bot"/>
                                    <m:ctrlPr>
                                      <a:rPr lang="en-US" altLang="zh-TW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TW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𝐹</m:t>
                                    </m:r>
                                  </m:e>
                                </m:groupChr>
                                <m: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en-US" altLang="zh-TW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TW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(</m:t>
                                    </m:r>
                                    <m:r>
                                      <a:rPr lang="zh-TW" alt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𝜔</m:t>
                                    </m:r>
                                    <m:r>
                                      <a:rPr lang="en-US" altLang="zh-TW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TW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altLang="zh-TW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zh-TW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[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𝑛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]</m:t>
                                </m:r>
                                <m:sSup>
                                  <m:sSupPr>
                                    <m:ctrlP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𝑀</m:t>
                                        </m:r>
                                        <m:r>
                                          <a:rPr lang="zh-CN" altLang="en-US" sz="12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groupChr>
                                  <m:groupChrPr>
                                    <m:chr m:val="↔"/>
                                    <m:vertJc m:val="bot"/>
                                    <m:ctrlPr>
                                      <a:rPr lang="en-US" altLang="zh-TW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TW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𝐹</m:t>
                                    </m:r>
                                    <m:r>
                                      <a:rPr lang="en-US" altLang="zh-TW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𝑆</m:t>
                                    </m:r>
                                  </m:e>
                                </m:groupCh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[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𝑛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]</m:t>
                                </m:r>
                                <m:sSup>
                                  <m:sSupPr>
                                    <m:ctrlP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2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groupChr>
                                  <m:groupChrPr>
                                    <m:chr m:val="↔"/>
                                    <m:vertJc m:val="bot"/>
                                    <m:ctrlPr>
                                      <a:rPr lang="en-US" altLang="zh-TW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TW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𝐹</m:t>
                                    </m:r>
                                  </m:e>
                                </m:groupChr>
                                <m: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en-US" altLang="zh-TW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TW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𝜔</m:t>
                                        </m:r>
                                        <m:r>
                                          <a:rPr lang="en-US" altLang="zh-TW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TW" alt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82049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dirty="0"/>
                            <a:t>时间反转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(−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𝑡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)</m:t>
                                </m:r>
                                <m:groupChr>
                                  <m:groupChrPr>
                                    <m:chr m:val="↔"/>
                                    <m:vertJc m:val="bot"/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𝐹</m:t>
                                    </m:r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𝑆</m:t>
                                    </m:r>
                                  </m:e>
                                </m:groupChr>
                                <m:sSub>
                                  <m:sSubPr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(−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𝑡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)</m:t>
                                </m:r>
                                <m:groupChr>
                                  <m:groupChrPr>
                                    <m:chr m:val="↔"/>
                                    <m:vertJc m:val="bot"/>
                                    <m:ctrlP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𝐹</m:t>
                                    </m:r>
                                  </m:e>
                                </m:groupCh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𝑋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(−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𝑗</m:t>
                                </m:r>
                                <m:r>
                                  <a:rPr lang="zh-TW" altLang="en-U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𝜔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zh-TW" sz="1200" dirty="0">
                            <a:solidFill>
                              <a:srgbClr val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  <a:p>
                          <a:pPr algn="ctr"/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[−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𝑛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]</m:t>
                                </m:r>
                                <m:groupChr>
                                  <m:groupChrPr>
                                    <m:chr m:val="↔"/>
                                    <m:vertJc m:val="bot"/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𝐹</m:t>
                                    </m:r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𝑆</m:t>
                                    </m:r>
                                  </m:e>
                                </m:groupChr>
                                <m:sSub>
                                  <m:sSubPr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/>
                        </a:p>
                        <a:p>
                          <a:pPr algn="ctr"/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[−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𝑛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]</m:t>
                                </m:r>
                                <m:groupChr>
                                  <m:groupChrPr>
                                    <m:chr m:val="↔"/>
                                    <m:vertJc m:val="bot"/>
                                    <m:ctrlP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𝐹</m:t>
                                    </m:r>
                                  </m:e>
                                </m:groupCh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𝑋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𝑗</m:t>
                                    </m:r>
                                    <m:r>
                                      <a:rPr lang="zh-TW" altLang="en-US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𝜔</m:t>
                                    </m:r>
                                  </m:sup>
                                </m:sSup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zh-TW" sz="1200" dirty="0">
                            <a:solidFill>
                              <a:srgbClr val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  <a:p>
                          <a:pPr algn="ctr"/>
                          <a:endParaRPr lang="zh-CN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7119399"/>
                      </a:ext>
                    </a:extLst>
                  </a:tr>
                  <a:tr h="1326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dirty="0"/>
                            <a:t>尺度变换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(</m:t>
                                </m:r>
                                <m:r>
                                  <a:rPr lang="zh-TW" altLang="en-U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𝛼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𝑡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)</m:t>
                                </m:r>
                                <m:groupChr>
                                  <m:groupChrPr>
                                    <m:chr m:val="↔"/>
                                    <m:vertJc m:val="bot"/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𝐹</m:t>
                                    </m:r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𝑆</m:t>
                                    </m:r>
                                  </m:e>
                                </m:groupChr>
                                <m:sSub>
                                  <m:sSubPr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200" dirty="0"/>
                        </a:p>
                        <a:p>
                          <a:pPr algn="ctr"/>
                          <a:r>
                            <a:rPr lang="zh-CN" altLang="en-US" sz="1200" dirty="0"/>
                            <a:t>（此时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2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dirty="0"/>
                            <a:t>对应的频率由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1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  <m:sSub>
                                <m:sSubPr>
                                  <m:ctrlP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dirty="0"/>
                            <a:t>变为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  <m:sSub>
                                <m:sSubPr>
                                  <m:ctrlP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zh-CN" altLang="en-US" sz="1200" dirty="0"/>
                            <a:t>）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2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  <m:r>
                                  <a:rPr lang="en-US" altLang="zh-TW" sz="12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(</m:t>
                                </m:r>
                                <m:r>
                                  <a:rPr lang="en-US" altLang="zh-TW" sz="12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𝑎𝑡</m:t>
                                </m:r>
                                <m:r>
                                  <a:rPr lang="en-US" altLang="zh-TW" sz="12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) </m:t>
                                </m:r>
                                <m:groupChr>
                                  <m:groupChrPr>
                                    <m:chr m:val="↔"/>
                                    <m:vertJc m:val="bot"/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𝐹</m:t>
                                    </m:r>
                                  </m:e>
                                </m:groupChr>
                                <m:f>
                                  <m:fPr>
                                    <m:ctrlP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|</m:t>
                                    </m:r>
                                  </m:den>
                                </m:f>
                                <m:r>
                                  <a:rPr lang="en-US" altLang="zh-TW" sz="1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zh-TW" altLang="en-US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𝜔</m:t>
                                        </m:r>
                                      </m:num>
                                      <m:den>
                                        <m: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𝑎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2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groupChr>
                                  <m:groupChrPr>
                                    <m:chr m:val="↔"/>
                                    <m:vertJc m:val="bot"/>
                                    <m:ctrlPr>
                                      <a:rPr lang="en-US" altLang="zh-TW" sz="12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𝐹</m:t>
                                    </m:r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𝑆</m:t>
                                    </m:r>
                                  </m:e>
                                </m:groupChr>
                                <m:f>
                                  <m:fPr>
                                    <m:ctrlPr>
                                      <a:rPr lang="en-US" altLang="zh-TW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zh-TW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200" dirty="0"/>
                        </a:p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dirty="0"/>
                            <a:t>（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zh-CN" altLang="en-US" sz="1200" dirty="0"/>
                            <a:t>为大于</a:t>
                          </a:r>
                          <a:r>
                            <a:rPr lang="en-US" altLang="zh-CN" sz="1200" dirty="0"/>
                            <a:t>0</a:t>
                          </a:r>
                          <a:r>
                            <a:rPr lang="zh-CN" altLang="en-US" sz="1200" dirty="0"/>
                            <a:t>的整数，此时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2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dirty="0"/>
                            <a:t>对应的频率由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1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  <m:sSub>
                                <m:sSubPr>
                                  <m:ctrlP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dirty="0"/>
                            <a:t>变为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sz="1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12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2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zh-CN" alt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zh-CN" altLang="en-US" sz="1200" dirty="0"/>
                            <a:t>）</a:t>
                          </a:r>
                        </a:p>
                        <a:p>
                          <a:pPr algn="ctr"/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2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groupChr>
                                  <m:groupChrPr>
                                    <m:chr m:val="↔"/>
                                    <m:vertJc m:val="bot"/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𝐹</m:t>
                                    </m:r>
                                  </m:e>
                                </m:groupChr>
                                <m:r>
                                  <a:rPr lang="en-US" altLang="zh-TW" sz="12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zh-TW" altLang="en-US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𝜔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altLang="zh-CN" sz="1200" dirty="0"/>
                        </a:p>
                        <a:p>
                          <a:pPr algn="ctr"/>
                          <a:r>
                            <a:rPr lang="zh-CN" altLang="en-US" sz="1200" dirty="0"/>
                            <a:t>（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lang="zh-CN" altLang="en-US" sz="1200" dirty="0"/>
                            <a:t>为大于</a:t>
                          </a:r>
                          <a:r>
                            <a:rPr lang="en-US" altLang="zh-CN" sz="1200" dirty="0"/>
                            <a:t>0</a:t>
                          </a:r>
                          <a:r>
                            <a:rPr lang="zh-CN" altLang="en-US" sz="1200" dirty="0"/>
                            <a:t>的整数）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1340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dirty="0"/>
                            <a:t>卷积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supHide m:val="on"/>
                                    <m:ctrlPr>
                                      <a:rPr lang="en-US" altLang="zh-TW" sz="12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𝑇</m:t>
                                    </m:r>
                                  </m:sub>
                                  <m:sup/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12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 </m:t>
                                    </m:r>
                                    <m:d>
                                      <m:dPr>
                                        <m:ctrlP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TW" altLang="en-US" sz="12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𝜏</m:t>
                                        </m:r>
                                      </m:e>
                                    </m:d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𝜏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)</m:t>
                                    </m:r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𝑑</m:t>
                                    </m:r>
                                    <m:r>
                                      <a:rPr lang="zh-TW" altLang="en-US" sz="12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𝜏</m:t>
                                    </m:r>
                                  </m:e>
                                </m:nary>
                                <m:groupChr>
                                  <m:groupChrPr>
                                    <m:chr m:val="↔"/>
                                    <m:vertJc m:val="bot"/>
                                    <m:ctrlPr>
                                      <a:rPr lang="en-US" altLang="zh-TW" sz="12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𝐹</m:t>
                                    </m:r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𝑆</m:t>
                                    </m:r>
                                  </m:e>
                                </m:groupChr>
                                <m:sSub>
                                  <m:sSubPr>
                                    <m:ctrlP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𝑇𝑎</m:t>
                                    </m:r>
                                  </m:e>
                                  <m:sub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2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∗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h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(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𝑡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)</m:t>
                                </m:r>
                                <m:groupChr>
                                  <m:groupChrPr>
                                    <m:chr m:val="↔"/>
                                    <m:vertJc m:val="bot"/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𝐹</m:t>
                                    </m:r>
                                  </m:e>
                                </m:groupChr>
                                <m:r>
                                  <a:rPr lang="en-US" altLang="zh-TW" sz="1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𝑗</m:t>
                                    </m:r>
                                    <m:r>
                                      <a:rPr lang="zh-TW" altLang="en-US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𝜔</m:t>
                                    </m:r>
                                  </m:e>
                                </m:d>
                                <m:r>
                                  <a:rPr lang="en-US" altLang="zh-TW" sz="1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𝐻</m:t>
                                </m:r>
                                <m:d>
                                  <m:dPr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𝑗</m:t>
                                    </m:r>
                                    <m:r>
                                      <a:rPr lang="zh-TW" altLang="en-US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𝜔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zh-TW" sz="1200" dirty="0">
                            <a:solidFill>
                              <a:srgbClr val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𝑟</m:t>
                                    </m:r>
                                    <m:r>
                                      <a:rPr lang="en-US" altLang="zh-TW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=</m:t>
                                    </m:r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𝑁</m:t>
                                        </m:r>
                                      </m:e>
                                    </m:d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𝑥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zh-TW" sz="12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sz="12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d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[</m:t>
                                        </m:r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]</m:t>
                                        </m:r>
                                        <m:groupChr>
                                          <m:groupChrPr>
                                            <m:chr m:val="↔"/>
                                            <m:vertJc m:val="bot"/>
                                            <m:ctrlPr>
                                              <a:rPr lang="en-US" altLang="zh-TW" sz="120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8" charset="0"/>
                                              </a:rPr>
                                            </m:ctrlPr>
                                          </m:groupChrPr>
                                          <m:e>
                                            <m:r>
                                              <m:rPr>
                                                <m:brk m:alnAt="2"/>
                                              </m:rPr>
                                              <a:rPr lang="en-US" altLang="zh-TW" sz="12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8" charset="0"/>
                                              </a:rPr>
                                              <m:t>𝐹</m:t>
                                            </m:r>
                                            <m:r>
                                              <a:rPr lang="en-US" altLang="zh-TW" sz="12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</m:groupChr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𝑁𝑎</m:t>
                                        </m:r>
                                      </m:e>
                                      <m:sub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2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[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𝑛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]∗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h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[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𝑛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]</m:t>
                                </m:r>
                                <m:groupChr>
                                  <m:groupChrPr>
                                    <m:chr m:val="↔"/>
                                    <m:vertJc m:val="bot"/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𝐹</m:t>
                                    </m:r>
                                  </m:e>
                                </m:groupChr>
                                <m:r>
                                  <a:rPr lang="en-US" altLang="zh-TW" sz="1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zh-TW" altLang="en-US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𝜔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zh-TW" sz="1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𝐻</m:t>
                                </m:r>
                                <m:d>
                                  <m:dPr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zh-TW" altLang="en-US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𝜔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altLang="zh-TW" sz="1200" dirty="0">
                            <a:solidFill>
                              <a:srgbClr val="FF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22425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dirty="0"/>
                            <a:t>乘法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sz="12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x</m:t>
                                </m:r>
                                <m:d>
                                  <m:dPr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zh-TW" sz="1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groupChr>
                                  <m:groupChrPr>
                                    <m:chr m:val="↔"/>
                                    <m:vertJc m:val="bot"/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𝐹</m:t>
                                    </m:r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𝑆</m:t>
                                    </m:r>
                                  </m:e>
                                </m:groupChr>
                                <m:sSub>
                                  <m:sSubPr>
                                    <m:ctrlP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groupChr>
                                  <m:groupChrPr>
                                    <m:chr m:val="↔"/>
                                    <m:vertJc m:val="bot"/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𝐹</m:t>
                                    </m:r>
                                  </m:e>
                                </m:groupChr>
                                <m:f>
                                  <m:fPr>
                                    <m:ctrlPr>
                                      <a:rPr lang="en-US" altLang="zh-TW" sz="12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π</m:t>
                                    </m:r>
                                  </m:den>
                                </m:f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[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𝑗</m:t>
                                    </m:r>
                                    <m:r>
                                      <a:rPr lang="zh-TW" altLang="en-US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𝜔</m:t>
                                    </m:r>
                                  </m:e>
                                </m:d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∗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𝑗</m:t>
                                    </m:r>
                                    <m:r>
                                      <a:rPr lang="zh-TW" altLang="en-US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𝜔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zh-TW" sz="12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sz="12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x</m:t>
                                </m:r>
                                <m:d>
                                  <m:dPr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zh-TW" sz="1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groupChr>
                                  <m:groupChrPr>
                                    <m:chr m:val="↔"/>
                                    <m:vertJc m:val="bot"/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𝐹</m:t>
                                    </m:r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𝑆</m:t>
                                    </m:r>
                                  </m:e>
                                </m:groupCh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𝑙</m:t>
                                    </m:r>
                                    <m:r>
                                      <a:rPr lang="en-US" altLang="zh-TW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=</m:t>
                                    </m:r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𝑁</m:t>
                                        </m:r>
                                      </m:e>
                                    </m:d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2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groupChr>
                                  <m:groupChrPr>
                                    <m:chr m:val="↔"/>
                                    <m:vertJc m:val="bot"/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𝐹</m:t>
                                    </m:r>
                                  </m:e>
                                </m:groupChr>
                                <m:f>
                                  <m:fPr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π</m:t>
                                    </m:r>
                                  </m:den>
                                </m:f>
                                <m:nary>
                                  <m:naryPr>
                                    <m:supHide m:val="on"/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π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sz="12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zh-CN" altLang="en-US" sz="12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sup>
                                    </m:sSup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)</m:t>
                                    </m:r>
                                    <m:sSub>
                                      <m:sSubPr>
                                        <m:ctrlPr>
                                          <a:rPr lang="en-US" altLang="zh-CN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zh-CN" alt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𝜔</m:t>
                                        </m:r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zh-CN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)</m:t>
                                    </m:r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𝑑</m:t>
                                    </m:r>
                                    <m:r>
                                      <a:rPr lang="zh-TW" altLang="en-US" sz="12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𝜃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93948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dirty="0"/>
                            <a:t>帕斯瓦尔关系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2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  <m:nary>
                                  <m:naryPr>
                                    <m:ctrlPr>
                                      <a:rPr lang="en-US" altLang="zh-TW" sz="12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𝑇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𝑥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TW" sz="12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sz="12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  <m: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|</m:t>
                                        </m:r>
                                      </m:e>
                                      <m:sup>
                                        <m: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𝑑𝑡</m:t>
                                    </m:r>
                                  </m:e>
                                </m:nary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=−∞</m:t>
                                    </m:r>
                                  </m:sub>
                                  <m:sup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∞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sz="12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12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12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|</m:t>
                                        </m:r>
                                      </m:e>
                                      <m:sup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altLang="zh-TW" sz="12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trlPr>
                                      <a:rPr lang="en-US" altLang="zh-TW" sz="12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∞</m:t>
                                    </m:r>
                                  </m:sub>
                                  <m:sup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∞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𝑥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TW" sz="12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sz="12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  <m: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|</m:t>
                                        </m:r>
                                      </m:e>
                                      <m:sup>
                                        <m: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𝑑𝑡</m:t>
                                    </m:r>
                                  </m:e>
                                </m:nary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π</m:t>
                                    </m:r>
                                  </m:den>
                                </m:f>
                                <m:nary>
                                  <m:naryPr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∞</m:t>
                                    </m:r>
                                  </m:sub>
                                  <m:sup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∞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zh-TW" altLang="en-US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𝜔</m:t>
                                        </m:r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)</m:t>
                                        </m:r>
                                        <m: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|</m:t>
                                        </m:r>
                                      </m:e>
                                      <m:sup>
                                        <m: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𝑑</m:t>
                                    </m:r>
                                    <m:r>
                                      <a:rPr lang="zh-TW" altLang="en-US" sz="12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𝜔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altLang="zh-TW" sz="12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2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TW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=</m:t>
                                    </m:r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𝑁</m:t>
                                        </m:r>
                                      </m:e>
                                    </m:d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[</m:t>
                                        </m:r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]|</m:t>
                                        </m:r>
                                      </m:e>
                                      <m:sup>
                                        <m: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TW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=</m:t>
                                    </m:r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𝑁</m:t>
                                        </m:r>
                                      </m:e>
                                    </m:d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sz="12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12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12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|</m:t>
                                        </m:r>
                                      </m:e>
                                      <m:sup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altLang="zh-TW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TW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=−</m:t>
                                    </m:r>
                                    <m:r>
                                      <a:rPr lang="en-US" altLang="zh-TW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∞</m:t>
                                    </m:r>
                                  </m:sub>
                                  <m:sup>
                                    <m: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∞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zh-CN" sz="12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zh-TW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  <m:r>
                                          <a:rPr lang="en-US" altLang="zh-TW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|</m:t>
                                        </m:r>
                                      </m:e>
                                      <m:sup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π</m:t>
                                    </m:r>
                                  </m:den>
                                </m:f>
                                <m:nary>
                                  <m:naryPr>
                                    <m:supHide m:val="on"/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π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(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TW" sz="12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sz="12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TW" sz="12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zh-TW" altLang="en-US" sz="12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8" charset="0"/>
                                              </a:rPr>
                                              <m:t>𝜔</m:t>
                                            </m:r>
                                          </m:sup>
                                        </m:sSup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)</m:t>
                                        </m:r>
                                        <m: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|</m:t>
                                        </m:r>
                                      </m:e>
                                      <m:sup>
                                        <m: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𝑑</m:t>
                                    </m:r>
                                    <m:r>
                                      <a:rPr lang="zh-TW" altLang="en-US" sz="12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𝜔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282014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FFFB293B-372E-4140-A254-C85DAB3102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525899"/>
                  </p:ext>
                </p:extLst>
              </p:nvPr>
            </p:nvGraphicFramePr>
            <p:xfrm>
              <a:off x="102340" y="1236082"/>
              <a:ext cx="12038091" cy="510190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37138">
                      <a:extLst>
                        <a:ext uri="{9D8B030D-6E8A-4147-A177-3AD203B41FA5}">
                          <a16:colId xmlns:a16="http://schemas.microsoft.com/office/drawing/2014/main" val="3080695447"/>
                        </a:ext>
                      </a:extLst>
                    </a:gridCol>
                    <a:gridCol w="2626852">
                      <a:extLst>
                        <a:ext uri="{9D8B030D-6E8A-4147-A177-3AD203B41FA5}">
                          <a16:colId xmlns:a16="http://schemas.microsoft.com/office/drawing/2014/main" val="1202644388"/>
                        </a:ext>
                      </a:extLst>
                    </a:gridCol>
                    <a:gridCol w="2822469">
                      <a:extLst>
                        <a:ext uri="{9D8B030D-6E8A-4147-A177-3AD203B41FA5}">
                          <a16:colId xmlns:a16="http://schemas.microsoft.com/office/drawing/2014/main" val="744850588"/>
                        </a:ext>
                      </a:extLst>
                    </a:gridCol>
                    <a:gridCol w="2766579">
                      <a:extLst>
                        <a:ext uri="{9D8B030D-6E8A-4147-A177-3AD203B41FA5}">
                          <a16:colId xmlns:a16="http://schemas.microsoft.com/office/drawing/2014/main" val="959409562"/>
                        </a:ext>
                      </a:extLst>
                    </a:gridCol>
                    <a:gridCol w="3285053">
                      <a:extLst>
                        <a:ext uri="{9D8B030D-6E8A-4147-A177-3AD203B41FA5}">
                          <a16:colId xmlns:a16="http://schemas.microsoft.com/office/drawing/2014/main" val="3068476510"/>
                        </a:ext>
                      </a:extLst>
                    </a:gridCol>
                  </a:tblGrid>
                  <a:tr h="524828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773" t="-2439" r="-338647" b="-10731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12613" t="-2439" r="-215766" b="-10731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16514" t="-2439" r="-119725" b="-10731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66409" t="-2439" r="-772" b="-10731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11543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dirty="0"/>
                            <a:t>线性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773" t="-140000" r="-338647" b="-13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12613" t="-140000" r="-215766" b="-13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16514" t="-140000" r="-119725" b="-13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66409" t="-140000" r="-772" b="-13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1536490"/>
                      </a:ext>
                    </a:extLst>
                  </a:tr>
                  <a:tr h="5213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dirty="0"/>
                            <a:t>时移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773" t="-175610" r="-338647" b="-9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12613" t="-175610" r="-215766" b="-9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16514" t="-175610" r="-119725" b="-9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66409" t="-175610" r="-772" b="-9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13183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dirty="0"/>
                            <a:t>频移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773" t="-389655" r="-338647" b="-117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12613" t="-389655" r="-215766" b="-117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16514" t="-389655" r="-119725" b="-117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66409" t="-389655" r="-772" b="-11724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8204957"/>
                      </a:ext>
                    </a:extLst>
                  </a:tr>
                  <a:tr h="5213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dirty="0"/>
                            <a:t>时间反转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773" t="-346341" r="-338647" b="-7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12613" t="-346341" r="-215766" b="-7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16514" t="-346341" r="-119725" b="-7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66409" t="-346341" r="-772" b="-7292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7119399"/>
                      </a:ext>
                    </a:extLst>
                  </a:tr>
                  <a:tr h="10454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dirty="0"/>
                            <a:t>尺度变换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773" t="-220482" r="-338647" b="-260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12613" t="-220482" r="-215766" b="-260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16514" t="-220482" r="-119725" b="-260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66409" t="-220482" r="-772" b="-2602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1340981"/>
                      </a:ext>
                    </a:extLst>
                  </a:tr>
                  <a:tr h="5535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dirty="0"/>
                            <a:t>卷积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773" t="-604545" r="-338647" b="-3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12613" t="-604545" r="-215766" b="-3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16514" t="-604545" r="-119725" b="-3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66409" t="-604545" r="-772" b="-39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2242548"/>
                      </a:ext>
                    </a:extLst>
                  </a:tr>
                  <a:tr h="5535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dirty="0"/>
                            <a:t>乘法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773" t="-720930" r="-338647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12613" t="-720930" r="-215766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16514" t="-720930" r="-11972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66409" t="-720930" r="-772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39482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dirty="0"/>
                            <a:t>帕斯瓦尔关系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773" t="-692157" r="-338647" b="-15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12613" t="-692157" r="-215766" b="-15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16514" t="-692157" r="-119725" b="-15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66409" t="-692157" r="-772" b="-15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282014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67713659"/>
      </p:ext>
    </p:extLst>
  </p:cSld>
  <p:clrMapOvr>
    <a:masterClrMapping/>
  </p:clrMapOvr>
  <p:transition spd="med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8D87C-D4F1-4EB0-9244-48F8B1D4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4, 5, 7, 8: 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傅里叶级数与傅里叶变换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340702-1BA0-492D-90A7-F9713C3C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47481AC8-4B19-4728-84FC-7567174785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9762" y="1222375"/>
                <a:ext cx="11449897" cy="5111750"/>
              </a:xfrm>
            </p:spPr>
            <p:txBody>
              <a:bodyPr/>
              <a:lstStyle/>
              <a:p>
                <a:pPr lvl="1">
                  <a:buFont typeface="Wingdings" panose="05000000000000000000" pitchFamily="2" charset="2"/>
                  <a:buChar char="l"/>
                </a:pPr>
                <a:r>
                  <a:rPr lang="zh-CN" altLang="en-US" sz="2400" dirty="0">
                    <a:solidFill>
                      <a:schemeClr val="tx1"/>
                    </a:solidFill>
                  </a:rPr>
                  <a:t> 傅里叶级数、傅里叶变换常用性质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其它重要性质：</a:t>
                </a:r>
                <a:endParaRPr lang="en-US" altLang="zh-CN" sz="200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信号奇偶分解：</a:t>
                </a:r>
                <a:endParaRPr lang="en-US" altLang="zh-CN" sz="200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信号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的偶信号部分：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(−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𝑡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))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信号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的奇信号部分：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−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(−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𝑡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))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00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奇偶共轭性质：</a:t>
                </a:r>
                <a:endParaRPr lang="en-US" altLang="zh-CN" sz="200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信号时域表示为实且偶，则频域表示也为实且偶；</a:t>
                </a:r>
                <a:endParaRPr lang="en-US" altLang="zh-CN" sz="200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信号时域表示为实且奇，则频域表示也为纯虚且奇。</a:t>
                </a:r>
                <a:endParaRPr lang="en-US" altLang="zh-CN" sz="200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00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对偶性：</a:t>
                </a:r>
                <a:endParaRPr lang="en-US" altLang="zh-CN" sz="200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连续时间傅里叶变换的对偶性：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groupChr>
                      <m:groupChrPr>
                        <m:chr m:val="↔"/>
                        <m:vertJc m:val="bot"/>
                        <m:ctrlP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𝐹</m:t>
                        </m:r>
                      </m:e>
                    </m:groupChr>
                    <m:r>
                      <a:rPr lang="en-US" altLang="zh-TW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𝑋</m:t>
                    </m:r>
                    <m:d>
                      <m:dPr>
                        <m:ctrlP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  <m:r>
                          <a:rPr lang="zh-TW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𝜔</m:t>
                        </m:r>
                      </m:e>
                    </m:d>
                    <m:r>
                      <a:rPr lang="en-US" altLang="zh-TW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zh-TW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𝜔</m:t>
                        </m:r>
                      </m:e>
                    </m:d>
                  </m:oMath>
                </a14:m>
                <a:endParaRPr lang="en-US" altLang="zh-TW" sz="2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TW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US" altLang="zh-TW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𝑡</m:t>
                      </m:r>
                      <m:r>
                        <a:rPr lang="en-US" altLang="zh-TW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π</m:t>
                      </m:r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altLang="zh-TW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(−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𝜔</m:t>
                      </m:r>
                      <m:r>
                        <a:rPr lang="en-US" altLang="zh-TW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111760" lvl="1" indent="0">
                  <a:buNone/>
                </a:pPr>
                <a:endParaRPr lang="en-US" altLang="zh-C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47481AC8-4B19-4728-84FC-7567174785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9762" y="1222375"/>
                <a:ext cx="11449897" cy="5111750"/>
              </a:xfrm>
              <a:blipFill>
                <a:blip r:embed="rId2"/>
                <a:stretch>
                  <a:fillRect l="-1384" t="-2148" b="-22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1765689"/>
      </p:ext>
    </p:extLst>
  </p:cSld>
  <p:clrMapOvr>
    <a:masterClrMapping/>
  </p:clrMapOvr>
  <p:transition spd="med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8D87C-D4F1-4EB0-9244-48F8B1D4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4, 5, 7, 8: 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傅里叶级数与傅里叶变换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340702-1BA0-492D-90A7-F9713C3C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47481AC8-4B19-4728-84FC-7567174785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9762" y="1222375"/>
                <a:ext cx="11449897" cy="5111750"/>
              </a:xfrm>
            </p:spPr>
            <p:txBody>
              <a:bodyPr/>
              <a:lstStyle/>
              <a:p>
                <a:pPr lvl="1">
                  <a:buFont typeface="Wingdings" panose="05000000000000000000" pitchFamily="2" charset="2"/>
                  <a:buChar char="l"/>
                </a:pPr>
                <a:r>
                  <a:rPr lang="zh-CN" altLang="en-US" sz="2400" dirty="0">
                    <a:solidFill>
                      <a:schemeClr val="tx1"/>
                    </a:solidFill>
                  </a:rPr>
                  <a:t> 傅里叶级数、傅里叶变换常用性质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+mj-lt"/>
                  <a:buAutoNum type="arabicPeriod" startAt="4"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连续时间傅里叶变换</a:t>
                </a:r>
                <a:endParaRPr lang="en-US" altLang="zh-CN" sz="200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时域微分：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𝑑𝑥</m:t>
                        </m:r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(</m:t>
                        </m:r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𝑑𝑡</m:t>
                        </m:r>
                      </m:den>
                    </m:f>
                    <m:groupChr>
                      <m:groupChrPr>
                        <m:chr m:val="↔"/>
                        <m:vertJc m:val="bot"/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𝐹</m:t>
                        </m:r>
                      </m:e>
                    </m:groupChr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𝑗</m:t>
                    </m:r>
                    <m:r>
                      <a:rPr lang="zh-TW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𝜔</m:t>
                    </m:r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𝑋</m:t>
                    </m:r>
                    <m:d>
                      <m:dPr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  <m:r>
                          <a:rPr lang="zh-TW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（高通）</a:t>
                </a:r>
                <a:endParaRPr lang="en-US" altLang="zh-CN" sz="200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频域微分：</a:t>
                </a:r>
                <a:r>
                  <a:rPr lang="en-US" altLang="zh-TW" sz="2000" dirty="0">
                    <a:solidFill>
                      <a:schemeClr val="tx1"/>
                    </a:solidFill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t</m:t>
                    </m:r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𝑡</m:t>
                    </m:r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  <m:groupChr>
                      <m:groupChrPr>
                        <m:chr m:val="↔"/>
                        <m:vertJc m:val="bot"/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𝐹</m:t>
                        </m:r>
                      </m:e>
                    </m:groupChr>
                    <m:r>
                      <m:rPr>
                        <m:sty m:val="p"/>
                      </m:rP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j</m:t>
                    </m:r>
                    <m:f>
                      <m:fPr>
                        <m:ctrlPr>
                          <a:rPr lang="en-US" altLang="zh-TW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𝑑𝑋</m:t>
                        </m:r>
                        <m:d>
                          <m:dPr>
                            <m:ctrlP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𝑗</m:t>
                            </m:r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𝜔</m:t>
                            </m:r>
                          </m:e>
                        </m:d>
                      </m:num>
                      <m:den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𝑑</m:t>
                        </m:r>
                        <m:r>
                          <a:rPr lang="zh-TW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𝜔</m:t>
                        </m:r>
                      </m:den>
                    </m:f>
                  </m:oMath>
                </a14:m>
                <a:endParaRPr lang="en-US" altLang="zh-CN" sz="200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时域积分：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sup>
                      <m:e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zh-TW" alt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𝑑</m:t>
                        </m:r>
                        <m:r>
                          <a:rPr lang="zh-TW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𝜏</m:t>
                        </m:r>
                      </m:e>
                    </m:nary>
                    <m:groupChr>
                      <m:groupChrPr>
                        <m:chr m:val="↔"/>
                        <m:vertJc m:val="bot"/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𝐹</m:t>
                        </m:r>
                      </m:e>
                    </m:groupChr>
                    <m:f>
                      <m:fPr>
                        <m:ctrlPr>
                          <a:rPr lang="en-US" altLang="zh-TW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𝑗</m:t>
                            </m:r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𝜔</m:t>
                            </m:r>
                          </m:e>
                        </m:d>
                      </m:num>
                      <m:den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  <m:r>
                          <a:rPr lang="zh-TW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𝜔</m:t>
                        </m:r>
                      </m:den>
                    </m:f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π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𝑋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(0)</m:t>
                    </m:r>
                    <m:r>
                      <a:rPr lang="zh-CN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𝛿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zh-CN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𝜔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（低通）</a:t>
                </a:r>
                <a:endParaRPr lang="en-US" altLang="zh-CN" sz="2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457200" indent="-457200">
                  <a:buFont typeface="+mj-lt"/>
                  <a:buAutoNum type="arabicPeriod" startAt="5"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离散时间傅里叶变换</a:t>
                </a:r>
                <a:endParaRPr lang="en-US" altLang="zh-CN" sz="200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时域一阶差分*：</a:t>
                </a:r>
                <a:r>
                  <a:rPr lang="en-US" altLang="zh-TW" sz="2000" dirty="0">
                    <a:solidFill>
                      <a:schemeClr val="tx1"/>
                    </a:solidFill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−</m:t>
                    </m:r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−1</m:t>
                        </m:r>
                      </m:e>
                    </m:d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groupChr>
                      <m:groupChrPr>
                        <m:chr m:val="↔"/>
                        <m:vertJc m:val="bot"/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𝐹</m:t>
                        </m:r>
                      </m:e>
                    </m:groupChr>
                    <m:f>
                      <m:f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den>
                    </m:f>
                    <m:nary>
                      <m:naryPr>
                        <m:supHide m:val="on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sub>
                      <m:sup/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TW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𝑗</m:t>
                                </m:r>
                                <m:r>
                                  <a:rPr lang="zh-TW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𝜔</m:t>
                                </m:r>
                              </m:sup>
                            </m:sSup>
                          </m:e>
                        </m:d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(1−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sup>
                        </m:s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nary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（高通）</a:t>
                </a:r>
                <a:endParaRPr lang="en-US" altLang="zh-CN" sz="200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频域微分：</a:t>
                </a:r>
                <a14:m>
                  <m:oMath xmlns:m="http://schemas.openxmlformats.org/officeDocument/2006/math"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𝑛𝑥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</m:e>
                    </m:d>
                    <m:groupChr>
                      <m:groupChrPr>
                        <m:chr m:val="↔"/>
                        <m:vertJc m:val="bot"/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𝐹</m:t>
                        </m:r>
                      </m:e>
                    </m:groupChr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𝑗</m:t>
                    </m:r>
                    <m:f>
                      <m:fPr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𝑑𝑋</m:t>
                        </m:r>
                        <m:d>
                          <m:dPr>
                            <m:ctrlP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TW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𝑗</m:t>
                                </m:r>
                                <m:r>
                                  <a:rPr lang="zh-TW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𝜔</m:t>
                                </m:r>
                              </m:sup>
                            </m:sSup>
                          </m:e>
                        </m:d>
                        <m:r>
                          <m:rPr>
                            <m:nor/>
                          </m:rPr>
                          <a:rPr lang="en-US" altLang="zh-TW" sz="20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rPr>
                          <m:t> </m:t>
                        </m:r>
                      </m:num>
                      <m:den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𝑑</m:t>
                        </m:r>
                        <m:r>
                          <a:rPr lang="zh-TW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𝜔</m:t>
                        </m:r>
                      </m:den>
                    </m:f>
                  </m:oMath>
                </a14:m>
                <a:endParaRPr lang="en-US" altLang="zh-CN" sz="200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时域累加*：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</m:t>
                        </m:r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𝑚</m:t>
                            </m:r>
                          </m:e>
                        </m:d>
                      </m:e>
                    </m:nary>
                    <m:groupChr>
                      <m:groupChrPr>
                        <m:chr m:val="↔"/>
                        <m:vertJc m:val="bot"/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𝐹</m:t>
                        </m:r>
                      </m:e>
                    </m:groupChr>
                    <m:f>
                      <m:fPr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sup>
                        </m:sSup>
                      </m:den>
                    </m:f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𝑗</m:t>
                            </m:r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π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  <m:nary>
                      <m:naryPr>
                        <m:chr m:val="∑"/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𝑘</m:t>
                        </m:r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∞</m:t>
                        </m:r>
                      </m:sup>
                      <m:e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𝛿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(</m:t>
                        </m:r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𝜔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−2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π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𝑘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TW" sz="20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（低通）</a:t>
                </a:r>
                <a:endParaRPr lang="en-US" altLang="zh-TW" sz="2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47481AC8-4B19-4728-84FC-7567174785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9762" y="1222375"/>
                <a:ext cx="11449897" cy="5111750"/>
              </a:xfrm>
              <a:blipFill>
                <a:blip r:embed="rId2"/>
                <a:stretch>
                  <a:fillRect l="-1384" t="-2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4429640"/>
      </p:ext>
    </p:extLst>
  </p:cSld>
  <p:clrMapOvr>
    <a:masterClrMapping/>
  </p:clrMapOvr>
  <p:transition spd="med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8D87C-D4F1-4EB0-9244-48F8B1D4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6: Sampling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340702-1BA0-492D-90A7-F9713C3C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47481AC8-4B19-4728-84FC-756717478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62" y="1222375"/>
            <a:ext cx="11449897" cy="511175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信号采样的数学模型：冲激串采样</a:t>
            </a:r>
            <a:endParaRPr lang="en-US" altLang="zh-C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1760" lvl="1" indent="0">
              <a:buNone/>
            </a:pPr>
            <a:endParaRPr lang="en-US" altLang="zh-TW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信号重建的方法：低通滤波器，时域</a:t>
            </a:r>
            <a:endParaRPr lang="en-US" altLang="zh-C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1760" lvl="1" indent="0"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表现为内插</a:t>
            </a:r>
            <a:endParaRPr lang="en-US" altLang="zh-TW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0DB099-E77E-4566-A121-EBC1DD5C7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22375"/>
            <a:ext cx="4231974" cy="336853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2907877-A88F-47F6-9906-83701E659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114" y="4640782"/>
            <a:ext cx="4522786" cy="156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043215"/>
      </p:ext>
    </p:extLst>
  </p:cSld>
  <p:clrMapOvr>
    <a:masterClrMapping/>
  </p:clrMapOvr>
  <p:transition spd="med">
    <p:cut/>
  </p:transition>
</p:sld>
</file>

<file path=ppt/theme/theme1.xml><?xml version="1.0" encoding="utf-8"?>
<a:theme xmlns:a="http://schemas.openxmlformats.org/drawingml/2006/main" name="默认设计模板">
  <a:themeElements>
    <a:clrScheme name="自定义 8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B4DA2"/>
        </a:dk2>
        <a:lt2>
          <a:srgbClr val="EEECE1"/>
        </a:lt2>
        <a:accent1>
          <a:srgbClr val="0B4DA2"/>
        </a:accent1>
        <a:accent2>
          <a:srgbClr val="AE1831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9D152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10048</TotalTime>
  <Words>1339</Words>
  <Application>Microsoft Macintosh PowerPoint</Application>
  <PresentationFormat>宽屏</PresentationFormat>
  <Paragraphs>213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华文中宋</vt:lpstr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默认设计模板</vt:lpstr>
      <vt:lpstr>Lecture 2: Complex Numbers &amp; Signal Property</vt:lpstr>
      <vt:lpstr>Lecture 2: Complex Numbers &amp; Signal Property</vt:lpstr>
      <vt:lpstr>Lecture 2: Complex Numbers &amp; Signal Property</vt:lpstr>
      <vt:lpstr>Lecture 4, 5, 7, 8: 傅里叶级数与傅里叶变换</vt:lpstr>
      <vt:lpstr>Lecture 4, 5, 7, 8: 傅里叶级数与傅里叶变换</vt:lpstr>
      <vt:lpstr>PowerPoint 演示文稿</vt:lpstr>
      <vt:lpstr>Lecture 4, 5, 7, 8: 傅里叶级数与傅里叶变换</vt:lpstr>
      <vt:lpstr>Lecture 4, 5, 7, 8: 傅里叶级数与傅里叶变换</vt:lpstr>
      <vt:lpstr>Lecture 6: Sampling</vt:lpstr>
      <vt:lpstr>Lecture 6: Sampling</vt:lpstr>
      <vt:lpstr>Lecture 6: Sampling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知识工程与机器学习</dc:title>
  <dc:creator>biubiu</dc:creator>
  <cp:lastModifiedBy>qjm</cp:lastModifiedBy>
  <cp:revision>564</cp:revision>
  <dcterms:created xsi:type="dcterms:W3CDTF">2018-10-18T11:34:23Z</dcterms:created>
  <dcterms:modified xsi:type="dcterms:W3CDTF">2023-11-13T05:31:08Z</dcterms:modified>
</cp:coreProperties>
</file>