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media/image68.jpg" ContentType="image/jpeg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7" r:id="rId2"/>
  </p:sldMasterIdLst>
  <p:notesMasterIdLst>
    <p:notesMasterId r:id="rId88"/>
  </p:notesMasterIdLst>
  <p:sldIdLst>
    <p:sldId id="418" r:id="rId3"/>
    <p:sldId id="405" r:id="rId4"/>
    <p:sldId id="540" r:id="rId5"/>
    <p:sldId id="543" r:id="rId6"/>
    <p:sldId id="444" r:id="rId7"/>
    <p:sldId id="446" r:id="rId8"/>
    <p:sldId id="445" r:id="rId9"/>
    <p:sldId id="447" r:id="rId10"/>
    <p:sldId id="535" r:id="rId11"/>
    <p:sldId id="538" r:id="rId12"/>
    <p:sldId id="536" r:id="rId13"/>
    <p:sldId id="537" r:id="rId14"/>
    <p:sldId id="448" r:id="rId15"/>
    <p:sldId id="541" r:id="rId16"/>
    <p:sldId id="542" r:id="rId17"/>
    <p:sldId id="544" r:id="rId18"/>
    <p:sldId id="449" r:id="rId19"/>
    <p:sldId id="450" r:id="rId20"/>
    <p:sldId id="451" r:id="rId21"/>
    <p:sldId id="452" r:id="rId22"/>
    <p:sldId id="545" r:id="rId23"/>
    <p:sldId id="454" r:id="rId24"/>
    <p:sldId id="546" r:id="rId25"/>
    <p:sldId id="456" r:id="rId26"/>
    <p:sldId id="457" r:id="rId27"/>
    <p:sldId id="547" r:id="rId28"/>
    <p:sldId id="548" r:id="rId29"/>
    <p:sldId id="549" r:id="rId30"/>
    <p:sldId id="488" r:id="rId31"/>
    <p:sldId id="489" r:id="rId32"/>
    <p:sldId id="490" r:id="rId33"/>
    <p:sldId id="491" r:id="rId34"/>
    <p:sldId id="508" r:id="rId35"/>
    <p:sldId id="492" r:id="rId36"/>
    <p:sldId id="493" r:id="rId37"/>
    <p:sldId id="551" r:id="rId38"/>
    <p:sldId id="553" r:id="rId39"/>
    <p:sldId id="552" r:id="rId40"/>
    <p:sldId id="554" r:id="rId41"/>
    <p:sldId id="494" r:id="rId42"/>
    <p:sldId id="273" r:id="rId43"/>
    <p:sldId id="274" r:id="rId44"/>
    <p:sldId id="275" r:id="rId45"/>
    <p:sldId id="276" r:id="rId46"/>
    <p:sldId id="277" r:id="rId47"/>
    <p:sldId id="278" r:id="rId48"/>
    <p:sldId id="280" r:id="rId49"/>
    <p:sldId id="282" r:id="rId50"/>
    <p:sldId id="283" r:id="rId51"/>
    <p:sldId id="559" r:id="rId52"/>
    <p:sldId id="284" r:id="rId53"/>
    <p:sldId id="285" r:id="rId54"/>
    <p:sldId id="286" r:id="rId55"/>
    <p:sldId id="555" r:id="rId56"/>
    <p:sldId id="288" r:id="rId57"/>
    <p:sldId id="289" r:id="rId58"/>
    <p:sldId id="290" r:id="rId59"/>
    <p:sldId id="291" r:id="rId60"/>
    <p:sldId id="292" r:id="rId61"/>
    <p:sldId id="293" r:id="rId62"/>
    <p:sldId id="294" r:id="rId63"/>
    <p:sldId id="295" r:id="rId64"/>
    <p:sldId id="296" r:id="rId65"/>
    <p:sldId id="297" r:id="rId66"/>
    <p:sldId id="298" r:id="rId67"/>
    <p:sldId id="299" r:id="rId68"/>
    <p:sldId id="300" r:id="rId69"/>
    <p:sldId id="301" r:id="rId70"/>
    <p:sldId id="302" r:id="rId71"/>
    <p:sldId id="303" r:id="rId72"/>
    <p:sldId id="556" r:id="rId73"/>
    <p:sldId id="304" r:id="rId74"/>
    <p:sldId id="306" r:id="rId75"/>
    <p:sldId id="307" r:id="rId76"/>
    <p:sldId id="308" r:id="rId77"/>
    <p:sldId id="309" r:id="rId78"/>
    <p:sldId id="310" r:id="rId79"/>
    <p:sldId id="521" r:id="rId80"/>
    <p:sldId id="522" r:id="rId81"/>
    <p:sldId id="311" r:id="rId82"/>
    <p:sldId id="312" r:id="rId83"/>
    <p:sldId id="313" r:id="rId84"/>
    <p:sldId id="557" r:id="rId85"/>
    <p:sldId id="558" r:id="rId86"/>
    <p:sldId id="407" r:id="rId8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6319A99-70C0-5B40-8974-7118F4B0FD3E}">
          <p14:sldIdLst>
            <p14:sldId id="418"/>
            <p14:sldId id="405"/>
            <p14:sldId id="540"/>
            <p14:sldId id="543"/>
            <p14:sldId id="444"/>
            <p14:sldId id="446"/>
            <p14:sldId id="445"/>
            <p14:sldId id="447"/>
            <p14:sldId id="535"/>
            <p14:sldId id="538"/>
            <p14:sldId id="536"/>
            <p14:sldId id="537"/>
            <p14:sldId id="448"/>
            <p14:sldId id="541"/>
            <p14:sldId id="542"/>
            <p14:sldId id="544"/>
            <p14:sldId id="449"/>
            <p14:sldId id="450"/>
            <p14:sldId id="451"/>
            <p14:sldId id="452"/>
            <p14:sldId id="545"/>
            <p14:sldId id="454"/>
            <p14:sldId id="546"/>
            <p14:sldId id="456"/>
            <p14:sldId id="457"/>
            <p14:sldId id="547"/>
            <p14:sldId id="548"/>
            <p14:sldId id="549"/>
            <p14:sldId id="488"/>
            <p14:sldId id="489"/>
            <p14:sldId id="490"/>
            <p14:sldId id="491"/>
            <p14:sldId id="508"/>
            <p14:sldId id="492"/>
            <p14:sldId id="493"/>
            <p14:sldId id="551"/>
            <p14:sldId id="553"/>
            <p14:sldId id="552"/>
            <p14:sldId id="554"/>
            <p14:sldId id="494"/>
            <p14:sldId id="273"/>
            <p14:sldId id="274"/>
            <p14:sldId id="275"/>
            <p14:sldId id="276"/>
            <p14:sldId id="277"/>
            <p14:sldId id="278"/>
            <p14:sldId id="280"/>
            <p14:sldId id="282"/>
            <p14:sldId id="283"/>
            <p14:sldId id="559"/>
            <p14:sldId id="284"/>
            <p14:sldId id="285"/>
            <p14:sldId id="286"/>
            <p14:sldId id="555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556"/>
            <p14:sldId id="304"/>
            <p14:sldId id="306"/>
            <p14:sldId id="307"/>
            <p14:sldId id="308"/>
            <p14:sldId id="309"/>
            <p14:sldId id="310"/>
            <p14:sldId id="521"/>
            <p14:sldId id="522"/>
            <p14:sldId id="311"/>
            <p14:sldId id="312"/>
            <p14:sldId id="313"/>
            <p14:sldId id="557"/>
            <p14:sldId id="558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 慧" initials="吴" lastIdx="1" clrIdx="0">
    <p:extLst>
      <p:ext uri="{19B8F6BF-5375-455C-9EA6-DF929625EA0E}">
        <p15:presenceInfo xmlns:p15="http://schemas.microsoft.com/office/powerpoint/2012/main" userId="613e4b2886334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D7BD"/>
    <a:srgbClr val="FFC715"/>
    <a:srgbClr val="FAE5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79348" autoAdjust="0"/>
  </p:normalViewPr>
  <p:slideViewPr>
    <p:cSldViewPr snapToGrid="0">
      <p:cViewPr varScale="1">
        <p:scale>
          <a:sx n="80" d="100"/>
          <a:sy n="80" d="100"/>
        </p:scale>
        <p:origin x="132" y="408"/>
      </p:cViewPr>
      <p:guideLst/>
    </p:cSldViewPr>
  </p:slideViewPr>
  <p:outlineViewPr>
    <p:cViewPr>
      <p:scale>
        <a:sx n="33" d="100"/>
        <a:sy n="33" d="100"/>
      </p:scale>
      <p:origin x="0" y="-278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2784"/>
    </p:cViewPr>
  </p:sorterViewPr>
  <p:notesViewPr>
    <p:cSldViewPr snapToGrid="0">
      <p:cViewPr varScale="1">
        <p:scale>
          <a:sx n="115" d="100"/>
          <a:sy n="115" d="100"/>
        </p:scale>
        <p:origin x="229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commentAuthors" Target="commentAuthor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F3491-94E4-4075-B5F1-294292DEA749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28BA7-4A45-4FFE-A583-CA964C03D9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6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DC1DC6-B42F-4EDB-90F2-8B5D9D0AEF8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534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20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Pulse signal: </a:t>
            </a:r>
            <a:r>
              <a:rPr lang="zh-CN" altLang="en-US" dirty="0"/>
              <a:t>冲激信号</a:t>
            </a:r>
            <a:endParaRPr lang="en-US" altLang="zh-CN" dirty="0"/>
          </a:p>
          <a:p>
            <a:r>
              <a:rPr lang="en-US" altLang="zh-CN" dirty="0"/>
              <a:t>Step signal</a:t>
            </a:r>
            <a:r>
              <a:rPr lang="zh-CN" altLang="en-US" dirty="0"/>
              <a:t>：阶跃信号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486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Transfer function</a:t>
            </a:r>
            <a:r>
              <a:rPr lang="zh-CN" altLang="en-US" dirty="0"/>
              <a:t>：传递函数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098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17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155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2113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Causal</a:t>
            </a:r>
            <a:r>
              <a:rPr lang="zh-CN" altLang="en-US" dirty="0"/>
              <a:t>：具有因果性的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553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728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992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816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767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3805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3136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6746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34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9499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3297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周期与非周期具有主观性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1865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周期与非周期具有主观性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0745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区别系统的因果性与信号的因果性</a:t>
            </a:r>
            <a:endParaRPr lang="en-US" altLang="zh-CN" dirty="0"/>
          </a:p>
          <a:p>
            <a:r>
              <a:rPr lang="zh-CN" altLang="en-US" dirty="0"/>
              <a:t>因果系统：输出取决于当前及以前的输入</a:t>
            </a:r>
            <a:endParaRPr lang="en-US" altLang="zh-CN" dirty="0"/>
          </a:p>
          <a:p>
            <a:r>
              <a:rPr lang="zh-CN" altLang="en-US" dirty="0"/>
              <a:t>因果信号：时间原点之后才产生的信号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534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Norm</a:t>
            </a:r>
            <a:r>
              <a:rPr lang="zh-CN" altLang="en-US" dirty="0"/>
              <a:t>：范数，空间中的长度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44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9849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RMSE</a:t>
            </a:r>
            <a:r>
              <a:rPr lang="zh-CN" altLang="en-US" dirty="0"/>
              <a:t>：均方根误差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6931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有限能量的信号，其功率一定为</a:t>
            </a:r>
            <a:r>
              <a:rPr lang="en-US" altLang="zh-CN" dirty="0"/>
              <a:t>0</a:t>
            </a:r>
            <a:r>
              <a:rPr lang="zh-CN" altLang="en-US" dirty="0"/>
              <a:t>。因此，在无穷大的区间计算功率，意义不大。实际更多的是，在有限的时间区间内（如一个周期内），计算功率。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2546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4579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5463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Ramp signal</a:t>
            </a:r>
            <a:r>
              <a:rPr lang="zh-CN" altLang="en-US" dirty="0"/>
              <a:t>：斜坡函数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8323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单位冲激函数面积为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339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517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1719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DC1DC6-B42F-4EDB-90F2-8B5D9D0AEF88}" type="slidenum">
              <a:rPr lang="zh-CN" altLang="en-US"/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5937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信号</a:t>
            </a:r>
            <a:r>
              <a:rPr lang="en-US" altLang="zh-CN" dirty="0"/>
              <a:t>=</a:t>
            </a:r>
            <a:r>
              <a:rPr lang="zh-CN" altLang="en-US" dirty="0"/>
              <a:t>模式（信息）</a:t>
            </a:r>
            <a:r>
              <a:rPr lang="en-US" altLang="zh-CN" dirty="0"/>
              <a:t>+</a:t>
            </a:r>
            <a:r>
              <a:rPr lang="zh-CN" altLang="en-US" dirty="0"/>
              <a:t>变量（物理）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620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796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138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010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023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928BA7-4A45-4FFE-A583-CA964C03D94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47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2635949"/>
      </p:ext>
    </p:extLst>
  </p:cSld>
  <p:clrMapOvr>
    <a:masterClrMapping/>
  </p:clrMapOvr>
  <p:transition spd="med">
    <p:cut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3796"/>
      </p:ext>
    </p:extLst>
  </p:cSld>
  <p:clrMapOvr>
    <a:masterClrMapping/>
  </p:clrMapOvr>
  <p:transition spd="med">
    <p:cut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281323"/>
      </p:ext>
    </p:extLst>
  </p:cSld>
  <p:clrMapOvr>
    <a:masterClrMapping/>
  </p:clrMapOvr>
  <p:transition spd="med">
    <p:cut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64166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05144" y="1760212"/>
            <a:ext cx="4425753" cy="20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2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17416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2304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9" name="标题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0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342900" indent="0" algn="ctr">
              <a:buNone/>
            </a:lvl2pPr>
            <a:lvl3pPr marL="685800" indent="0" algn="ctr">
              <a:buNone/>
            </a:lvl3pPr>
            <a:lvl4pPr marL="1028700" indent="0" algn="ctr">
              <a:buNone/>
            </a:lvl4pPr>
            <a:lvl5pPr marL="1371600" indent="0" algn="ctr">
              <a:buNone/>
            </a:lvl5pPr>
            <a:lvl6pPr marL="1714500" indent="0" algn="ctr">
              <a:buNone/>
            </a:lvl6pPr>
            <a:lvl7pPr marL="2057400" indent="0" algn="ctr">
              <a:buNone/>
            </a:lvl7pPr>
            <a:lvl8pPr marL="2400300" indent="0" algn="ctr">
              <a:buNone/>
            </a:lvl8pPr>
            <a:lvl9pPr marL="27432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977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43ADC22A-E89E-4CA4-A9DA-F00837335342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977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30055C4C-D7A3-431C-BDD5-E6EB3A7AC7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905833"/>
      </p:ext>
    </p:extLst>
  </p:cSld>
  <p:clrMapOvr>
    <a:masterClrMapping/>
  </p:clrMapOvr>
  <p:transition spd="med"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4358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782911"/>
      </p:ext>
    </p:extLst>
  </p:cSld>
  <p:clrMapOvr>
    <a:masterClrMapping/>
  </p:clrMapOvr>
  <p:transition spd="med"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8759257"/>
      </p:ext>
    </p:extLst>
  </p:cSld>
  <p:clrMapOvr>
    <a:masterClrMapping/>
  </p:clrMapOvr>
  <p:transition spd="med"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83459"/>
      </p:ext>
    </p:extLst>
  </p:cSld>
  <p:clrMapOvr>
    <a:masterClrMapping/>
  </p:clrMapOvr>
  <p:transition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9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07108355-6E83-4B14-AA43-7CEB1E503A45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859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055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043328"/>
      </p:ext>
    </p:extLst>
  </p:cSld>
  <p:clrMapOvr>
    <a:masterClrMapping/>
  </p:clrMapOvr>
  <p:transition spd="med"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948543"/>
      </p:ext>
    </p:extLst>
  </p:cSld>
  <p:clrMapOvr>
    <a:masterClrMapping/>
  </p:clrMapOvr>
  <p:transition spd="med">
    <p:cu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684233"/>
      </p:ext>
    </p:extLst>
  </p:cSld>
  <p:clrMapOvr>
    <a:masterClrMapping/>
  </p:clrMapOvr>
  <p:transition spd="med">
    <p:cut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801821"/>
      </p:ext>
    </p:extLst>
  </p:cSld>
  <p:clrMapOvr>
    <a:masterClrMapping/>
  </p:clrMapOvr>
  <p:transition spd="med">
    <p:cut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6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8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D4ACED31-FBD9-4AF6-B0F4-54C40CE7C31F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978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EC627E0C-9583-4BB6-9343-D17892D0D8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313791"/>
      </p:ext>
    </p:extLst>
  </p:cSld>
  <p:clrMapOvr>
    <a:masterClrMapping/>
  </p:clrMapOvr>
  <p:transition spd="med">
    <p:cut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64" name="竖排标题 1"/>
          <p:cNvSpPr>
            <a:spLocks noGrp="1"/>
          </p:cNvSpPr>
          <p:nvPr>
            <p:ph type="title" orient="vert"/>
          </p:nvPr>
        </p:nvSpPr>
        <p:spPr>
          <a:xfrm>
            <a:off x="8845551" y="228602"/>
            <a:ext cx="2733675" cy="5768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65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39764" y="228602"/>
            <a:ext cx="8053387" cy="5768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6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633320E3-A737-4ADD-BC72-DA6C453EA8AD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9767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8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548816AE-6FA8-4183-978A-8319EA45629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36027"/>
      </p:ext>
    </p:extLst>
  </p:cSld>
  <p:clrMapOvr>
    <a:masterClrMapping/>
  </p:clrMapOvr>
  <p:transition spd="med">
    <p:cut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11812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41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505144" y="1760212"/>
            <a:ext cx="4425753" cy="20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2" b="0" i="0">
                <a:solidFill>
                  <a:srgbClr val="3333FF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31147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89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73"/>
              <a:t> </a:t>
            </a:r>
            <a:r>
              <a:rPr lang="en-GB"/>
              <a:t>Menegaz</a:t>
            </a:r>
            <a:endParaRPr lang="en-GB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71" b="0" i="0">
                <a:solidFill>
                  <a:srgbClr val="000099"/>
                </a:solidFill>
                <a:latin typeface="Arial MT"/>
                <a:cs typeface="Arial MT"/>
              </a:defRPr>
            </a:lvl1pPr>
          </a:lstStyle>
          <a:p>
            <a:pPr marL="34580">
              <a:lnSpc>
                <a:spcPts val="1493"/>
              </a:lnSpc>
            </a:pPr>
            <a:fld id="{81D60167-4931-47E6-BA6A-407CBD079E47}" type="slidenum">
              <a:rPr lang="en-GB" smtClean="0"/>
              <a:pPr marL="34580">
                <a:lnSpc>
                  <a:spcPts val="1493"/>
                </a:lnSpc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7043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80" name="标题 1"/>
          <p:cNvSpPr>
            <a:spLocks noGrp="1"/>
          </p:cNvSpPr>
          <p:nvPr>
            <p:ph type="title"/>
          </p:nvPr>
        </p:nvSpPr>
        <p:spPr>
          <a:xfrm>
            <a:off x="963613" y="4406902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81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82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680BDC2-098E-408A-97A7-2C188B209A9D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9783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84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F1226E9-A8D7-433D-8FF6-126998C986E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668335"/>
      </p:ext>
    </p:extLst>
  </p:cSld>
  <p:clrMapOvr>
    <a:masterClrMapping/>
  </p:clrMapOvr>
  <p:transition spd="med"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1" name="内容占位符 2"/>
          <p:cNvSpPr>
            <a:spLocks noGrp="1"/>
          </p:cNvSpPr>
          <p:nvPr>
            <p:ph sz="half" idx="1"/>
          </p:nvPr>
        </p:nvSpPr>
        <p:spPr>
          <a:xfrm>
            <a:off x="639765" y="1222375"/>
            <a:ext cx="5392737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2" name="内容占位符 3"/>
          <p:cNvSpPr>
            <a:spLocks noGrp="1"/>
          </p:cNvSpPr>
          <p:nvPr>
            <p:ph sz="half" idx="2"/>
          </p:nvPr>
        </p:nvSpPr>
        <p:spPr>
          <a:xfrm>
            <a:off x="6184900" y="1222375"/>
            <a:ext cx="5394325" cy="4775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FF2AB2A5-7A8A-4F58-A554-B42D7FCF923B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975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5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B52D239C-B544-419A-AA47-2182D1DC8F2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578312"/>
      </p:ext>
    </p:extLst>
  </p:cSld>
  <p:clrMapOvr>
    <a:masterClrMapping/>
  </p:clrMapOvr>
  <p:transition spd="med"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56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57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3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58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3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5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7" y="1535113"/>
            <a:ext cx="538956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60" name="内容占位符 5"/>
          <p:cNvSpPr>
            <a:spLocks noGrp="1"/>
          </p:cNvSpPr>
          <p:nvPr>
            <p:ph sz="quarter" idx="4"/>
          </p:nvPr>
        </p:nvSpPr>
        <p:spPr>
          <a:xfrm>
            <a:off x="6192837" y="2174875"/>
            <a:ext cx="538956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61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71AF49A0-AE70-4051-914F-31E7490B50B4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9762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63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0C864EAE-E214-426E-A852-45DAD4CB139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65614"/>
      </p:ext>
    </p:extLst>
  </p:cSld>
  <p:clrMapOvr>
    <a:masterClrMapping/>
  </p:clrMapOvr>
  <p:transition spd="med">
    <p:cut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0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B6313E23-202A-4DBA-BDFA-113B037C340A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860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09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3295182"/>
      </p:ext>
    </p:extLst>
  </p:cSld>
  <p:clrMapOvr>
    <a:masterClrMapping/>
  </p:clrMapOvr>
  <p:transition spd="med">
    <p:cut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1A593734-0361-4874-BEC2-546E7AA82CC1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858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Rectangle 109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778385" y="6415090"/>
            <a:ext cx="1311275" cy="365125"/>
          </a:xfrm>
        </p:spPr>
        <p:txBody>
          <a:bodyPr/>
          <a:lstStyle>
            <a:lvl1pPr>
              <a:defRPr sz="1050" b="0"/>
            </a:lvl1pPr>
          </a:lstStyle>
          <a:p>
            <a:fld id="{89DB14B3-731A-4352-BC82-B1993596BD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6230324"/>
      </p:ext>
    </p:extLst>
  </p:cSld>
  <p:clrMapOvr>
    <a:masterClrMapping/>
  </p:clrMapOvr>
  <p:transition spd="med">
    <p:cut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90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91" name="内容占位符 2"/>
          <p:cNvSpPr>
            <a:spLocks noGrp="1"/>
          </p:cNvSpPr>
          <p:nvPr>
            <p:ph idx="1"/>
          </p:nvPr>
        </p:nvSpPr>
        <p:spPr>
          <a:xfrm>
            <a:off x="4767265" y="273052"/>
            <a:ext cx="681513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9792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2"/>
            <a:ext cx="40116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93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99330C1F-F5BC-42E0-AA5F-D5B9A26A9E8D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9794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95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6F4ACBDE-81A0-4AFC-ADBB-F83DDB0974C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131021"/>
      </p:ext>
    </p:extLst>
  </p:cSld>
  <p:clrMapOvr>
    <a:masterClrMapping/>
  </p:clrMapOvr>
  <p:transition spd="med">
    <p:cut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774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9775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1049776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9777" name="Rectangle 109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/>
          <a:p>
            <a:fld id="{EB279A69-F49C-4E84-B5F0-51A87B0ECECB}" type="datetime1">
              <a:rPr lang="zh-CN" altLang="en-US" smtClean="0"/>
              <a:pPr/>
              <a:t>2023/8/27</a:t>
            </a:fld>
            <a:endParaRPr lang="zh-CN" altLang="en-US" b="1" i="1"/>
          </a:p>
        </p:txBody>
      </p:sp>
      <p:sp>
        <p:nvSpPr>
          <p:cNvPr id="1049778" name="Rectangle 10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9779" name="Rectangle 10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FC5CC31D-1363-49C8-9F24-77AAE0A8B09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033411"/>
      </p:ext>
    </p:extLst>
  </p:cSld>
  <p:clrMapOvr>
    <a:masterClrMapping/>
  </p:clrMapOvr>
  <p:transition spd="med">
    <p:cut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447C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2023/8/27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B4DA2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92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84" r:id="rId12"/>
    <p:sldLayoutId id="2147483685" r:id="rId13"/>
    <p:sldLayoutId id="2147483686" r:id="rId14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1093"/>
          <p:cNvSpPr>
            <a:spLocks noChangeArrowheads="1"/>
          </p:cNvSpPr>
          <p:nvPr/>
        </p:nvSpPr>
        <p:spPr bwMode="auto">
          <a:xfrm>
            <a:off x="0" y="6346827"/>
            <a:ext cx="12192000" cy="51117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/>
          <a:lstStyle>
            <a:lvl1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eaLnBrk="0" hangingPunct="0"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2828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7400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197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654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zh-CN" altLang="en-US" sz="1800"/>
          </a:p>
        </p:txBody>
      </p:sp>
      <p:sp>
        <p:nvSpPr>
          <p:cNvPr id="1048577" name="Rectangle 109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60400" y="228602"/>
            <a:ext cx="9380539" cy="7842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 altLang="en-US"/>
          </a:p>
        </p:txBody>
      </p:sp>
      <p:sp>
        <p:nvSpPr>
          <p:cNvPr id="1048578" name="Rectangle 10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9763" y="1222375"/>
            <a:ext cx="10939463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en-US" altLang="en-US"/>
          </a:p>
          <a:p>
            <a:pPr lvl="1"/>
            <a:r>
              <a:rPr lang="zh-CN" altLang="en-US"/>
              <a:t>第二级</a:t>
            </a:r>
            <a:endParaRPr lang="en-US" altLang="en-US"/>
          </a:p>
          <a:p>
            <a:pPr lvl="2"/>
            <a:r>
              <a:rPr lang="zh-CN" altLang="en-US"/>
              <a:t>第三级</a:t>
            </a:r>
            <a:endParaRPr lang="en-US" altLang="en-US"/>
          </a:p>
          <a:p>
            <a:pPr lvl="3"/>
            <a:r>
              <a:rPr lang="zh-CN" altLang="en-US"/>
              <a:t>第四级</a:t>
            </a:r>
            <a:endParaRPr lang="en-US" altLang="en-US"/>
          </a:p>
          <a:p>
            <a:pPr lvl="4"/>
            <a:r>
              <a:rPr lang="zh-CN" altLang="en-US"/>
              <a:t>第五级</a:t>
            </a:r>
            <a:endParaRPr lang="en-US" altLang="en-US"/>
          </a:p>
        </p:txBody>
      </p:sp>
      <p:sp>
        <p:nvSpPr>
          <p:cNvPr id="1048579" name="Rectangle 10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96964" y="6459540"/>
            <a:ext cx="24733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defRPr sz="45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D4FE00E-8C06-457B-9BDE-A197369E635E}" type="datetime1">
              <a:rPr lang="zh-CN" altLang="en-US" smtClean="0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2023/8/27</a:t>
            </a:fld>
            <a:endParaRPr lang="zh-CN" altLang="en-US" b="1" i="1">
              <a:sym typeface="Calibri" panose="020F0502020204030204" pitchFamily="34" charset="0"/>
            </a:endParaRPr>
          </a:p>
        </p:txBody>
      </p:sp>
      <p:sp>
        <p:nvSpPr>
          <p:cNvPr id="1048580" name="Rectangle 10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86177" y="6459540"/>
            <a:ext cx="482282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defRPr sz="450" b="1" i="1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ym typeface="Calibri" panose="020F0502020204030204" pitchFamily="34" charset="0"/>
            </a:endParaRPr>
          </a:p>
        </p:txBody>
      </p:sp>
      <p:sp>
        <p:nvSpPr>
          <p:cNvPr id="1048581" name="Rectangle 10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44201" y="6415090"/>
            <a:ext cx="1311275" cy="3651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800" b="1" i="1" smtClean="0">
                <a:solidFill>
                  <a:srgbClr val="FFFFFF"/>
                </a:solidFill>
                <a:ea typeface="微软雅黑" panose="020B0503020204020204" pitchFamily="34" charset="-122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35416B-1EEB-4908-B3FA-75CB8A360816}" type="slidenum">
              <a:rPr lang="zh-CN" altLang="en-US">
                <a:sym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ym typeface="Calibri" panose="020F0502020204030204" pitchFamily="34" charset="0"/>
            </a:endParaRPr>
          </a:p>
        </p:txBody>
      </p:sp>
      <p:cxnSp>
        <p:nvCxnSpPr>
          <p:cNvPr id="3145728" name="Line 2054"/>
          <p:cNvCxnSpPr>
            <a:cxnSpLocks noChangeShapeType="1"/>
          </p:cNvCxnSpPr>
          <p:nvPr/>
        </p:nvCxnSpPr>
        <p:spPr bwMode="auto">
          <a:xfrm>
            <a:off x="639765" y="1028700"/>
            <a:ext cx="9401175" cy="0"/>
          </a:xfrm>
          <a:prstGeom prst="line">
            <a:avLst/>
          </a:prstGeom>
          <a:noFill/>
          <a:ln w="19050">
            <a:solidFill>
              <a:srgbClr val="00B050"/>
            </a:solidFill>
            <a:round/>
          </a:ln>
        </p:spPr>
      </p:cxnSp>
      <p:sp>
        <p:nvSpPr>
          <p:cNvPr id="1048582" name="Rectangle 233"/>
          <p:cNvSpPr>
            <a:spLocks noChangeArrowheads="1"/>
          </p:cNvSpPr>
          <p:nvPr userDrawn="1"/>
        </p:nvSpPr>
        <p:spPr bwMode="auto">
          <a:xfrm>
            <a:off x="331789" y="428625"/>
            <a:ext cx="153987" cy="4572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="ctr"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32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3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1000">
                <a:solidFill>
                  <a:srgbClr val="404040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350">
              <a:solidFill>
                <a:srgbClr val="FFFFFF"/>
              </a:solidFill>
              <a:latin typeface="华文中宋" panose="02010600040101010101" pitchFamily="2" charset="-122"/>
              <a:ea typeface="华文中宋" panose="02010600040101010101" pitchFamily="2" charset="-122"/>
              <a:sym typeface="Calibri" panose="020F0502020204030204" pitchFamily="34" charset="0"/>
            </a:endParaRPr>
          </a:p>
        </p:txBody>
      </p:sp>
      <p:cxnSp>
        <p:nvCxnSpPr>
          <p:cNvPr id="3145729" name="Line 404"/>
          <p:cNvCxnSpPr>
            <a:cxnSpLocks noChangeShapeType="1"/>
          </p:cNvCxnSpPr>
          <p:nvPr userDrawn="1"/>
        </p:nvCxnSpPr>
        <p:spPr bwMode="auto">
          <a:xfrm>
            <a:off x="550863" y="428625"/>
            <a:ext cx="0" cy="457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</p:spPr>
      </p:cxnSp>
      <p:pic>
        <p:nvPicPr>
          <p:cNvPr id="14" name="图片 13"/>
          <p:cNvPicPr/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11313006" y="130754"/>
            <a:ext cx="742470" cy="860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transition spd="med">
    <p:cut/>
  </p:transition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5pPr>
      <a:lvl6pPr marL="3429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6pPr>
      <a:lvl7pPr marL="6858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7pPr>
      <a:lvl8pPr marL="10287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8pPr>
      <a:lvl9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250">
          <a:solidFill>
            <a:srgbClr val="808080"/>
          </a:solidFill>
          <a:latin typeface="Calibri Light" panose="020F0302020204030204"/>
          <a:ea typeface="宋体" panose="02010600030101010101" pitchFamily="2" charset="-122"/>
        </a:defRPr>
      </a:lvl9pPr>
    </p:titleStyle>
    <p:bodyStyle>
      <a:lvl1pPr marL="51435" indent="-51435" algn="l" rtl="0" eaLnBrk="0" fontAlgn="base" hangingPunct="0">
        <a:lnSpc>
          <a:spcPct val="90000"/>
        </a:lnSpc>
        <a:spcBef>
          <a:spcPts val="675"/>
        </a:spcBef>
        <a:spcAft>
          <a:spcPts val="115"/>
        </a:spcAft>
        <a:buClr>
          <a:srgbClr val="0B4DA2"/>
        </a:buClr>
        <a:buSzPct val="100000"/>
        <a:buFont typeface="Calibri" panose="020F0502020204030204" pitchFamily="34" charset="0"/>
        <a:buChar char=" "/>
        <a:defRPr sz="2400">
          <a:solidFill>
            <a:srgbClr val="404040"/>
          </a:solidFill>
          <a:latin typeface="+mn-lt"/>
          <a:ea typeface="+mn-ea"/>
          <a:cs typeface="+mn-cs"/>
        </a:defRPr>
      </a:lvl1pPr>
      <a:lvl2pPr marL="21653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975">
          <a:solidFill>
            <a:srgbClr val="404040"/>
          </a:solidFill>
          <a:latin typeface="+mn-lt"/>
          <a:ea typeface="+mn-ea"/>
        </a:defRPr>
      </a:lvl2pPr>
      <a:lvl3pPr marL="318135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3pPr>
      <a:lvl4pPr marL="420370" indent="-10223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4pPr>
      <a:lvl5pPr marL="523875" indent="-104775" algn="l" rtl="0" eaLnBrk="0" fontAlgn="base" hangingPunct="0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5pPr>
      <a:lvl6pPr marL="8667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6pPr>
      <a:lvl7pPr marL="12096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7pPr>
      <a:lvl8pPr marL="15525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8pPr>
      <a:lvl9pPr marL="1895475" indent="-104775" algn="l" rtl="0" fontAlgn="base">
        <a:lnSpc>
          <a:spcPct val="90000"/>
        </a:lnSpc>
        <a:spcBef>
          <a:spcPts val="115"/>
        </a:spcBef>
        <a:spcAft>
          <a:spcPts val="225"/>
        </a:spcAft>
        <a:buClr>
          <a:srgbClr val="0B4DA2"/>
        </a:buClr>
        <a:buSzPct val="100000"/>
        <a:buFont typeface="Calibri" panose="020F0502020204030204" pitchFamily="34" charset="0"/>
        <a:buChar char="◦"/>
        <a:defRPr sz="750">
          <a:solidFill>
            <a:srgbClr val="40404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30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7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6.w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  <a:sym typeface="Calibri" panose="020F0502020204030204" pitchFamily="34" charset="0"/>
            </a:endParaRPr>
          </a:p>
        </p:txBody>
      </p:sp>
      <p:pic>
        <p:nvPicPr>
          <p:cNvPr id="5" name="图片 4" descr="SHU_VI_LOGO.sv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5095" y="4259580"/>
            <a:ext cx="1795780" cy="225107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5A9E019-D5ED-4BE6-A7FD-FAAA7154A7B7}"/>
              </a:ext>
            </a:extLst>
          </p:cNvPr>
          <p:cNvSpPr/>
          <p:nvPr/>
        </p:nvSpPr>
        <p:spPr>
          <a:xfrm>
            <a:off x="1905740" y="2254928"/>
            <a:ext cx="838051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1 Introduction</a:t>
            </a:r>
            <a:endParaRPr lang="zh-CN" altLang="en-US" sz="6000" dirty="0"/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39CBF860-9DC8-4F10-AAED-6F0E2A3B5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259" y="425958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Engineering and Science</a:t>
            </a:r>
          </a:p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Shanghai University</a:t>
            </a:r>
          </a:p>
          <a:p>
            <a:endParaRPr lang="en-US" altLang="zh-CN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Instructor:  </a:t>
            </a:r>
            <a:r>
              <a:rPr lang="en-US" altLang="zh-CN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Shengyu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Duan,</a:t>
            </a:r>
            <a:r>
              <a:rPr lang="zh-CN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Weiwei Chen</a:t>
            </a:r>
            <a:endParaRPr lang="zh-CN" altLang="en-US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4845413"/>
      </p:ext>
    </p:extLst>
  </p:cSld>
  <p:clrMapOvr>
    <a:masterClrMapping/>
  </p:clrMapOvr>
  <p:transition spd="med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0F66-A57A-401E-AD4F-A19BA6D1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: Natural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0382B-E240-40AC-BE7C-F05AF9D7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BE2233CC-1C1F-47ED-A5D7-04DFA159F4C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6793" y="1755174"/>
            <a:ext cx="5660739" cy="4080255"/>
          </a:xfrm>
          <a:prstGeom prst="rect">
            <a:avLst/>
          </a:prstGeom>
        </p:spPr>
      </p:pic>
      <p:pic>
        <p:nvPicPr>
          <p:cNvPr id="6" name="object 3">
            <a:extLst>
              <a:ext uri="{FF2B5EF4-FFF2-40B4-BE49-F238E27FC236}">
                <a16:creationId xmlns:a16="http://schemas.microsoft.com/office/drawing/2014/main" id="{A8DBCA1A-447A-4C8E-9D82-E939FA27AC9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53559" y="1956182"/>
            <a:ext cx="3738562" cy="367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20013"/>
      </p:ext>
    </p:extLst>
  </p:cSld>
  <p:clrMapOvr>
    <a:masterClrMapping/>
  </p:clrMapOvr>
  <p:transition spd="med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740A-12A8-471E-97C2-2ED09369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Signals as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47659-8BAC-436C-96BC-2A153585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43850A6-69B0-4A30-877A-DDDA1E575C6E}"/>
              </a:ext>
            </a:extLst>
          </p:cNvPr>
          <p:cNvSpPr txBox="1"/>
          <p:nvPr/>
        </p:nvSpPr>
        <p:spPr>
          <a:xfrm>
            <a:off x="660401" y="1352149"/>
            <a:ext cx="5435600" cy="443070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30"/>
              </a:spcBef>
              <a:buChar char="•"/>
              <a:tabLst>
                <a:tab pos="367665" algn="l"/>
                <a:tab pos="368300" algn="l"/>
              </a:tabLst>
            </a:pPr>
            <a:r>
              <a:rPr sz="1800" spc="-5" dirty="0">
                <a:solidFill>
                  <a:srgbClr val="3333FF"/>
                </a:solidFill>
                <a:latin typeface="Arial MT"/>
                <a:cs typeface="Arial MT"/>
              </a:rPr>
              <a:t>Continuous</a:t>
            </a:r>
            <a:r>
              <a:rPr sz="1800" spc="-1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3333FF"/>
                </a:solidFill>
                <a:latin typeface="Arial MT"/>
                <a:cs typeface="Arial MT"/>
              </a:rPr>
              <a:t>functions</a:t>
            </a:r>
            <a:r>
              <a:rPr sz="1800" spc="-1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333FF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333FF"/>
                </a:solidFill>
                <a:latin typeface="Arial MT"/>
                <a:cs typeface="Arial MT"/>
              </a:rPr>
              <a:t>real independent</a:t>
            </a:r>
            <a:r>
              <a:rPr sz="1800" spc="-1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333FF"/>
                </a:solidFill>
                <a:latin typeface="Arial MT"/>
                <a:cs typeface="Arial MT"/>
              </a:rPr>
              <a:t>variables</a:t>
            </a:r>
            <a:endParaRPr sz="1800" dirty="0">
              <a:latin typeface="Arial MT"/>
              <a:cs typeface="Arial MT"/>
            </a:endParaRPr>
          </a:p>
          <a:p>
            <a:pPr marL="482600">
              <a:lnSpc>
                <a:spcPct val="100000"/>
              </a:lnSpc>
              <a:spcBef>
                <a:spcPts val="830"/>
              </a:spcBef>
              <a:tabLst>
                <a:tab pos="767715" algn="l"/>
              </a:tabLst>
            </a:pPr>
            <a:r>
              <a:rPr sz="1600" dirty="0">
                <a:latin typeface="Arial MT"/>
                <a:cs typeface="Arial MT"/>
              </a:rPr>
              <a:t>–	</a:t>
            </a:r>
            <a:r>
              <a:rPr sz="1600" spc="-5" dirty="0">
                <a:latin typeface="Arial MT"/>
                <a:cs typeface="Arial MT"/>
              </a:rPr>
              <a:t>1D: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f=f(x)</a:t>
            </a:r>
            <a:endParaRPr sz="1600" dirty="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480"/>
              </a:spcBef>
              <a:buChar char="–"/>
              <a:tabLst>
                <a:tab pos="767715" algn="l"/>
                <a:tab pos="768350" algn="l"/>
              </a:tabLst>
            </a:pPr>
            <a:r>
              <a:rPr sz="1600" spc="-5" dirty="0">
                <a:latin typeface="Arial MT"/>
                <a:cs typeface="Arial MT"/>
              </a:rPr>
              <a:t>2D: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f=f(x,y)</a:t>
            </a:r>
            <a:r>
              <a:rPr sz="1600" i="1" spc="-15" dirty="0">
                <a:latin typeface="Times New Roman"/>
                <a:cs typeface="Times New Roman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x,y</a:t>
            </a:r>
            <a:endParaRPr sz="1600" dirty="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67715" algn="l"/>
                <a:tab pos="768350" algn="l"/>
              </a:tabLst>
            </a:pPr>
            <a:r>
              <a:rPr sz="1600" dirty="0">
                <a:latin typeface="Arial MT"/>
                <a:cs typeface="Arial MT"/>
              </a:rPr>
              <a:t>Real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world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signals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(audio,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ECG,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images)</a:t>
            </a:r>
          </a:p>
          <a:p>
            <a:pPr marL="368300" indent="-342900">
              <a:lnSpc>
                <a:spcPct val="100000"/>
              </a:lnSpc>
              <a:spcBef>
                <a:spcPts val="830"/>
              </a:spcBef>
              <a:buClr>
                <a:srgbClr val="3333FF"/>
              </a:buClr>
              <a:buChar char="•"/>
              <a:tabLst>
                <a:tab pos="367665" algn="l"/>
                <a:tab pos="368300" algn="l"/>
              </a:tabLst>
            </a:pPr>
            <a:r>
              <a:rPr sz="1800" dirty="0">
                <a:solidFill>
                  <a:srgbClr val="4353FF"/>
                </a:solidFill>
                <a:latin typeface="Arial MT"/>
                <a:cs typeface="Arial MT"/>
              </a:rPr>
              <a:t>Real</a:t>
            </a:r>
            <a:r>
              <a:rPr sz="1800" spc="-5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353FF"/>
                </a:solidFill>
                <a:latin typeface="Arial MT"/>
                <a:cs typeface="Arial MT"/>
              </a:rPr>
              <a:t>valued</a:t>
            </a:r>
            <a:r>
              <a:rPr sz="1800" spc="-5" dirty="0">
                <a:solidFill>
                  <a:srgbClr val="4353FF"/>
                </a:solidFill>
                <a:latin typeface="Arial MT"/>
                <a:cs typeface="Arial MT"/>
              </a:rPr>
              <a:t> functions</a:t>
            </a:r>
            <a:r>
              <a:rPr sz="1800" spc="-10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353FF"/>
                </a:solidFill>
                <a:latin typeface="Arial MT"/>
                <a:cs typeface="Arial MT"/>
              </a:rPr>
              <a:t>of</a:t>
            </a:r>
            <a:r>
              <a:rPr sz="1800" spc="-10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353FF"/>
                </a:solidFill>
                <a:latin typeface="Arial MT"/>
                <a:cs typeface="Arial MT"/>
              </a:rPr>
              <a:t>discrete </a:t>
            </a:r>
            <a:r>
              <a:rPr sz="1800" dirty="0">
                <a:solidFill>
                  <a:srgbClr val="4353FF"/>
                </a:solidFill>
                <a:latin typeface="Arial MT"/>
                <a:cs typeface="Arial MT"/>
              </a:rPr>
              <a:t>variables</a:t>
            </a:r>
            <a:endParaRPr sz="1800" dirty="0">
              <a:latin typeface="Arial MT"/>
              <a:cs typeface="Arial MT"/>
            </a:endParaRPr>
          </a:p>
          <a:p>
            <a:pPr marL="482600">
              <a:lnSpc>
                <a:spcPct val="100000"/>
              </a:lnSpc>
              <a:spcBef>
                <a:spcPts val="890"/>
              </a:spcBef>
              <a:tabLst>
                <a:tab pos="767715" algn="l"/>
              </a:tabLst>
            </a:pPr>
            <a:r>
              <a:rPr sz="1600" dirty="0">
                <a:latin typeface="Arial MT"/>
                <a:cs typeface="Arial MT"/>
              </a:rPr>
              <a:t>–	</a:t>
            </a:r>
            <a:r>
              <a:rPr sz="1600" spc="-5" dirty="0">
                <a:latin typeface="Arial MT"/>
                <a:cs typeface="Arial MT"/>
              </a:rPr>
              <a:t>1D: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f=f[k]</a:t>
            </a:r>
            <a:endParaRPr sz="1600" dirty="0">
              <a:latin typeface="Times New Roman"/>
              <a:cs typeface="Times New Roman"/>
            </a:endParaRPr>
          </a:p>
          <a:p>
            <a:pPr marL="482600">
              <a:lnSpc>
                <a:spcPct val="100000"/>
              </a:lnSpc>
              <a:spcBef>
                <a:spcPts val="580"/>
              </a:spcBef>
              <a:tabLst>
                <a:tab pos="767715" algn="l"/>
              </a:tabLst>
            </a:pPr>
            <a:r>
              <a:rPr sz="1600" dirty="0">
                <a:latin typeface="Arial MT"/>
                <a:cs typeface="Arial MT"/>
              </a:rPr>
              <a:t>–	</a:t>
            </a:r>
            <a:r>
              <a:rPr sz="1600" spc="-5" dirty="0">
                <a:latin typeface="Arial MT"/>
                <a:cs typeface="Arial MT"/>
              </a:rPr>
              <a:t>2D: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f=f[i,j]</a:t>
            </a:r>
            <a:endParaRPr sz="1600" dirty="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67715" algn="l"/>
                <a:tab pos="768350" algn="l"/>
              </a:tabLst>
            </a:pPr>
            <a:r>
              <a:rPr sz="1600" i="1" dirty="0">
                <a:latin typeface="Arial"/>
                <a:cs typeface="Arial"/>
              </a:rPr>
              <a:t>Sampled</a:t>
            </a:r>
            <a:r>
              <a:rPr sz="1600" i="1" spc="-55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signals</a:t>
            </a:r>
          </a:p>
          <a:p>
            <a:pPr marL="368300" indent="-342900">
              <a:lnSpc>
                <a:spcPct val="100000"/>
              </a:lnSpc>
              <a:spcBef>
                <a:spcPts val="830"/>
              </a:spcBef>
              <a:buClr>
                <a:srgbClr val="3333FF"/>
              </a:buClr>
              <a:buChar char="•"/>
              <a:tabLst>
                <a:tab pos="367665" algn="l"/>
                <a:tab pos="368300" algn="l"/>
              </a:tabLst>
            </a:pPr>
            <a:r>
              <a:rPr sz="1800" spc="-5" dirty="0">
                <a:solidFill>
                  <a:srgbClr val="4353FF"/>
                </a:solidFill>
                <a:latin typeface="Arial MT"/>
                <a:cs typeface="Arial MT"/>
              </a:rPr>
              <a:t>Discrete</a:t>
            </a:r>
            <a:r>
              <a:rPr sz="1800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353FF"/>
                </a:solidFill>
                <a:latin typeface="Arial MT"/>
                <a:cs typeface="Arial MT"/>
              </a:rPr>
              <a:t>functions </a:t>
            </a:r>
            <a:r>
              <a:rPr sz="1800" dirty="0">
                <a:solidFill>
                  <a:srgbClr val="4353FF"/>
                </a:solidFill>
                <a:latin typeface="Arial MT"/>
                <a:cs typeface="Arial MT"/>
              </a:rPr>
              <a:t>of</a:t>
            </a:r>
            <a:r>
              <a:rPr sz="1800" spc="-5" dirty="0">
                <a:solidFill>
                  <a:srgbClr val="4353FF"/>
                </a:solidFill>
                <a:latin typeface="Arial MT"/>
                <a:cs typeface="Arial MT"/>
              </a:rPr>
              <a:t> discrete</a:t>
            </a:r>
            <a:r>
              <a:rPr sz="1800" dirty="0">
                <a:solidFill>
                  <a:srgbClr val="4353FF"/>
                </a:solidFill>
                <a:latin typeface="Arial MT"/>
                <a:cs typeface="Arial MT"/>
              </a:rPr>
              <a:t> variables</a:t>
            </a:r>
            <a:endParaRPr sz="1800" dirty="0">
              <a:latin typeface="Arial MT"/>
              <a:cs typeface="Arial MT"/>
            </a:endParaRPr>
          </a:p>
          <a:p>
            <a:pPr marL="768350" lvl="1" indent="-285750">
              <a:lnSpc>
                <a:spcPct val="100000"/>
              </a:lnSpc>
              <a:spcBef>
                <a:spcPts val="790"/>
              </a:spcBef>
              <a:buChar char="–"/>
              <a:tabLst>
                <a:tab pos="767715" algn="l"/>
                <a:tab pos="768350" algn="l"/>
              </a:tabLst>
            </a:pPr>
            <a:r>
              <a:rPr sz="1600" spc="-5" dirty="0">
                <a:latin typeface="Arial MT"/>
                <a:cs typeface="Arial MT"/>
              </a:rPr>
              <a:t>1D: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f</a:t>
            </a:r>
            <a:r>
              <a:rPr sz="1575" i="1" baseline="26455" dirty="0">
                <a:latin typeface="Times New Roman"/>
                <a:cs typeface="Times New Roman"/>
              </a:rPr>
              <a:t>d</a:t>
            </a:r>
            <a:r>
              <a:rPr sz="1600" i="1" dirty="0">
                <a:latin typeface="Times New Roman"/>
                <a:cs typeface="Times New Roman"/>
              </a:rPr>
              <a:t>=f</a:t>
            </a:r>
            <a:r>
              <a:rPr sz="1575" i="1" baseline="26455" dirty="0">
                <a:latin typeface="Times New Roman"/>
                <a:cs typeface="Times New Roman"/>
              </a:rPr>
              <a:t>d</a:t>
            </a:r>
            <a:r>
              <a:rPr sz="1600" i="1" dirty="0">
                <a:latin typeface="Times New Roman"/>
                <a:cs typeface="Times New Roman"/>
              </a:rPr>
              <a:t>[k]</a:t>
            </a:r>
            <a:endParaRPr sz="1600" dirty="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580"/>
              </a:spcBef>
              <a:buChar char="–"/>
              <a:tabLst>
                <a:tab pos="767715" algn="l"/>
                <a:tab pos="768350" algn="l"/>
              </a:tabLst>
            </a:pPr>
            <a:r>
              <a:rPr sz="1600" spc="-5" dirty="0">
                <a:latin typeface="Arial MT"/>
                <a:cs typeface="Arial MT"/>
              </a:rPr>
              <a:t>2D: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i="1" dirty="0">
                <a:latin typeface="Times New Roman"/>
                <a:cs typeface="Times New Roman"/>
              </a:rPr>
              <a:t>f</a:t>
            </a:r>
            <a:r>
              <a:rPr sz="1575" i="1" baseline="26455" dirty="0">
                <a:latin typeface="Times New Roman"/>
                <a:cs typeface="Times New Roman"/>
              </a:rPr>
              <a:t>d</a:t>
            </a:r>
            <a:r>
              <a:rPr sz="1600" i="1" dirty="0">
                <a:latin typeface="Times New Roman"/>
                <a:cs typeface="Times New Roman"/>
              </a:rPr>
              <a:t>=f</a:t>
            </a:r>
            <a:r>
              <a:rPr sz="1575" i="1" baseline="26455" dirty="0">
                <a:latin typeface="Times New Roman"/>
                <a:cs typeface="Times New Roman"/>
              </a:rPr>
              <a:t>d</a:t>
            </a:r>
            <a:r>
              <a:rPr sz="1600" i="1" dirty="0">
                <a:latin typeface="Times New Roman"/>
                <a:cs typeface="Times New Roman"/>
              </a:rPr>
              <a:t>[i,j]</a:t>
            </a:r>
            <a:endParaRPr sz="1600" dirty="0">
              <a:latin typeface="Times New Roman"/>
              <a:cs typeface="Times New Roman"/>
            </a:endParaRPr>
          </a:p>
          <a:p>
            <a:pPr marL="768350" lvl="1" indent="-285750">
              <a:lnSpc>
                <a:spcPct val="100000"/>
              </a:lnSpc>
              <a:spcBef>
                <a:spcPts val="580"/>
              </a:spcBef>
              <a:buFont typeface="Arial MT"/>
              <a:buChar char="–"/>
              <a:tabLst>
                <a:tab pos="767715" algn="l"/>
                <a:tab pos="768350" algn="l"/>
              </a:tabLst>
            </a:pPr>
            <a:r>
              <a:rPr sz="1600" i="1" dirty="0">
                <a:latin typeface="Arial"/>
                <a:cs typeface="Arial"/>
              </a:rPr>
              <a:t>Sampled</a:t>
            </a:r>
            <a:r>
              <a:rPr sz="1600" i="1" spc="-15" dirty="0">
                <a:latin typeface="Arial"/>
                <a:cs typeface="Arial"/>
              </a:rPr>
              <a:t> </a:t>
            </a:r>
            <a:r>
              <a:rPr sz="1600" i="1" dirty="0">
                <a:latin typeface="Arial"/>
                <a:cs typeface="Arial"/>
              </a:rPr>
              <a:t>and</a:t>
            </a:r>
            <a:r>
              <a:rPr sz="1600" i="1" spc="-15" dirty="0">
                <a:latin typeface="Arial"/>
                <a:cs typeface="Arial"/>
              </a:rPr>
              <a:t> </a:t>
            </a:r>
            <a:r>
              <a:rPr sz="1600" i="1" spc="-5" dirty="0">
                <a:latin typeface="Arial"/>
                <a:cs typeface="Arial"/>
              </a:rPr>
              <a:t>quantized</a:t>
            </a:r>
            <a:r>
              <a:rPr sz="1600" i="1" spc="-20" dirty="0">
                <a:latin typeface="Arial"/>
                <a:cs typeface="Arial"/>
              </a:rPr>
              <a:t> </a:t>
            </a:r>
            <a:r>
              <a:rPr sz="1600" dirty="0">
                <a:latin typeface="Arial MT"/>
                <a:cs typeface="Arial MT"/>
              </a:rPr>
              <a:t>signals</a:t>
            </a: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977F54B2-7056-49FD-B145-72A2C04B6257}"/>
              </a:ext>
            </a:extLst>
          </p:cNvPr>
          <p:cNvSpPr txBox="1"/>
          <p:nvPr/>
        </p:nvSpPr>
        <p:spPr>
          <a:xfrm>
            <a:off x="6586405" y="1352149"/>
            <a:ext cx="4847617" cy="409984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3333FF"/>
                </a:solidFill>
                <a:latin typeface="Arial MT"/>
                <a:cs typeface="Arial MT"/>
              </a:rPr>
              <a:t>Gray</a:t>
            </a:r>
            <a:r>
              <a:rPr sz="1800" spc="-1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3333FF"/>
                </a:solidFill>
                <a:latin typeface="Arial MT"/>
                <a:cs typeface="Arial MT"/>
              </a:rPr>
              <a:t>scale</a:t>
            </a:r>
            <a:r>
              <a:rPr sz="1800" spc="-5" dirty="0">
                <a:solidFill>
                  <a:srgbClr val="3333FF"/>
                </a:solidFill>
                <a:latin typeface="Arial MT"/>
                <a:cs typeface="Arial MT"/>
              </a:rPr>
              <a:t> images</a:t>
            </a:r>
            <a:r>
              <a:rPr sz="1800" spc="-5" dirty="0">
                <a:solidFill>
                  <a:srgbClr val="4353FF"/>
                </a:solidFill>
                <a:latin typeface="Arial MT"/>
                <a:cs typeface="Arial MT"/>
              </a:rPr>
              <a:t>:</a:t>
            </a:r>
            <a:r>
              <a:rPr sz="1800" spc="-10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353FF"/>
                </a:solidFill>
                <a:latin typeface="Arial MT"/>
                <a:cs typeface="Arial MT"/>
              </a:rPr>
              <a:t>2D</a:t>
            </a:r>
            <a:r>
              <a:rPr sz="1800" spc="-5" dirty="0">
                <a:solidFill>
                  <a:srgbClr val="4353FF"/>
                </a:solidFill>
                <a:latin typeface="Arial MT"/>
                <a:cs typeface="Arial MT"/>
              </a:rPr>
              <a:t> functions</a:t>
            </a:r>
            <a:endParaRPr sz="1800" dirty="0">
              <a:latin typeface="Arial MT"/>
              <a:cs typeface="Arial MT"/>
            </a:endParaRPr>
          </a:p>
          <a:p>
            <a:pPr marL="755650" lvl="1" indent="-285750">
              <a:lnSpc>
                <a:spcPts val="1914"/>
              </a:lnSpc>
              <a:spcBef>
                <a:spcPts val="830"/>
              </a:spcBef>
              <a:buChar char="–"/>
              <a:tabLst>
                <a:tab pos="755015" algn="l"/>
                <a:tab pos="755650" algn="l"/>
              </a:tabLst>
            </a:pPr>
            <a:r>
              <a:rPr sz="1600" dirty="0">
                <a:latin typeface="Arial MT"/>
                <a:cs typeface="Arial MT"/>
              </a:rPr>
              <a:t>Domain of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functions:</a:t>
            </a:r>
            <a:r>
              <a:rPr sz="1600" dirty="0">
                <a:latin typeface="Arial MT"/>
                <a:cs typeface="Arial MT"/>
              </a:rPr>
              <a:t> set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 </a:t>
            </a:r>
            <a:r>
              <a:rPr sz="1600" i="1" spc="-5" dirty="0">
                <a:latin typeface="Times New Roman"/>
                <a:cs typeface="Times New Roman"/>
              </a:rPr>
              <a:t>(x,y)</a:t>
            </a:r>
            <a:r>
              <a:rPr sz="1600" i="1" spc="4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 MT"/>
                <a:cs typeface="Arial MT"/>
              </a:rPr>
              <a:t>values </a:t>
            </a:r>
            <a:r>
              <a:rPr sz="1600" spc="-5" dirty="0">
                <a:latin typeface="Arial MT"/>
                <a:cs typeface="Arial MT"/>
              </a:rPr>
              <a:t>for</a:t>
            </a:r>
            <a:r>
              <a:rPr sz="1600" dirty="0">
                <a:latin typeface="Arial MT"/>
                <a:cs typeface="Arial MT"/>
              </a:rPr>
              <a:t> which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f(x,y)</a:t>
            </a:r>
            <a:r>
              <a:rPr sz="1600" i="1" spc="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5" dirty="0">
                <a:latin typeface="Arial MT"/>
                <a:cs typeface="Arial MT"/>
              </a:rPr>
              <a:t> defined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2D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lattice</a:t>
            </a:r>
            <a:endParaRPr sz="1600" dirty="0">
              <a:latin typeface="Arial MT"/>
              <a:cs typeface="Arial MT"/>
            </a:endParaRPr>
          </a:p>
          <a:p>
            <a:pPr marL="748665">
              <a:lnSpc>
                <a:spcPts val="1914"/>
              </a:lnSpc>
            </a:pPr>
            <a:r>
              <a:rPr sz="1600" i="1" spc="-5" dirty="0">
                <a:latin typeface="Times New Roman"/>
                <a:cs typeface="Times New Roman"/>
              </a:rPr>
              <a:t>[i,j]</a:t>
            </a:r>
            <a:r>
              <a:rPr sz="1600" i="1" spc="40" dirty="0">
                <a:latin typeface="Times New Roman"/>
                <a:cs typeface="Times New Roman"/>
              </a:rPr>
              <a:t> </a:t>
            </a:r>
            <a:r>
              <a:rPr sz="1600" spc="-5" dirty="0">
                <a:latin typeface="Arial MT"/>
                <a:cs typeface="Arial MT"/>
              </a:rPr>
              <a:t>defining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pixel </a:t>
            </a:r>
            <a:r>
              <a:rPr sz="1600" spc="-5" dirty="0">
                <a:latin typeface="Arial MT"/>
                <a:cs typeface="Arial MT"/>
              </a:rPr>
              <a:t>locations</a:t>
            </a:r>
            <a:endParaRPr sz="1600" dirty="0">
              <a:latin typeface="Arial MT"/>
              <a:cs typeface="Arial MT"/>
            </a:endParaRPr>
          </a:p>
          <a:p>
            <a:pPr marL="755650" lvl="1" indent="-285750">
              <a:lnSpc>
                <a:spcPct val="100000"/>
              </a:lnSpc>
              <a:spcBef>
                <a:spcPts val="565"/>
              </a:spcBef>
              <a:buChar char="–"/>
              <a:tabLst>
                <a:tab pos="755015" algn="l"/>
                <a:tab pos="755650" algn="l"/>
              </a:tabLst>
            </a:pPr>
            <a:r>
              <a:rPr sz="1600" dirty="0">
                <a:latin typeface="Arial MT"/>
                <a:cs typeface="Arial MT"/>
              </a:rPr>
              <a:t>Set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values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taken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-5" dirty="0">
                <a:latin typeface="Arial MT"/>
                <a:cs typeface="Arial MT"/>
              </a:rPr>
              <a:t> the function </a:t>
            </a:r>
            <a:r>
              <a:rPr sz="1600" dirty="0">
                <a:latin typeface="Arial MT"/>
                <a:cs typeface="Arial MT"/>
              </a:rPr>
              <a:t>: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gray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levels</a:t>
            </a:r>
          </a:p>
          <a:p>
            <a:pPr lvl="1">
              <a:lnSpc>
                <a:spcPct val="100000"/>
              </a:lnSpc>
              <a:buFont typeface="Arial MT"/>
              <a:buChar char="–"/>
            </a:pPr>
            <a:endParaRPr sz="18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–"/>
            </a:pPr>
            <a:endParaRPr sz="170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lr>
                <a:srgbClr val="3333FF"/>
              </a:buClr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353FF"/>
                </a:solidFill>
                <a:latin typeface="Arial MT"/>
                <a:cs typeface="Arial MT"/>
              </a:rPr>
              <a:t>Digital</a:t>
            </a:r>
            <a:r>
              <a:rPr sz="1800" dirty="0">
                <a:solidFill>
                  <a:srgbClr val="4353FF"/>
                </a:solidFill>
                <a:latin typeface="Arial MT"/>
                <a:cs typeface="Arial MT"/>
              </a:rPr>
              <a:t> images can</a:t>
            </a:r>
            <a:r>
              <a:rPr sz="1800" spc="5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353FF"/>
                </a:solidFill>
                <a:latin typeface="Arial MT"/>
                <a:cs typeface="Arial MT"/>
              </a:rPr>
              <a:t>be seen</a:t>
            </a:r>
            <a:r>
              <a:rPr sz="1800" spc="5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353FF"/>
                </a:solidFill>
                <a:latin typeface="Arial MT"/>
                <a:cs typeface="Arial MT"/>
              </a:rPr>
              <a:t>as </a:t>
            </a:r>
            <a:r>
              <a:rPr sz="1800" spc="-5" dirty="0">
                <a:solidFill>
                  <a:srgbClr val="4353FF"/>
                </a:solidFill>
                <a:latin typeface="Arial MT"/>
                <a:cs typeface="Arial MT"/>
              </a:rPr>
              <a:t>functions</a:t>
            </a:r>
            <a:r>
              <a:rPr sz="1800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353FF"/>
                </a:solidFill>
                <a:latin typeface="Arial MT"/>
                <a:cs typeface="Arial MT"/>
              </a:rPr>
              <a:t>defined</a:t>
            </a:r>
            <a:r>
              <a:rPr sz="1800" dirty="0">
                <a:solidFill>
                  <a:srgbClr val="4353FF"/>
                </a:solidFill>
                <a:latin typeface="Arial MT"/>
                <a:cs typeface="Arial MT"/>
              </a:rPr>
              <a:t> over a</a:t>
            </a:r>
            <a:r>
              <a:rPr sz="1800" spc="5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4353FF"/>
                </a:solidFill>
                <a:latin typeface="Arial MT"/>
                <a:cs typeface="Arial MT"/>
              </a:rPr>
              <a:t>discrete</a:t>
            </a:r>
            <a:r>
              <a:rPr sz="1800" spc="5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4353FF"/>
                </a:solidFill>
                <a:latin typeface="Arial MT"/>
                <a:cs typeface="Arial MT"/>
              </a:rPr>
              <a:t>domain</a:t>
            </a:r>
            <a:r>
              <a:rPr sz="1800" spc="-5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800" i="1" spc="-5" dirty="0">
                <a:solidFill>
                  <a:srgbClr val="3333FF"/>
                </a:solidFill>
                <a:latin typeface="Times New Roman"/>
                <a:cs typeface="Times New Roman"/>
              </a:rPr>
              <a:t>{i,j: </a:t>
            </a:r>
            <a:r>
              <a:rPr sz="1800" i="1" spc="-434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800" i="1" spc="-5" dirty="0">
                <a:solidFill>
                  <a:srgbClr val="3333FF"/>
                </a:solidFill>
                <a:latin typeface="Times New Roman"/>
                <a:cs typeface="Times New Roman"/>
              </a:rPr>
              <a:t>0&lt;i&lt;I, 0&lt;j&lt;J}</a:t>
            </a:r>
            <a:endParaRPr sz="1800" dirty="0">
              <a:latin typeface="Times New Roman"/>
              <a:cs typeface="Times New Roman"/>
            </a:endParaRPr>
          </a:p>
          <a:p>
            <a:pPr marL="755650" indent="-285750">
              <a:lnSpc>
                <a:spcPct val="100000"/>
              </a:lnSpc>
              <a:spcBef>
                <a:spcPts val="825"/>
              </a:spcBef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sz="1600" i="1" spc="-5" dirty="0">
                <a:latin typeface="Times New Roman"/>
                <a:cs typeface="Times New Roman"/>
              </a:rPr>
              <a:t>I,J:</a:t>
            </a:r>
            <a:r>
              <a:rPr sz="1600" i="1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 MT"/>
                <a:cs typeface="Arial MT"/>
              </a:rPr>
              <a:t>number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rows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(columns)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matrix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corresponding</a:t>
            </a:r>
            <a:r>
              <a:rPr sz="1600" spc="-5" dirty="0">
                <a:latin typeface="Arial MT"/>
                <a:cs typeface="Arial MT"/>
              </a:rPr>
              <a:t> to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 </a:t>
            </a:r>
            <a:r>
              <a:rPr sz="1600" dirty="0">
                <a:latin typeface="Arial MT"/>
                <a:cs typeface="Arial MT"/>
              </a:rPr>
              <a:t>image</a:t>
            </a:r>
          </a:p>
          <a:p>
            <a:pPr marL="755650" indent="-285750">
              <a:lnSpc>
                <a:spcPct val="100000"/>
              </a:lnSpc>
              <a:spcBef>
                <a:spcPts val="580"/>
              </a:spcBef>
              <a:buFont typeface="Times New Roman"/>
              <a:buChar char="–"/>
              <a:tabLst>
                <a:tab pos="755015" algn="l"/>
                <a:tab pos="755650" algn="l"/>
              </a:tabLst>
            </a:pPr>
            <a:r>
              <a:rPr sz="1600" i="1" spc="-5" dirty="0">
                <a:latin typeface="Times New Roman"/>
                <a:cs typeface="Times New Roman"/>
              </a:rPr>
              <a:t>f=f[i,j]:</a:t>
            </a:r>
            <a:r>
              <a:rPr sz="1600" i="1" spc="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Arial MT"/>
                <a:cs typeface="Arial MT"/>
              </a:rPr>
              <a:t>gray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level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in</a:t>
            </a:r>
            <a:r>
              <a:rPr sz="1600" spc="-5" dirty="0">
                <a:latin typeface="Arial MT"/>
                <a:cs typeface="Arial MT"/>
              </a:rPr>
              <a:t> position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i="1" spc="-5" dirty="0">
                <a:latin typeface="Times New Roman"/>
                <a:cs typeface="Times New Roman"/>
              </a:rPr>
              <a:t>[i,j]</a:t>
            </a:r>
            <a:endParaRPr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06511789"/>
      </p:ext>
    </p:extLst>
  </p:cSld>
  <p:clrMapOvr>
    <a:masterClrMapping/>
  </p:clrMapOvr>
  <p:transition spd="med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818DD-BC64-4D46-A652-8E1BD04FB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: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FEEC2-7A2E-406C-B8CB-F5CB4F88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3A65452B-EEE6-4950-95E7-F52BD74D287F}"/>
              </a:ext>
            </a:extLst>
          </p:cNvPr>
          <p:cNvSpPr txBox="1"/>
          <p:nvPr/>
        </p:nvSpPr>
        <p:spPr>
          <a:xfrm>
            <a:off x="1425908" y="2355542"/>
            <a:ext cx="1593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15" dirty="0">
                <a:latin typeface="Symbol"/>
                <a:cs typeface="Symbol"/>
              </a:rPr>
              <a:t>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AFC9360E-0B03-4F01-AF38-2388E5587C37}"/>
              </a:ext>
            </a:extLst>
          </p:cNvPr>
          <p:cNvSpPr txBox="1"/>
          <p:nvPr/>
        </p:nvSpPr>
        <p:spPr>
          <a:xfrm>
            <a:off x="1400508" y="2133252"/>
            <a:ext cx="34163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latin typeface="Symbol"/>
                <a:cs typeface="Symbol"/>
              </a:rPr>
              <a:t></a:t>
            </a:r>
            <a:r>
              <a:rPr sz="3150" spc="-7" baseline="-33068" dirty="0">
                <a:latin typeface="Times New Roman"/>
                <a:cs typeface="Times New Roman"/>
              </a:rPr>
              <a:t>0</a:t>
            </a:r>
            <a:endParaRPr sz="3150" baseline="-33068">
              <a:latin typeface="Times New Roman"/>
              <a:cs typeface="Times New Roman"/>
            </a:endParaRPr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AFABF846-1167-4890-8EF6-313A5FEF8CAD}"/>
              </a:ext>
            </a:extLst>
          </p:cNvPr>
          <p:cNvSpPr txBox="1"/>
          <p:nvPr/>
        </p:nvSpPr>
        <p:spPr>
          <a:xfrm>
            <a:off x="1930238" y="1812331"/>
            <a:ext cx="1309370" cy="8248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725"/>
              </a:spcBef>
            </a:pPr>
            <a:r>
              <a:rPr sz="2100" i="1" spc="5" dirty="0">
                <a:latin typeface="Times New Roman"/>
                <a:cs typeface="Times New Roman"/>
              </a:rPr>
              <a:t>i</a:t>
            </a:r>
            <a:r>
              <a:rPr sz="2100" i="1" spc="-2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310" dirty="0">
                <a:latin typeface="Times New Roman"/>
                <a:cs typeface="Times New Roman"/>
              </a:rPr>
              <a:t> </a:t>
            </a:r>
            <a:r>
              <a:rPr sz="2100" i="1" spc="5" dirty="0">
                <a:latin typeface="Times New Roman"/>
                <a:cs typeface="Times New Roman"/>
              </a:rPr>
              <a:t>j</a:t>
            </a:r>
            <a:r>
              <a:rPr sz="2100" i="1" spc="1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-10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0</a:t>
            </a:r>
            <a:endParaRPr sz="21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630"/>
              </a:spcBef>
            </a:pPr>
            <a:r>
              <a:rPr sz="2100" i="1" spc="20" dirty="0">
                <a:latin typeface="Times New Roman"/>
                <a:cs typeface="Times New Roman"/>
              </a:rPr>
              <a:t>i</a:t>
            </a:r>
            <a:r>
              <a:rPr sz="2100" spc="20" dirty="0">
                <a:latin typeface="Times New Roman"/>
                <a:cs typeface="Times New Roman"/>
              </a:rPr>
              <a:t>,</a:t>
            </a:r>
            <a:r>
              <a:rPr sz="2100" spc="105" dirty="0">
                <a:latin typeface="Times New Roman"/>
                <a:cs typeface="Times New Roman"/>
              </a:rPr>
              <a:t> </a:t>
            </a:r>
            <a:r>
              <a:rPr sz="2100" i="1" spc="5" dirty="0">
                <a:latin typeface="Times New Roman"/>
                <a:cs typeface="Times New Roman"/>
              </a:rPr>
              <a:t>j</a:t>
            </a:r>
            <a:r>
              <a:rPr sz="2100" i="1" spc="1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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spc="35" dirty="0">
                <a:latin typeface="Times New Roman"/>
                <a:cs typeface="Times New Roman"/>
              </a:rPr>
              <a:t>0;</a:t>
            </a:r>
            <a:r>
              <a:rPr sz="2100" i="1" spc="35" dirty="0">
                <a:latin typeface="Times New Roman"/>
                <a:cs typeface="Times New Roman"/>
              </a:rPr>
              <a:t>i</a:t>
            </a:r>
            <a:r>
              <a:rPr sz="2100" i="1" spc="-1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Symbol"/>
                <a:cs typeface="Symbol"/>
              </a:rPr>
              <a:t></a:t>
            </a:r>
            <a:r>
              <a:rPr sz="2100" spc="345" dirty="0">
                <a:latin typeface="Times New Roman"/>
                <a:cs typeface="Times New Roman"/>
              </a:rPr>
              <a:t> </a:t>
            </a:r>
            <a:r>
              <a:rPr sz="2100" i="1" spc="5" dirty="0">
                <a:latin typeface="Times New Roman"/>
                <a:cs typeface="Times New Roman"/>
              </a:rPr>
              <a:t>j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69A05F4E-8680-4830-8341-EBE1E07E75DB}"/>
              </a:ext>
            </a:extLst>
          </p:cNvPr>
          <p:cNvSpPr txBox="1"/>
          <p:nvPr/>
        </p:nvSpPr>
        <p:spPr>
          <a:xfrm>
            <a:off x="519447" y="1989919"/>
            <a:ext cx="1220470" cy="462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200" spc="-35" dirty="0">
                <a:latin typeface="Symbol"/>
                <a:cs typeface="Symbol"/>
              </a:rPr>
              <a:t></a:t>
            </a:r>
            <a:r>
              <a:rPr sz="2200" spc="-285" dirty="0">
                <a:latin typeface="Times New Roman"/>
                <a:cs typeface="Times New Roman"/>
              </a:rPr>
              <a:t> </a:t>
            </a:r>
            <a:r>
              <a:rPr sz="2850" spc="-434" dirty="0">
                <a:latin typeface="Symbol"/>
                <a:cs typeface="Symbol"/>
              </a:rPr>
              <a:t></a:t>
            </a:r>
            <a:r>
              <a:rPr sz="2100" i="1" spc="35" dirty="0">
                <a:latin typeface="Times New Roman"/>
                <a:cs typeface="Times New Roman"/>
              </a:rPr>
              <a:t>i</a:t>
            </a:r>
            <a:r>
              <a:rPr sz="2100" spc="5" dirty="0">
                <a:latin typeface="Times New Roman"/>
                <a:cs typeface="Times New Roman"/>
              </a:rPr>
              <a:t>,</a:t>
            </a:r>
            <a:r>
              <a:rPr sz="2100" spc="120" dirty="0">
                <a:latin typeface="Times New Roman"/>
                <a:cs typeface="Times New Roman"/>
              </a:rPr>
              <a:t> </a:t>
            </a:r>
            <a:r>
              <a:rPr sz="2100" i="1" spc="120" dirty="0">
                <a:latin typeface="Times New Roman"/>
                <a:cs typeface="Times New Roman"/>
              </a:rPr>
              <a:t>j</a:t>
            </a:r>
            <a:r>
              <a:rPr sz="2850" spc="-15" dirty="0">
                <a:latin typeface="Symbol"/>
                <a:cs typeface="Symbol"/>
              </a:rPr>
              <a:t></a:t>
            </a:r>
            <a:r>
              <a:rPr sz="2100" spc="15" dirty="0">
                <a:latin typeface="Symbol"/>
                <a:cs typeface="Symbol"/>
              </a:rPr>
              <a:t>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3150" spc="-60" baseline="37037" dirty="0">
                <a:latin typeface="Symbol"/>
                <a:cs typeface="Symbol"/>
              </a:rPr>
              <a:t></a:t>
            </a:r>
            <a:r>
              <a:rPr sz="3150" spc="22" baseline="41005" dirty="0">
                <a:latin typeface="Times New Roman"/>
                <a:cs typeface="Times New Roman"/>
              </a:rPr>
              <a:t>1</a:t>
            </a:r>
            <a:endParaRPr sz="3150" baseline="41005">
              <a:latin typeface="Times New Roman"/>
              <a:cs typeface="Times New Roman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D889E448-9458-42B5-A997-3EBD555F8030}"/>
              </a:ext>
            </a:extLst>
          </p:cNvPr>
          <p:cNvSpPr txBox="1"/>
          <p:nvPr/>
        </p:nvSpPr>
        <p:spPr>
          <a:xfrm>
            <a:off x="1696751" y="4663010"/>
            <a:ext cx="149225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5" dirty="0">
                <a:latin typeface="Symbol"/>
                <a:cs typeface="Symbol"/>
              </a:rPr>
              <a:t></a:t>
            </a:r>
            <a:endParaRPr sz="1950">
              <a:latin typeface="Symbol"/>
              <a:cs typeface="Symbol"/>
            </a:endParaRPr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E00F4767-C2E9-4494-B5F1-41CDDC4DD541}"/>
              </a:ext>
            </a:extLst>
          </p:cNvPr>
          <p:cNvSpPr txBox="1"/>
          <p:nvPr/>
        </p:nvSpPr>
        <p:spPr>
          <a:xfrm>
            <a:off x="1671351" y="4456921"/>
            <a:ext cx="321945" cy="322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950" spc="-5" dirty="0">
                <a:latin typeface="Symbol"/>
                <a:cs typeface="Symbol"/>
              </a:rPr>
              <a:t></a:t>
            </a:r>
            <a:r>
              <a:rPr sz="2925" spc="-7" baseline="-32763" dirty="0">
                <a:latin typeface="Times New Roman"/>
                <a:cs typeface="Times New Roman"/>
              </a:rPr>
              <a:t>0</a:t>
            </a:r>
            <a:endParaRPr sz="2925" baseline="-32763">
              <a:latin typeface="Times New Roman"/>
              <a:cs typeface="Times New Roman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F0CA2DF5-0A1D-4466-997F-B6A50A14524A}"/>
              </a:ext>
            </a:extLst>
          </p:cNvPr>
          <p:cNvSpPr txBox="1"/>
          <p:nvPr/>
        </p:nvSpPr>
        <p:spPr>
          <a:xfrm>
            <a:off x="2165695" y="4159386"/>
            <a:ext cx="1058545" cy="76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865" marR="5080" indent="-50800">
              <a:lnSpc>
                <a:spcPct val="124700"/>
              </a:lnSpc>
              <a:spcBef>
                <a:spcPts val="100"/>
              </a:spcBef>
            </a:pPr>
            <a:r>
              <a:rPr sz="1950" i="1" spc="5" dirty="0">
                <a:latin typeface="Times New Roman"/>
                <a:cs typeface="Times New Roman"/>
              </a:rPr>
              <a:t>i</a:t>
            </a:r>
            <a:r>
              <a:rPr sz="1950" i="1" spc="-2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Symbol"/>
                <a:cs typeface="Symbol"/>
              </a:rPr>
              <a:t></a:t>
            </a:r>
            <a:r>
              <a:rPr sz="1950" spc="-90" dirty="0">
                <a:latin typeface="Times New Roman"/>
                <a:cs typeface="Times New Roman"/>
              </a:rPr>
              <a:t> </a:t>
            </a:r>
            <a:r>
              <a:rPr sz="1950" spc="-30" dirty="0">
                <a:latin typeface="Times New Roman"/>
                <a:cs typeface="Times New Roman"/>
              </a:rPr>
              <a:t>0;</a:t>
            </a:r>
            <a:r>
              <a:rPr sz="1950" spc="75" dirty="0">
                <a:latin typeface="Times New Roman"/>
                <a:cs typeface="Times New Roman"/>
              </a:rPr>
              <a:t> </a:t>
            </a:r>
            <a:r>
              <a:rPr sz="1950" i="1" spc="5" dirty="0">
                <a:latin typeface="Times New Roman"/>
                <a:cs typeface="Times New Roman"/>
              </a:rPr>
              <a:t>j</a:t>
            </a:r>
            <a:r>
              <a:rPr sz="1950" i="1" spc="1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Symbol"/>
                <a:cs typeface="Symbol"/>
              </a:rPr>
              <a:t></a:t>
            </a:r>
            <a:r>
              <a:rPr sz="1950" spc="25" dirty="0">
                <a:latin typeface="Times New Roman"/>
                <a:cs typeface="Times New Roman"/>
              </a:rPr>
              <a:t> </a:t>
            </a:r>
            <a:r>
              <a:rPr sz="1950" i="1" spc="5" dirty="0">
                <a:latin typeface="Times New Roman"/>
                <a:cs typeface="Times New Roman"/>
              </a:rPr>
              <a:t>J </a:t>
            </a:r>
            <a:r>
              <a:rPr sz="1950" i="1" spc="-470" dirty="0">
                <a:latin typeface="Times New Roman"/>
                <a:cs typeface="Times New Roman"/>
              </a:rPr>
              <a:t> </a:t>
            </a:r>
            <a:r>
              <a:rPr sz="1950" i="1" spc="-10" dirty="0">
                <a:latin typeface="Times New Roman"/>
                <a:cs typeface="Times New Roman"/>
              </a:rPr>
              <a:t>otherwise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830165FB-DC9D-4EEF-8B74-0AE95B6D8FC0}"/>
              </a:ext>
            </a:extLst>
          </p:cNvPr>
          <p:cNvSpPr txBox="1"/>
          <p:nvPr/>
        </p:nvSpPr>
        <p:spPr>
          <a:xfrm>
            <a:off x="480159" y="4324033"/>
            <a:ext cx="1511300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050" spc="-40" dirty="0">
                <a:latin typeface="Symbol"/>
                <a:cs typeface="Symbol"/>
              </a:rPr>
              <a:t></a:t>
            </a:r>
            <a:r>
              <a:rPr sz="2050" spc="-260" dirty="0">
                <a:latin typeface="Times New Roman"/>
                <a:cs typeface="Times New Roman"/>
              </a:rPr>
              <a:t> </a:t>
            </a:r>
            <a:r>
              <a:rPr sz="2650" spc="-405" dirty="0">
                <a:latin typeface="Symbol"/>
                <a:cs typeface="Symbol"/>
              </a:rPr>
              <a:t></a:t>
            </a:r>
            <a:r>
              <a:rPr sz="1950" i="1" spc="35" dirty="0">
                <a:latin typeface="Times New Roman"/>
                <a:cs typeface="Times New Roman"/>
              </a:rPr>
              <a:t>i</a:t>
            </a:r>
            <a:r>
              <a:rPr sz="1950" spc="5" dirty="0">
                <a:latin typeface="Times New Roman"/>
                <a:cs typeface="Times New Roman"/>
              </a:rPr>
              <a:t>,</a:t>
            </a:r>
            <a:r>
              <a:rPr sz="1950" spc="114" dirty="0">
                <a:latin typeface="Times New Roman"/>
                <a:cs typeface="Times New Roman"/>
              </a:rPr>
              <a:t> </a:t>
            </a:r>
            <a:r>
              <a:rPr sz="1950" i="1" spc="5" dirty="0">
                <a:latin typeface="Times New Roman"/>
                <a:cs typeface="Times New Roman"/>
              </a:rPr>
              <a:t>j</a:t>
            </a:r>
            <a:r>
              <a:rPr sz="1950" i="1" spc="-9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Symbol"/>
                <a:cs typeface="Symbol"/>
              </a:rPr>
              <a:t></a:t>
            </a:r>
            <a:r>
              <a:rPr sz="1950" spc="-75" dirty="0">
                <a:latin typeface="Times New Roman"/>
                <a:cs typeface="Times New Roman"/>
              </a:rPr>
              <a:t> </a:t>
            </a:r>
            <a:r>
              <a:rPr sz="1950" i="1" spc="5" dirty="0">
                <a:latin typeface="Times New Roman"/>
                <a:cs typeface="Times New Roman"/>
              </a:rPr>
              <a:t>J</a:t>
            </a:r>
            <a:r>
              <a:rPr sz="1950" i="1" spc="-215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Symbol"/>
                <a:cs typeface="Symbol"/>
              </a:rPr>
              <a:t></a:t>
            </a:r>
            <a:r>
              <a:rPr sz="1950" spc="10" dirty="0">
                <a:latin typeface="Symbol"/>
                <a:cs typeface="Symbol"/>
              </a:rPr>
              <a:t></a:t>
            </a:r>
            <a:r>
              <a:rPr sz="1950" spc="-50" dirty="0">
                <a:latin typeface="Times New Roman"/>
                <a:cs typeface="Times New Roman"/>
              </a:rPr>
              <a:t> </a:t>
            </a:r>
            <a:r>
              <a:rPr sz="2925" spc="-60" baseline="37037" dirty="0">
                <a:latin typeface="Symbol"/>
                <a:cs typeface="Symbol"/>
              </a:rPr>
              <a:t></a:t>
            </a:r>
            <a:r>
              <a:rPr sz="2925" spc="15" baseline="41310" dirty="0">
                <a:latin typeface="Times New Roman"/>
                <a:cs typeface="Times New Roman"/>
              </a:rPr>
              <a:t>1</a:t>
            </a:r>
            <a:endParaRPr sz="2925" baseline="41310">
              <a:latin typeface="Times New Roman"/>
              <a:cs typeface="Times New Roman"/>
            </a:endParaRPr>
          </a:p>
        </p:txBody>
      </p:sp>
      <p:pic>
        <p:nvPicPr>
          <p:cNvPr id="13" name="object 11">
            <a:extLst>
              <a:ext uri="{FF2B5EF4-FFF2-40B4-BE49-F238E27FC236}">
                <a16:creationId xmlns:a16="http://schemas.microsoft.com/office/drawing/2014/main" id="{4CA29B09-CEA4-4D29-8F74-DBAF7071B7B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1671" y="1493186"/>
            <a:ext cx="2474625" cy="1897886"/>
          </a:xfrm>
          <a:prstGeom prst="rect">
            <a:avLst/>
          </a:prstGeom>
        </p:spPr>
      </p:pic>
      <p:pic>
        <p:nvPicPr>
          <p:cNvPr id="14" name="object 12">
            <a:extLst>
              <a:ext uri="{FF2B5EF4-FFF2-40B4-BE49-F238E27FC236}">
                <a16:creationId xmlns:a16="http://schemas.microsoft.com/office/drawing/2014/main" id="{36EFE265-D87F-4F53-A756-E21A540A9EC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10652" y="4117549"/>
            <a:ext cx="2563144" cy="1968329"/>
          </a:xfrm>
          <a:prstGeom prst="rect">
            <a:avLst/>
          </a:prstGeom>
        </p:spPr>
      </p:pic>
      <p:pic>
        <p:nvPicPr>
          <p:cNvPr id="15" name="object 3">
            <a:extLst>
              <a:ext uri="{FF2B5EF4-FFF2-40B4-BE49-F238E27FC236}">
                <a16:creationId xmlns:a16="http://schemas.microsoft.com/office/drawing/2014/main" id="{C7E66D15-A9CD-496F-BB01-48BD69437A0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97985" y="1493186"/>
            <a:ext cx="1927859" cy="1914693"/>
          </a:xfrm>
          <a:prstGeom prst="rect">
            <a:avLst/>
          </a:prstGeom>
        </p:spPr>
      </p:pic>
      <p:pic>
        <p:nvPicPr>
          <p:cNvPr id="16" name="object 4">
            <a:extLst>
              <a:ext uri="{FF2B5EF4-FFF2-40B4-BE49-F238E27FC236}">
                <a16:creationId xmlns:a16="http://schemas.microsoft.com/office/drawing/2014/main" id="{0749FE2C-7837-41FA-BE52-87DC4939C04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689362" y="4110850"/>
            <a:ext cx="2745103" cy="1977813"/>
          </a:xfrm>
          <a:prstGeom prst="rect">
            <a:avLst/>
          </a:prstGeom>
        </p:spPr>
      </p:pic>
      <p:grpSp>
        <p:nvGrpSpPr>
          <p:cNvPr id="17" name="object 5">
            <a:extLst>
              <a:ext uri="{FF2B5EF4-FFF2-40B4-BE49-F238E27FC236}">
                <a16:creationId xmlns:a16="http://schemas.microsoft.com/office/drawing/2014/main" id="{2ED858EA-FF1F-4D14-A2ED-1DA0ED90307B}"/>
              </a:ext>
            </a:extLst>
          </p:cNvPr>
          <p:cNvGrpSpPr/>
          <p:nvPr/>
        </p:nvGrpSpPr>
        <p:grpSpPr>
          <a:xfrm>
            <a:off x="8288577" y="2516056"/>
            <a:ext cx="772160" cy="344170"/>
            <a:chOff x="3205299" y="2835761"/>
            <a:chExt cx="772160" cy="344170"/>
          </a:xfrm>
        </p:grpSpPr>
        <p:sp>
          <p:nvSpPr>
            <p:cNvPr id="18" name="object 6">
              <a:extLst>
                <a:ext uri="{FF2B5EF4-FFF2-40B4-BE49-F238E27FC236}">
                  <a16:creationId xmlns:a16="http://schemas.microsoft.com/office/drawing/2014/main" id="{E08BE035-68EE-4D56-BFBA-5A0BDB059C18}"/>
                </a:ext>
              </a:extLst>
            </p:cNvPr>
            <p:cNvSpPr/>
            <p:nvPr/>
          </p:nvSpPr>
          <p:spPr>
            <a:xfrm>
              <a:off x="3434002" y="3066404"/>
              <a:ext cx="36830" cy="21590"/>
            </a:xfrm>
            <a:custGeom>
              <a:avLst/>
              <a:gdLst/>
              <a:ahLst/>
              <a:cxnLst/>
              <a:rect l="l" t="t" r="r" b="b"/>
              <a:pathLst>
                <a:path w="36829" h="21589">
                  <a:moveTo>
                    <a:pt x="0" y="21018"/>
                  </a:moveTo>
                  <a:lnTo>
                    <a:pt x="36476" y="0"/>
                  </a:lnTo>
                </a:path>
              </a:pathLst>
            </a:custGeom>
            <a:ln w="114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7">
              <a:extLst>
                <a:ext uri="{FF2B5EF4-FFF2-40B4-BE49-F238E27FC236}">
                  <a16:creationId xmlns:a16="http://schemas.microsoft.com/office/drawing/2014/main" id="{1A233BDC-D368-4C5F-B63D-DC723032EC37}"/>
                </a:ext>
              </a:extLst>
            </p:cNvPr>
            <p:cNvSpPr/>
            <p:nvPr/>
          </p:nvSpPr>
          <p:spPr>
            <a:xfrm>
              <a:off x="3470479" y="3072653"/>
              <a:ext cx="52705" cy="95885"/>
            </a:xfrm>
            <a:custGeom>
              <a:avLst/>
              <a:gdLst/>
              <a:ahLst/>
              <a:cxnLst/>
              <a:rect l="l" t="t" r="r" b="b"/>
              <a:pathLst>
                <a:path w="52704" h="95885">
                  <a:moveTo>
                    <a:pt x="0" y="0"/>
                  </a:moveTo>
                  <a:lnTo>
                    <a:pt x="52102" y="95436"/>
                  </a:lnTo>
                </a:path>
              </a:pathLst>
            </a:custGeom>
            <a:ln w="236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8">
              <a:extLst>
                <a:ext uri="{FF2B5EF4-FFF2-40B4-BE49-F238E27FC236}">
                  <a16:creationId xmlns:a16="http://schemas.microsoft.com/office/drawing/2014/main" id="{61A07CF3-8EC8-4814-AB45-190B02B2ADA6}"/>
                </a:ext>
              </a:extLst>
            </p:cNvPr>
            <p:cNvSpPr/>
            <p:nvPr/>
          </p:nvSpPr>
          <p:spPr>
            <a:xfrm>
              <a:off x="3205299" y="2841442"/>
              <a:ext cx="772160" cy="327025"/>
            </a:xfrm>
            <a:custGeom>
              <a:avLst/>
              <a:gdLst/>
              <a:ahLst/>
              <a:cxnLst/>
              <a:rect l="l" t="t" r="r" b="b"/>
              <a:pathLst>
                <a:path w="772160" h="327025">
                  <a:moveTo>
                    <a:pt x="323066" y="326647"/>
                  </a:moveTo>
                  <a:lnTo>
                    <a:pt x="392544" y="41464"/>
                  </a:lnTo>
                </a:path>
                <a:path w="772160" h="327025">
                  <a:moveTo>
                    <a:pt x="392544" y="41464"/>
                  </a:moveTo>
                  <a:lnTo>
                    <a:pt x="748053" y="41464"/>
                  </a:lnTo>
                </a:path>
                <a:path w="772160" h="327025">
                  <a:moveTo>
                    <a:pt x="0" y="0"/>
                  </a:moveTo>
                  <a:lnTo>
                    <a:pt x="771772" y="0"/>
                  </a:lnTo>
                </a:path>
              </a:pathLst>
            </a:custGeom>
            <a:ln w="1147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9">
            <a:extLst>
              <a:ext uri="{FF2B5EF4-FFF2-40B4-BE49-F238E27FC236}">
                <a16:creationId xmlns:a16="http://schemas.microsoft.com/office/drawing/2014/main" id="{961B69B3-3E2C-4CD9-AAA3-23599C442D2A}"/>
              </a:ext>
            </a:extLst>
          </p:cNvPr>
          <p:cNvSpPr/>
          <p:nvPr/>
        </p:nvSpPr>
        <p:spPr>
          <a:xfrm>
            <a:off x="9246208" y="2316677"/>
            <a:ext cx="480695" cy="0"/>
          </a:xfrm>
          <a:custGeom>
            <a:avLst/>
            <a:gdLst/>
            <a:ahLst/>
            <a:cxnLst/>
            <a:rect l="l" t="t" r="r" b="b"/>
            <a:pathLst>
              <a:path w="480695">
                <a:moveTo>
                  <a:pt x="0" y="0"/>
                </a:moveTo>
                <a:lnTo>
                  <a:pt x="480471" y="0"/>
                </a:lnTo>
              </a:path>
            </a:pathLst>
          </a:custGeom>
          <a:ln w="568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10">
            <a:extLst>
              <a:ext uri="{FF2B5EF4-FFF2-40B4-BE49-F238E27FC236}">
                <a16:creationId xmlns:a16="http://schemas.microsoft.com/office/drawing/2014/main" id="{A76408B9-13B2-4E6E-8619-4C7F02B51C7A}"/>
              </a:ext>
            </a:extLst>
          </p:cNvPr>
          <p:cNvSpPr txBox="1"/>
          <p:nvPr/>
        </p:nvSpPr>
        <p:spPr>
          <a:xfrm>
            <a:off x="8590851" y="2119901"/>
            <a:ext cx="169545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spc="30" dirty="0">
                <a:latin typeface="Times New Roman"/>
                <a:cs typeface="Times New Roman"/>
              </a:rPr>
              <a:t>1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3" name="object 11">
            <a:extLst>
              <a:ext uri="{FF2B5EF4-FFF2-40B4-BE49-F238E27FC236}">
                <a16:creationId xmlns:a16="http://schemas.microsoft.com/office/drawing/2014/main" id="{12146E56-1627-4BBE-A0E4-08F346D217CC}"/>
              </a:ext>
            </a:extLst>
          </p:cNvPr>
          <p:cNvSpPr txBox="1"/>
          <p:nvPr/>
        </p:nvSpPr>
        <p:spPr>
          <a:xfrm>
            <a:off x="9303638" y="2315736"/>
            <a:ext cx="353060" cy="2343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300" spc="-15" dirty="0">
                <a:latin typeface="Times New Roman"/>
                <a:cs typeface="Times New Roman"/>
              </a:rPr>
              <a:t>2</a:t>
            </a:r>
            <a:r>
              <a:rPr sz="1350" spc="-20" dirty="0">
                <a:latin typeface="Symbol"/>
                <a:cs typeface="Symbol"/>
              </a:rPr>
              <a:t></a:t>
            </a:r>
            <a:r>
              <a:rPr sz="1350" spc="-70" dirty="0">
                <a:latin typeface="Times New Roman"/>
                <a:cs typeface="Times New Roman"/>
              </a:rPr>
              <a:t> </a:t>
            </a:r>
            <a:r>
              <a:rPr sz="1350" spc="30" baseline="37037" dirty="0">
                <a:latin typeface="Times New Roman"/>
                <a:cs typeface="Times New Roman"/>
              </a:rPr>
              <a:t>2</a:t>
            </a:r>
            <a:endParaRPr sz="1350" baseline="37037">
              <a:latin typeface="Times New Roman"/>
              <a:cs typeface="Times New Roman"/>
            </a:endParaRPr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07572FD7-073A-41DE-8875-B776B24C4282}"/>
              </a:ext>
            </a:extLst>
          </p:cNvPr>
          <p:cNvSpPr txBox="1"/>
          <p:nvPr/>
        </p:nvSpPr>
        <p:spPr>
          <a:xfrm>
            <a:off x="8272985" y="2521028"/>
            <a:ext cx="725170" cy="383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5450" algn="l"/>
              </a:tabLst>
            </a:pPr>
            <a:r>
              <a:rPr sz="2350" spc="-55" dirty="0">
                <a:latin typeface="Symbol"/>
                <a:cs typeface="Symbol"/>
              </a:rPr>
              <a:t></a:t>
            </a:r>
            <a:r>
              <a:rPr sz="2350" spc="-55" dirty="0">
                <a:latin typeface="Times New Roman"/>
                <a:cs typeface="Times New Roman"/>
              </a:rPr>
              <a:t>	</a:t>
            </a:r>
            <a:r>
              <a:rPr sz="2200" spc="-100" dirty="0">
                <a:latin typeface="Times New Roman"/>
                <a:cs typeface="Times New Roman"/>
              </a:rPr>
              <a:t>2</a:t>
            </a:r>
            <a:r>
              <a:rPr sz="2350" spc="-50" dirty="0">
                <a:latin typeface="Symbol"/>
                <a:cs typeface="Symbol"/>
              </a:rPr>
              <a:t>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25" name="object 13">
            <a:extLst>
              <a:ext uri="{FF2B5EF4-FFF2-40B4-BE49-F238E27FC236}">
                <a16:creationId xmlns:a16="http://schemas.microsoft.com/office/drawing/2014/main" id="{7CB2EC8C-E89E-4F9C-8202-604F91B2F01C}"/>
              </a:ext>
            </a:extLst>
          </p:cNvPr>
          <p:cNvSpPr txBox="1"/>
          <p:nvPr/>
        </p:nvSpPr>
        <p:spPr>
          <a:xfrm>
            <a:off x="9091660" y="2297707"/>
            <a:ext cx="153670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i="1" spc="25" dirty="0">
                <a:latin typeface="Times New Roman"/>
                <a:cs typeface="Times New Roman"/>
              </a:rPr>
              <a:t>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6" name="object 14">
            <a:extLst>
              <a:ext uri="{FF2B5EF4-FFF2-40B4-BE49-F238E27FC236}">
                <a16:creationId xmlns:a16="http://schemas.microsoft.com/office/drawing/2014/main" id="{C277C1C0-E538-4A18-A28F-5D1117C74964}"/>
              </a:ext>
            </a:extLst>
          </p:cNvPr>
          <p:cNvSpPr txBox="1"/>
          <p:nvPr/>
        </p:nvSpPr>
        <p:spPr>
          <a:xfrm>
            <a:off x="9226627" y="2077884"/>
            <a:ext cx="51435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300" i="1" spc="85" dirty="0">
                <a:latin typeface="Times New Roman"/>
                <a:cs typeface="Times New Roman"/>
              </a:rPr>
              <a:t>x</a:t>
            </a:r>
            <a:r>
              <a:rPr sz="1350" spc="30" baseline="37037" dirty="0">
                <a:latin typeface="Times New Roman"/>
                <a:cs typeface="Times New Roman"/>
              </a:rPr>
              <a:t>2</a:t>
            </a:r>
            <a:r>
              <a:rPr sz="1350" spc="-30" baseline="37037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Symbol"/>
                <a:cs typeface="Symbol"/>
              </a:rPr>
              <a:t></a:t>
            </a:r>
            <a:r>
              <a:rPr sz="1300" spc="-120" dirty="0">
                <a:latin typeface="Times New Roman"/>
                <a:cs typeface="Times New Roman"/>
              </a:rPr>
              <a:t> </a:t>
            </a:r>
            <a:r>
              <a:rPr sz="1300" i="1" spc="110" dirty="0">
                <a:latin typeface="Times New Roman"/>
                <a:cs typeface="Times New Roman"/>
              </a:rPr>
              <a:t>y</a:t>
            </a:r>
            <a:r>
              <a:rPr sz="1350" spc="30" baseline="37037" dirty="0">
                <a:latin typeface="Times New Roman"/>
                <a:cs typeface="Times New Roman"/>
              </a:rPr>
              <a:t>2</a:t>
            </a:r>
            <a:endParaRPr sz="1350" baseline="37037">
              <a:latin typeface="Times New Roman"/>
              <a:cs typeface="Times New Roman"/>
            </a:endParaRP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4771253C-7106-49DB-B2B5-5B204DE84B88}"/>
              </a:ext>
            </a:extLst>
          </p:cNvPr>
          <p:cNvSpPr txBox="1"/>
          <p:nvPr/>
        </p:nvSpPr>
        <p:spPr>
          <a:xfrm>
            <a:off x="7231996" y="2297707"/>
            <a:ext cx="1002030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00" i="1" spc="15" dirty="0">
                <a:latin typeface="Times New Roman"/>
                <a:cs typeface="Times New Roman"/>
              </a:rPr>
              <a:t>f</a:t>
            </a:r>
            <a:r>
              <a:rPr sz="2200" i="1" spc="-65" dirty="0">
                <a:latin typeface="Times New Roman"/>
                <a:cs typeface="Times New Roman"/>
              </a:rPr>
              <a:t> </a:t>
            </a:r>
            <a:r>
              <a:rPr sz="2200" spc="70" dirty="0">
                <a:latin typeface="Times New Roman"/>
                <a:cs typeface="Times New Roman"/>
              </a:rPr>
              <a:t>(</a:t>
            </a:r>
            <a:r>
              <a:rPr sz="2200" i="1" spc="70" dirty="0">
                <a:latin typeface="Times New Roman"/>
                <a:cs typeface="Times New Roman"/>
              </a:rPr>
              <a:t>x</a:t>
            </a:r>
            <a:r>
              <a:rPr sz="2200" spc="70" dirty="0">
                <a:latin typeface="Times New Roman"/>
                <a:cs typeface="Times New Roman"/>
              </a:rPr>
              <a:t>,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i="1" spc="60" dirty="0">
                <a:latin typeface="Times New Roman"/>
                <a:cs typeface="Times New Roman"/>
              </a:rPr>
              <a:t>y</a:t>
            </a:r>
            <a:r>
              <a:rPr sz="2200" spc="60" dirty="0">
                <a:latin typeface="Times New Roman"/>
                <a:cs typeface="Times New Roman"/>
              </a:rPr>
              <a:t>)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35" dirty="0">
                <a:latin typeface="Symbol"/>
                <a:cs typeface="Symbol"/>
              </a:rPr>
              <a:t></a:t>
            </a:r>
            <a:endParaRPr sz="2200">
              <a:latin typeface="Symbol"/>
              <a:cs typeface="Symbol"/>
            </a:endParaRPr>
          </a:p>
        </p:txBody>
      </p:sp>
      <p:grpSp>
        <p:nvGrpSpPr>
          <p:cNvPr id="28" name="object 16">
            <a:extLst>
              <a:ext uri="{FF2B5EF4-FFF2-40B4-BE49-F238E27FC236}">
                <a16:creationId xmlns:a16="http://schemas.microsoft.com/office/drawing/2014/main" id="{0351FCA5-436F-4FEE-B349-D74BD212F8D7}"/>
              </a:ext>
            </a:extLst>
          </p:cNvPr>
          <p:cNvGrpSpPr/>
          <p:nvPr/>
        </p:nvGrpSpPr>
        <p:grpSpPr>
          <a:xfrm>
            <a:off x="8162963" y="5383728"/>
            <a:ext cx="822325" cy="367030"/>
            <a:chOff x="3157192" y="5148938"/>
            <a:chExt cx="822325" cy="367030"/>
          </a:xfrm>
        </p:grpSpPr>
        <p:sp>
          <p:nvSpPr>
            <p:cNvPr id="29" name="object 17">
              <a:extLst>
                <a:ext uri="{FF2B5EF4-FFF2-40B4-BE49-F238E27FC236}">
                  <a16:creationId xmlns:a16="http://schemas.microsoft.com/office/drawing/2014/main" id="{ABB4786F-A98B-4118-9ECF-A62D79305361}"/>
                </a:ext>
              </a:extLst>
            </p:cNvPr>
            <p:cNvSpPr/>
            <p:nvPr/>
          </p:nvSpPr>
          <p:spPr>
            <a:xfrm>
              <a:off x="3400937" y="5394678"/>
              <a:ext cx="38735" cy="22860"/>
            </a:xfrm>
            <a:custGeom>
              <a:avLst/>
              <a:gdLst/>
              <a:ahLst/>
              <a:cxnLst/>
              <a:rect l="l" t="t" r="r" b="b"/>
              <a:pathLst>
                <a:path w="38735" h="22860">
                  <a:moveTo>
                    <a:pt x="0" y="22394"/>
                  </a:moveTo>
                  <a:lnTo>
                    <a:pt x="38352" y="0"/>
                  </a:lnTo>
                </a:path>
              </a:pathLst>
            </a:custGeom>
            <a:ln w="121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18">
              <a:extLst>
                <a:ext uri="{FF2B5EF4-FFF2-40B4-BE49-F238E27FC236}">
                  <a16:creationId xmlns:a16="http://schemas.microsoft.com/office/drawing/2014/main" id="{07A7A7D0-4AD3-4601-A4C3-1C2B975907F5}"/>
                </a:ext>
              </a:extLst>
            </p:cNvPr>
            <p:cNvSpPr/>
            <p:nvPr/>
          </p:nvSpPr>
          <p:spPr>
            <a:xfrm>
              <a:off x="3439289" y="5401336"/>
              <a:ext cx="55880" cy="102235"/>
            </a:xfrm>
            <a:custGeom>
              <a:avLst/>
              <a:gdLst/>
              <a:ahLst/>
              <a:cxnLst/>
              <a:rect l="l" t="t" r="r" b="b"/>
              <a:pathLst>
                <a:path w="55879" h="102235">
                  <a:moveTo>
                    <a:pt x="0" y="0"/>
                  </a:moveTo>
                  <a:lnTo>
                    <a:pt x="55672" y="101682"/>
                  </a:lnTo>
                </a:path>
              </a:pathLst>
            </a:custGeom>
            <a:ln w="252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19">
              <a:extLst>
                <a:ext uri="{FF2B5EF4-FFF2-40B4-BE49-F238E27FC236}">
                  <a16:creationId xmlns:a16="http://schemas.microsoft.com/office/drawing/2014/main" id="{3F7F4B65-5E9F-444B-83C7-0BE57B03D7B1}"/>
                </a:ext>
              </a:extLst>
            </p:cNvPr>
            <p:cNvSpPr/>
            <p:nvPr/>
          </p:nvSpPr>
          <p:spPr>
            <a:xfrm>
              <a:off x="3157192" y="5154991"/>
              <a:ext cx="822325" cy="348615"/>
            </a:xfrm>
            <a:custGeom>
              <a:avLst/>
              <a:gdLst/>
              <a:ahLst/>
              <a:cxnLst/>
              <a:rect l="l" t="t" r="r" b="b"/>
              <a:pathLst>
                <a:path w="822325" h="348614">
                  <a:moveTo>
                    <a:pt x="344573" y="348028"/>
                  </a:moveTo>
                  <a:lnTo>
                    <a:pt x="418212" y="44179"/>
                  </a:lnTo>
                </a:path>
                <a:path w="822325" h="348614">
                  <a:moveTo>
                    <a:pt x="418212" y="44179"/>
                  </a:moveTo>
                  <a:lnTo>
                    <a:pt x="796802" y="44179"/>
                  </a:lnTo>
                </a:path>
                <a:path w="822325" h="348614">
                  <a:moveTo>
                    <a:pt x="0" y="0"/>
                  </a:moveTo>
                  <a:lnTo>
                    <a:pt x="822170" y="0"/>
                  </a:lnTo>
                </a:path>
              </a:pathLst>
            </a:custGeom>
            <a:ln w="122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20">
            <a:extLst>
              <a:ext uri="{FF2B5EF4-FFF2-40B4-BE49-F238E27FC236}">
                <a16:creationId xmlns:a16="http://schemas.microsoft.com/office/drawing/2014/main" id="{A408F22B-0525-47FC-865E-4E3AD12E0DB5}"/>
              </a:ext>
            </a:extLst>
          </p:cNvPr>
          <p:cNvSpPr/>
          <p:nvPr/>
        </p:nvSpPr>
        <p:spPr>
          <a:xfrm>
            <a:off x="9183101" y="5171299"/>
            <a:ext cx="460375" cy="0"/>
          </a:xfrm>
          <a:custGeom>
            <a:avLst/>
            <a:gdLst/>
            <a:ahLst/>
            <a:cxnLst/>
            <a:rect l="l" t="t" r="r" b="b"/>
            <a:pathLst>
              <a:path w="460375">
                <a:moveTo>
                  <a:pt x="0" y="0"/>
                </a:moveTo>
                <a:lnTo>
                  <a:pt x="460253" y="0"/>
                </a:lnTo>
              </a:path>
            </a:pathLst>
          </a:custGeom>
          <a:ln w="605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21">
            <a:extLst>
              <a:ext uri="{FF2B5EF4-FFF2-40B4-BE49-F238E27FC236}">
                <a16:creationId xmlns:a16="http://schemas.microsoft.com/office/drawing/2014/main" id="{A52BB9A3-EE00-4C5F-8422-54CF744D0FB7}"/>
              </a:ext>
            </a:extLst>
          </p:cNvPr>
          <p:cNvSpPr txBox="1"/>
          <p:nvPr/>
        </p:nvSpPr>
        <p:spPr>
          <a:xfrm>
            <a:off x="8486189" y="4962474"/>
            <a:ext cx="17970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spc="35" dirty="0"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4" name="object 22">
            <a:extLst>
              <a:ext uri="{FF2B5EF4-FFF2-40B4-BE49-F238E27FC236}">
                <a16:creationId xmlns:a16="http://schemas.microsoft.com/office/drawing/2014/main" id="{C98A1A41-4132-4EE3-85AD-90F395B22668}"/>
              </a:ext>
            </a:extLst>
          </p:cNvPr>
          <p:cNvSpPr txBox="1"/>
          <p:nvPr/>
        </p:nvSpPr>
        <p:spPr>
          <a:xfrm>
            <a:off x="8147173" y="5389762"/>
            <a:ext cx="770890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2120" algn="l"/>
              </a:tabLst>
            </a:pPr>
            <a:r>
              <a:rPr sz="2500" spc="-50" dirty="0">
                <a:latin typeface="Symbol"/>
                <a:cs typeface="Symbol"/>
              </a:rPr>
              <a:t></a:t>
            </a:r>
            <a:r>
              <a:rPr sz="2500" spc="-50" dirty="0">
                <a:latin typeface="Times New Roman"/>
                <a:cs typeface="Times New Roman"/>
              </a:rPr>
              <a:t>	</a:t>
            </a:r>
            <a:r>
              <a:rPr sz="2350" spc="-100" dirty="0">
                <a:latin typeface="Times New Roman"/>
                <a:cs typeface="Times New Roman"/>
              </a:rPr>
              <a:t>2</a:t>
            </a:r>
            <a:r>
              <a:rPr sz="2500" spc="-45" dirty="0">
                <a:latin typeface="Symbol"/>
                <a:cs typeface="Symbol"/>
              </a:rPr>
              <a:t>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35" name="object 23">
            <a:extLst>
              <a:ext uri="{FF2B5EF4-FFF2-40B4-BE49-F238E27FC236}">
                <a16:creationId xmlns:a16="http://schemas.microsoft.com/office/drawing/2014/main" id="{A66E380E-CE14-4228-9F20-3B4049E40C57}"/>
              </a:ext>
            </a:extLst>
          </p:cNvPr>
          <p:cNvSpPr txBox="1"/>
          <p:nvPr/>
        </p:nvSpPr>
        <p:spPr>
          <a:xfrm>
            <a:off x="8994058" y="5055684"/>
            <a:ext cx="597535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3525" i="1" spc="44" baseline="-17730" dirty="0">
                <a:latin typeface="Times New Roman"/>
                <a:cs typeface="Times New Roman"/>
              </a:rPr>
              <a:t>e</a:t>
            </a:r>
            <a:r>
              <a:rPr sz="3525" i="1" spc="187" baseline="-17730" dirty="0">
                <a:latin typeface="Times New Roman"/>
                <a:cs typeface="Times New Roman"/>
              </a:rPr>
              <a:t> </a:t>
            </a:r>
            <a:r>
              <a:rPr sz="1350" spc="5" dirty="0">
                <a:latin typeface="Times New Roman"/>
                <a:cs typeface="Times New Roman"/>
              </a:rPr>
              <a:t>2</a:t>
            </a:r>
            <a:r>
              <a:rPr sz="1450" spc="-25" dirty="0">
                <a:latin typeface="Symbol"/>
                <a:cs typeface="Symbol"/>
              </a:rPr>
              <a:t></a:t>
            </a:r>
            <a:r>
              <a:rPr sz="1450" spc="-85" dirty="0">
                <a:latin typeface="Times New Roman"/>
                <a:cs typeface="Times New Roman"/>
              </a:rPr>
              <a:t> </a:t>
            </a:r>
            <a:r>
              <a:rPr sz="1425" spc="37" baseline="35087" dirty="0">
                <a:latin typeface="Times New Roman"/>
                <a:cs typeface="Times New Roman"/>
              </a:rPr>
              <a:t>2</a:t>
            </a:r>
            <a:endParaRPr sz="1425" baseline="35087">
              <a:latin typeface="Times New Roman"/>
              <a:cs typeface="Times New Roman"/>
            </a:endParaRPr>
          </a:p>
        </p:txBody>
      </p:sp>
      <p:sp>
        <p:nvSpPr>
          <p:cNvPr id="36" name="object 24">
            <a:extLst>
              <a:ext uri="{FF2B5EF4-FFF2-40B4-BE49-F238E27FC236}">
                <a16:creationId xmlns:a16="http://schemas.microsoft.com/office/drawing/2014/main" id="{295C61BE-9EF4-49E2-A644-132CAF0F6339}"/>
              </a:ext>
            </a:extLst>
          </p:cNvPr>
          <p:cNvSpPr txBox="1"/>
          <p:nvPr/>
        </p:nvSpPr>
        <p:spPr>
          <a:xfrm>
            <a:off x="9151181" y="4917707"/>
            <a:ext cx="50482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350" i="1" spc="120" dirty="0">
                <a:latin typeface="Times New Roman"/>
                <a:cs typeface="Times New Roman"/>
              </a:rPr>
              <a:t>i</a:t>
            </a:r>
            <a:r>
              <a:rPr sz="1425" spc="37" baseline="35087" dirty="0">
                <a:latin typeface="Times New Roman"/>
                <a:cs typeface="Times New Roman"/>
              </a:rPr>
              <a:t>2</a:t>
            </a:r>
            <a:r>
              <a:rPr sz="1425" spc="-37" baseline="35087" dirty="0">
                <a:latin typeface="Times New Roman"/>
                <a:cs typeface="Times New Roman"/>
              </a:rPr>
              <a:t> </a:t>
            </a:r>
            <a:r>
              <a:rPr sz="1350" spc="30" dirty="0">
                <a:latin typeface="Symbol"/>
                <a:cs typeface="Symbol"/>
              </a:rPr>
              <a:t></a:t>
            </a:r>
            <a:r>
              <a:rPr sz="1350" spc="5" dirty="0">
                <a:latin typeface="Times New Roman"/>
                <a:cs typeface="Times New Roman"/>
              </a:rPr>
              <a:t> </a:t>
            </a:r>
            <a:r>
              <a:rPr sz="1350" i="1" spc="15" dirty="0">
                <a:latin typeface="Times New Roman"/>
                <a:cs typeface="Times New Roman"/>
              </a:rPr>
              <a:t>j</a:t>
            </a:r>
            <a:r>
              <a:rPr sz="1350" i="1" spc="-204" dirty="0">
                <a:latin typeface="Times New Roman"/>
                <a:cs typeface="Times New Roman"/>
              </a:rPr>
              <a:t> </a:t>
            </a:r>
            <a:r>
              <a:rPr sz="1425" spc="37" baseline="35087" dirty="0">
                <a:latin typeface="Times New Roman"/>
                <a:cs typeface="Times New Roman"/>
              </a:rPr>
              <a:t>2</a:t>
            </a:r>
            <a:endParaRPr sz="1425" baseline="35087">
              <a:latin typeface="Times New Roman"/>
              <a:cs typeface="Times New Roman"/>
            </a:endParaRPr>
          </a:p>
        </p:txBody>
      </p:sp>
      <p:sp>
        <p:nvSpPr>
          <p:cNvPr id="37" name="object 25">
            <a:extLst>
              <a:ext uri="{FF2B5EF4-FFF2-40B4-BE49-F238E27FC236}">
                <a16:creationId xmlns:a16="http://schemas.microsoft.com/office/drawing/2014/main" id="{DCC1FC69-95C2-4FD0-B284-621642F2F593}"/>
              </a:ext>
            </a:extLst>
          </p:cNvPr>
          <p:cNvSpPr txBox="1"/>
          <p:nvPr/>
        </p:nvSpPr>
        <p:spPr>
          <a:xfrm>
            <a:off x="7160452" y="5151918"/>
            <a:ext cx="944244" cy="3867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50" i="1" spc="15" dirty="0">
                <a:latin typeface="Times New Roman"/>
                <a:cs typeface="Times New Roman"/>
              </a:rPr>
              <a:t>f</a:t>
            </a:r>
            <a:r>
              <a:rPr sz="2350" i="1" spc="-185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[</a:t>
            </a:r>
            <a:r>
              <a:rPr sz="2350" i="1" spc="45" dirty="0">
                <a:latin typeface="Times New Roman"/>
                <a:cs typeface="Times New Roman"/>
              </a:rPr>
              <a:t>i</a:t>
            </a:r>
            <a:r>
              <a:rPr sz="2350" spc="15" dirty="0">
                <a:latin typeface="Times New Roman"/>
                <a:cs typeface="Times New Roman"/>
              </a:rPr>
              <a:t>,</a:t>
            </a:r>
            <a:r>
              <a:rPr sz="2350" spc="140" dirty="0">
                <a:latin typeface="Times New Roman"/>
                <a:cs typeface="Times New Roman"/>
              </a:rPr>
              <a:t> </a:t>
            </a:r>
            <a:r>
              <a:rPr sz="2350" i="1" spc="120" dirty="0">
                <a:latin typeface="Times New Roman"/>
                <a:cs typeface="Times New Roman"/>
              </a:rPr>
              <a:t>j</a:t>
            </a:r>
            <a:r>
              <a:rPr sz="2350" spc="20" dirty="0">
                <a:latin typeface="Times New Roman"/>
                <a:cs typeface="Times New Roman"/>
              </a:rPr>
              <a:t>]</a:t>
            </a:r>
            <a:r>
              <a:rPr sz="2350" spc="-170" dirty="0">
                <a:latin typeface="Times New Roman"/>
                <a:cs typeface="Times New Roman"/>
              </a:rPr>
              <a:t> </a:t>
            </a:r>
            <a:r>
              <a:rPr sz="2350" spc="35" dirty="0">
                <a:latin typeface="Symbol"/>
                <a:cs typeface="Symbol"/>
              </a:rPr>
              <a:t>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1E4A9D2E-491F-4BB4-8444-C2BB921C1E54}"/>
              </a:ext>
            </a:extLst>
          </p:cNvPr>
          <p:cNvSpPr txBox="1"/>
          <p:nvPr/>
        </p:nvSpPr>
        <p:spPr>
          <a:xfrm>
            <a:off x="6488450" y="1738849"/>
            <a:ext cx="2046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Continuous</a:t>
            </a:r>
            <a:r>
              <a:rPr sz="1800" spc="-2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function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39" name="object 27">
            <a:extLst>
              <a:ext uri="{FF2B5EF4-FFF2-40B4-BE49-F238E27FC236}">
                <a16:creationId xmlns:a16="http://schemas.microsoft.com/office/drawing/2014/main" id="{47FF0949-25F7-4125-8F8A-A66C10054E8A}"/>
              </a:ext>
            </a:extLst>
          </p:cNvPr>
          <p:cNvSpPr txBox="1"/>
          <p:nvPr/>
        </p:nvSpPr>
        <p:spPr>
          <a:xfrm>
            <a:off x="6560858" y="4045944"/>
            <a:ext cx="166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99"/>
                </a:solidFill>
                <a:latin typeface="Arial MT"/>
                <a:cs typeface="Arial MT"/>
              </a:rPr>
              <a:t>Discrete</a:t>
            </a:r>
            <a:r>
              <a:rPr sz="1800" spc="-55" dirty="0">
                <a:solidFill>
                  <a:srgbClr val="000099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0099"/>
                </a:solidFill>
                <a:latin typeface="Arial MT"/>
                <a:cs typeface="Arial MT"/>
              </a:rPr>
              <a:t>version</a:t>
            </a:r>
            <a:endParaRPr sz="180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542491268"/>
      </p:ext>
    </p:extLst>
  </p:cSld>
  <p:clrMapOvr>
    <a:masterClrMapping/>
  </p:clrMapOvr>
  <p:transition spd="med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&amp; Discrete-Time Signals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553B3F-5570-4982-BD20-3CECCECE1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006475"/>
            <a:ext cx="6352959" cy="533241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>
            <a:normAutofit lnSpcReduction="10000"/>
          </a:bodyPr>
          <a:lstStyle>
            <a:lvl1pPr marL="51435" indent="-51435" algn="l" rtl="0" eaLnBrk="0" fontAlgn="base" hangingPunct="0">
              <a:lnSpc>
                <a:spcPct val="90000"/>
              </a:lnSpc>
              <a:spcBef>
                <a:spcPts val="675"/>
              </a:spcBef>
              <a:spcAft>
                <a:spcPts val="11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1653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975">
                <a:solidFill>
                  <a:srgbClr val="404040"/>
                </a:solidFill>
                <a:latin typeface="+mn-lt"/>
                <a:ea typeface="+mn-ea"/>
              </a:defRPr>
            </a:lvl2pPr>
            <a:lvl3pPr marL="318135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3pPr>
            <a:lvl4pPr marL="420370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4pPr>
            <a:lvl5pPr marL="52387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5pPr>
            <a:lvl6pPr marL="8667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6pPr>
            <a:lvl7pPr marL="12096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7pPr>
            <a:lvl8pPr marL="15525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8pPr>
            <a:lvl9pPr marL="18954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Continuous-Time Signals</a:t>
            </a:r>
          </a:p>
          <a:p>
            <a:pPr>
              <a:lnSpc>
                <a:spcPts val="2200"/>
              </a:lnSpc>
              <a:buClrTx/>
              <a:buFont typeface="Arial" panose="020B0604020202020204" pitchFamily="34" charset="0"/>
              <a:buChar char="•"/>
            </a:pP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Most signals in the real world are continuous time, as the scale is infinitesimally fine.</a:t>
            </a:r>
          </a:p>
          <a:p>
            <a:pPr>
              <a:lnSpc>
                <a:spcPts val="2200"/>
              </a:lnSpc>
              <a:buClrTx/>
              <a:buFont typeface="Arial" panose="020B0604020202020204" pitchFamily="34" charset="0"/>
              <a:buChar char="•"/>
            </a:pP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voltage, velocity, </a:t>
            </a:r>
          </a:p>
          <a:p>
            <a:pPr>
              <a:lnSpc>
                <a:spcPts val="2200"/>
              </a:lnSpc>
              <a:buClrTx/>
              <a:buFont typeface="Arial" panose="020B0604020202020204" pitchFamily="34" charset="0"/>
              <a:buChar char="•"/>
            </a:pP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Denote by 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where the time interval may be bounded (finite) or infinite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Discrete-Time Signals</a:t>
            </a:r>
          </a:p>
          <a:p>
            <a:pPr>
              <a:lnSpc>
                <a:spcPts val="2200"/>
              </a:lnSpc>
              <a:buClrTx/>
              <a:buFont typeface="Arial" panose="020B0604020202020204" pitchFamily="34" charset="0"/>
              <a:buChar char="•"/>
            </a:pP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Some real world and many digital signals are discrete time, as they are sampled</a:t>
            </a:r>
          </a:p>
          <a:p>
            <a:pPr>
              <a:lnSpc>
                <a:spcPts val="2200"/>
              </a:lnSpc>
              <a:buClrTx/>
              <a:buFont typeface="Arial" panose="020B0604020202020204" pitchFamily="34" charset="0"/>
              <a:buChar char="•"/>
            </a:pP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E.g. pixels, daily stock price (anything that a digital computer processes)</a:t>
            </a:r>
          </a:p>
          <a:p>
            <a:pPr>
              <a:lnSpc>
                <a:spcPts val="2200"/>
              </a:lnSpc>
              <a:buClrTx/>
              <a:buFont typeface="Arial" panose="020B0604020202020204" pitchFamily="34" charset="0"/>
              <a:buChar char="•"/>
            </a:pP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Denote by x[n], where n is an integer value that varies discretely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Sampled continuous signal </a:t>
            </a:r>
          </a:p>
          <a:p>
            <a:pPr marL="0" indent="0">
              <a:buClrTx/>
              <a:buNone/>
            </a:pPr>
            <a:r>
              <a:rPr lang="en-GB" altLang="zh-CN" sz="2000" b="1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20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nk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sample time</a:t>
            </a:r>
          </a:p>
        </p:txBody>
      </p:sp>
      <p:grpSp>
        <p:nvGrpSpPr>
          <p:cNvPr id="8" name="Group 51">
            <a:extLst>
              <a:ext uri="{FF2B5EF4-FFF2-40B4-BE49-F238E27FC236}">
                <a16:creationId xmlns:a16="http://schemas.microsoft.com/office/drawing/2014/main" id="{CB3C9517-2E8F-4E4F-8481-C1D4DEBB2DD4}"/>
              </a:ext>
            </a:extLst>
          </p:cNvPr>
          <p:cNvGrpSpPr>
            <a:grpSpLocks/>
          </p:cNvGrpSpPr>
          <p:nvPr/>
        </p:nvGrpSpPr>
        <p:grpSpPr bwMode="auto">
          <a:xfrm>
            <a:off x="7306677" y="1589844"/>
            <a:ext cx="3783012" cy="1527175"/>
            <a:chOff x="3089" y="912"/>
            <a:chExt cx="2383" cy="962"/>
          </a:xfrm>
        </p:grpSpPr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B6AB3CDC-9D6A-42F5-8FE4-09F12D98E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1" y="1606"/>
              <a:ext cx="22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0A0A5626-5E90-464A-9957-E44382A597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1" y="912"/>
              <a:ext cx="0" cy="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7C5A0ACD-F24B-4C98-9900-C93F8D1D2A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9" y="912"/>
              <a:ext cx="34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altLang="zh-CN"/>
                <a:t>x(t)</a:t>
              </a:r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D038F3AB-D815-48CD-A46B-7B0785A9B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4" y="1059"/>
              <a:ext cx="2083" cy="815"/>
            </a:xfrm>
            <a:custGeom>
              <a:avLst/>
              <a:gdLst>
                <a:gd name="T0" fmla="*/ 0 w 3024"/>
                <a:gd name="T1" fmla="*/ 304 h 1240"/>
                <a:gd name="T2" fmla="*/ 432 w 3024"/>
                <a:gd name="T3" fmla="*/ 16 h 1240"/>
                <a:gd name="T4" fmla="*/ 816 w 3024"/>
                <a:gd name="T5" fmla="*/ 400 h 1240"/>
                <a:gd name="T6" fmla="*/ 1296 w 3024"/>
                <a:gd name="T7" fmla="*/ 1216 h 1240"/>
                <a:gd name="T8" fmla="*/ 1728 w 3024"/>
                <a:gd name="T9" fmla="*/ 544 h 1240"/>
                <a:gd name="T10" fmla="*/ 2112 w 3024"/>
                <a:gd name="T11" fmla="*/ 256 h 1240"/>
                <a:gd name="T12" fmla="*/ 3024 w 3024"/>
                <a:gd name="T13" fmla="*/ 208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4" h="1240">
                  <a:moveTo>
                    <a:pt x="0" y="304"/>
                  </a:moveTo>
                  <a:cubicBezTo>
                    <a:pt x="148" y="152"/>
                    <a:pt x="296" y="0"/>
                    <a:pt x="432" y="16"/>
                  </a:cubicBezTo>
                  <a:cubicBezTo>
                    <a:pt x="568" y="32"/>
                    <a:pt x="672" y="200"/>
                    <a:pt x="816" y="400"/>
                  </a:cubicBezTo>
                  <a:cubicBezTo>
                    <a:pt x="960" y="600"/>
                    <a:pt x="1144" y="1192"/>
                    <a:pt x="1296" y="1216"/>
                  </a:cubicBezTo>
                  <a:cubicBezTo>
                    <a:pt x="1448" y="1240"/>
                    <a:pt x="1592" y="704"/>
                    <a:pt x="1728" y="544"/>
                  </a:cubicBezTo>
                  <a:cubicBezTo>
                    <a:pt x="1864" y="384"/>
                    <a:pt x="1896" y="312"/>
                    <a:pt x="2112" y="256"/>
                  </a:cubicBezTo>
                  <a:cubicBezTo>
                    <a:pt x="2328" y="200"/>
                    <a:pt x="2676" y="204"/>
                    <a:pt x="3024" y="208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4ADE21C0-B447-410A-890F-B5F3A964C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1" y="1622"/>
              <a:ext cx="1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altLang="zh-CN"/>
                <a:t>t</a:t>
              </a:r>
            </a:p>
          </p:txBody>
        </p:sp>
      </p:grpSp>
      <p:grpSp>
        <p:nvGrpSpPr>
          <p:cNvPr id="14" name="Group 50">
            <a:extLst>
              <a:ext uri="{FF2B5EF4-FFF2-40B4-BE49-F238E27FC236}">
                <a16:creationId xmlns:a16="http://schemas.microsoft.com/office/drawing/2014/main" id="{6D0EB093-9FAF-4016-9436-1D1838F71EC9}"/>
              </a:ext>
            </a:extLst>
          </p:cNvPr>
          <p:cNvGrpSpPr>
            <a:grpSpLocks/>
          </p:cNvGrpSpPr>
          <p:nvPr/>
        </p:nvGrpSpPr>
        <p:grpSpPr bwMode="auto">
          <a:xfrm>
            <a:off x="7355890" y="4363207"/>
            <a:ext cx="3859213" cy="1646237"/>
            <a:chOff x="3120" y="2544"/>
            <a:chExt cx="2431" cy="1037"/>
          </a:xfrm>
        </p:grpSpPr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CE5DDE53-1E80-4802-BB1A-4CBB88D08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0" y="3334"/>
              <a:ext cx="22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539AF3B5-77E2-4331-AF43-4A23828D23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2" y="2544"/>
              <a:ext cx="0" cy="9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CBB56AE6-5EB3-411A-A85D-96DA3E1C2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640"/>
              <a:ext cx="3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altLang="zh-CN" dirty="0"/>
                <a:t>x[n]</a:t>
              </a: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AFD4CDD2-7088-478E-93E6-48AA091AD5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3350"/>
              <a:ext cx="1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altLang="zh-CN"/>
                <a:t>n</a:t>
              </a:r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D6079F74-506C-43AF-8070-0F10DD1E2B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7" y="3096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Oval 21">
              <a:extLst>
                <a:ext uri="{FF2B5EF4-FFF2-40B4-BE49-F238E27FC236}">
                  <a16:creationId xmlns:a16="http://schemas.microsoft.com/office/drawing/2014/main" id="{094023DA-6955-444B-8229-E265490EB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305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4">
              <a:extLst>
                <a:ext uri="{FF2B5EF4-FFF2-40B4-BE49-F238E27FC236}">
                  <a16:creationId xmlns:a16="http://schemas.microsoft.com/office/drawing/2014/main" id="{C3324D51-AD9C-43E7-9F47-ED6BD2B4F3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9" y="3144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Oval 25">
              <a:extLst>
                <a:ext uri="{FF2B5EF4-FFF2-40B4-BE49-F238E27FC236}">
                  <a16:creationId xmlns:a16="http://schemas.microsoft.com/office/drawing/2014/main" id="{AE995563-84A8-468E-B349-F6534649A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" y="312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7">
              <a:extLst>
                <a:ext uri="{FF2B5EF4-FFF2-40B4-BE49-F238E27FC236}">
                  <a16:creationId xmlns:a16="http://schemas.microsoft.com/office/drawing/2014/main" id="{E6289265-1795-43B6-B5F2-4A9E21C324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1" y="3146"/>
              <a:ext cx="0" cy="18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Oval 28">
              <a:extLst>
                <a:ext uri="{FF2B5EF4-FFF2-40B4-BE49-F238E27FC236}">
                  <a16:creationId xmlns:a16="http://schemas.microsoft.com/office/drawing/2014/main" id="{CCE41F55-5A5F-48C8-B7C4-C34792875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312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30">
              <a:extLst>
                <a:ext uri="{FF2B5EF4-FFF2-40B4-BE49-F238E27FC236}">
                  <a16:creationId xmlns:a16="http://schemas.microsoft.com/office/drawing/2014/main" id="{6FE4DE03-25CD-45E8-ABB9-67DB6CB781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3" y="3092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Oval 31">
              <a:extLst>
                <a:ext uri="{FF2B5EF4-FFF2-40B4-BE49-F238E27FC236}">
                  <a16:creationId xmlns:a16="http://schemas.microsoft.com/office/drawing/2014/main" id="{9DA8F205-107D-48D5-BB55-EA97F7A29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30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33">
              <a:extLst>
                <a:ext uri="{FF2B5EF4-FFF2-40B4-BE49-F238E27FC236}">
                  <a16:creationId xmlns:a16="http://schemas.microsoft.com/office/drawing/2014/main" id="{B5DA37DD-949E-4525-A801-32777E3F3E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5" y="2933"/>
              <a:ext cx="0" cy="39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Oval 34">
              <a:extLst>
                <a:ext uri="{FF2B5EF4-FFF2-40B4-BE49-F238E27FC236}">
                  <a16:creationId xmlns:a16="http://schemas.microsoft.com/office/drawing/2014/main" id="{B9C67451-31DE-429A-B62A-8B9F88282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292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36">
              <a:extLst>
                <a:ext uri="{FF2B5EF4-FFF2-40B4-BE49-F238E27FC236}">
                  <a16:creationId xmlns:a16="http://schemas.microsoft.com/office/drawing/2014/main" id="{296107DA-0544-455A-BFF5-B7BB502B2F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17" y="2801"/>
              <a:ext cx="0" cy="53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Oval 37">
              <a:extLst>
                <a:ext uri="{FF2B5EF4-FFF2-40B4-BE49-F238E27FC236}">
                  <a16:creationId xmlns:a16="http://schemas.microsoft.com/office/drawing/2014/main" id="{BAD4391D-A481-4E7D-AC00-609D8F6E0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1" y="278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Line 39">
              <a:extLst>
                <a:ext uri="{FF2B5EF4-FFF2-40B4-BE49-F238E27FC236}">
                  <a16:creationId xmlns:a16="http://schemas.microsoft.com/office/drawing/2014/main" id="{AF4CD20B-F903-4032-ABCC-8BC9213BF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9" y="2714"/>
              <a:ext cx="0" cy="61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Oval 40">
              <a:extLst>
                <a:ext uri="{FF2B5EF4-FFF2-40B4-BE49-F238E27FC236}">
                  <a16:creationId xmlns:a16="http://schemas.microsoft.com/office/drawing/2014/main" id="{4B2EB67B-E3B7-4517-9517-149EAED9F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26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42">
              <a:extLst>
                <a:ext uri="{FF2B5EF4-FFF2-40B4-BE49-F238E27FC236}">
                  <a16:creationId xmlns:a16="http://schemas.microsoft.com/office/drawing/2014/main" id="{C09C27E3-DBC0-428F-847A-B102B1B11A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01" y="2723"/>
              <a:ext cx="0" cy="60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Oval 43">
              <a:extLst>
                <a:ext uri="{FF2B5EF4-FFF2-40B4-BE49-F238E27FC236}">
                  <a16:creationId xmlns:a16="http://schemas.microsoft.com/office/drawing/2014/main" id="{01FEAD9E-5D67-41C5-97D6-CBA59D3E9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" y="26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" name="Line 45">
              <a:extLst>
                <a:ext uri="{FF2B5EF4-FFF2-40B4-BE49-F238E27FC236}">
                  <a16:creationId xmlns:a16="http://schemas.microsoft.com/office/drawing/2014/main" id="{C7B478BC-73D1-4C36-86E4-34C2DB59F6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93" y="2807"/>
              <a:ext cx="0" cy="5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Oval 46">
              <a:extLst>
                <a:ext uri="{FF2B5EF4-FFF2-40B4-BE49-F238E27FC236}">
                  <a16:creationId xmlns:a16="http://schemas.microsoft.com/office/drawing/2014/main" id="{D14546DA-5A92-460C-8177-59B7DA72A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7" y="278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48">
              <a:extLst>
                <a:ext uri="{FF2B5EF4-FFF2-40B4-BE49-F238E27FC236}">
                  <a16:creationId xmlns:a16="http://schemas.microsoft.com/office/drawing/2014/main" id="{0C54F935-AA47-4CC1-94C4-7269D79A16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5" y="2972"/>
              <a:ext cx="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Oval 49">
              <a:extLst>
                <a:ext uri="{FF2B5EF4-FFF2-40B4-BE49-F238E27FC236}">
                  <a16:creationId xmlns:a16="http://schemas.microsoft.com/office/drawing/2014/main" id="{62A4A19F-9062-4CCA-8FE7-22378391F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9" y="292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380980"/>
      </p:ext>
    </p:extLst>
  </p:cSld>
  <p:clrMapOvr>
    <a:masterClrMapping/>
  </p:clrMapOvr>
  <p:transition spd="med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B4A8F-4EBC-4E3D-8F11-9510FF53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连续时间与离散时间信号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5CF67-B716-412C-80DA-9CFA8A7DE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1095037" cy="4775200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对连续时间信号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可以是任意值（无限个数的值）；</a:t>
            </a: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对离散时间信号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为有限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个数的值；</a:t>
            </a: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A0FF3A-A5D9-4C1F-8CE5-9D56F94C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grpSp>
        <p:nvGrpSpPr>
          <p:cNvPr id="5" name="Group 51">
            <a:extLst>
              <a:ext uri="{FF2B5EF4-FFF2-40B4-BE49-F238E27FC236}">
                <a16:creationId xmlns:a16="http://schemas.microsoft.com/office/drawing/2014/main" id="{50FA1406-5C1B-4EC8-B3DB-409706D40C64}"/>
              </a:ext>
            </a:extLst>
          </p:cNvPr>
          <p:cNvGrpSpPr>
            <a:grpSpLocks/>
          </p:cNvGrpSpPr>
          <p:nvPr/>
        </p:nvGrpSpPr>
        <p:grpSpPr bwMode="auto">
          <a:xfrm>
            <a:off x="4249422" y="1635442"/>
            <a:ext cx="3783012" cy="1527175"/>
            <a:chOff x="3089" y="912"/>
            <a:chExt cx="2383" cy="962"/>
          </a:xfrm>
        </p:grpSpPr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E7D0156E-C0A1-49B5-A620-1823DA992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1" y="1606"/>
              <a:ext cx="22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99FCD6A6-340D-46C3-A43F-684B67112E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1" y="912"/>
              <a:ext cx="0" cy="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A12F0054-CC36-4D0B-8E83-9D026E7FB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9" y="912"/>
              <a:ext cx="34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altLang="zh-CN"/>
                <a:t>x(t)</a:t>
              </a: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C8DEDBD4-3E11-4EB7-A123-C5B11A17E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4" y="1059"/>
              <a:ext cx="2083" cy="815"/>
            </a:xfrm>
            <a:custGeom>
              <a:avLst/>
              <a:gdLst>
                <a:gd name="T0" fmla="*/ 0 w 3024"/>
                <a:gd name="T1" fmla="*/ 304 h 1240"/>
                <a:gd name="T2" fmla="*/ 432 w 3024"/>
                <a:gd name="T3" fmla="*/ 16 h 1240"/>
                <a:gd name="T4" fmla="*/ 816 w 3024"/>
                <a:gd name="T5" fmla="*/ 400 h 1240"/>
                <a:gd name="T6" fmla="*/ 1296 w 3024"/>
                <a:gd name="T7" fmla="*/ 1216 h 1240"/>
                <a:gd name="T8" fmla="*/ 1728 w 3024"/>
                <a:gd name="T9" fmla="*/ 544 h 1240"/>
                <a:gd name="T10" fmla="*/ 2112 w 3024"/>
                <a:gd name="T11" fmla="*/ 256 h 1240"/>
                <a:gd name="T12" fmla="*/ 3024 w 3024"/>
                <a:gd name="T13" fmla="*/ 208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4" h="1240">
                  <a:moveTo>
                    <a:pt x="0" y="304"/>
                  </a:moveTo>
                  <a:cubicBezTo>
                    <a:pt x="148" y="152"/>
                    <a:pt x="296" y="0"/>
                    <a:pt x="432" y="16"/>
                  </a:cubicBezTo>
                  <a:cubicBezTo>
                    <a:pt x="568" y="32"/>
                    <a:pt x="672" y="200"/>
                    <a:pt x="816" y="400"/>
                  </a:cubicBezTo>
                  <a:cubicBezTo>
                    <a:pt x="960" y="600"/>
                    <a:pt x="1144" y="1192"/>
                    <a:pt x="1296" y="1216"/>
                  </a:cubicBezTo>
                  <a:cubicBezTo>
                    <a:pt x="1448" y="1240"/>
                    <a:pt x="1592" y="704"/>
                    <a:pt x="1728" y="544"/>
                  </a:cubicBezTo>
                  <a:cubicBezTo>
                    <a:pt x="1864" y="384"/>
                    <a:pt x="1896" y="312"/>
                    <a:pt x="2112" y="256"/>
                  </a:cubicBezTo>
                  <a:cubicBezTo>
                    <a:pt x="2328" y="200"/>
                    <a:pt x="2676" y="204"/>
                    <a:pt x="3024" y="208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39F14B33-B100-4463-B6DF-E260D20FE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1" y="1622"/>
              <a:ext cx="1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altLang="zh-CN"/>
                <a:t>t</a:t>
              </a:r>
            </a:p>
          </p:txBody>
        </p:sp>
      </p:grpSp>
      <p:grpSp>
        <p:nvGrpSpPr>
          <p:cNvPr id="11" name="Group 50">
            <a:extLst>
              <a:ext uri="{FF2B5EF4-FFF2-40B4-BE49-F238E27FC236}">
                <a16:creationId xmlns:a16="http://schemas.microsoft.com/office/drawing/2014/main" id="{7226A510-C802-4335-82A9-526DDAD5D208}"/>
              </a:ext>
            </a:extLst>
          </p:cNvPr>
          <p:cNvGrpSpPr>
            <a:grpSpLocks/>
          </p:cNvGrpSpPr>
          <p:nvPr/>
        </p:nvGrpSpPr>
        <p:grpSpPr bwMode="auto">
          <a:xfrm>
            <a:off x="4257674" y="4030979"/>
            <a:ext cx="3859213" cy="1646237"/>
            <a:chOff x="3120" y="2544"/>
            <a:chExt cx="2431" cy="1037"/>
          </a:xfrm>
        </p:grpSpPr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6B8E43CF-61EF-4180-B476-05835064C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0" y="3334"/>
              <a:ext cx="22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43B5D6CD-FF93-46AA-9A81-70BFC635E5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2" y="2544"/>
              <a:ext cx="0" cy="9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7BB92A60-6380-483E-B9DF-A3C13E298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640"/>
              <a:ext cx="3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altLang="zh-CN" dirty="0"/>
                <a:t>x[n]</a:t>
              </a: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5790265D-78D7-4BED-9191-644BA3A2D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3350"/>
              <a:ext cx="1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altLang="zh-CN"/>
                <a:t>n</a:t>
              </a:r>
            </a:p>
          </p:txBody>
        </p:sp>
        <p:sp>
          <p:nvSpPr>
            <p:cNvPr id="16" name="Line 20">
              <a:extLst>
                <a:ext uri="{FF2B5EF4-FFF2-40B4-BE49-F238E27FC236}">
                  <a16:creationId xmlns:a16="http://schemas.microsoft.com/office/drawing/2014/main" id="{104358DE-5978-409D-B3BC-1F2C814D85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7" y="3096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21">
              <a:extLst>
                <a:ext uri="{FF2B5EF4-FFF2-40B4-BE49-F238E27FC236}">
                  <a16:creationId xmlns:a16="http://schemas.microsoft.com/office/drawing/2014/main" id="{934D14A3-2650-42D1-8581-0DD2B505E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305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24">
              <a:extLst>
                <a:ext uri="{FF2B5EF4-FFF2-40B4-BE49-F238E27FC236}">
                  <a16:creationId xmlns:a16="http://schemas.microsoft.com/office/drawing/2014/main" id="{7F58BC74-9CA6-4624-8BE7-59BD7DC1C7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9" y="3144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Oval 25">
              <a:extLst>
                <a:ext uri="{FF2B5EF4-FFF2-40B4-BE49-F238E27FC236}">
                  <a16:creationId xmlns:a16="http://schemas.microsoft.com/office/drawing/2014/main" id="{23806DCE-4150-4413-8132-7EE5DE371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" y="312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7">
              <a:extLst>
                <a:ext uri="{FF2B5EF4-FFF2-40B4-BE49-F238E27FC236}">
                  <a16:creationId xmlns:a16="http://schemas.microsoft.com/office/drawing/2014/main" id="{FCFBC71A-16C8-442B-9552-0A83C84E4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1" y="3146"/>
              <a:ext cx="0" cy="18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28">
              <a:extLst>
                <a:ext uri="{FF2B5EF4-FFF2-40B4-BE49-F238E27FC236}">
                  <a16:creationId xmlns:a16="http://schemas.microsoft.com/office/drawing/2014/main" id="{A9978932-A2D5-4F5B-9E8E-89267A42C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312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30">
              <a:extLst>
                <a:ext uri="{FF2B5EF4-FFF2-40B4-BE49-F238E27FC236}">
                  <a16:creationId xmlns:a16="http://schemas.microsoft.com/office/drawing/2014/main" id="{9535EF92-C29E-4F20-9907-8AACCA4E94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3" y="3092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Oval 31">
              <a:extLst>
                <a:ext uri="{FF2B5EF4-FFF2-40B4-BE49-F238E27FC236}">
                  <a16:creationId xmlns:a16="http://schemas.microsoft.com/office/drawing/2014/main" id="{C0A0D743-40E8-42F1-A290-87B467A06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30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33">
              <a:extLst>
                <a:ext uri="{FF2B5EF4-FFF2-40B4-BE49-F238E27FC236}">
                  <a16:creationId xmlns:a16="http://schemas.microsoft.com/office/drawing/2014/main" id="{0641C573-2ED3-4987-8DD0-F360CA162D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5" y="2933"/>
              <a:ext cx="0" cy="39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Oval 34">
              <a:extLst>
                <a:ext uri="{FF2B5EF4-FFF2-40B4-BE49-F238E27FC236}">
                  <a16:creationId xmlns:a16="http://schemas.microsoft.com/office/drawing/2014/main" id="{0796461C-753F-4005-8867-9EA26CA68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292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36">
              <a:extLst>
                <a:ext uri="{FF2B5EF4-FFF2-40B4-BE49-F238E27FC236}">
                  <a16:creationId xmlns:a16="http://schemas.microsoft.com/office/drawing/2014/main" id="{FF2597CB-3F9D-4FF3-B987-53C92B6ABD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17" y="2801"/>
              <a:ext cx="0" cy="53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Oval 37">
              <a:extLst>
                <a:ext uri="{FF2B5EF4-FFF2-40B4-BE49-F238E27FC236}">
                  <a16:creationId xmlns:a16="http://schemas.microsoft.com/office/drawing/2014/main" id="{688A02B8-84F1-478B-AB4E-94F4639D0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1" y="278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39">
              <a:extLst>
                <a:ext uri="{FF2B5EF4-FFF2-40B4-BE49-F238E27FC236}">
                  <a16:creationId xmlns:a16="http://schemas.microsoft.com/office/drawing/2014/main" id="{3EF141CF-FE63-4CAC-B00F-CF79E8C967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9" y="2714"/>
              <a:ext cx="0" cy="61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Oval 40">
              <a:extLst>
                <a:ext uri="{FF2B5EF4-FFF2-40B4-BE49-F238E27FC236}">
                  <a16:creationId xmlns:a16="http://schemas.microsoft.com/office/drawing/2014/main" id="{4C32689B-072B-46F8-A84E-DBED5B5FD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26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42">
              <a:extLst>
                <a:ext uri="{FF2B5EF4-FFF2-40B4-BE49-F238E27FC236}">
                  <a16:creationId xmlns:a16="http://schemas.microsoft.com/office/drawing/2014/main" id="{C4D01322-07CB-4A81-980B-8B20B12DE7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01" y="2723"/>
              <a:ext cx="0" cy="60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Oval 43">
              <a:extLst>
                <a:ext uri="{FF2B5EF4-FFF2-40B4-BE49-F238E27FC236}">
                  <a16:creationId xmlns:a16="http://schemas.microsoft.com/office/drawing/2014/main" id="{53372A2A-7933-45C5-B49C-9558F2754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" y="26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45">
              <a:extLst>
                <a:ext uri="{FF2B5EF4-FFF2-40B4-BE49-F238E27FC236}">
                  <a16:creationId xmlns:a16="http://schemas.microsoft.com/office/drawing/2014/main" id="{8FDD279B-F39F-403A-9B39-9FAECD48DA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93" y="2807"/>
              <a:ext cx="0" cy="5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Oval 46">
              <a:extLst>
                <a:ext uri="{FF2B5EF4-FFF2-40B4-BE49-F238E27FC236}">
                  <a16:creationId xmlns:a16="http://schemas.microsoft.com/office/drawing/2014/main" id="{453DB39F-44B3-494B-BB00-028FEB34C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7" y="278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48">
              <a:extLst>
                <a:ext uri="{FF2B5EF4-FFF2-40B4-BE49-F238E27FC236}">
                  <a16:creationId xmlns:a16="http://schemas.microsoft.com/office/drawing/2014/main" id="{7DF19711-CB07-4D04-A440-58EFCDB97F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5" y="2972"/>
              <a:ext cx="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Oval 49">
              <a:extLst>
                <a:ext uri="{FF2B5EF4-FFF2-40B4-BE49-F238E27FC236}">
                  <a16:creationId xmlns:a16="http://schemas.microsoft.com/office/drawing/2014/main" id="{29787BB3-1505-41CA-9E4D-CE725F9ED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9" y="292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87676083"/>
      </p:ext>
    </p:extLst>
  </p:cSld>
  <p:clrMapOvr>
    <a:masterClrMapping/>
  </p:clrMapOvr>
  <p:transition spd="med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B4A8F-4EBC-4E3D-8F11-9510FF53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连续时间与离散时间信号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5CF67-B716-412C-80DA-9CFA8A7DE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1095037" cy="4775200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对连续时间信号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可以是任意值（无限个数的值）；</a:t>
            </a: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对离散时间信号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为有限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个数的值；</a:t>
            </a: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然而，连续与离散信号真的可以明确划分吗？</a:t>
            </a:r>
            <a:endParaRPr lang="en-US" altLang="zh-CN" sz="20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A0FF3A-A5D9-4C1F-8CE5-9D56F94C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pSp>
        <p:nvGrpSpPr>
          <p:cNvPr id="5" name="Group 51">
            <a:extLst>
              <a:ext uri="{FF2B5EF4-FFF2-40B4-BE49-F238E27FC236}">
                <a16:creationId xmlns:a16="http://schemas.microsoft.com/office/drawing/2014/main" id="{50FA1406-5C1B-4EC8-B3DB-409706D40C64}"/>
              </a:ext>
            </a:extLst>
          </p:cNvPr>
          <p:cNvGrpSpPr>
            <a:grpSpLocks/>
          </p:cNvGrpSpPr>
          <p:nvPr/>
        </p:nvGrpSpPr>
        <p:grpSpPr bwMode="auto">
          <a:xfrm>
            <a:off x="4249422" y="1635442"/>
            <a:ext cx="3783012" cy="1527175"/>
            <a:chOff x="3089" y="912"/>
            <a:chExt cx="2383" cy="962"/>
          </a:xfrm>
        </p:grpSpPr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E7D0156E-C0A1-49B5-A620-1823DA9921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1" y="1606"/>
              <a:ext cx="22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99FCD6A6-340D-46C3-A43F-684B67112E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1" y="912"/>
              <a:ext cx="0" cy="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A12F0054-CC36-4D0B-8E83-9D026E7FB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9" y="912"/>
              <a:ext cx="34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altLang="zh-CN"/>
                <a:t>x(t)</a:t>
              </a: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C8DEDBD4-3E11-4EB7-A123-C5B11A17E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4" y="1059"/>
              <a:ext cx="2083" cy="815"/>
            </a:xfrm>
            <a:custGeom>
              <a:avLst/>
              <a:gdLst>
                <a:gd name="T0" fmla="*/ 0 w 3024"/>
                <a:gd name="T1" fmla="*/ 304 h 1240"/>
                <a:gd name="T2" fmla="*/ 432 w 3024"/>
                <a:gd name="T3" fmla="*/ 16 h 1240"/>
                <a:gd name="T4" fmla="*/ 816 w 3024"/>
                <a:gd name="T5" fmla="*/ 400 h 1240"/>
                <a:gd name="T6" fmla="*/ 1296 w 3024"/>
                <a:gd name="T7" fmla="*/ 1216 h 1240"/>
                <a:gd name="T8" fmla="*/ 1728 w 3024"/>
                <a:gd name="T9" fmla="*/ 544 h 1240"/>
                <a:gd name="T10" fmla="*/ 2112 w 3024"/>
                <a:gd name="T11" fmla="*/ 256 h 1240"/>
                <a:gd name="T12" fmla="*/ 3024 w 3024"/>
                <a:gd name="T13" fmla="*/ 208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4" h="1240">
                  <a:moveTo>
                    <a:pt x="0" y="304"/>
                  </a:moveTo>
                  <a:cubicBezTo>
                    <a:pt x="148" y="152"/>
                    <a:pt x="296" y="0"/>
                    <a:pt x="432" y="16"/>
                  </a:cubicBezTo>
                  <a:cubicBezTo>
                    <a:pt x="568" y="32"/>
                    <a:pt x="672" y="200"/>
                    <a:pt x="816" y="400"/>
                  </a:cubicBezTo>
                  <a:cubicBezTo>
                    <a:pt x="960" y="600"/>
                    <a:pt x="1144" y="1192"/>
                    <a:pt x="1296" y="1216"/>
                  </a:cubicBezTo>
                  <a:cubicBezTo>
                    <a:pt x="1448" y="1240"/>
                    <a:pt x="1592" y="704"/>
                    <a:pt x="1728" y="544"/>
                  </a:cubicBezTo>
                  <a:cubicBezTo>
                    <a:pt x="1864" y="384"/>
                    <a:pt x="1896" y="312"/>
                    <a:pt x="2112" y="256"/>
                  </a:cubicBezTo>
                  <a:cubicBezTo>
                    <a:pt x="2328" y="200"/>
                    <a:pt x="2676" y="204"/>
                    <a:pt x="3024" y="208"/>
                  </a:cubicBezTo>
                </a:path>
              </a:pathLst>
            </a:custGeom>
            <a:noFill/>
            <a:ln w="1905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39F14B33-B100-4463-B6DF-E260D20FE7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1" y="1622"/>
              <a:ext cx="16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altLang="zh-CN"/>
                <a:t>t</a:t>
              </a:r>
            </a:p>
          </p:txBody>
        </p:sp>
      </p:grpSp>
      <p:grpSp>
        <p:nvGrpSpPr>
          <p:cNvPr id="11" name="Group 50">
            <a:extLst>
              <a:ext uri="{FF2B5EF4-FFF2-40B4-BE49-F238E27FC236}">
                <a16:creationId xmlns:a16="http://schemas.microsoft.com/office/drawing/2014/main" id="{7226A510-C802-4335-82A9-526DDAD5D208}"/>
              </a:ext>
            </a:extLst>
          </p:cNvPr>
          <p:cNvGrpSpPr>
            <a:grpSpLocks/>
          </p:cNvGrpSpPr>
          <p:nvPr/>
        </p:nvGrpSpPr>
        <p:grpSpPr bwMode="auto">
          <a:xfrm>
            <a:off x="4257674" y="4030979"/>
            <a:ext cx="3859213" cy="1646237"/>
            <a:chOff x="3120" y="2544"/>
            <a:chExt cx="2431" cy="1037"/>
          </a:xfrm>
        </p:grpSpPr>
        <p:sp>
          <p:nvSpPr>
            <p:cNvPr id="12" name="Line 13">
              <a:extLst>
                <a:ext uri="{FF2B5EF4-FFF2-40B4-BE49-F238E27FC236}">
                  <a16:creationId xmlns:a16="http://schemas.microsoft.com/office/drawing/2014/main" id="{6B8E43CF-61EF-4180-B476-05835064C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0" y="3334"/>
              <a:ext cx="224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4">
              <a:extLst>
                <a:ext uri="{FF2B5EF4-FFF2-40B4-BE49-F238E27FC236}">
                  <a16:creationId xmlns:a16="http://schemas.microsoft.com/office/drawing/2014/main" id="{43B5D6CD-FF93-46AA-9A81-70BFC635E5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2" y="2544"/>
              <a:ext cx="0" cy="93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Text Box 15">
              <a:extLst>
                <a:ext uri="{FF2B5EF4-FFF2-40B4-BE49-F238E27FC236}">
                  <a16:creationId xmlns:a16="http://schemas.microsoft.com/office/drawing/2014/main" id="{7BB92A60-6380-483E-B9DF-A3C13E298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2640"/>
              <a:ext cx="3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altLang="zh-CN" dirty="0"/>
                <a:t>x[n]</a:t>
              </a: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5790265D-78D7-4BED-9191-644BA3A2D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4" y="3350"/>
              <a:ext cx="16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buFontTx/>
                <a:buNone/>
              </a:pPr>
              <a:r>
                <a:rPr lang="en-GB" altLang="zh-CN"/>
                <a:t>n</a:t>
              </a:r>
            </a:p>
          </p:txBody>
        </p:sp>
        <p:sp>
          <p:nvSpPr>
            <p:cNvPr id="16" name="Line 20">
              <a:extLst>
                <a:ext uri="{FF2B5EF4-FFF2-40B4-BE49-F238E27FC236}">
                  <a16:creationId xmlns:a16="http://schemas.microsoft.com/office/drawing/2014/main" id="{104358DE-5978-409D-B3BC-1F2C814D85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57" y="3096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Oval 21">
              <a:extLst>
                <a:ext uri="{FF2B5EF4-FFF2-40B4-BE49-F238E27FC236}">
                  <a16:creationId xmlns:a16="http://schemas.microsoft.com/office/drawing/2014/main" id="{934D14A3-2650-42D1-8581-0DD2B505E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3052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24">
              <a:extLst>
                <a:ext uri="{FF2B5EF4-FFF2-40B4-BE49-F238E27FC236}">
                  <a16:creationId xmlns:a16="http://schemas.microsoft.com/office/drawing/2014/main" id="{7F58BC74-9CA6-4624-8BE7-59BD7DC1C7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9" y="3144"/>
              <a:ext cx="0" cy="19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Oval 25">
              <a:extLst>
                <a:ext uri="{FF2B5EF4-FFF2-40B4-BE49-F238E27FC236}">
                  <a16:creationId xmlns:a16="http://schemas.microsoft.com/office/drawing/2014/main" id="{23806DCE-4150-4413-8132-7EE5DE371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3" y="312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7">
              <a:extLst>
                <a:ext uri="{FF2B5EF4-FFF2-40B4-BE49-F238E27FC236}">
                  <a16:creationId xmlns:a16="http://schemas.microsoft.com/office/drawing/2014/main" id="{FCFBC71A-16C8-442B-9552-0A83C84E46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1" y="3146"/>
              <a:ext cx="0" cy="18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Oval 28">
              <a:extLst>
                <a:ext uri="{FF2B5EF4-FFF2-40B4-BE49-F238E27FC236}">
                  <a16:creationId xmlns:a16="http://schemas.microsoft.com/office/drawing/2014/main" id="{A9978932-A2D5-4F5B-9E8E-89267A42C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5" y="3120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30">
              <a:extLst>
                <a:ext uri="{FF2B5EF4-FFF2-40B4-BE49-F238E27FC236}">
                  <a16:creationId xmlns:a16="http://schemas.microsoft.com/office/drawing/2014/main" id="{9535EF92-C29E-4F20-9907-8AACCA4E94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3" y="3092"/>
              <a:ext cx="0" cy="24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Oval 31">
              <a:extLst>
                <a:ext uri="{FF2B5EF4-FFF2-40B4-BE49-F238E27FC236}">
                  <a16:creationId xmlns:a16="http://schemas.microsoft.com/office/drawing/2014/main" id="{C0A0D743-40E8-42F1-A290-87B467A06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304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33">
              <a:extLst>
                <a:ext uri="{FF2B5EF4-FFF2-40B4-BE49-F238E27FC236}">
                  <a16:creationId xmlns:a16="http://schemas.microsoft.com/office/drawing/2014/main" id="{0641C573-2ED3-4987-8DD0-F360CA162D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25" y="2933"/>
              <a:ext cx="0" cy="39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Oval 34">
              <a:extLst>
                <a:ext uri="{FF2B5EF4-FFF2-40B4-BE49-F238E27FC236}">
                  <a16:creationId xmlns:a16="http://schemas.microsoft.com/office/drawing/2014/main" id="{0796461C-753F-4005-8867-9EA26CA68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292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36">
              <a:extLst>
                <a:ext uri="{FF2B5EF4-FFF2-40B4-BE49-F238E27FC236}">
                  <a16:creationId xmlns:a16="http://schemas.microsoft.com/office/drawing/2014/main" id="{FF2597CB-3F9D-4FF3-B987-53C92B6ABD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17" y="2801"/>
              <a:ext cx="0" cy="53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Oval 37">
              <a:extLst>
                <a:ext uri="{FF2B5EF4-FFF2-40B4-BE49-F238E27FC236}">
                  <a16:creationId xmlns:a16="http://schemas.microsoft.com/office/drawing/2014/main" id="{688A02B8-84F1-478B-AB4E-94F4639D0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1" y="278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39">
              <a:extLst>
                <a:ext uri="{FF2B5EF4-FFF2-40B4-BE49-F238E27FC236}">
                  <a16:creationId xmlns:a16="http://schemas.microsoft.com/office/drawing/2014/main" id="{3EF141CF-FE63-4CAC-B00F-CF79E8C967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9" y="2714"/>
              <a:ext cx="0" cy="61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Oval 40">
              <a:extLst>
                <a:ext uri="{FF2B5EF4-FFF2-40B4-BE49-F238E27FC236}">
                  <a16:creationId xmlns:a16="http://schemas.microsoft.com/office/drawing/2014/main" id="{4C32689B-072B-46F8-A84E-DBED5B5FD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3" y="26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42">
              <a:extLst>
                <a:ext uri="{FF2B5EF4-FFF2-40B4-BE49-F238E27FC236}">
                  <a16:creationId xmlns:a16="http://schemas.microsoft.com/office/drawing/2014/main" id="{C4D01322-07CB-4A81-980B-8B20B12DE7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01" y="2723"/>
              <a:ext cx="0" cy="609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Oval 43">
              <a:extLst>
                <a:ext uri="{FF2B5EF4-FFF2-40B4-BE49-F238E27FC236}">
                  <a16:creationId xmlns:a16="http://schemas.microsoft.com/office/drawing/2014/main" id="{53372A2A-7933-45C5-B49C-9558F2754A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" y="268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45">
              <a:extLst>
                <a:ext uri="{FF2B5EF4-FFF2-40B4-BE49-F238E27FC236}">
                  <a16:creationId xmlns:a16="http://schemas.microsoft.com/office/drawing/2014/main" id="{8FDD279B-F39F-403A-9B39-9FAECD48DA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93" y="2807"/>
              <a:ext cx="0" cy="52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Oval 46">
              <a:extLst>
                <a:ext uri="{FF2B5EF4-FFF2-40B4-BE49-F238E27FC236}">
                  <a16:creationId xmlns:a16="http://schemas.microsoft.com/office/drawing/2014/main" id="{453DB39F-44B3-494B-BB00-028FEB34C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7" y="2784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Line 48">
              <a:extLst>
                <a:ext uri="{FF2B5EF4-FFF2-40B4-BE49-F238E27FC236}">
                  <a16:creationId xmlns:a16="http://schemas.microsoft.com/office/drawing/2014/main" id="{7DF19711-CB07-4D04-A440-58EFCDB97F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5" y="2972"/>
              <a:ext cx="0" cy="36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Oval 49">
              <a:extLst>
                <a:ext uri="{FF2B5EF4-FFF2-40B4-BE49-F238E27FC236}">
                  <a16:creationId xmlns:a16="http://schemas.microsoft.com/office/drawing/2014/main" id="{29787BB3-1505-41CA-9E4D-CE725F9ED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9" y="2928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09768300"/>
      </p:ext>
    </p:extLst>
  </p:cSld>
  <p:clrMapOvr>
    <a:masterClrMapping/>
  </p:clrMapOvr>
  <p:transition spd="med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B4A8F-4EBC-4E3D-8F11-9510FF537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连续时间与离散时间信号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5CF67-B716-412C-80DA-9CFA8A7DE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1222375"/>
            <a:ext cx="4297997" cy="4775200"/>
          </a:xfrm>
        </p:spPr>
        <p:txBody>
          <a:bodyPr/>
          <a:lstStyle/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对以下连续时间信号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，不断拉近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None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A0FF3A-A5D9-4C1F-8CE5-9D56F94C6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B08A9CAF-AD13-47AB-942A-9F97337DF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18" y="2029425"/>
            <a:ext cx="3604955" cy="2482883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0595CCFD-1214-4A8D-A559-A0856743C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087" y="1912816"/>
            <a:ext cx="3604955" cy="2599492"/>
          </a:xfrm>
          <a:prstGeom prst="rect">
            <a:avLst/>
          </a:prstGeom>
        </p:spPr>
      </p:pic>
      <p:sp>
        <p:nvSpPr>
          <p:cNvPr id="38" name="内容占位符 2">
            <a:extLst>
              <a:ext uri="{FF2B5EF4-FFF2-40B4-BE49-F238E27FC236}">
                <a16:creationId xmlns:a16="http://schemas.microsoft.com/office/drawing/2014/main" id="{7FBFFEB6-6B76-43F5-B550-5A566A73D750}"/>
              </a:ext>
            </a:extLst>
          </p:cNvPr>
          <p:cNvSpPr txBox="1">
            <a:spLocks/>
          </p:cNvSpPr>
          <p:nvPr/>
        </p:nvSpPr>
        <p:spPr bwMode="auto">
          <a:xfrm>
            <a:off x="6480388" y="1222375"/>
            <a:ext cx="4297997" cy="4775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>
            <a:lvl1pPr marL="51435" indent="-51435" algn="l" rtl="0" eaLnBrk="0" fontAlgn="base" hangingPunct="0">
              <a:lnSpc>
                <a:spcPct val="90000"/>
              </a:lnSpc>
              <a:spcBef>
                <a:spcPts val="675"/>
              </a:spcBef>
              <a:spcAft>
                <a:spcPts val="11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1653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975">
                <a:solidFill>
                  <a:srgbClr val="404040"/>
                </a:solidFill>
                <a:latin typeface="+mn-lt"/>
                <a:ea typeface="+mn-ea"/>
              </a:defRPr>
            </a:lvl2pPr>
            <a:lvl3pPr marL="318135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3pPr>
            <a:lvl4pPr marL="420370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4pPr>
            <a:lvl5pPr marL="52387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5pPr>
            <a:lvl6pPr marL="8667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6pPr>
            <a:lvl7pPr marL="12096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7pPr>
            <a:lvl8pPr marL="15525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8pPr>
            <a:lvl9pPr marL="18954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对以下离散时间信号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GB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，将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之间的间隔不断缩小</a:t>
            </a: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Font typeface="Calibri" panose="020F0502020204030204" pitchFamily="34" charset="0"/>
              <a:buNone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Font typeface="Calibri" panose="020F0502020204030204" pitchFamily="34" charset="0"/>
              <a:buNone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Font typeface="Calibri" panose="020F0502020204030204" pitchFamily="34" charset="0"/>
              <a:buNone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zh-CN" altLang="en-US" sz="2000" kern="0" dirty="0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D86ADBCD-123F-4C90-B4C9-EDECA870A067}"/>
              </a:ext>
            </a:extLst>
          </p:cNvPr>
          <p:cNvSpPr/>
          <p:nvPr/>
        </p:nvSpPr>
        <p:spPr bwMode="auto">
          <a:xfrm>
            <a:off x="5187523" y="2672080"/>
            <a:ext cx="1018595" cy="32512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5A14B55F-7983-455D-BA19-7179318E8D34}"/>
              </a:ext>
            </a:extLst>
          </p:cNvPr>
          <p:cNvSpPr/>
          <p:nvPr/>
        </p:nvSpPr>
        <p:spPr bwMode="auto">
          <a:xfrm rot="10800000">
            <a:off x="5187522" y="3144520"/>
            <a:ext cx="1018595" cy="32512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41" name="内容占位符 2">
            <a:extLst>
              <a:ext uri="{FF2B5EF4-FFF2-40B4-BE49-F238E27FC236}">
                <a16:creationId xmlns:a16="http://schemas.microsoft.com/office/drawing/2014/main" id="{A9D25B10-B0C5-4F4A-900D-CFDD36196EFD}"/>
              </a:ext>
            </a:extLst>
          </p:cNvPr>
          <p:cNvSpPr txBox="1">
            <a:spLocks/>
          </p:cNvSpPr>
          <p:nvPr/>
        </p:nvSpPr>
        <p:spPr bwMode="auto">
          <a:xfrm>
            <a:off x="660400" y="4808855"/>
            <a:ext cx="10617200" cy="110426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>
            <a:lvl1pPr marL="51435" indent="-51435" algn="l" rtl="0" eaLnBrk="0" fontAlgn="base" hangingPunct="0">
              <a:lnSpc>
                <a:spcPct val="90000"/>
              </a:lnSpc>
              <a:spcBef>
                <a:spcPts val="675"/>
              </a:spcBef>
              <a:spcAft>
                <a:spcPts val="11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1653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975">
                <a:solidFill>
                  <a:srgbClr val="404040"/>
                </a:solidFill>
                <a:latin typeface="+mn-lt"/>
                <a:ea typeface="+mn-ea"/>
              </a:defRPr>
            </a:lvl2pPr>
            <a:lvl3pPr marL="318135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3pPr>
            <a:lvl4pPr marL="420370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4pPr>
            <a:lvl5pPr marL="52387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5pPr>
            <a:lvl6pPr marL="8667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6pPr>
            <a:lvl7pPr marL="12096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7pPr>
            <a:lvl8pPr marL="15525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8pPr>
            <a:lvl9pPr marL="18954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9pPr>
          </a:lstStyle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“连续”与“离散”存在主观性：连续信号是间隔无限接近于</a:t>
            </a: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的离散信号。</a:t>
            </a: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上述概念帮助理解不同信号类型的傅里叶变化及采样（</a:t>
            </a:r>
            <a:r>
              <a:rPr lang="zh-CN" altLang="en-US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连续</a:t>
            </a:r>
            <a:r>
              <a:rPr lang="en-US" altLang="zh-CN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000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离散时间信号无法明确划分，但有必要去划分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Font typeface="Calibri" panose="020F0502020204030204" pitchFamily="34" charset="0"/>
              <a:buNone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Font typeface="Calibri" panose="020F0502020204030204" pitchFamily="34" charset="0"/>
              <a:buNone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tx1"/>
              </a:buClr>
              <a:buFont typeface="Calibri" panose="020F0502020204030204" pitchFamily="34" charset="0"/>
              <a:buNone/>
            </a:pP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zh-CN" alt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1038226061"/>
      </p:ext>
    </p:extLst>
  </p:cSld>
  <p:clrMapOvr>
    <a:masterClrMapping/>
  </p:clrMapOvr>
  <p:transition spd="med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31B3633-09A8-4C84-95E0-2CE3EA06E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9380539" cy="784225"/>
          </a:xfrm>
        </p:spPr>
        <p:txBody>
          <a:bodyPr/>
          <a:lstStyle/>
          <a:p>
            <a:r>
              <a:rPr lang="en-GB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&amp; Discrete-Time Signals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FE0B215-4523-460D-94F3-2B686D1DB9B5}"/>
              </a:ext>
            </a:extLst>
          </p:cNvPr>
          <p:cNvSpPr txBox="1"/>
          <p:nvPr/>
        </p:nvSpPr>
        <p:spPr>
          <a:xfrm>
            <a:off x="660400" y="1176287"/>
            <a:ext cx="6096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signals: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71E3D1-B86C-47CC-8271-BD66F248BB0B}"/>
              </a:ext>
            </a:extLst>
          </p:cNvPr>
          <p:cNvSpPr txBox="1"/>
          <p:nvPr/>
        </p:nvSpPr>
        <p:spPr>
          <a:xfrm>
            <a:off x="738444" y="1784280"/>
            <a:ext cx="51099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time signals (analog signals): for example, audio signals (</a:t>
            </a:r>
            <a:r>
              <a:rPr lang="en-US" altLang="zh-CN" sz="24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FMsignals</a:t>
            </a:r>
            <a:r>
              <a:rPr lang="en-US" altLang="zh-C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AC voltages and currents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8E667DC-D417-44EE-8464-40285FBB2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370" y="3137143"/>
            <a:ext cx="3604955" cy="248288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8C65B54-4CEE-462C-8DE8-ECB382DE760E}"/>
              </a:ext>
            </a:extLst>
          </p:cNvPr>
          <p:cNvSpPr txBox="1"/>
          <p:nvPr/>
        </p:nvSpPr>
        <p:spPr>
          <a:xfrm>
            <a:off x="6096000" y="1668730"/>
            <a:ext cx="47707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time signals (digital signals): for example, daily temperature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0BEF9CD-E28A-4557-ADCE-2264CD9C7508}"/>
              </a:ext>
            </a:extLst>
          </p:cNvPr>
          <p:cNvSpPr txBox="1"/>
          <p:nvPr/>
        </p:nvSpPr>
        <p:spPr>
          <a:xfrm>
            <a:off x="660400" y="5681713"/>
            <a:ext cx="112344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continuous time signals and discrete time signals can be converted to each other.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49A4E86-9307-421A-95E5-488F14772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913" y="3020534"/>
            <a:ext cx="3604955" cy="2599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64793"/>
      </p:ext>
    </p:extLst>
  </p:cSld>
  <p:clrMapOvr>
    <a:masterClrMapping/>
  </p:clrMapOvr>
  <p:transition spd="med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&amp; Discrete-Time Signals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AE0CCE2E-FFF9-438B-9B2F-D3FF162DE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950" y="1826501"/>
            <a:ext cx="3453029" cy="2592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929E4A0-10AD-4DE5-96BD-7E812156CE85}"/>
              </a:ext>
            </a:extLst>
          </p:cNvPr>
          <p:cNvSpPr txBox="1"/>
          <p:nvPr/>
        </p:nvSpPr>
        <p:spPr>
          <a:xfrm>
            <a:off x="3001081" y="121447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1D signal (e.g., voice, music): </a:t>
            </a:r>
            <a:r>
              <a:rPr lang="en-US" altLang="zh-CN" sz="2400" b="0" i="0" u="none" strike="noStrike" baseline="0" dirty="0">
                <a:solidFill>
                  <a:srgbClr val="FF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x(t) </a:t>
            </a:r>
            <a:r>
              <a:rPr lang="en-US" altLang="zh-CN" sz="2400" dirty="0">
                <a:solidFill>
                  <a:srgbClr val="FF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400" b="0" i="0" u="none" strike="noStrike" baseline="0" dirty="0">
                <a:solidFill>
                  <a:srgbClr val="FF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x[n]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C0084A-68FE-43C7-B3FF-556CFC3744FA}"/>
              </a:ext>
            </a:extLst>
          </p:cNvPr>
          <p:cNvSpPr txBox="1"/>
          <p:nvPr/>
        </p:nvSpPr>
        <p:spPr>
          <a:xfrm>
            <a:off x="2656524" y="4388681"/>
            <a:ext cx="6440557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1165"/>
              </a:spcAft>
            </a:pPr>
            <a:r>
              <a:rPr lang="en-US" altLang="zh-CN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2D signal (e.g., images): </a:t>
            </a:r>
            <a:r>
              <a:rPr lang="en-US" altLang="zh-CN" sz="23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x(s</a:t>
            </a:r>
            <a:r>
              <a:rPr lang="en-US" altLang="zh-CN" sz="2300" baseline="-250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3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,s</a:t>
            </a:r>
            <a:r>
              <a:rPr lang="en-US" altLang="zh-CN" sz="2300" baseline="-250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3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3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ea typeface="CM R 10"/>
                <a:cs typeface="Times New Roman" panose="02020603050405020304" pitchFamily="18" charset="0"/>
              </a:rPr>
              <a:t>→ </a:t>
            </a:r>
            <a:r>
              <a:rPr lang="en-US" altLang="zh-CN" sz="23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x[n</a:t>
            </a:r>
            <a:r>
              <a:rPr lang="en-US" altLang="zh-CN" sz="2300" baseline="-250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3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,n</a:t>
            </a:r>
            <a:r>
              <a:rPr lang="en-US" altLang="zh-CN" sz="2300" baseline="-250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3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endParaRPr lang="zh-CN" altLang="zh-CN" sz="23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0"/>
              </a:spcAft>
            </a:pPr>
            <a:r>
              <a:rPr lang="en-US" altLang="zh-CN" sz="23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3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 signal (e.g., videos: 2D spatial + time): </a:t>
            </a:r>
            <a:r>
              <a:rPr lang="en-US" altLang="zh-CN" sz="23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x(s</a:t>
            </a:r>
            <a:r>
              <a:rPr lang="en-US" altLang="zh-CN" sz="2300" baseline="-250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3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,s</a:t>
            </a:r>
            <a:r>
              <a:rPr lang="en-US" altLang="zh-CN" sz="2300" baseline="-250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3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,t) </a:t>
            </a:r>
            <a:r>
              <a:rPr lang="en-US" altLang="zh-CN" sz="23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ea typeface="CM R 10"/>
                <a:cs typeface="Times New Roman" panose="02020603050405020304" pitchFamily="18" charset="0"/>
              </a:rPr>
              <a:t>→ </a:t>
            </a:r>
            <a:r>
              <a:rPr lang="en-US" altLang="zh-CN" sz="23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x[n</a:t>
            </a:r>
            <a:r>
              <a:rPr lang="en-US" altLang="zh-CN" sz="2300" baseline="-250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3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,n</a:t>
            </a:r>
            <a:r>
              <a:rPr lang="en-US" altLang="zh-CN" sz="2300" baseline="-250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300" dirty="0">
                <a:solidFill>
                  <a:srgbClr val="FF191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,n] </a:t>
            </a:r>
            <a:endParaRPr lang="zh-CN" altLang="zh-CN" sz="23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055366"/>
      </p:ext>
    </p:extLst>
  </p:cSld>
  <p:clrMapOvr>
    <a:masterClrMapping/>
  </p:clrMapOvr>
  <p:transition spd="med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Signal Properties 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6" name="Rectangle 3075">
            <a:extLst>
              <a:ext uri="{FF2B5EF4-FFF2-40B4-BE49-F238E27FC236}">
                <a16:creationId xmlns:a16="http://schemas.microsoft.com/office/drawing/2014/main" id="{FB091FB3-BEA4-46CB-8CAA-00688C699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931" y="1066800"/>
            <a:ext cx="10577719" cy="5410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>
            <a:lvl1pPr marL="51435" indent="-51435" algn="l" rtl="0" eaLnBrk="0" fontAlgn="base" hangingPunct="0">
              <a:lnSpc>
                <a:spcPct val="90000"/>
              </a:lnSpc>
              <a:spcBef>
                <a:spcPts val="675"/>
              </a:spcBef>
              <a:spcAft>
                <a:spcPts val="11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1653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975">
                <a:solidFill>
                  <a:srgbClr val="404040"/>
                </a:solidFill>
                <a:latin typeface="+mn-lt"/>
                <a:ea typeface="+mn-ea"/>
              </a:defRPr>
            </a:lvl2pPr>
            <a:lvl3pPr marL="318135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3pPr>
            <a:lvl4pPr marL="420370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4pPr>
            <a:lvl5pPr marL="52387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5pPr>
            <a:lvl6pPr marL="8667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6pPr>
            <a:lvl7pPr marL="12096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7pPr>
            <a:lvl8pPr marL="15525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8pPr>
            <a:lvl9pPr marL="18954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2500"/>
              </a:lnSpc>
              <a:buClrTx/>
              <a:buFont typeface="Arial" panose="020B0604020202020204" pitchFamily="34" charset="0"/>
              <a:buChar char="•"/>
            </a:pPr>
            <a:r>
              <a:rPr lang="en-US" altLang="zh-CN" sz="23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On this course, we shall be particularly interested in signals with certain properties:</a:t>
            </a:r>
            <a:endParaRPr lang="en-GB" altLang="zh-CN" sz="2300" kern="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buClrTx/>
              <a:buFont typeface="Arial" panose="020B0604020202020204" pitchFamily="34" charset="0"/>
              <a:buChar char="•"/>
            </a:pPr>
            <a:r>
              <a:rPr lang="en-GB" altLang="zh-CN" sz="2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Periodic signals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signal is periodic if it repeats itself after a fixed period 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i.e. 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23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t+T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for all 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A sin(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signal is periodic.</a:t>
            </a:r>
            <a:endParaRPr lang="en-GB" altLang="zh-CN" sz="23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buClrTx/>
              <a:buFont typeface="Arial" panose="020B0604020202020204" pitchFamily="34" charset="0"/>
              <a:buChar char="•"/>
            </a:pPr>
            <a:r>
              <a:rPr lang="en-GB" altLang="zh-CN" sz="2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Even and odd signals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signal is even if 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x(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(i.e. it can be reflected in the axis at zero).  A signal is odd if 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-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 Examples are cos(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sin(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signals, respectively.</a:t>
            </a:r>
            <a:endParaRPr lang="en-GB" altLang="zh-CN" sz="23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buClrTx/>
              <a:buFont typeface="Arial" panose="020B0604020202020204" pitchFamily="34" charset="0"/>
              <a:buChar char="•"/>
            </a:pPr>
            <a:r>
              <a:rPr lang="en-GB" altLang="zh-CN" sz="2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Exponential and sinusoidal signals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signal is (real) exponential if it can be represented as 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GB" altLang="zh-CN" sz="2300" i="1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GB" altLang="zh-CN" sz="2300" i="1" kern="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A signal is (complex) exponential if it can be represented in the same form</a:t>
            </a:r>
            <a:r>
              <a:rPr lang="en-GB" altLang="zh-CN" sz="2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 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complex numbers.</a:t>
            </a:r>
            <a:endParaRPr lang="en-GB" altLang="zh-CN" sz="23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buClrTx/>
              <a:buFont typeface="Arial" panose="020B0604020202020204" pitchFamily="34" charset="0"/>
              <a:buChar char="•"/>
            </a:pPr>
            <a:r>
              <a:rPr lang="en-GB" altLang="zh-CN" sz="2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Step and pulse signals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pulse signal is one which is nearly completely zero, apart from a short spike, 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 A step signal is zero up to a certain time, and then a constant value after that time, 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2300" i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GB" altLang="zh-CN" sz="23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buClrTx/>
              <a:buFont typeface="Arial" panose="020B0604020202020204" pitchFamily="34" charset="0"/>
              <a:buChar char="•"/>
            </a:pP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These properties define a large class of tractable, useful signals and will be further considered in the coming lectures</a:t>
            </a:r>
          </a:p>
        </p:txBody>
      </p:sp>
    </p:spTree>
    <p:extLst>
      <p:ext uri="{BB962C8B-B14F-4D97-AF65-F5344CB8AC3E}">
        <p14:creationId xmlns:p14="http://schemas.microsoft.com/office/powerpoint/2010/main" val="1933763058"/>
      </p:ext>
    </p:extLst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1: Introduction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213767" cy="47752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Preliminary</a:t>
            </a:r>
          </a:p>
          <a:p>
            <a:pPr lvl="0">
              <a:spcAft>
                <a:spcPts val="1165"/>
              </a:spcAft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What are the signals </a:t>
            </a:r>
          </a:p>
          <a:p>
            <a:pPr lvl="0">
              <a:spcAft>
                <a:spcPts val="1165"/>
              </a:spcAft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What are the systems</a:t>
            </a:r>
            <a:endParaRPr lang="zh-CN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Application of signals and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concepts</a:t>
            </a:r>
          </a:p>
          <a:p>
            <a:pPr lvl="0">
              <a:spcAft>
                <a:spcPts val="1165"/>
              </a:spcAft>
            </a:pPr>
            <a:endParaRPr lang="en-US" altLang="zh-CN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Types of Signals</a:t>
            </a:r>
          </a:p>
          <a:p>
            <a:pPr marL="0" indent="0">
              <a:buNone/>
            </a:pPr>
            <a:endParaRPr lang="zh-CN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387573"/>
      </p:ext>
    </p:extLst>
  </p:cSld>
  <p:clrMapOvr>
    <a:masterClrMapping/>
  </p:clrMapOvr>
  <p:transition spd="med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System?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6" name="Rectangle 2051">
            <a:extLst>
              <a:ext uri="{FF2B5EF4-FFF2-40B4-BE49-F238E27FC236}">
                <a16:creationId xmlns:a16="http://schemas.microsoft.com/office/drawing/2014/main" id="{CB3021B6-999A-4F02-9092-EC845CB27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253330"/>
            <a:ext cx="9864725" cy="503570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>
            <a:lvl1pPr marL="51435" indent="-51435" algn="l" rtl="0" eaLnBrk="0" fontAlgn="base" hangingPunct="0">
              <a:lnSpc>
                <a:spcPct val="90000"/>
              </a:lnSpc>
              <a:spcBef>
                <a:spcPts val="675"/>
              </a:spcBef>
              <a:spcAft>
                <a:spcPts val="11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1653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975">
                <a:solidFill>
                  <a:srgbClr val="404040"/>
                </a:solidFill>
                <a:latin typeface="+mn-lt"/>
                <a:ea typeface="+mn-ea"/>
              </a:defRPr>
            </a:lvl2pPr>
            <a:lvl3pPr marL="318135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3pPr>
            <a:lvl4pPr marL="420370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4pPr>
            <a:lvl5pPr marL="52387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5pPr>
            <a:lvl6pPr marL="8667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6pPr>
            <a:lvl7pPr marL="12096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7pPr>
            <a:lvl8pPr marL="15525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8pPr>
            <a:lvl9pPr marL="18954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sz="2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altLang="zh-CN" sz="2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process input signals to produce output signals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altLang="zh-CN" sz="26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altLang="zh-CN" sz="26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altLang="zh-CN" sz="26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altLang="zh-CN" sz="26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sz="2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Examples:</a:t>
            </a:r>
          </a:p>
          <a:p>
            <a:pPr lvl="1">
              <a:lnSpc>
                <a:spcPts val="2880"/>
              </a:lnSpc>
              <a:buClrTx/>
              <a:buFontTx/>
              <a:buChar char="–"/>
            </a:pPr>
            <a:r>
              <a:rPr lang="en-GB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circuit involving a capacitor can be viewed as a system that transforms the </a:t>
            </a:r>
          </a:p>
          <a:p>
            <a:pPr marL="111760" lvl="1" indent="0">
              <a:lnSpc>
                <a:spcPts val="2880"/>
              </a:lnSpc>
              <a:buClrTx/>
              <a:buNone/>
            </a:pPr>
            <a:r>
              <a:rPr lang="en-GB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voltage (signal) to the voltage (signal) across the capacitor</a:t>
            </a:r>
          </a:p>
          <a:p>
            <a:pPr lvl="1">
              <a:lnSpc>
                <a:spcPts val="2880"/>
              </a:lnSpc>
              <a:buClrTx/>
              <a:buFontTx/>
              <a:buChar char="–"/>
            </a:pPr>
            <a:r>
              <a:rPr lang="en-GB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CD player takes the signal on the CD and transforms it into a signal sent to </a:t>
            </a:r>
          </a:p>
          <a:p>
            <a:pPr marL="111760" lvl="1" indent="0">
              <a:lnSpc>
                <a:spcPts val="2880"/>
              </a:lnSpc>
              <a:buClrTx/>
              <a:buNone/>
            </a:pPr>
            <a:r>
              <a:rPr lang="en-GB" altLang="zh-CN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loud speaker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EFE17EA-2684-4B45-9C53-302D3E38489B}"/>
              </a:ext>
            </a:extLst>
          </p:cNvPr>
          <p:cNvGrpSpPr/>
          <p:nvPr/>
        </p:nvGrpSpPr>
        <p:grpSpPr>
          <a:xfrm>
            <a:off x="2572992" y="1757049"/>
            <a:ext cx="4478336" cy="1671951"/>
            <a:chOff x="1678912" y="4481402"/>
            <a:chExt cx="4478336" cy="1671951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276F25B8-A3E4-4248-9552-04A028F91405}"/>
                </a:ext>
              </a:extLst>
            </p:cNvPr>
            <p:cNvSpPr/>
            <p:nvPr/>
          </p:nvSpPr>
          <p:spPr>
            <a:xfrm>
              <a:off x="3040033" y="4856048"/>
              <a:ext cx="1800225" cy="1297305"/>
            </a:xfrm>
            <a:custGeom>
              <a:avLst/>
              <a:gdLst/>
              <a:ahLst/>
              <a:cxnLst/>
              <a:rect l="l" t="t" r="r" b="b"/>
              <a:pathLst>
                <a:path w="1800225" h="1297304">
                  <a:moveTo>
                    <a:pt x="0" y="324246"/>
                  </a:moveTo>
                  <a:lnTo>
                    <a:pt x="324246" y="0"/>
                  </a:lnTo>
                  <a:lnTo>
                    <a:pt x="1800224" y="0"/>
                  </a:lnTo>
                  <a:lnTo>
                    <a:pt x="1800224" y="972739"/>
                  </a:lnTo>
                  <a:lnTo>
                    <a:pt x="1475977" y="1296986"/>
                  </a:lnTo>
                  <a:lnTo>
                    <a:pt x="0" y="1296986"/>
                  </a:lnTo>
                  <a:lnTo>
                    <a:pt x="0" y="324246"/>
                  </a:lnTo>
                  <a:close/>
                </a:path>
                <a:path w="1800225" h="1297304">
                  <a:moveTo>
                    <a:pt x="0" y="324246"/>
                  </a:moveTo>
                  <a:lnTo>
                    <a:pt x="1475977" y="324246"/>
                  </a:lnTo>
                  <a:lnTo>
                    <a:pt x="1800224" y="0"/>
                  </a:lnTo>
                </a:path>
                <a:path w="1800225" h="1297304">
                  <a:moveTo>
                    <a:pt x="1475977" y="324246"/>
                  </a:moveTo>
                  <a:lnTo>
                    <a:pt x="1475977" y="1296986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BECD513B-9C1B-4984-8358-E0127247B6AF}"/>
                </a:ext>
              </a:extLst>
            </p:cNvPr>
            <p:cNvSpPr txBox="1"/>
            <p:nvPr/>
          </p:nvSpPr>
          <p:spPr>
            <a:xfrm>
              <a:off x="3423573" y="5532043"/>
              <a:ext cx="702945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dirty="0">
                  <a:latin typeface="Arial MT"/>
                  <a:cs typeface="Arial MT"/>
                </a:rPr>
                <a:t>Sys</a:t>
              </a:r>
              <a:r>
                <a:rPr sz="1600" spc="-5" dirty="0">
                  <a:latin typeface="Arial MT"/>
                  <a:cs typeface="Arial MT"/>
                </a:rPr>
                <a:t>t</a:t>
              </a:r>
              <a:r>
                <a:rPr sz="1600" dirty="0">
                  <a:latin typeface="Arial MT"/>
                  <a:cs typeface="Arial MT"/>
                </a:rPr>
                <a:t>em</a:t>
              </a:r>
              <a:endParaRPr sz="1600">
                <a:latin typeface="Arial MT"/>
                <a:cs typeface="Arial MT"/>
              </a:endParaRPr>
            </a:p>
          </p:txBody>
        </p:sp>
        <p:grpSp>
          <p:nvGrpSpPr>
            <p:cNvPr id="8" name="object 5">
              <a:extLst>
                <a:ext uri="{FF2B5EF4-FFF2-40B4-BE49-F238E27FC236}">
                  <a16:creationId xmlns:a16="http://schemas.microsoft.com/office/drawing/2014/main" id="{BF17E067-3D37-4E13-9E8D-AA9C397CC1C2}"/>
                </a:ext>
              </a:extLst>
            </p:cNvPr>
            <p:cNvGrpSpPr/>
            <p:nvPr/>
          </p:nvGrpSpPr>
          <p:grpSpPr>
            <a:xfrm>
              <a:off x="2316133" y="4481402"/>
              <a:ext cx="3103880" cy="1244600"/>
              <a:chOff x="2316133" y="4481402"/>
              <a:chExt cx="3103880" cy="1244600"/>
            </a:xfrm>
          </p:grpSpPr>
          <p:sp>
            <p:nvSpPr>
              <p:cNvPr id="9" name="object 6">
                <a:extLst>
                  <a:ext uri="{FF2B5EF4-FFF2-40B4-BE49-F238E27FC236}">
                    <a16:creationId xmlns:a16="http://schemas.microsoft.com/office/drawing/2014/main" id="{5B62B573-E91B-425D-9A39-55B8DB28BEED}"/>
                  </a:ext>
                </a:extLst>
              </p:cNvPr>
              <p:cNvSpPr/>
              <p:nvPr/>
            </p:nvSpPr>
            <p:spPr>
              <a:xfrm>
                <a:off x="2319308" y="5289434"/>
                <a:ext cx="720725" cy="433705"/>
              </a:xfrm>
              <a:custGeom>
                <a:avLst/>
                <a:gdLst/>
                <a:ahLst/>
                <a:cxnLst/>
                <a:rect l="l" t="t" r="r" b="b"/>
                <a:pathLst>
                  <a:path w="720725" h="433704">
                    <a:moveTo>
                      <a:pt x="540543" y="0"/>
                    </a:moveTo>
                    <a:lnTo>
                      <a:pt x="540543" y="108347"/>
                    </a:lnTo>
                    <a:lnTo>
                      <a:pt x="0" y="108347"/>
                    </a:lnTo>
                    <a:lnTo>
                      <a:pt x="0" y="325039"/>
                    </a:lnTo>
                    <a:lnTo>
                      <a:pt x="540543" y="325039"/>
                    </a:lnTo>
                    <a:lnTo>
                      <a:pt x="540543" y="433387"/>
                    </a:lnTo>
                    <a:lnTo>
                      <a:pt x="720725" y="216693"/>
                    </a:lnTo>
                    <a:lnTo>
                      <a:pt x="540543" y="0"/>
                    </a:lnTo>
                    <a:close/>
                  </a:path>
                </a:pathLst>
              </a:custGeom>
              <a:solidFill>
                <a:srgbClr val="418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0" name="object 7">
                <a:extLst>
                  <a:ext uri="{FF2B5EF4-FFF2-40B4-BE49-F238E27FC236}">
                    <a16:creationId xmlns:a16="http://schemas.microsoft.com/office/drawing/2014/main" id="{3F394317-C89A-4720-90E8-AF743404303B}"/>
                  </a:ext>
                </a:extLst>
              </p:cNvPr>
              <p:cNvSpPr/>
              <p:nvPr/>
            </p:nvSpPr>
            <p:spPr>
              <a:xfrm>
                <a:off x="2319308" y="5289434"/>
                <a:ext cx="720725" cy="433705"/>
              </a:xfrm>
              <a:custGeom>
                <a:avLst/>
                <a:gdLst/>
                <a:ahLst/>
                <a:cxnLst/>
                <a:rect l="l" t="t" r="r" b="b"/>
                <a:pathLst>
                  <a:path w="720725" h="433704">
                    <a:moveTo>
                      <a:pt x="0" y="108347"/>
                    </a:moveTo>
                    <a:lnTo>
                      <a:pt x="540543" y="108347"/>
                    </a:lnTo>
                    <a:lnTo>
                      <a:pt x="540543" y="0"/>
                    </a:lnTo>
                    <a:lnTo>
                      <a:pt x="720724" y="216693"/>
                    </a:lnTo>
                    <a:lnTo>
                      <a:pt x="540543" y="433386"/>
                    </a:lnTo>
                    <a:lnTo>
                      <a:pt x="540543" y="325039"/>
                    </a:lnTo>
                    <a:lnTo>
                      <a:pt x="0" y="325039"/>
                    </a:lnTo>
                    <a:lnTo>
                      <a:pt x="0" y="108347"/>
                    </a:lnTo>
                    <a:close/>
                  </a:path>
                </a:pathLst>
              </a:custGeom>
              <a:ln w="6349">
                <a:solidFill>
                  <a:srgbClr val="0433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1" name="object 8">
                <a:extLst>
                  <a:ext uri="{FF2B5EF4-FFF2-40B4-BE49-F238E27FC236}">
                    <a16:creationId xmlns:a16="http://schemas.microsoft.com/office/drawing/2014/main" id="{EF07C31E-4B25-4348-A8C7-BBF885996481}"/>
                  </a:ext>
                </a:extLst>
              </p:cNvPr>
              <p:cNvSpPr/>
              <p:nvPr/>
            </p:nvSpPr>
            <p:spPr>
              <a:xfrm>
                <a:off x="4695795" y="5289434"/>
                <a:ext cx="720725" cy="433705"/>
              </a:xfrm>
              <a:custGeom>
                <a:avLst/>
                <a:gdLst/>
                <a:ahLst/>
                <a:cxnLst/>
                <a:rect l="l" t="t" r="r" b="b"/>
                <a:pathLst>
                  <a:path w="720725" h="433704">
                    <a:moveTo>
                      <a:pt x="540543" y="0"/>
                    </a:moveTo>
                    <a:lnTo>
                      <a:pt x="540543" y="108347"/>
                    </a:lnTo>
                    <a:lnTo>
                      <a:pt x="0" y="108347"/>
                    </a:lnTo>
                    <a:lnTo>
                      <a:pt x="0" y="325039"/>
                    </a:lnTo>
                    <a:lnTo>
                      <a:pt x="540543" y="325039"/>
                    </a:lnTo>
                    <a:lnTo>
                      <a:pt x="540543" y="433387"/>
                    </a:lnTo>
                    <a:lnTo>
                      <a:pt x="720725" y="216693"/>
                    </a:lnTo>
                    <a:lnTo>
                      <a:pt x="540543" y="0"/>
                    </a:lnTo>
                    <a:close/>
                  </a:path>
                </a:pathLst>
              </a:custGeom>
              <a:solidFill>
                <a:srgbClr val="4180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2" name="object 9">
                <a:extLst>
                  <a:ext uri="{FF2B5EF4-FFF2-40B4-BE49-F238E27FC236}">
                    <a16:creationId xmlns:a16="http://schemas.microsoft.com/office/drawing/2014/main" id="{85E4033D-F321-4D9E-B518-3DEB13809CD6}"/>
                  </a:ext>
                </a:extLst>
              </p:cNvPr>
              <p:cNvSpPr/>
              <p:nvPr/>
            </p:nvSpPr>
            <p:spPr>
              <a:xfrm>
                <a:off x="4695795" y="5289434"/>
                <a:ext cx="720725" cy="433705"/>
              </a:xfrm>
              <a:custGeom>
                <a:avLst/>
                <a:gdLst/>
                <a:ahLst/>
                <a:cxnLst/>
                <a:rect l="l" t="t" r="r" b="b"/>
                <a:pathLst>
                  <a:path w="720725" h="433704">
                    <a:moveTo>
                      <a:pt x="0" y="108347"/>
                    </a:moveTo>
                    <a:lnTo>
                      <a:pt x="540543" y="108347"/>
                    </a:lnTo>
                    <a:lnTo>
                      <a:pt x="540543" y="0"/>
                    </a:lnTo>
                    <a:lnTo>
                      <a:pt x="720724" y="216693"/>
                    </a:lnTo>
                    <a:lnTo>
                      <a:pt x="540543" y="433386"/>
                    </a:lnTo>
                    <a:lnTo>
                      <a:pt x="540543" y="325039"/>
                    </a:lnTo>
                    <a:lnTo>
                      <a:pt x="0" y="325039"/>
                    </a:lnTo>
                    <a:lnTo>
                      <a:pt x="0" y="108347"/>
                    </a:lnTo>
                    <a:close/>
                  </a:path>
                </a:pathLst>
              </a:custGeom>
              <a:ln w="6349">
                <a:solidFill>
                  <a:srgbClr val="0433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10">
                <a:extLst>
                  <a:ext uri="{FF2B5EF4-FFF2-40B4-BE49-F238E27FC236}">
                    <a16:creationId xmlns:a16="http://schemas.microsoft.com/office/drawing/2014/main" id="{F2C64A94-8BB4-4B1C-B98C-301A44DDD959}"/>
                  </a:ext>
                </a:extLst>
              </p:cNvPr>
              <p:cNvSpPr/>
              <p:nvPr/>
            </p:nvSpPr>
            <p:spPr>
              <a:xfrm>
                <a:off x="3921095" y="4497277"/>
                <a:ext cx="1135380" cy="935355"/>
              </a:xfrm>
              <a:custGeom>
                <a:avLst/>
                <a:gdLst/>
                <a:ahLst/>
                <a:cxnLst/>
                <a:rect l="l" t="t" r="r" b="b"/>
                <a:pathLst>
                  <a:path w="1135379" h="935354">
                    <a:moveTo>
                      <a:pt x="1135061" y="935031"/>
                    </a:moveTo>
                    <a:lnTo>
                      <a:pt x="1135061" y="0"/>
                    </a:lnTo>
                    <a:lnTo>
                      <a:pt x="0" y="0"/>
                    </a:lnTo>
                    <a:lnTo>
                      <a:pt x="0" y="469894"/>
                    </a:lnTo>
                  </a:path>
                </a:pathLst>
              </a:custGeom>
              <a:ln w="31749">
                <a:solidFill>
                  <a:srgbClr val="0433FF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4" name="object 11">
                <a:extLst>
                  <a:ext uri="{FF2B5EF4-FFF2-40B4-BE49-F238E27FC236}">
                    <a16:creationId xmlns:a16="http://schemas.microsoft.com/office/drawing/2014/main" id="{87F3A10B-AB75-478D-BF9C-AF39B360DF3B}"/>
                  </a:ext>
                </a:extLst>
              </p:cNvPr>
              <p:cNvSpPr/>
              <p:nvPr/>
            </p:nvSpPr>
            <p:spPr>
              <a:xfrm>
                <a:off x="3873470" y="4903671"/>
                <a:ext cx="95250" cy="95250"/>
              </a:xfrm>
              <a:custGeom>
                <a:avLst/>
                <a:gdLst/>
                <a:ahLst/>
                <a:cxnLst/>
                <a:rect l="l" t="t" r="r" b="b"/>
                <a:pathLst>
                  <a:path w="95250" h="95250">
                    <a:moveTo>
                      <a:pt x="95250" y="0"/>
                    </a:moveTo>
                    <a:lnTo>
                      <a:pt x="0" y="0"/>
                    </a:lnTo>
                    <a:lnTo>
                      <a:pt x="47625" y="95250"/>
                    </a:lnTo>
                    <a:lnTo>
                      <a:pt x="95250" y="0"/>
                    </a:lnTo>
                    <a:close/>
                  </a:path>
                </a:pathLst>
              </a:custGeom>
              <a:solidFill>
                <a:srgbClr val="0433FF"/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5" name="object 12">
              <a:extLst>
                <a:ext uri="{FF2B5EF4-FFF2-40B4-BE49-F238E27FC236}">
                  <a16:creationId xmlns:a16="http://schemas.microsoft.com/office/drawing/2014/main" id="{AC8F2456-4E57-4BF2-82BA-615243FF763B}"/>
                </a:ext>
              </a:extLst>
            </p:cNvPr>
            <p:cNvSpPr txBox="1"/>
            <p:nvPr/>
          </p:nvSpPr>
          <p:spPr>
            <a:xfrm>
              <a:off x="1678912" y="5322454"/>
              <a:ext cx="46609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latin typeface="Arial MT"/>
                  <a:cs typeface="Arial MT"/>
                </a:rPr>
                <a:t>input</a:t>
              </a:r>
              <a:endParaRPr sz="1600">
                <a:latin typeface="Arial MT"/>
                <a:cs typeface="Arial MT"/>
              </a:endParaRPr>
            </a:p>
          </p:txBody>
        </p:sp>
        <p:sp>
          <p:nvSpPr>
            <p:cNvPr id="16" name="object 13">
              <a:extLst>
                <a:ext uri="{FF2B5EF4-FFF2-40B4-BE49-F238E27FC236}">
                  <a16:creationId xmlns:a16="http://schemas.microsoft.com/office/drawing/2014/main" id="{50F894C7-AC5A-465A-ACEA-F5E8197F7579}"/>
                </a:ext>
              </a:extLst>
            </p:cNvPr>
            <p:cNvSpPr txBox="1"/>
            <p:nvPr/>
          </p:nvSpPr>
          <p:spPr>
            <a:xfrm>
              <a:off x="5566698" y="5322454"/>
              <a:ext cx="59055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latin typeface="Arial MT"/>
                  <a:cs typeface="Arial MT"/>
                </a:rPr>
                <a:t>output</a:t>
              </a:r>
              <a:endParaRPr sz="1600">
                <a:latin typeface="Arial MT"/>
                <a:cs typeface="Arial MT"/>
              </a:endParaRPr>
            </a:p>
          </p:txBody>
        </p:sp>
      </p:grpSp>
      <p:sp>
        <p:nvSpPr>
          <p:cNvPr id="17" name="object 15">
            <a:extLst>
              <a:ext uri="{FF2B5EF4-FFF2-40B4-BE49-F238E27FC236}">
                <a16:creationId xmlns:a16="http://schemas.microsoft.com/office/drawing/2014/main" id="{C5F6A4DA-BA65-4AC3-9012-01F28D9B3832}"/>
              </a:ext>
            </a:extLst>
          </p:cNvPr>
          <p:cNvSpPr txBox="1"/>
          <p:nvPr/>
        </p:nvSpPr>
        <p:spPr>
          <a:xfrm>
            <a:off x="7606317" y="1980881"/>
            <a:ext cx="2860675" cy="123444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180"/>
              </a:spcBef>
            </a:pPr>
            <a:r>
              <a:rPr sz="1600" spc="-5" dirty="0">
                <a:latin typeface="Arial MT"/>
                <a:cs typeface="Arial MT"/>
              </a:rPr>
              <a:t>The function </a:t>
            </a:r>
            <a:r>
              <a:rPr sz="1600" dirty="0">
                <a:latin typeface="Arial MT"/>
                <a:cs typeface="Arial MT"/>
              </a:rPr>
              <a:t>linking </a:t>
            </a:r>
            <a:r>
              <a:rPr sz="1600" spc="-5" dirty="0">
                <a:latin typeface="Arial MT"/>
                <a:cs typeface="Arial MT"/>
              </a:rPr>
              <a:t>the output </a:t>
            </a:r>
            <a:r>
              <a:rPr sz="1600" dirty="0">
                <a:latin typeface="Arial MT"/>
                <a:cs typeface="Arial MT"/>
              </a:rPr>
              <a:t> of </a:t>
            </a:r>
            <a:r>
              <a:rPr sz="1600" spc="-5" dirty="0">
                <a:latin typeface="Arial MT"/>
                <a:cs typeface="Arial MT"/>
              </a:rPr>
              <a:t>the system with the </a:t>
            </a:r>
            <a:r>
              <a:rPr sz="1600" dirty="0">
                <a:latin typeface="Arial MT"/>
                <a:cs typeface="Arial MT"/>
              </a:rPr>
              <a:t>input 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signal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called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CC"/>
                </a:solidFill>
                <a:latin typeface="Arial MT"/>
                <a:cs typeface="Arial MT"/>
              </a:rPr>
              <a:t>transfer</a:t>
            </a:r>
            <a:r>
              <a:rPr sz="1600" spc="-15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3333CC"/>
                </a:solidFill>
                <a:latin typeface="Arial MT"/>
                <a:cs typeface="Arial MT"/>
              </a:rPr>
              <a:t>function </a:t>
            </a:r>
            <a:r>
              <a:rPr sz="1600" spc="-430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 it is </a:t>
            </a:r>
            <a:r>
              <a:rPr sz="1600" spc="-5" dirty="0">
                <a:latin typeface="Arial MT"/>
                <a:cs typeface="Arial MT"/>
              </a:rPr>
              <a:t>typically indicated with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the </a:t>
            </a:r>
            <a:r>
              <a:rPr sz="1600" dirty="0">
                <a:latin typeface="Arial MT"/>
                <a:cs typeface="Arial MT"/>
              </a:rPr>
              <a:t>symbol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i="1" dirty="0">
                <a:solidFill>
                  <a:srgbClr val="3333CC"/>
                </a:solidFill>
                <a:latin typeface="Arial"/>
                <a:cs typeface="Arial"/>
              </a:rPr>
              <a:t>h(•)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3E1AD23-1D50-441A-92E5-93E50D846649}"/>
              </a:ext>
            </a:extLst>
          </p:cNvPr>
          <p:cNvSpPr txBox="1"/>
          <p:nvPr/>
        </p:nvSpPr>
        <p:spPr>
          <a:xfrm>
            <a:off x="8353225" y="3804848"/>
            <a:ext cx="163268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2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Circuit: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DCCAFDBC-CC7B-4B4E-B236-321C35AF1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0239" y="4264791"/>
            <a:ext cx="2495441" cy="1932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1386580"/>
      </p:ext>
    </p:extLst>
  </p:cSld>
  <p:clrMapOvr>
    <a:masterClrMapping/>
  </p:clrMapOvr>
  <p:transition spd="med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System?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sp>
        <p:nvSpPr>
          <p:cNvPr id="6" name="Rectangle 2051">
            <a:extLst>
              <a:ext uri="{FF2B5EF4-FFF2-40B4-BE49-F238E27FC236}">
                <a16:creationId xmlns:a16="http://schemas.microsoft.com/office/drawing/2014/main" id="{CB3021B6-999A-4F02-9092-EC845CB27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030" y="1640999"/>
            <a:ext cx="9864725" cy="122380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/>
          <a:lstStyle>
            <a:lvl1pPr marL="51435" indent="-51435" algn="l" rtl="0" eaLnBrk="0" fontAlgn="base" hangingPunct="0">
              <a:lnSpc>
                <a:spcPct val="90000"/>
              </a:lnSpc>
              <a:spcBef>
                <a:spcPts val="675"/>
              </a:spcBef>
              <a:spcAft>
                <a:spcPts val="11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1653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975">
                <a:solidFill>
                  <a:srgbClr val="404040"/>
                </a:solidFill>
                <a:latin typeface="+mn-lt"/>
                <a:ea typeface="+mn-ea"/>
              </a:defRPr>
            </a:lvl2pPr>
            <a:lvl3pPr marL="318135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3pPr>
            <a:lvl4pPr marL="420370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4pPr>
            <a:lvl5pPr marL="52387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5pPr>
            <a:lvl6pPr marL="8667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6pPr>
            <a:lvl7pPr marL="12096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7pPr>
            <a:lvl8pPr marL="15525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8pPr>
            <a:lvl9pPr marL="18954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9pPr>
          </a:lstStyle>
          <a:p>
            <a:pPr marL="111760" lvl="1" indent="0">
              <a:lnSpc>
                <a:spcPts val="2880"/>
              </a:lnSpc>
              <a:buClrTx/>
              <a:buNone/>
            </a:pP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communication system is generally composed of three sub-systems, the transmitter, the channel and the receiver.  The channel typically attenuates and adds noise to the transmitted signal which must be processed by the receiver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4D2861A-26EC-4B01-9831-FB6E3F04280F}"/>
              </a:ext>
            </a:extLst>
          </p:cNvPr>
          <p:cNvSpPr txBox="1"/>
          <p:nvPr/>
        </p:nvSpPr>
        <p:spPr>
          <a:xfrm>
            <a:off x="621030" y="1090397"/>
            <a:ext cx="4495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TW" sz="2800" b="1" dirty="0">
                <a:latin typeface="Times New Roman" pitchFamily="18" charset="0"/>
                <a:cs typeface="Times New Roman" pitchFamily="18" charset="0"/>
              </a:rPr>
              <a:t>Communication Systems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CA692C69-B074-4C0C-A7F9-3E6A0D165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3132455"/>
            <a:ext cx="1655762" cy="56477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lnSpc>
                <a:spcPct val="160000"/>
              </a:lnSpc>
              <a:spcBef>
                <a:spcPct val="50000"/>
              </a:spcBef>
              <a:spcAft>
                <a:spcPct val="30000"/>
              </a:spcAft>
              <a:defRPr/>
            </a:pPr>
            <a:r>
              <a:rPr lang="en-US" altLang="zh-TW" sz="2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Transmitter</a:t>
            </a:r>
            <a:endParaRPr lang="en-US" altLang="zh-TW" sz="22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 Box 11">
            <a:extLst>
              <a:ext uri="{FF2B5EF4-FFF2-40B4-BE49-F238E27FC236}">
                <a16:creationId xmlns:a16="http://schemas.microsoft.com/office/drawing/2014/main" id="{4BDB3934-612F-486F-BF43-FEA2E17EC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1463" y="3143568"/>
            <a:ext cx="1312862" cy="56477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lnSpc>
                <a:spcPct val="160000"/>
              </a:lnSpc>
              <a:spcBef>
                <a:spcPct val="50000"/>
              </a:spcBef>
              <a:spcAft>
                <a:spcPct val="30000"/>
              </a:spcAft>
              <a:defRPr/>
            </a:pPr>
            <a:r>
              <a:rPr lang="en-US" altLang="zh-TW" sz="2200" b="1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Receiver</a:t>
            </a:r>
          </a:p>
        </p:txBody>
      </p:sp>
      <p:sp>
        <p:nvSpPr>
          <p:cNvPr id="21" name="Text Box 12">
            <a:extLst>
              <a:ext uri="{FF2B5EF4-FFF2-40B4-BE49-F238E27FC236}">
                <a16:creationId xmlns:a16="http://schemas.microsoft.com/office/drawing/2014/main" id="{7855E9A9-B7C0-42F5-BB8C-2B6281D552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514" y="3143568"/>
            <a:ext cx="1220787" cy="564770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auto">
              <a:lnSpc>
                <a:spcPct val="160000"/>
              </a:lnSpc>
              <a:spcBef>
                <a:spcPct val="50000"/>
              </a:spcBef>
              <a:spcAft>
                <a:spcPct val="30000"/>
              </a:spcAft>
              <a:defRPr/>
            </a:pPr>
            <a:r>
              <a:rPr lang="en-US" altLang="zh-TW" sz="2200" b="1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Channel</a:t>
            </a:r>
            <a:endParaRPr lang="en-US" altLang="zh-TW" sz="22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ine 15">
            <a:extLst>
              <a:ext uri="{FF2B5EF4-FFF2-40B4-BE49-F238E27FC236}">
                <a16:creationId xmlns:a16="http://schemas.microsoft.com/office/drawing/2014/main" id="{69EA4A59-CBEF-4BC1-A5C1-34E3ACF7D3F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3064" y="3448368"/>
            <a:ext cx="10445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Line 16">
            <a:extLst>
              <a:ext uri="{FF2B5EF4-FFF2-40B4-BE49-F238E27FC236}">
                <a16:creationId xmlns:a16="http://schemas.microsoft.com/office/drawing/2014/main" id="{8F2F0975-7B6B-4570-8B37-4081D780B717}"/>
              </a:ext>
            </a:extLst>
          </p:cNvPr>
          <p:cNvSpPr>
            <a:spLocks noChangeShapeType="1"/>
          </p:cNvSpPr>
          <p:nvPr/>
        </p:nvSpPr>
        <p:spPr bwMode="auto">
          <a:xfrm>
            <a:off x="9251950" y="3448368"/>
            <a:ext cx="12271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 Box 18">
            <a:extLst>
              <a:ext uri="{FF2B5EF4-FFF2-40B4-BE49-F238E27FC236}">
                <a16:creationId xmlns:a16="http://schemas.microsoft.com/office/drawing/2014/main" id="{6D359B83-4BD5-4AB9-8060-C9825A269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0038" y="3848418"/>
            <a:ext cx="160655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Transmitted signal</a:t>
            </a:r>
          </a:p>
        </p:txBody>
      </p:sp>
      <p:sp>
        <p:nvSpPr>
          <p:cNvPr id="25" name="AutoShape 19">
            <a:extLst>
              <a:ext uri="{FF2B5EF4-FFF2-40B4-BE49-F238E27FC236}">
                <a16:creationId xmlns:a16="http://schemas.microsoft.com/office/drawing/2014/main" id="{EA7354A9-6C72-44FB-852A-DD9213218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0575" y="3810319"/>
            <a:ext cx="381000" cy="1336675"/>
          </a:xfrm>
          <a:prstGeom prst="upArrow">
            <a:avLst>
              <a:gd name="adj1" fmla="val 50000"/>
              <a:gd name="adj2" fmla="val 45000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 Box 20">
            <a:extLst>
              <a:ext uri="{FF2B5EF4-FFF2-40B4-BE49-F238E27FC236}">
                <a16:creationId xmlns:a16="http://schemas.microsoft.com/office/drawing/2014/main" id="{EC56B28C-A69F-447F-B32A-35CD77829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951" y="5178744"/>
            <a:ext cx="1554163" cy="9625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noise, loss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distortion,</a:t>
            </a:r>
          </a:p>
          <a:p>
            <a:pPr algn="ctr">
              <a:lnSpc>
                <a:spcPct val="50000"/>
              </a:lnSpc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interference</a:t>
            </a:r>
          </a:p>
        </p:txBody>
      </p:sp>
      <p:sp>
        <p:nvSpPr>
          <p:cNvPr id="27" name="Text Box 21">
            <a:extLst>
              <a:ext uri="{FF2B5EF4-FFF2-40B4-BE49-F238E27FC236}">
                <a16:creationId xmlns:a16="http://schemas.microsoft.com/office/drawing/2014/main" id="{4D39B3E6-D6CB-429F-989C-5F1F82F7A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1" y="3834131"/>
            <a:ext cx="1412875" cy="63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Received signal</a:t>
            </a:r>
          </a:p>
        </p:txBody>
      </p:sp>
      <p:sp>
        <p:nvSpPr>
          <p:cNvPr id="28" name="Text Box 22">
            <a:extLst>
              <a:ext uri="{FF2B5EF4-FFF2-40B4-BE49-F238E27FC236}">
                <a16:creationId xmlns:a16="http://schemas.microsoft.com/office/drawing/2014/main" id="{F9DE5EC5-42E8-453D-9359-6B4E06F30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2525" y="3830955"/>
            <a:ext cx="1727200" cy="1176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Estimate of message signal (information)</a:t>
            </a:r>
          </a:p>
        </p:txBody>
      </p:sp>
      <p:sp>
        <p:nvSpPr>
          <p:cNvPr id="29" name="Text Box 23">
            <a:extLst>
              <a:ext uri="{FF2B5EF4-FFF2-40B4-BE49-F238E27FC236}">
                <a16:creationId xmlns:a16="http://schemas.microsoft.com/office/drawing/2014/main" id="{E6B1EBA4-5776-4373-AE5E-F609D7E78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600" y="3810318"/>
            <a:ext cx="1657350" cy="144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Message signal (information) data, text, audio, video</a:t>
            </a:r>
          </a:p>
        </p:txBody>
      </p:sp>
      <p:sp>
        <p:nvSpPr>
          <p:cNvPr id="30" name="Text Box 24">
            <a:extLst>
              <a:ext uri="{FF2B5EF4-FFF2-40B4-BE49-F238E27FC236}">
                <a16:creationId xmlns:a16="http://schemas.microsoft.com/office/drawing/2014/main" id="{2B275EC8-3D3E-4812-8EA0-D5A3710E10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2138" y="2991168"/>
            <a:ext cx="533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r(t)</a:t>
            </a:r>
          </a:p>
        </p:txBody>
      </p:sp>
      <p:sp>
        <p:nvSpPr>
          <p:cNvPr id="31" name="Text Box 25">
            <a:extLst>
              <a:ext uri="{FF2B5EF4-FFF2-40B4-BE49-F238E27FC236}">
                <a16:creationId xmlns:a16="http://schemas.microsoft.com/office/drawing/2014/main" id="{E433023A-125B-4A73-BA08-852C0245A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0" y="2991168"/>
            <a:ext cx="533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s(t)</a:t>
            </a:r>
          </a:p>
        </p:txBody>
      </p:sp>
      <p:sp>
        <p:nvSpPr>
          <p:cNvPr id="32" name="Line 15">
            <a:extLst>
              <a:ext uri="{FF2B5EF4-FFF2-40B4-BE49-F238E27FC236}">
                <a16:creationId xmlns:a16="http://schemas.microsoft.com/office/drawing/2014/main" id="{AF89ADCE-9C52-483A-AD1B-A58C1158FE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8939" y="3438843"/>
            <a:ext cx="113347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3" name="群組 2">
            <a:extLst>
              <a:ext uri="{FF2B5EF4-FFF2-40B4-BE49-F238E27FC236}">
                <a16:creationId xmlns:a16="http://schemas.microsoft.com/office/drawing/2014/main" id="{635BD597-47A1-44F1-9470-AAFFF1ACEBD1}"/>
              </a:ext>
            </a:extLst>
          </p:cNvPr>
          <p:cNvGrpSpPr>
            <a:grpSpLocks/>
          </p:cNvGrpSpPr>
          <p:nvPr/>
        </p:nvGrpSpPr>
        <p:grpSpPr bwMode="auto">
          <a:xfrm>
            <a:off x="4379913" y="3462655"/>
            <a:ext cx="1096962" cy="0"/>
            <a:chOff x="5241486" y="3209538"/>
            <a:chExt cx="1108660" cy="0"/>
          </a:xfrm>
        </p:grpSpPr>
        <p:sp>
          <p:nvSpPr>
            <p:cNvPr id="34" name="Line 15">
              <a:extLst>
                <a:ext uri="{FF2B5EF4-FFF2-40B4-BE49-F238E27FC236}">
                  <a16:creationId xmlns:a16="http://schemas.microsoft.com/office/drawing/2014/main" id="{49366A49-E2A0-4539-B979-E0F8CC8EE8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1486" y="3209538"/>
              <a:ext cx="78456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5" name="Line 15">
              <a:extLst>
                <a:ext uri="{FF2B5EF4-FFF2-40B4-BE49-F238E27FC236}">
                  <a16:creationId xmlns:a16="http://schemas.microsoft.com/office/drawing/2014/main" id="{E0EAA7BC-5087-4F17-A1F3-7A8297BC8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59716" y="3209538"/>
              <a:ext cx="59043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5416626"/>
      </p:ext>
    </p:extLst>
  </p:cSld>
  <p:clrMapOvr>
    <a:masterClrMapping/>
  </p:clrMapOvr>
  <p:transition spd="med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is a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GB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Represented?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6" name="Rectangle 2051">
            <a:extLst>
              <a:ext uri="{FF2B5EF4-FFF2-40B4-BE49-F238E27FC236}">
                <a16:creationId xmlns:a16="http://schemas.microsoft.com/office/drawing/2014/main" id="{39BE7E34-B71F-462F-977E-5011320B5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400" y="1203325"/>
            <a:ext cx="10706100" cy="344487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>
            <a:noAutofit/>
          </a:bodyPr>
          <a:lstStyle>
            <a:lvl1pPr marL="51435" indent="-51435" algn="l" rtl="0" eaLnBrk="0" fontAlgn="base" hangingPunct="0">
              <a:lnSpc>
                <a:spcPct val="90000"/>
              </a:lnSpc>
              <a:spcBef>
                <a:spcPts val="675"/>
              </a:spcBef>
              <a:spcAft>
                <a:spcPts val="11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1653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975">
                <a:solidFill>
                  <a:srgbClr val="404040"/>
                </a:solidFill>
                <a:latin typeface="+mn-lt"/>
                <a:ea typeface="+mn-ea"/>
              </a:defRPr>
            </a:lvl2pPr>
            <a:lvl3pPr marL="318135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3pPr>
            <a:lvl4pPr marL="420370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4pPr>
            <a:lvl5pPr marL="52387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5pPr>
            <a:lvl6pPr marL="8667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6pPr>
            <a:lvl7pPr marL="12096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7pPr>
            <a:lvl8pPr marL="15525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8pPr>
            <a:lvl9pPr marL="18954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sz="2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 system takes a signal as an input and transforms it into another signal</a:t>
            </a:r>
          </a:p>
          <a:p>
            <a:endParaRPr lang="en-GB" altLang="zh-CN" sz="2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zh-CN" sz="2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zh-CN" sz="2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Calibri" panose="020F0502020204030204" pitchFamily="34" charset="0"/>
              <a:buNone/>
            </a:pPr>
            <a:endParaRPr lang="en-GB" altLang="zh-CN" sz="2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sz="2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 a very broad sense, a system can be represented as the ratio of the output signal over the input signal</a:t>
            </a:r>
          </a:p>
        </p:txBody>
      </p:sp>
      <p:sp>
        <p:nvSpPr>
          <p:cNvPr id="7" name="Rectangle 2052">
            <a:extLst>
              <a:ext uri="{FF2B5EF4-FFF2-40B4-BE49-F238E27FC236}">
                <a16:creationId xmlns:a16="http://schemas.microsoft.com/office/drawing/2014/main" id="{C84D97FB-9659-4897-ABCB-DE4F4EA24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7434" y="2141538"/>
            <a:ext cx="2209800" cy="11430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System</a:t>
            </a:r>
            <a:endParaRPr lang="en-GB" altLang="zh-CN" sz="2400" dirty="0"/>
          </a:p>
        </p:txBody>
      </p:sp>
      <p:cxnSp>
        <p:nvCxnSpPr>
          <p:cNvPr id="8" name="AutoShape 2054">
            <a:extLst>
              <a:ext uri="{FF2B5EF4-FFF2-40B4-BE49-F238E27FC236}">
                <a16:creationId xmlns:a16="http://schemas.microsoft.com/office/drawing/2014/main" id="{3777E5C2-0C42-4AA1-BF9B-C864C34D8733}"/>
              </a:ext>
            </a:extLst>
          </p:cNvPr>
          <p:cNvCxnSpPr>
            <a:cxnSpLocks noChangeShapeType="1"/>
            <a:endCxn id="7" idx="1"/>
          </p:cNvCxnSpPr>
          <p:nvPr/>
        </p:nvCxnSpPr>
        <p:spPr bwMode="auto">
          <a:xfrm>
            <a:off x="3021497" y="2713038"/>
            <a:ext cx="177641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AutoShape 2055">
            <a:extLst>
              <a:ext uri="{FF2B5EF4-FFF2-40B4-BE49-F238E27FC236}">
                <a16:creationId xmlns:a16="http://schemas.microsoft.com/office/drawing/2014/main" id="{0E80D7BC-B456-4026-B277-40B861D1CF40}"/>
              </a:ext>
            </a:extLst>
          </p:cNvPr>
          <p:cNvCxnSpPr>
            <a:cxnSpLocks noChangeShapeType="1"/>
            <a:stCxn id="7" idx="3"/>
          </p:cNvCxnSpPr>
          <p:nvPr/>
        </p:nvCxnSpPr>
        <p:spPr bwMode="auto">
          <a:xfrm flipV="1">
            <a:off x="7026760" y="2705102"/>
            <a:ext cx="1768475" cy="7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 Box 2056">
            <a:extLst>
              <a:ext uri="{FF2B5EF4-FFF2-40B4-BE49-F238E27FC236}">
                <a16:creationId xmlns:a16="http://schemas.microsoft.com/office/drawing/2014/main" id="{FBB9D425-FB2B-487D-9F8B-AC0289A07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263775"/>
            <a:ext cx="1854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Input signal</a:t>
            </a:r>
          </a:p>
          <a:p>
            <a:pPr algn="r">
              <a:buFontTx/>
              <a:buNone/>
            </a:pPr>
            <a:endParaRPr lang="en-US" altLang="zh-CN" sz="400">
              <a:ea typeface="宋体" panose="02010600030101010101" pitchFamily="2" charset="-122"/>
            </a:endParaRPr>
          </a:p>
          <a:p>
            <a:pPr algn="r"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x(t)</a:t>
            </a:r>
            <a:endParaRPr lang="en-GB" altLang="zh-CN" sz="2400"/>
          </a:p>
        </p:txBody>
      </p:sp>
      <p:sp>
        <p:nvSpPr>
          <p:cNvPr id="11" name="Text Box 2057">
            <a:extLst>
              <a:ext uri="{FF2B5EF4-FFF2-40B4-BE49-F238E27FC236}">
                <a16:creationId xmlns:a16="http://schemas.microsoft.com/office/drawing/2014/main" id="{35ED6CCD-64AA-4CE6-B6F9-CD409F443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2338" y="2263775"/>
            <a:ext cx="2176462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Output signal</a:t>
            </a:r>
          </a:p>
          <a:p>
            <a:pPr>
              <a:buFontTx/>
              <a:buNone/>
            </a:pPr>
            <a:endParaRPr lang="en-US" altLang="zh-CN" sz="40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y(t)</a:t>
            </a:r>
            <a:endParaRPr lang="en-GB" altLang="zh-CN" sz="24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C4C1AD8-2DC1-4CB9-A6CB-23E959584396}"/>
              </a:ext>
            </a:extLst>
          </p:cNvPr>
          <p:cNvSpPr txBox="1"/>
          <p:nvPr/>
        </p:nvSpPr>
        <p:spPr>
          <a:xfrm>
            <a:off x="430697" y="4579984"/>
            <a:ext cx="9852989" cy="1047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way, when we “multiply” the system by the input signal, we get the output signal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GB" altLang="zh-C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concept will be firmed up in the coming weeks</a:t>
            </a:r>
          </a:p>
        </p:txBody>
      </p:sp>
    </p:spTree>
    <p:extLst>
      <p:ext uri="{BB962C8B-B14F-4D97-AF65-F5344CB8AC3E}">
        <p14:creationId xmlns:p14="http://schemas.microsoft.com/office/powerpoint/2010/main" val="1785646252"/>
      </p:ext>
    </p:extLst>
  </p:cSld>
  <p:clrMapOvr>
    <a:masterClrMapping/>
  </p:clrMapOvr>
  <p:transition spd="med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C22849-CEBE-40C7-9400-ED9A26B5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chemeClr val="tx1"/>
                </a:solidFill>
              </a:rPr>
              <a:t>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7C7F02-52DC-42C5-A04B-1E8BD1733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2848927"/>
            <a:ext cx="10939463" cy="3148648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  </a:t>
            </a:r>
            <a:r>
              <a:rPr lang="zh-CN" altLang="en-US" dirty="0"/>
              <a:t>系统往往是以一定比例（做乘法）放大、缩小输入信号</a:t>
            </a:r>
            <a:endParaRPr lang="en-US" altLang="zh-CN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dirty="0"/>
              <a:t>  </a:t>
            </a:r>
            <a:r>
              <a:rPr lang="zh-CN" altLang="en-US" dirty="0"/>
              <a:t>例如：幅度调制（</a:t>
            </a:r>
            <a:r>
              <a:rPr lang="en-US" altLang="zh-CN" dirty="0"/>
              <a:t>Amplitude Modulation</a:t>
            </a:r>
            <a:r>
              <a:rPr lang="zh-CN" altLang="en-US" dirty="0"/>
              <a:t>，</a:t>
            </a:r>
            <a:r>
              <a:rPr lang="en-US" altLang="zh-CN" dirty="0"/>
              <a:t>AM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AFF904-DEB5-49F9-8FC0-FE4050332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5" name="Rectangle 2052">
            <a:extLst>
              <a:ext uri="{FF2B5EF4-FFF2-40B4-BE49-F238E27FC236}">
                <a16:creationId xmlns:a16="http://schemas.microsoft.com/office/drawing/2014/main" id="{14079D78-7BFE-4BD9-95D4-94B17CEDA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7914" y="1298258"/>
            <a:ext cx="2209800" cy="1143000"/>
          </a:xfrm>
          <a:prstGeom prst="rect">
            <a:avLst/>
          </a:prstGeom>
          <a:solidFill>
            <a:srgbClr val="C0C0C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buFontTx/>
              <a:buNone/>
            </a:pPr>
            <a:r>
              <a:rPr lang="en-US" altLang="zh-CN" sz="2400" dirty="0">
                <a:ea typeface="宋体" panose="02010600030101010101" pitchFamily="2" charset="-122"/>
              </a:rPr>
              <a:t>System</a:t>
            </a:r>
            <a:endParaRPr lang="en-GB" altLang="zh-CN" sz="2400" dirty="0"/>
          </a:p>
        </p:txBody>
      </p:sp>
      <p:cxnSp>
        <p:nvCxnSpPr>
          <p:cNvPr id="6" name="AutoShape 2054">
            <a:extLst>
              <a:ext uri="{FF2B5EF4-FFF2-40B4-BE49-F238E27FC236}">
                <a16:creationId xmlns:a16="http://schemas.microsoft.com/office/drawing/2014/main" id="{6CC332D9-D3DC-4413-9BC1-D65057A908DE}"/>
              </a:ext>
            </a:extLst>
          </p:cNvPr>
          <p:cNvCxnSpPr>
            <a:cxnSpLocks noChangeShapeType="1"/>
            <a:endCxn id="5" idx="1"/>
          </p:cNvCxnSpPr>
          <p:nvPr/>
        </p:nvCxnSpPr>
        <p:spPr bwMode="auto">
          <a:xfrm>
            <a:off x="3051977" y="1869758"/>
            <a:ext cx="1776413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AutoShape 2055">
            <a:extLst>
              <a:ext uri="{FF2B5EF4-FFF2-40B4-BE49-F238E27FC236}">
                <a16:creationId xmlns:a16="http://schemas.microsoft.com/office/drawing/2014/main" id="{10E34F47-0CB9-4F1A-81B4-818635C0DC09}"/>
              </a:ext>
            </a:extLst>
          </p:cNvPr>
          <p:cNvCxnSpPr>
            <a:cxnSpLocks noChangeShapeType="1"/>
            <a:stCxn id="5" idx="3"/>
          </p:cNvCxnSpPr>
          <p:nvPr/>
        </p:nvCxnSpPr>
        <p:spPr bwMode="auto">
          <a:xfrm flipV="1">
            <a:off x="7057240" y="1861822"/>
            <a:ext cx="1768475" cy="79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 Box 2056">
            <a:extLst>
              <a:ext uri="{FF2B5EF4-FFF2-40B4-BE49-F238E27FC236}">
                <a16:creationId xmlns:a16="http://schemas.microsoft.com/office/drawing/2014/main" id="{BBF054D7-8533-4963-A52A-6A39B4BD8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480" y="1420495"/>
            <a:ext cx="185420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Input signal</a:t>
            </a:r>
          </a:p>
          <a:p>
            <a:pPr algn="r">
              <a:buFontTx/>
              <a:buNone/>
            </a:pPr>
            <a:endParaRPr lang="en-US" altLang="zh-CN" sz="400">
              <a:ea typeface="宋体" panose="02010600030101010101" pitchFamily="2" charset="-122"/>
            </a:endParaRPr>
          </a:p>
          <a:p>
            <a:pPr algn="r"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x(t)</a:t>
            </a:r>
            <a:endParaRPr lang="en-GB" altLang="zh-CN" sz="2400"/>
          </a:p>
        </p:txBody>
      </p:sp>
      <p:sp>
        <p:nvSpPr>
          <p:cNvPr id="9" name="Text Box 2057">
            <a:extLst>
              <a:ext uri="{FF2B5EF4-FFF2-40B4-BE49-F238E27FC236}">
                <a16:creationId xmlns:a16="http://schemas.microsoft.com/office/drawing/2014/main" id="{FB4F9C12-029A-43A7-A1B3-6F2BE3CA8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818" y="1420495"/>
            <a:ext cx="2176462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Output signal</a:t>
            </a:r>
          </a:p>
          <a:p>
            <a:pPr>
              <a:buFontTx/>
              <a:buNone/>
            </a:pPr>
            <a:endParaRPr lang="en-US" altLang="zh-CN" sz="40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400">
                <a:ea typeface="宋体" panose="02010600030101010101" pitchFamily="2" charset="-122"/>
              </a:rPr>
              <a:t>y(t)</a:t>
            </a:r>
            <a:endParaRPr lang="en-GB" altLang="zh-CN" sz="24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206FE4D-ED17-457B-8CDD-AF4637531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4579" y="3788793"/>
            <a:ext cx="3925821" cy="299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840629"/>
      </p:ext>
    </p:extLst>
  </p:cSld>
  <p:clrMapOvr>
    <a:masterClrMapping/>
  </p:clrMapOvr>
  <p:transition spd="med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228602"/>
            <a:ext cx="10731500" cy="784225"/>
          </a:xfrm>
        </p:spPr>
        <p:txBody>
          <a:bodyPr/>
          <a:lstStyle/>
          <a:p>
            <a:r>
              <a:rPr lang="en-GB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&amp; Discrete-Time Mathematical Models of  Systems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2D63F84-9987-45C4-9758-432E001FC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746" y="1235591"/>
            <a:ext cx="5173454" cy="50292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>
            <a:normAutofit/>
          </a:bodyPr>
          <a:lstStyle>
            <a:lvl1pPr marL="51435" indent="-51435" algn="l" rtl="0" eaLnBrk="0" fontAlgn="base" hangingPunct="0">
              <a:lnSpc>
                <a:spcPct val="90000"/>
              </a:lnSpc>
              <a:spcBef>
                <a:spcPts val="675"/>
              </a:spcBef>
              <a:spcAft>
                <a:spcPts val="11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1653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975">
                <a:solidFill>
                  <a:srgbClr val="404040"/>
                </a:solidFill>
                <a:latin typeface="+mn-lt"/>
                <a:ea typeface="+mn-ea"/>
              </a:defRPr>
            </a:lvl2pPr>
            <a:lvl3pPr marL="318135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3pPr>
            <a:lvl4pPr marL="420370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4pPr>
            <a:lvl5pPr marL="52387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5pPr>
            <a:lvl6pPr marL="8667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6pPr>
            <a:lvl7pPr marL="12096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7pPr>
            <a:lvl8pPr marL="15525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8pPr>
            <a:lvl9pPr marL="18954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9pPr>
          </a:lstStyle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GB" altLang="zh-CN" sz="2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Continuous-Time Systems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Most continuous time systems represent how continuous signals are transformed via </a:t>
            </a:r>
            <a:r>
              <a:rPr lang="en-GB" altLang="zh-CN" sz="2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equations</a:t>
            </a: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E.g. circuit, car velocity</a:t>
            </a:r>
          </a:p>
          <a:p>
            <a:pPr marL="0" indent="0">
              <a:buClrTx/>
              <a:buNone/>
            </a:pPr>
            <a:endParaRPr lang="en-GB" altLang="zh-CN" sz="1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sz="2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Discrete-Time Systems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Most discrete time systems represent how discrete signals are transformed via </a:t>
            </a:r>
            <a:r>
              <a:rPr lang="en-GB" altLang="zh-CN" sz="23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equations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sz="23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E.g. bank account, discrete car velocity system</a:t>
            </a:r>
          </a:p>
        </p:txBody>
      </p:sp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EF0F87B4-5ECF-46BC-B168-35F4BE8697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7554844"/>
              </p:ext>
            </p:extLst>
          </p:nvPr>
        </p:nvGraphicFramePr>
        <p:xfrm>
          <a:off x="6664803" y="1228727"/>
          <a:ext cx="312578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77680" imgH="393480" progId="Equation.3">
                  <p:embed/>
                </p:oleObj>
              </mc:Choice>
              <mc:Fallback>
                <p:oleObj name="Equation" r:id="rId3" imgW="1777680" imgH="393480" progId="Equation.3">
                  <p:embed/>
                  <p:pic>
                    <p:nvPicPr>
                      <p:cNvPr id="93188" name="Object 4">
                        <a:extLst>
                          <a:ext uri="{FF2B5EF4-FFF2-40B4-BE49-F238E27FC236}">
                            <a16:creationId xmlns:a16="http://schemas.microsoft.com/office/drawing/2014/main" id="{1760C7BE-EEEF-4AEB-99AE-445BFADD7F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803" y="1228727"/>
                        <a:ext cx="3125788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F3B76CD8-82BA-4DAA-90CD-8C4C41450E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555843"/>
              </p:ext>
            </p:extLst>
          </p:nvPr>
        </p:nvGraphicFramePr>
        <p:xfrm>
          <a:off x="6915151" y="2101851"/>
          <a:ext cx="24098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71600" imgH="393480" progId="Equation.3">
                  <p:embed/>
                </p:oleObj>
              </mc:Choice>
              <mc:Fallback>
                <p:oleObj name="Equation" r:id="rId5" imgW="1371600" imgH="393480" progId="Equation.3">
                  <p:embed/>
                  <p:pic>
                    <p:nvPicPr>
                      <p:cNvPr id="93189" name="Object 5">
                        <a:extLst>
                          <a:ext uri="{FF2B5EF4-FFF2-40B4-BE49-F238E27FC236}">
                            <a16:creationId xmlns:a16="http://schemas.microsoft.com/office/drawing/2014/main" id="{3CA7D570-9ABE-4F77-9077-6303AE79AC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5151" y="2101851"/>
                        <a:ext cx="2409825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6">
            <a:extLst>
              <a:ext uri="{FF2B5EF4-FFF2-40B4-BE49-F238E27FC236}">
                <a16:creationId xmlns:a16="http://schemas.microsoft.com/office/drawing/2014/main" id="{B3804BBA-6DA2-425D-BC0B-0D485F1BB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483" y="2835461"/>
            <a:ext cx="4004109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First order differential equations</a:t>
            </a:r>
            <a:endParaRPr lang="en-GB" altLang="zh-C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Object 7">
            <a:extLst>
              <a:ext uri="{FF2B5EF4-FFF2-40B4-BE49-F238E27FC236}">
                <a16:creationId xmlns:a16="http://schemas.microsoft.com/office/drawing/2014/main" id="{8955EBD0-160B-42F9-9F5F-F24E107829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963351"/>
              </p:ext>
            </p:extLst>
          </p:nvPr>
        </p:nvGraphicFramePr>
        <p:xfrm>
          <a:off x="6780213" y="3750191"/>
          <a:ext cx="26797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23880" imgH="203040" progId="Equation.3">
                  <p:embed/>
                </p:oleObj>
              </mc:Choice>
              <mc:Fallback>
                <p:oleObj name="Equation" r:id="rId7" imgW="1523880" imgH="203040" progId="Equation.3">
                  <p:embed/>
                  <p:pic>
                    <p:nvPicPr>
                      <p:cNvPr id="93191" name="Object 7">
                        <a:extLst>
                          <a:ext uri="{FF2B5EF4-FFF2-40B4-BE49-F238E27FC236}">
                            <a16:creationId xmlns:a16="http://schemas.microsoft.com/office/drawing/2014/main" id="{3DE72A77-EDA4-492D-BB08-E4DFD4FB80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0213" y="3750191"/>
                        <a:ext cx="26797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C9A6212A-EF75-496F-810B-D299785D75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806810"/>
              </p:ext>
            </p:extLst>
          </p:nvPr>
        </p:nvGraphicFramePr>
        <p:xfrm>
          <a:off x="6321326" y="4199966"/>
          <a:ext cx="39084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22280" imgH="419040" progId="Equation.3">
                  <p:embed/>
                </p:oleObj>
              </mc:Choice>
              <mc:Fallback>
                <p:oleObj name="Equation" r:id="rId9" imgW="2222280" imgH="419040" progId="Equation.3">
                  <p:embed/>
                  <p:pic>
                    <p:nvPicPr>
                      <p:cNvPr id="93192" name="Object 8">
                        <a:extLst>
                          <a:ext uri="{FF2B5EF4-FFF2-40B4-BE49-F238E27FC236}">
                            <a16:creationId xmlns:a16="http://schemas.microsoft.com/office/drawing/2014/main" id="{159C3F18-3256-41F0-AF43-9AF6B661A2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1326" y="4199966"/>
                        <a:ext cx="390842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9">
            <a:extLst>
              <a:ext uri="{FF2B5EF4-FFF2-40B4-BE49-F238E27FC236}">
                <a16:creationId xmlns:a16="http://schemas.microsoft.com/office/drawing/2014/main" id="{83E92170-F1B2-453D-A0EE-7B6BA8594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4915" y="5856986"/>
            <a:ext cx="3890296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zh-CN" sz="23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First order difference equations</a:t>
            </a:r>
            <a:endParaRPr lang="en-GB" altLang="zh-C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Object 10">
            <a:extLst>
              <a:ext uri="{FF2B5EF4-FFF2-40B4-BE49-F238E27FC236}">
                <a16:creationId xmlns:a16="http://schemas.microsoft.com/office/drawing/2014/main" id="{F3F37D61-F326-49B1-B1F9-B11F364109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3873115"/>
              </p:ext>
            </p:extLst>
          </p:nvPr>
        </p:nvGraphicFramePr>
        <p:xfrm>
          <a:off x="6510628" y="5162270"/>
          <a:ext cx="317023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803240" imgH="393480" progId="Equation.3">
                  <p:embed/>
                </p:oleObj>
              </mc:Choice>
              <mc:Fallback>
                <p:oleObj name="Equation" r:id="rId11" imgW="1803240" imgH="393480" progId="Equation.3">
                  <p:embed/>
                  <p:pic>
                    <p:nvPicPr>
                      <p:cNvPr id="93194" name="Object 10">
                        <a:extLst>
                          <a:ext uri="{FF2B5EF4-FFF2-40B4-BE49-F238E27FC236}">
                            <a16:creationId xmlns:a16="http://schemas.microsoft.com/office/drawing/2014/main" id="{3D8093D7-6D49-455C-915F-E0C70B14326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0628" y="5162270"/>
                        <a:ext cx="3170238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9015946"/>
      </p:ext>
    </p:extLst>
  </p:cSld>
  <p:clrMapOvr>
    <a:masterClrMapping/>
  </p:clrMapOvr>
  <p:transition spd="med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a System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25</a:t>
            </a:fld>
            <a:endParaRPr lang="zh-CN" alt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BB1268E-4BF1-4DDA-A3F2-1C6F98521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425" y="1152939"/>
            <a:ext cx="10243930" cy="497163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45720" rIns="0" bIns="45720" numCol="1" anchor="t" anchorCtr="0" compatLnSpc="1">
            <a:normAutofit/>
          </a:bodyPr>
          <a:lstStyle>
            <a:lvl1pPr marL="51435" indent="-51435" algn="l" rtl="0" eaLnBrk="0" fontAlgn="base" hangingPunct="0">
              <a:lnSpc>
                <a:spcPct val="90000"/>
              </a:lnSpc>
              <a:spcBef>
                <a:spcPts val="675"/>
              </a:spcBef>
              <a:spcAft>
                <a:spcPts val="11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 "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21653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975">
                <a:solidFill>
                  <a:srgbClr val="404040"/>
                </a:solidFill>
                <a:latin typeface="+mn-lt"/>
                <a:ea typeface="+mn-ea"/>
              </a:defRPr>
            </a:lvl2pPr>
            <a:lvl3pPr marL="318135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3pPr>
            <a:lvl4pPr marL="420370" indent="-10223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4pPr>
            <a:lvl5pPr marL="523875" indent="-104775" algn="l" rtl="0" eaLnBrk="0" fontAlgn="base" hangingPunct="0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5pPr>
            <a:lvl6pPr marL="8667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6pPr>
            <a:lvl7pPr marL="12096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7pPr>
            <a:lvl8pPr marL="15525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8pPr>
            <a:lvl9pPr marL="1895475" indent="-104775" algn="l" rtl="0" fontAlgn="base">
              <a:lnSpc>
                <a:spcPct val="90000"/>
              </a:lnSpc>
              <a:spcBef>
                <a:spcPts val="115"/>
              </a:spcBef>
              <a:spcAft>
                <a:spcPts val="225"/>
              </a:spcAft>
              <a:buClr>
                <a:srgbClr val="0B4DA2"/>
              </a:buClr>
              <a:buSzPct val="100000"/>
              <a:buFont typeface="Calibri" panose="020F0502020204030204" pitchFamily="34" charset="0"/>
              <a:buChar char="◦"/>
              <a:defRPr sz="750">
                <a:solidFill>
                  <a:srgbClr val="404040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ts val="3120"/>
              </a:lnSpc>
              <a:buClrTx/>
              <a:buFont typeface="Arial" panose="020B0604020202020204" pitchFamily="34" charset="0"/>
              <a:buChar char="•"/>
            </a:pPr>
            <a:r>
              <a:rPr lang="en-US" altLang="zh-CN" sz="2600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On this course, we shall be particularly interested in signals with certain properties:</a:t>
            </a:r>
          </a:p>
          <a:p>
            <a:pPr>
              <a:lnSpc>
                <a:spcPts val="3120"/>
              </a:lnSpc>
              <a:buClrTx/>
              <a:buFont typeface="Arial" panose="020B0604020202020204" pitchFamily="34" charset="0"/>
              <a:buChar char="•"/>
            </a:pPr>
            <a:r>
              <a:rPr lang="en-US" altLang="zh-CN" sz="2600" b="1" kern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GB" altLang="zh-CN" sz="2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Causal</a:t>
            </a:r>
            <a:r>
              <a:rPr lang="en-GB" altLang="zh-CN" sz="2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system is causal if the output at a time, only depends on input values up to that time.</a:t>
            </a:r>
          </a:p>
          <a:p>
            <a:pPr>
              <a:lnSpc>
                <a:spcPts val="3120"/>
              </a:lnSpc>
              <a:buClrTx/>
              <a:buFont typeface="Arial" panose="020B0604020202020204" pitchFamily="34" charset="0"/>
              <a:buChar char="•"/>
            </a:pPr>
            <a:r>
              <a:rPr lang="en-GB" altLang="zh-CN" sz="2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Linear</a:t>
            </a:r>
            <a:r>
              <a:rPr lang="en-GB" altLang="zh-CN" sz="2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system is linear if the output of the scaled sum of two input signals is the equivalent scaled sum of outputs</a:t>
            </a:r>
          </a:p>
          <a:p>
            <a:pPr>
              <a:lnSpc>
                <a:spcPts val="3120"/>
              </a:lnSpc>
              <a:buClrTx/>
              <a:buFont typeface="Arial" panose="020B0604020202020204" pitchFamily="34" charset="0"/>
              <a:buChar char="•"/>
            </a:pPr>
            <a:r>
              <a:rPr lang="en-GB" altLang="zh-CN" sz="2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Time-invariant</a:t>
            </a:r>
            <a:r>
              <a:rPr lang="en-GB" altLang="zh-CN" sz="2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system is time invariant if the system’s output is the same, given the same input signal, regardless of time.</a:t>
            </a:r>
          </a:p>
          <a:p>
            <a:pPr marL="0" indent="0">
              <a:lnSpc>
                <a:spcPct val="100000"/>
              </a:lnSpc>
              <a:buClrTx/>
              <a:buNone/>
            </a:pPr>
            <a:endParaRPr lang="en-GB" altLang="zh-CN" sz="9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120"/>
              </a:lnSpc>
              <a:buClrTx/>
              <a:buFont typeface="Arial" panose="020B0604020202020204" pitchFamily="34" charset="0"/>
              <a:buChar char="•"/>
            </a:pPr>
            <a:r>
              <a:rPr lang="en-GB" altLang="zh-CN" sz="2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These properties define a large class of tractable, useful systems and will be further considered in the coming lectures</a:t>
            </a:r>
          </a:p>
        </p:txBody>
      </p:sp>
    </p:spTree>
    <p:extLst>
      <p:ext uri="{BB962C8B-B14F-4D97-AF65-F5344CB8AC3E}">
        <p14:creationId xmlns:p14="http://schemas.microsoft.com/office/powerpoint/2010/main" val="1450574260"/>
      </p:ext>
    </p:extLst>
  </p:cSld>
  <p:clrMapOvr>
    <a:masterClrMapping/>
  </p:clrMapOvr>
  <p:transition spd="med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F54FB-33F5-48B2-B64F-CEEB7B16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系统的因果性（</a:t>
            </a:r>
            <a:r>
              <a:rPr lang="en-US" altLang="zh-CN" sz="3200" dirty="0">
                <a:solidFill>
                  <a:schemeClr val="tx1"/>
                </a:solidFill>
              </a:rPr>
              <a:t>Causality</a:t>
            </a:r>
            <a:r>
              <a:rPr lang="zh-CN" altLang="en-US" sz="32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8FE63-CC91-43C2-A7A0-B4EFDB45B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962957" cy="47752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GB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Causal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system is causal if the output at a time, only depends on input values up to that time. 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（系统的输出只取决于现在的输入及过去的输入）</a:t>
            </a:r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具有因果性的系统才是物理可实现的系统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因果性的意义：判断所设计的系统是否是可以被实现的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例：理想低通滤波器不具有因果性，是不可能被实现的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F4526F-27AF-468A-BC3D-66A2616F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0565C1D-4259-49E4-9E86-C79940A1E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8383" y="2849087"/>
            <a:ext cx="4486275" cy="328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4877375"/>
      </p:ext>
    </p:extLst>
  </p:cSld>
  <p:clrMapOvr>
    <a:masterClrMapping/>
  </p:clrMapOvr>
  <p:transition spd="med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F54FB-33F5-48B2-B64F-CEEB7B16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线性（</a:t>
            </a:r>
            <a:r>
              <a:rPr lang="en-US" altLang="zh-CN" sz="3200" dirty="0">
                <a:solidFill>
                  <a:schemeClr val="tx1"/>
                </a:solidFill>
              </a:rPr>
              <a:t>Linear</a:t>
            </a:r>
            <a:r>
              <a:rPr lang="zh-CN" altLang="en-US" sz="3200" dirty="0">
                <a:solidFill>
                  <a:schemeClr val="tx1"/>
                </a:solidFill>
              </a:rPr>
              <a:t>）系统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8FE63-CC91-43C2-A7A0-B4EFDB45B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962957" cy="47752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GB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Linear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system is linear if the output of the scaled sum of two input signals is the equivalent scaled sum of outputs 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（如果输入信号是两个信号的加权和，那么输出信号也是这两个输入信号对应输出的加权和）</a:t>
            </a:r>
            <a:endParaRPr lang="en-GB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例：如果系统对输入信号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的输出是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y(t)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，则系统对输入信号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(t)+bx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的输出为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(t)+by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线性系统对信号在频域表示下的处理具有重要意义。</a:t>
            </a:r>
            <a:endParaRPr lang="zh-CN" altLang="en-US" sz="2000" i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F4526F-27AF-468A-BC3D-66A2616F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245549"/>
      </p:ext>
    </p:extLst>
  </p:cSld>
  <p:clrMapOvr>
    <a:masterClrMapping/>
  </p:clrMapOvr>
  <p:transition spd="med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1F54FB-33F5-48B2-B64F-CEEB7B168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时不变（</a:t>
            </a:r>
            <a:r>
              <a:rPr lang="en-US" altLang="zh-CN" sz="3200" dirty="0">
                <a:solidFill>
                  <a:schemeClr val="tx1"/>
                </a:solidFill>
              </a:rPr>
              <a:t>Time-invariant</a:t>
            </a:r>
            <a:r>
              <a:rPr lang="zh-CN" altLang="en-US" sz="3200" dirty="0">
                <a:solidFill>
                  <a:schemeClr val="tx1"/>
                </a:solidFill>
              </a:rPr>
              <a:t>）系统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28FE63-CC91-43C2-A7A0-B4EFDB45B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962957" cy="4775200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GB" altLang="zh-CN" sz="20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Time-invariant</a:t>
            </a:r>
            <a:r>
              <a:rPr lang="en-GB" altLang="zh-CN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system is time invariant if the system’s output is the same, given the same input signal, regardless of time. </a:t>
            </a:r>
            <a:r>
              <a:rPr lang="zh-CN" altLang="en-US" sz="20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（系统特性不随时间发生变化）</a:t>
            </a:r>
            <a:endParaRPr lang="en-GB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例：如果系统对输入信号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的输出是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y(t)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，则系统对输入信号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x(t-t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的输出为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y(t-t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l"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时不变系统对信号在频域表示下的处理具有重要意义。</a:t>
            </a:r>
            <a:endParaRPr lang="zh-CN" altLang="en-US" sz="2000" i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F4526F-27AF-468A-BC3D-66A2616F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1139038"/>
      </p:ext>
    </p:extLst>
  </p:cSld>
  <p:clrMapOvr>
    <a:masterClrMapping/>
  </p:clrMapOvr>
  <p:transition spd="med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F2BF4282-0286-4084-B4C9-17394D44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6" y="228602"/>
            <a:ext cx="9783764" cy="784225"/>
          </a:xfrm>
        </p:spPr>
        <p:txBody>
          <a:bodyPr/>
          <a:lstStyle/>
          <a:p>
            <a:pPr marL="360000">
              <a:lnSpc>
                <a:spcPct val="200000"/>
              </a:lnSpc>
              <a:defRPr/>
            </a:pPr>
            <a:r>
              <a:rPr lang="en-US" altLang="zh-TW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Typical Examples of Signals/Systems Concerned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2980A8-6F76-4721-90CF-721D8475022E}"/>
              </a:ext>
            </a:extLst>
          </p:cNvPr>
          <p:cNvSpPr/>
          <p:nvPr/>
        </p:nvSpPr>
        <p:spPr>
          <a:xfrm>
            <a:off x="428625" y="1096054"/>
            <a:ext cx="10496550" cy="322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285750">
              <a:lnSpc>
                <a:spcPct val="1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Computers</a:t>
            </a:r>
          </a:p>
          <a:p>
            <a:pPr marL="742950" indent="-285750">
              <a:spcBef>
                <a:spcPts val="18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Signal Processing Systems</a:t>
            </a:r>
          </a:p>
          <a:p>
            <a:pPr marL="1080000" lvl="2" indent="-285750">
              <a:lnSpc>
                <a:spcPct val="90000"/>
              </a:lnSpc>
              <a:spcBef>
                <a:spcPts val="1200"/>
              </a:spcBef>
              <a:buFont typeface="Arial" pitchFamily="34" charset="0"/>
              <a:buChar char="–"/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software systems processing the signal by computation/ memory</a:t>
            </a:r>
          </a:p>
          <a:p>
            <a:pPr marL="1080000" lvl="2" indent="-285750">
              <a:lnSpc>
                <a:spcPct val="90000"/>
              </a:lnSpc>
              <a:spcBef>
                <a:spcPts val="1200"/>
              </a:spcBef>
              <a:buFont typeface="Arial" pitchFamily="34" charset="0"/>
              <a:buChar char="–"/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examples : audio enhancement systems, picture processing systems, video compression systems, voice recognition/ synthesis systems, array signal processors, equalizers, etc.</a:t>
            </a:r>
            <a:endParaRPr lang="zh-TW" altLang="en-US" sz="2600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901445"/>
      </p:ext>
    </p:extLst>
  </p:cSld>
  <p:clrMapOvr>
    <a:masterClrMapping/>
  </p:clrMapOvr>
  <p:transition spd="med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1: Introduction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213767" cy="4775200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Preliminary</a:t>
            </a:r>
          </a:p>
          <a:p>
            <a:pPr lvl="0">
              <a:spcAft>
                <a:spcPts val="1165"/>
              </a:spcAft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What are the signals </a:t>
            </a:r>
          </a:p>
          <a:p>
            <a:pPr lvl="0">
              <a:spcAft>
                <a:spcPts val="1165"/>
              </a:spcAft>
            </a:pPr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What are the systems</a:t>
            </a:r>
            <a:endParaRPr lang="zh-CN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Application of signals and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concepts</a:t>
            </a:r>
          </a:p>
          <a:p>
            <a:pPr lvl="0">
              <a:spcAft>
                <a:spcPts val="1165"/>
              </a:spcAft>
            </a:pPr>
            <a:endParaRPr lang="en-US" altLang="zh-CN" sz="2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Types of Signals</a:t>
            </a:r>
          </a:p>
          <a:p>
            <a:pPr marL="0" indent="0">
              <a:buNone/>
            </a:pPr>
            <a:endParaRPr lang="zh-CN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3728233"/>
      </p:ext>
    </p:extLst>
  </p:cSld>
  <p:clrMapOvr>
    <a:masterClrMapping/>
  </p:clrMapOvr>
  <p:transition spd="med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3C0AB61-EAB6-4466-AAD1-2B6D2AFE8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6" y="228602"/>
            <a:ext cx="9783764" cy="784225"/>
          </a:xfrm>
        </p:spPr>
        <p:txBody>
          <a:bodyPr/>
          <a:lstStyle/>
          <a:p>
            <a:pPr marL="360000">
              <a:lnSpc>
                <a:spcPct val="200000"/>
              </a:lnSpc>
              <a:defRPr/>
            </a:pPr>
            <a:r>
              <a:rPr lang="en-US" altLang="zh-TW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Typical Examples of Signals/Systems Concerned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9BC63A-F8EA-4FBB-9889-24B7B1390407}"/>
              </a:ext>
            </a:extLst>
          </p:cNvPr>
          <p:cNvSpPr/>
          <p:nvPr/>
        </p:nvSpPr>
        <p:spPr>
          <a:xfrm>
            <a:off x="416944" y="1256863"/>
            <a:ext cx="2526654" cy="7018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indent="-285750">
              <a:lnSpc>
                <a:spcPct val="1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latin typeface="Times New Roman" pitchFamily="18" charset="0"/>
                <a:cs typeface="Times New Roman" pitchFamily="18" charset="0"/>
              </a:rPr>
              <a:t>Networks </a:t>
            </a:r>
          </a:p>
        </p:txBody>
      </p:sp>
      <p:grpSp>
        <p:nvGrpSpPr>
          <p:cNvPr id="8" name="群組 2">
            <a:extLst>
              <a:ext uri="{FF2B5EF4-FFF2-40B4-BE49-F238E27FC236}">
                <a16:creationId xmlns:a16="http://schemas.microsoft.com/office/drawing/2014/main" id="{837F5305-B977-4BF7-B0A7-A4C3B8BE56FF}"/>
              </a:ext>
            </a:extLst>
          </p:cNvPr>
          <p:cNvGrpSpPr>
            <a:grpSpLocks/>
          </p:cNvGrpSpPr>
          <p:nvPr/>
        </p:nvGrpSpPr>
        <p:grpSpPr bwMode="auto">
          <a:xfrm>
            <a:off x="4038601" y="3014663"/>
            <a:ext cx="1825625" cy="1116012"/>
            <a:chOff x="2613025" y="3563938"/>
            <a:chExt cx="1825625" cy="1116012"/>
          </a:xfrm>
        </p:grpSpPr>
        <p:sp>
          <p:nvSpPr>
            <p:cNvPr id="9" name="Line 60">
              <a:extLst>
                <a:ext uri="{FF2B5EF4-FFF2-40B4-BE49-F238E27FC236}">
                  <a16:creationId xmlns:a16="http://schemas.microsoft.com/office/drawing/2014/main" id="{08E4CA0F-F5CE-4368-A22C-2A9D21099F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3025" y="3563938"/>
              <a:ext cx="1116013" cy="4048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Line 63">
              <a:extLst>
                <a:ext uri="{FF2B5EF4-FFF2-40B4-BE49-F238E27FC236}">
                  <a16:creationId xmlns:a16="http://schemas.microsoft.com/office/drawing/2014/main" id="{D8CB306E-ACC0-406A-AE55-E65483C53A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3025" y="3767138"/>
              <a:ext cx="1825625" cy="2016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64">
              <a:extLst>
                <a:ext uri="{FF2B5EF4-FFF2-40B4-BE49-F238E27FC236}">
                  <a16:creationId xmlns:a16="http://schemas.microsoft.com/office/drawing/2014/main" id="{5FB90D6D-BF04-4C4A-ACDF-9976081AAA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9038" y="3563938"/>
              <a:ext cx="709612" cy="203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Line 65">
              <a:extLst>
                <a:ext uri="{FF2B5EF4-FFF2-40B4-BE49-F238E27FC236}">
                  <a16:creationId xmlns:a16="http://schemas.microsoft.com/office/drawing/2014/main" id="{6C4600FF-F2FC-4E10-8425-7EFF790CAE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3025" y="3968750"/>
              <a:ext cx="711200" cy="711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Line 66">
              <a:extLst>
                <a:ext uri="{FF2B5EF4-FFF2-40B4-BE49-F238E27FC236}">
                  <a16:creationId xmlns:a16="http://schemas.microsoft.com/office/drawing/2014/main" id="{DE0608F2-088F-4B1D-8124-FB87703813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24225" y="3563938"/>
              <a:ext cx="404813" cy="11160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oval" w="sm" len="sm"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" name="Oval 68">
            <a:extLst>
              <a:ext uri="{FF2B5EF4-FFF2-40B4-BE49-F238E27FC236}">
                <a16:creationId xmlns:a16="http://schemas.microsoft.com/office/drawing/2014/main" id="{FC439EF0-C373-4F8E-B0F7-FD970FF23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0588" y="2671764"/>
            <a:ext cx="4824412" cy="1836737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Line 69">
            <a:extLst>
              <a:ext uri="{FF2B5EF4-FFF2-40B4-BE49-F238E27FC236}">
                <a16:creationId xmlns:a16="http://schemas.microsoft.com/office/drawing/2014/main" id="{0EC17D8F-C9DD-4E4E-9676-CC2A4ED7F8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4176" y="3735388"/>
            <a:ext cx="709613" cy="101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lg"/>
            <a:tailEnd type="oval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ine 70">
            <a:extLst>
              <a:ext uri="{FF2B5EF4-FFF2-40B4-BE49-F238E27FC236}">
                <a16:creationId xmlns:a16="http://schemas.microsoft.com/office/drawing/2014/main" id="{00F472E7-791F-4882-88E7-4CDF452300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29576" y="3519488"/>
            <a:ext cx="709613" cy="1016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oval" w="med" len="lg"/>
            <a:tailEnd type="oval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71">
            <a:extLst>
              <a:ext uri="{FF2B5EF4-FFF2-40B4-BE49-F238E27FC236}">
                <a16:creationId xmlns:a16="http://schemas.microsoft.com/office/drawing/2014/main" id="{A77A3AF6-07B6-463B-813B-3D32E0B3E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4964" y="3584576"/>
            <a:ext cx="10445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600">
                <a:latin typeface="Times New Roman" pitchFamily="18" charset="0"/>
                <a:cs typeface="Times New Roman" pitchFamily="18" charset="0"/>
              </a:rPr>
              <a:t>user A</a:t>
            </a:r>
          </a:p>
        </p:txBody>
      </p:sp>
      <p:sp>
        <p:nvSpPr>
          <p:cNvPr id="18" name="Text Box 72">
            <a:extLst>
              <a:ext uri="{FF2B5EF4-FFF2-40B4-BE49-F238E27FC236}">
                <a16:creationId xmlns:a16="http://schemas.microsoft.com/office/drawing/2014/main" id="{4473AB86-5BCD-4E47-9D10-38A569A2C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40789" y="3179764"/>
            <a:ext cx="104457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600">
                <a:latin typeface="Times New Roman" pitchFamily="18" charset="0"/>
                <a:cs typeface="Times New Roman" pitchFamily="18" charset="0"/>
              </a:rPr>
              <a:t>user B</a:t>
            </a:r>
          </a:p>
        </p:txBody>
      </p:sp>
    </p:spTree>
    <p:extLst>
      <p:ext uri="{BB962C8B-B14F-4D97-AF65-F5344CB8AC3E}">
        <p14:creationId xmlns:p14="http://schemas.microsoft.com/office/powerpoint/2010/main" val="1403047104"/>
      </p:ext>
    </p:extLst>
  </p:cSld>
  <p:clrMapOvr>
    <a:masterClrMapping/>
  </p:clrMapOvr>
  <p:transition spd="med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D9E5D670-20CF-4916-992B-F1661F37D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6" y="228602"/>
            <a:ext cx="9783764" cy="784225"/>
          </a:xfrm>
        </p:spPr>
        <p:txBody>
          <a:bodyPr/>
          <a:lstStyle/>
          <a:p>
            <a:pPr marL="360000">
              <a:lnSpc>
                <a:spcPct val="200000"/>
              </a:lnSpc>
              <a:defRPr/>
            </a:pPr>
            <a:r>
              <a:rPr lang="en-US" altLang="zh-TW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Typical Examples of Signals/Systems Concerned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75AC68-9940-4119-87CF-75D7C198BEE1}"/>
              </a:ext>
            </a:extLst>
          </p:cNvPr>
          <p:cNvSpPr/>
          <p:nvPr/>
        </p:nvSpPr>
        <p:spPr>
          <a:xfrm>
            <a:off x="257176" y="1300505"/>
            <a:ext cx="8439150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Information Retrieval Systems</a:t>
            </a:r>
          </a:p>
          <a:p>
            <a:pPr marL="742950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endParaRPr lang="en-US" altLang="zh-TW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marL="742950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endParaRPr lang="en-US" altLang="zh-TW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marL="742950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endParaRPr lang="en-US" altLang="zh-TW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marL="742950" indent="-285750"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endParaRPr lang="en-US" altLang="zh-TW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marL="742950" indent="-285750">
              <a:lnSpc>
                <a:spcPct val="20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Internet </a:t>
            </a:r>
          </a:p>
          <a:p>
            <a:pPr marL="742950" indent="-285750">
              <a:spcBef>
                <a:spcPts val="6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Other Information Systems</a:t>
            </a:r>
          </a:p>
          <a:p>
            <a:pPr marL="1080000" lvl="2" indent="-285750">
              <a:spcBef>
                <a:spcPts val="600"/>
              </a:spcBef>
              <a:buFont typeface="Arial" pitchFamily="34" charset="0"/>
              <a:buChar char="–"/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examples : remote sensing systems, biomedical signal </a:t>
            </a:r>
          </a:p>
          <a:p>
            <a:pPr marL="756000" lvl="2">
              <a:spcBef>
                <a:spcPts val="600"/>
              </a:spcBef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                      processing systems, etc.</a:t>
            </a:r>
            <a:endParaRPr lang="zh-TW" altLang="en-US" sz="2600" dirty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</p:txBody>
      </p:sp>
      <p:sp>
        <p:nvSpPr>
          <p:cNvPr id="14" name="Oval 76">
            <a:extLst>
              <a:ext uri="{FF2B5EF4-FFF2-40B4-BE49-F238E27FC236}">
                <a16:creationId xmlns:a16="http://schemas.microsoft.com/office/drawing/2014/main" id="{F0BBFAB5-8298-4C3E-B5EA-FF2E8B161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451" y="2424113"/>
            <a:ext cx="5072063" cy="1725612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Box 77">
            <a:extLst>
              <a:ext uri="{FF2B5EF4-FFF2-40B4-BE49-F238E27FC236}">
                <a16:creationId xmlns:a16="http://schemas.microsoft.com/office/drawing/2014/main" id="{6CC17DF1-E4A8-455E-8209-7AC2092F4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1" y="2932113"/>
            <a:ext cx="1401763" cy="85725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TW" sz="24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Search Engine</a:t>
            </a:r>
          </a:p>
        </p:txBody>
      </p:sp>
      <p:sp>
        <p:nvSpPr>
          <p:cNvPr id="16" name="Text Box 78">
            <a:extLst>
              <a:ext uri="{FF2B5EF4-FFF2-40B4-BE49-F238E27FC236}">
                <a16:creationId xmlns:a16="http://schemas.microsoft.com/office/drawing/2014/main" id="{362082E5-EBB0-48A1-A210-D10DE308E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2475" y="3052764"/>
            <a:ext cx="14351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8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Internet</a:t>
            </a:r>
          </a:p>
        </p:txBody>
      </p:sp>
      <p:sp>
        <p:nvSpPr>
          <p:cNvPr id="17" name="Line 79">
            <a:extLst>
              <a:ext uri="{FF2B5EF4-FFF2-40B4-BE49-F238E27FC236}">
                <a16:creationId xmlns:a16="http://schemas.microsoft.com/office/drawing/2014/main" id="{EA2CBB2A-0325-422F-963C-A3E0CF24A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1025" y="3236913"/>
            <a:ext cx="6477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Line 80">
            <a:extLst>
              <a:ext uri="{FF2B5EF4-FFF2-40B4-BE49-F238E27FC236}">
                <a16:creationId xmlns:a16="http://schemas.microsoft.com/office/drawing/2014/main" id="{67AE1579-2088-4F87-AEEB-333AE0DD11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88325" y="3540125"/>
            <a:ext cx="6477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 Box 81">
            <a:extLst>
              <a:ext uri="{FF2B5EF4-FFF2-40B4-BE49-F238E27FC236}">
                <a16:creationId xmlns:a16="http://schemas.microsoft.com/office/drawing/2014/main" id="{CD379740-60D2-406B-B218-008AF2C97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70964" y="3081339"/>
            <a:ext cx="1012825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2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2842159242"/>
      </p:ext>
    </p:extLst>
  </p:cSld>
  <p:clrMapOvr>
    <a:masterClrMapping/>
  </p:clrMapOvr>
  <p:transition spd="med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Internet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81206C-3DDC-49E3-840E-513FC4CA1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1" y="1701800"/>
            <a:ext cx="4467225" cy="1144588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zh-TW" sz="2800" kern="0" dirty="0">
                <a:solidFill>
                  <a:srgbClr val="000000"/>
                </a:solidFill>
                <a:latin typeface="Times New Roman" pitchFamily="18" charset="0"/>
                <a:ea typeface="華康楷書體W3" pitchFamily="49" charset="-120"/>
                <a:cs typeface="Times New Roman" pitchFamily="18" charset="0"/>
              </a:rPr>
              <a:t>Internet</a:t>
            </a:r>
            <a:endParaRPr lang="en-US" altLang="zh-TW" sz="2800" kern="0" dirty="0">
              <a:solidFill>
                <a:sysClr val="windowText" lastClr="000000"/>
              </a:solidFill>
              <a:latin typeface="Times New Roman" pitchFamily="18" charset="0"/>
              <a:ea typeface="華康楷書體W3" pitchFamily="49" charset="-120"/>
              <a:cs typeface="Times New Roman" pitchFamily="18" charset="0"/>
            </a:endParaRPr>
          </a:p>
        </p:txBody>
      </p:sp>
      <p:grpSp>
        <p:nvGrpSpPr>
          <p:cNvPr id="6" name="群組 11269">
            <a:extLst>
              <a:ext uri="{FF2B5EF4-FFF2-40B4-BE49-F238E27FC236}">
                <a16:creationId xmlns:a16="http://schemas.microsoft.com/office/drawing/2014/main" id="{89C2299C-7345-45C7-BF19-D0A08A463BC3}"/>
              </a:ext>
            </a:extLst>
          </p:cNvPr>
          <p:cNvGrpSpPr>
            <a:grpSpLocks/>
          </p:cNvGrpSpPr>
          <p:nvPr/>
        </p:nvGrpSpPr>
        <p:grpSpPr bwMode="auto">
          <a:xfrm>
            <a:off x="1631950" y="2692401"/>
            <a:ext cx="1227138" cy="2354263"/>
            <a:chOff x="89878" y="3306707"/>
            <a:chExt cx="1115644" cy="2354541"/>
          </a:xfrm>
        </p:grpSpPr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FD2CEFF9-1A3A-48DB-B9C0-6EE9B6CC3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78" y="3306707"/>
              <a:ext cx="1115644" cy="2354541"/>
            </a:xfrm>
            <a:prstGeom prst="can">
              <a:avLst>
                <a:gd name="adj" fmla="val 23451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144000"/>
            <a:lstStyle/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Digital</a:t>
              </a:r>
            </a:p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 Libraries,</a:t>
              </a:r>
            </a:p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Virtual</a:t>
              </a:r>
            </a:p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 Museums, </a:t>
              </a:r>
            </a:p>
            <a:p>
              <a:pPr algn="ctr">
                <a:defRPr/>
              </a:pPr>
              <a:endParaRPr lang="en-US" altLang="zh-TW" sz="2000" kern="0" dirty="0">
                <a:solidFill>
                  <a:srgbClr val="000000"/>
                </a:solidFill>
                <a:latin typeface="Times New Roman" pitchFamily="18" charset="0"/>
                <a:ea typeface="華康楷書體W3" pitchFamily="49" charset="-120"/>
                <a:cs typeface="Times New Roman" pitchFamily="18" charset="0"/>
              </a:endParaRP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3DA20751-FEB5-47D0-AA69-746830656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765" y="4870580"/>
              <a:ext cx="226182" cy="660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</p:grpSp>
      <p:cxnSp>
        <p:nvCxnSpPr>
          <p:cNvPr id="9" name="AutoShape 11">
            <a:extLst>
              <a:ext uri="{FF2B5EF4-FFF2-40B4-BE49-F238E27FC236}">
                <a16:creationId xmlns:a16="http://schemas.microsoft.com/office/drawing/2014/main" id="{F471E0C4-A8BD-4431-9C55-EF9D6AA5108B}"/>
              </a:ext>
            </a:extLst>
          </p:cNvPr>
          <p:cNvCxnSpPr>
            <a:cxnSpLocks noChangeShapeType="1"/>
            <a:stCxn id="5" idx="2"/>
            <a:endCxn id="7" idx="1"/>
          </p:cNvCxnSpPr>
          <p:nvPr/>
        </p:nvCxnSpPr>
        <p:spPr bwMode="auto">
          <a:xfrm flipH="1">
            <a:off x="2244726" y="2274888"/>
            <a:ext cx="1400175" cy="417512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AutoShape 13">
            <a:extLst>
              <a:ext uri="{FF2B5EF4-FFF2-40B4-BE49-F238E27FC236}">
                <a16:creationId xmlns:a16="http://schemas.microsoft.com/office/drawing/2014/main" id="{92CD1983-99E6-4142-915F-892D889FC9AD}"/>
              </a:ext>
            </a:extLst>
          </p:cNvPr>
          <p:cNvCxnSpPr>
            <a:cxnSpLocks noChangeShapeType="1"/>
            <a:stCxn id="5" idx="5"/>
            <a:endCxn id="19" idx="1"/>
          </p:cNvCxnSpPr>
          <p:nvPr/>
        </p:nvCxnSpPr>
        <p:spPr bwMode="auto">
          <a:xfrm>
            <a:off x="7458075" y="2678113"/>
            <a:ext cx="725488" cy="685800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14">
            <a:extLst>
              <a:ext uri="{FF2B5EF4-FFF2-40B4-BE49-F238E27FC236}">
                <a16:creationId xmlns:a16="http://schemas.microsoft.com/office/drawing/2014/main" id="{B6B7573C-11D0-4E9B-908C-7CA15E2ADD07}"/>
              </a:ext>
            </a:extLst>
          </p:cNvPr>
          <p:cNvCxnSpPr>
            <a:cxnSpLocks noChangeShapeType="1"/>
            <a:stCxn id="5" idx="6"/>
            <a:endCxn id="21" idx="1"/>
          </p:cNvCxnSpPr>
          <p:nvPr/>
        </p:nvCxnSpPr>
        <p:spPr bwMode="auto">
          <a:xfrm>
            <a:off x="8112126" y="2274889"/>
            <a:ext cx="1679575" cy="56197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" name="群組 11271">
            <a:extLst>
              <a:ext uri="{FF2B5EF4-FFF2-40B4-BE49-F238E27FC236}">
                <a16:creationId xmlns:a16="http://schemas.microsoft.com/office/drawing/2014/main" id="{C86F1536-845E-4024-B4C8-9812F066B894}"/>
              </a:ext>
            </a:extLst>
          </p:cNvPr>
          <p:cNvGrpSpPr>
            <a:grpSpLocks/>
          </p:cNvGrpSpPr>
          <p:nvPr/>
        </p:nvGrpSpPr>
        <p:grpSpPr bwMode="auto">
          <a:xfrm>
            <a:off x="4449763" y="3649664"/>
            <a:ext cx="1358900" cy="2300287"/>
            <a:chOff x="2790056" y="4192085"/>
            <a:chExt cx="1493912" cy="2300257"/>
          </a:xfrm>
        </p:grpSpPr>
        <p:sp>
          <p:nvSpPr>
            <p:cNvPr id="13" name="AutoShape 8">
              <a:extLst>
                <a:ext uri="{FF2B5EF4-FFF2-40B4-BE49-F238E27FC236}">
                  <a16:creationId xmlns:a16="http://schemas.microsoft.com/office/drawing/2014/main" id="{7C166DC1-9FF5-4C7D-AB49-4C280B18A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0056" y="4192085"/>
              <a:ext cx="1493912" cy="2300257"/>
            </a:xfrm>
            <a:prstGeom prst="can">
              <a:avLst>
                <a:gd name="adj" fmla="val 21448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144000"/>
            <a:lstStyle/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Electronic</a:t>
              </a:r>
            </a:p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 Commerce,</a:t>
              </a:r>
            </a:p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 Network</a:t>
              </a:r>
            </a:p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 Banking,</a:t>
              </a:r>
            </a:p>
          </p:txBody>
        </p:sp>
        <p:sp>
          <p:nvSpPr>
            <p:cNvPr id="14" name="Text Box 17">
              <a:extLst>
                <a:ext uri="{FF2B5EF4-FFF2-40B4-BE49-F238E27FC236}">
                  <a16:creationId xmlns:a16="http://schemas.microsoft.com/office/drawing/2014/main" id="{774DA629-AB25-4715-A714-6D5824948F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0081" y="5806551"/>
              <a:ext cx="183249" cy="6602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</p:grpSp>
      <p:grpSp>
        <p:nvGrpSpPr>
          <p:cNvPr id="15" name="群組 11272">
            <a:extLst>
              <a:ext uri="{FF2B5EF4-FFF2-40B4-BE49-F238E27FC236}">
                <a16:creationId xmlns:a16="http://schemas.microsoft.com/office/drawing/2014/main" id="{DE0654C4-7146-41B5-B4CF-8EAE0967A0C9}"/>
              </a:ext>
            </a:extLst>
          </p:cNvPr>
          <p:cNvGrpSpPr>
            <a:grpSpLocks/>
          </p:cNvGrpSpPr>
          <p:nvPr/>
        </p:nvGrpSpPr>
        <p:grpSpPr bwMode="auto">
          <a:xfrm>
            <a:off x="5951538" y="3841750"/>
            <a:ext cx="1439862" cy="1874838"/>
            <a:chOff x="4355976" y="4380571"/>
            <a:chExt cx="1440160" cy="1874996"/>
          </a:xfrm>
        </p:grpSpPr>
        <p:sp>
          <p:nvSpPr>
            <p:cNvPr id="16" name="AutoShape 9">
              <a:extLst>
                <a:ext uri="{FF2B5EF4-FFF2-40B4-BE49-F238E27FC236}">
                  <a16:creationId xmlns:a16="http://schemas.microsoft.com/office/drawing/2014/main" id="{1D53558F-5347-4A30-9DF9-2664D0A21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5976" y="4380571"/>
              <a:ext cx="1440160" cy="1874996"/>
            </a:xfrm>
            <a:prstGeom prst="can">
              <a:avLst>
                <a:gd name="adj" fmla="val 19095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144000"/>
            <a:lstStyle/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Electronic</a:t>
              </a:r>
            </a:p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 Government</a:t>
              </a:r>
            </a:p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Services,</a:t>
              </a:r>
            </a:p>
            <a:p>
              <a:pPr algn="ctr">
                <a:defRPr/>
              </a:pPr>
              <a:endParaRPr lang="en-US" altLang="zh-TW" sz="2000" kern="0" dirty="0">
                <a:solidFill>
                  <a:srgbClr val="000000"/>
                </a:solidFill>
                <a:latin typeface="Times New Roman" pitchFamily="18" charset="0"/>
                <a:ea typeface="華康楷書體W3" pitchFamily="49" charset="-120"/>
                <a:cs typeface="Times New Roman" pitchFamily="18" charset="0"/>
              </a:endParaRPr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E341A5A8-1361-4EEF-B76D-2486C9417C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8236" y="5590348"/>
              <a:ext cx="248837" cy="660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</p:grpSp>
      <p:grpSp>
        <p:nvGrpSpPr>
          <p:cNvPr id="18" name="群組 11274">
            <a:extLst>
              <a:ext uri="{FF2B5EF4-FFF2-40B4-BE49-F238E27FC236}">
                <a16:creationId xmlns:a16="http://schemas.microsoft.com/office/drawing/2014/main" id="{F2B732FF-7130-4B94-B05C-18BC36D16C0E}"/>
              </a:ext>
            </a:extLst>
          </p:cNvPr>
          <p:cNvGrpSpPr>
            <a:grpSpLocks/>
          </p:cNvGrpSpPr>
          <p:nvPr/>
        </p:nvGrpSpPr>
        <p:grpSpPr bwMode="auto">
          <a:xfrm>
            <a:off x="7535864" y="3363914"/>
            <a:ext cx="1296987" cy="2281237"/>
            <a:chOff x="5868144" y="4058491"/>
            <a:chExt cx="1296144" cy="2280805"/>
          </a:xfrm>
        </p:grpSpPr>
        <p:sp>
          <p:nvSpPr>
            <p:cNvPr id="19" name="AutoShape 10">
              <a:extLst>
                <a:ext uri="{FF2B5EF4-FFF2-40B4-BE49-F238E27FC236}">
                  <a16:creationId xmlns:a16="http://schemas.microsoft.com/office/drawing/2014/main" id="{4973759D-D75C-45C9-ABD1-FF89742A4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8144" y="4058491"/>
              <a:ext cx="1296144" cy="2280805"/>
            </a:xfrm>
            <a:prstGeom prst="can">
              <a:avLst>
                <a:gd name="adj" fmla="val 23599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144000"/>
            <a:lstStyle/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Intelligent</a:t>
              </a:r>
            </a:p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 Offices,</a:t>
              </a:r>
            </a:p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 Distant </a:t>
              </a:r>
            </a:p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Learning,</a:t>
              </a: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DF5BA164-61D3-4B9C-AA20-6EEEAB69A3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6437" y="5663149"/>
              <a:ext cx="248624" cy="6601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</p:txBody>
        </p:sp>
      </p:grpSp>
      <p:sp>
        <p:nvSpPr>
          <p:cNvPr id="21" name="AutoShape 3">
            <a:extLst>
              <a:ext uri="{FF2B5EF4-FFF2-40B4-BE49-F238E27FC236}">
                <a16:creationId xmlns:a16="http://schemas.microsoft.com/office/drawing/2014/main" id="{6386E83E-EE65-4C47-92D3-E11863485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1764" y="2836864"/>
            <a:ext cx="1538287" cy="2262187"/>
          </a:xfrm>
          <a:prstGeom prst="can">
            <a:avLst>
              <a:gd name="adj" fmla="val 22322"/>
            </a:avLst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144000" rIns="90000"/>
          <a:lstStyle/>
          <a:p>
            <a:pPr algn="ctr">
              <a:defRPr/>
            </a:pPr>
            <a:r>
              <a:rPr lang="en-US" altLang="zh-TW" sz="2000" kern="0" dirty="0">
                <a:solidFill>
                  <a:srgbClr val="000000"/>
                </a:solidFill>
                <a:latin typeface="Times New Roman" pitchFamily="18" charset="0"/>
                <a:ea typeface="華康楷書體W3" pitchFamily="49" charset="-120"/>
                <a:cs typeface="Times New Roman" pitchFamily="18" charset="0"/>
              </a:rPr>
              <a:t>Electronic</a:t>
            </a:r>
          </a:p>
          <a:p>
            <a:pPr algn="ctr">
              <a:defRPr/>
            </a:pPr>
            <a:r>
              <a:rPr lang="en-US" altLang="zh-TW" sz="2000" kern="0" dirty="0">
                <a:solidFill>
                  <a:srgbClr val="000000"/>
                </a:solidFill>
                <a:latin typeface="Times New Roman" pitchFamily="18" charset="0"/>
                <a:ea typeface="華康楷書體W3" pitchFamily="49" charset="-120"/>
                <a:cs typeface="Times New Roman" pitchFamily="18" charset="0"/>
              </a:rPr>
              <a:t> Home, </a:t>
            </a:r>
          </a:p>
          <a:p>
            <a:pPr algn="ctr">
              <a:defRPr/>
            </a:pPr>
            <a:r>
              <a:rPr lang="en-US" altLang="zh-TW" sz="2000" kern="0" dirty="0">
                <a:solidFill>
                  <a:srgbClr val="000000"/>
                </a:solidFill>
                <a:latin typeface="Times New Roman" pitchFamily="18" charset="0"/>
                <a:ea typeface="華康楷書體W3" pitchFamily="49" charset="-120"/>
                <a:cs typeface="Times New Roman" pitchFamily="18" charset="0"/>
              </a:rPr>
              <a:t>Network</a:t>
            </a:r>
          </a:p>
          <a:p>
            <a:pPr algn="ctr">
              <a:defRPr/>
            </a:pPr>
            <a:r>
              <a:rPr lang="en-US" altLang="zh-TW" sz="2000" kern="0" dirty="0">
                <a:solidFill>
                  <a:srgbClr val="000000"/>
                </a:solidFill>
                <a:latin typeface="Times New Roman" pitchFamily="18" charset="0"/>
                <a:ea typeface="華康楷書體W3" pitchFamily="49" charset="-120"/>
                <a:cs typeface="Times New Roman" pitchFamily="18" charset="0"/>
              </a:rPr>
              <a:t> Entertainment</a:t>
            </a:r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017370E7-CB4A-45B5-94DA-E27E7CB5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3588" y="4457701"/>
            <a:ext cx="248786" cy="660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60000"/>
              </a:lnSpc>
              <a:defRPr/>
            </a:pPr>
            <a:r>
              <a:rPr lang="en-US" altLang="zh-TW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60000"/>
              </a:lnSpc>
              <a:defRPr/>
            </a:pPr>
            <a:r>
              <a:rPr lang="en-US" altLang="zh-TW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60000"/>
              </a:lnSpc>
              <a:defRPr/>
            </a:pPr>
            <a:r>
              <a:rPr lang="en-US" altLang="zh-TW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pSp>
        <p:nvGrpSpPr>
          <p:cNvPr id="23" name="群組 11270">
            <a:extLst>
              <a:ext uri="{FF2B5EF4-FFF2-40B4-BE49-F238E27FC236}">
                <a16:creationId xmlns:a16="http://schemas.microsoft.com/office/drawing/2014/main" id="{36EDB48E-926B-4B6C-BAAC-C3371B8FBC2F}"/>
              </a:ext>
            </a:extLst>
          </p:cNvPr>
          <p:cNvGrpSpPr>
            <a:grpSpLocks/>
          </p:cNvGrpSpPr>
          <p:nvPr/>
        </p:nvGrpSpPr>
        <p:grpSpPr bwMode="auto">
          <a:xfrm>
            <a:off x="3000376" y="3340100"/>
            <a:ext cx="1230313" cy="2391136"/>
            <a:chOff x="1416968" y="4103712"/>
            <a:chExt cx="1354832" cy="2390672"/>
          </a:xfrm>
        </p:grpSpPr>
        <p:sp>
          <p:nvSpPr>
            <p:cNvPr id="24" name="AutoShape 7">
              <a:extLst>
                <a:ext uri="{FF2B5EF4-FFF2-40B4-BE49-F238E27FC236}">
                  <a16:creationId xmlns:a16="http://schemas.microsoft.com/office/drawing/2014/main" id="{740104F4-FFD1-42C6-A880-6B2C7232F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6968" y="4103712"/>
              <a:ext cx="1354832" cy="2228418"/>
            </a:xfrm>
            <a:prstGeom prst="can">
              <a:avLst>
                <a:gd name="adj" fmla="val 21568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tIns="144000"/>
            <a:lstStyle/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Google,</a:t>
              </a:r>
            </a:p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 Facebook,</a:t>
              </a:r>
            </a:p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YouTube,</a:t>
              </a:r>
            </a:p>
            <a:p>
              <a:pPr algn="ctr">
                <a:defRPr/>
              </a:pPr>
              <a:r>
                <a:rPr lang="en-US" altLang="zh-TW" sz="2000" kern="0" dirty="0">
                  <a:solidFill>
                    <a:srgbClr val="000000"/>
                  </a:solidFill>
                  <a:latin typeface="Times New Roman" pitchFamily="18" charset="0"/>
                  <a:ea typeface="華康楷書體W3" pitchFamily="49" charset="-120"/>
                  <a:cs typeface="Times New Roman" pitchFamily="18" charset="0"/>
                </a:rPr>
                <a:t>Amazon</a:t>
              </a:r>
            </a:p>
          </p:txBody>
        </p:sp>
        <p:sp>
          <p:nvSpPr>
            <p:cNvPr id="25" name="Text Box 21">
              <a:extLst>
                <a:ext uri="{FF2B5EF4-FFF2-40B4-BE49-F238E27FC236}">
                  <a16:creationId xmlns:a16="http://schemas.microsoft.com/office/drawing/2014/main" id="{BAE21A91-3DCA-46D1-A0B4-D80752072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382" y="5649637"/>
              <a:ext cx="248240" cy="8447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60000"/>
                </a:lnSpc>
                <a:defRPr/>
              </a:pPr>
              <a:r>
                <a:rPr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>
                <a:lnSpc>
                  <a:spcPct val="60000"/>
                </a:lnSpc>
                <a:defRPr/>
              </a:pPr>
              <a:r>
                <a:rPr lang="en-US" altLang="zh-TW" sz="2000" kern="0" dirty="0">
                  <a:solidFill>
                    <a:sysClr val="windowText" lastClr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</a:p>
            <a:p>
              <a:pPr>
                <a:lnSpc>
                  <a:spcPct val="60000"/>
                </a:lnSpc>
                <a:defRPr/>
              </a:pPr>
              <a:endParaRPr lang="en-US" altLang="zh-TW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26" name="直線接點 11276">
            <a:extLst>
              <a:ext uri="{FF2B5EF4-FFF2-40B4-BE49-F238E27FC236}">
                <a16:creationId xmlns:a16="http://schemas.microsoft.com/office/drawing/2014/main" id="{784ABD0C-43B8-47B4-8858-BD673B9333C2}"/>
              </a:ext>
            </a:extLst>
          </p:cNvPr>
          <p:cNvCxnSpPr>
            <a:stCxn id="5" idx="3"/>
            <a:endCxn id="24" idx="1"/>
          </p:cNvCxnSpPr>
          <p:nvPr/>
        </p:nvCxnSpPr>
        <p:spPr>
          <a:xfrm flipH="1">
            <a:off x="3616326" y="2678114"/>
            <a:ext cx="682625" cy="6619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11278">
            <a:extLst>
              <a:ext uri="{FF2B5EF4-FFF2-40B4-BE49-F238E27FC236}">
                <a16:creationId xmlns:a16="http://schemas.microsoft.com/office/drawing/2014/main" id="{5A080240-1D64-41DB-9801-CC62E681C7E7}"/>
              </a:ext>
            </a:extLst>
          </p:cNvPr>
          <p:cNvCxnSpPr/>
          <p:nvPr/>
        </p:nvCxnSpPr>
        <p:spPr>
          <a:xfrm flipH="1">
            <a:off x="5129214" y="2835276"/>
            <a:ext cx="60325" cy="7969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11280">
            <a:extLst>
              <a:ext uri="{FF2B5EF4-FFF2-40B4-BE49-F238E27FC236}">
                <a16:creationId xmlns:a16="http://schemas.microsoft.com/office/drawing/2014/main" id="{3A1F26EB-1A44-4C71-A993-84ABDEBC4E3F}"/>
              </a:ext>
            </a:extLst>
          </p:cNvPr>
          <p:cNvCxnSpPr>
            <a:endCxn id="16" idx="1"/>
          </p:cNvCxnSpPr>
          <p:nvPr/>
        </p:nvCxnSpPr>
        <p:spPr>
          <a:xfrm>
            <a:off x="6543675" y="2835276"/>
            <a:ext cx="128588" cy="10064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412896"/>
      </p:ext>
    </p:extLst>
  </p:cSld>
  <p:clrMapOvr>
    <a:masterClrMapping/>
  </p:clrMapOvr>
  <p:transition spd="med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Internet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572530B-BB2B-444E-92A6-2CF7FE53C272}"/>
              </a:ext>
            </a:extLst>
          </p:cNvPr>
          <p:cNvSpPr/>
          <p:nvPr/>
        </p:nvSpPr>
        <p:spPr>
          <a:xfrm>
            <a:off x="495301" y="1333500"/>
            <a:ext cx="10944224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285750">
              <a:lnSpc>
                <a:spcPct val="1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Network Technology Connects Everywhere Globally</a:t>
            </a:r>
          </a:p>
          <a:p>
            <a:pPr marL="742950" indent="-285750">
              <a:lnSpc>
                <a:spcPct val="1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Huge Volume of Information Disseminated across the Globe in Microseconds</a:t>
            </a:r>
          </a:p>
          <a:p>
            <a:pPr marL="742950" indent="-285750">
              <a:lnSpc>
                <a:spcPct val="150000"/>
              </a:lnSpc>
              <a:spcBef>
                <a:spcPts val="6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Multi-media, Multi-lingual, Multi-functionality</a:t>
            </a:r>
          </a:p>
          <a:p>
            <a:pPr marL="742950" indent="-285750">
              <a:lnSpc>
                <a:spcPct val="150000"/>
              </a:lnSpc>
              <a:spcBef>
                <a:spcPts val="6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Cross-cultures, Cross-domains, Cross-regions</a:t>
            </a:r>
          </a:p>
          <a:p>
            <a:pPr marL="742950" indent="-285750">
              <a:spcBef>
                <a:spcPts val="18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Integrating All Knowledge Systems and Information related Activities Globally</a:t>
            </a:r>
            <a:endParaRPr lang="zh-TW" altLang="en-US" sz="26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511087"/>
      </p:ext>
    </p:extLst>
  </p:cSld>
  <p:clrMapOvr>
    <a:masterClrMapping/>
  </p:clrMapOvr>
  <p:transition spd="med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2"/>
            <a:ext cx="9736139" cy="784225"/>
          </a:xfrm>
        </p:spPr>
        <p:txBody>
          <a:bodyPr/>
          <a:lstStyle/>
          <a:p>
            <a:pPr marL="360000" lvl="1">
              <a:spcAft>
                <a:spcPts val="600"/>
              </a:spcAft>
              <a:defRPr/>
            </a:pPr>
            <a:r>
              <a:rPr lang="en-US" altLang="zh-TW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Typical Examples of Signals/Systems Concerned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81EE6B6-9A52-4BB6-B883-39D19B7EDAF8}"/>
              </a:ext>
            </a:extLst>
          </p:cNvPr>
          <p:cNvSpPr/>
          <p:nvPr/>
        </p:nvSpPr>
        <p:spPr>
          <a:xfrm>
            <a:off x="200025" y="1042285"/>
            <a:ext cx="6096000" cy="12618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indent="-285750">
              <a:lnSpc>
                <a:spcPct val="1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latin typeface="Times New Roman" pitchFamily="18" charset="0"/>
                <a:ea typeface="新細明體" charset="-120"/>
                <a:cs typeface="Times New Roman" pitchFamily="18" charset="0"/>
              </a:rPr>
              <a:t>Control Systems</a:t>
            </a:r>
          </a:p>
          <a:p>
            <a:pPr marL="1080000" lvl="2" indent="-285750">
              <a:spcBef>
                <a:spcPts val="600"/>
              </a:spcBef>
              <a:buFont typeface="Arial" pitchFamily="34" charset="0"/>
              <a:buChar char="–"/>
              <a:defRPr/>
            </a:pP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close-loop/feedback control systems</a:t>
            </a:r>
            <a:endParaRPr lang="zh-TW" alt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0079B50-EB37-46D5-978B-5896709039E1}"/>
              </a:ext>
            </a:extLst>
          </p:cNvPr>
          <p:cNvSpPr/>
          <p:nvPr/>
        </p:nvSpPr>
        <p:spPr>
          <a:xfrm>
            <a:off x="1028700" y="5224465"/>
            <a:ext cx="9144000" cy="8921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80000" lvl="2" indent="-285750">
              <a:spcBef>
                <a:spcPts val="600"/>
              </a:spcBef>
              <a:buFont typeface="Arial" pitchFamily="34" charset="0"/>
              <a:buChar char="–"/>
              <a:defRPr/>
            </a:pPr>
            <a:r>
              <a:rPr lang="en-US" altLang="zh-TW" sz="2600" dirty="0">
                <a:latin typeface="Times New Roman" pitchFamily="18" charset="0"/>
                <a:cs typeface="Times New Roman" pitchFamily="18" charset="0"/>
              </a:rPr>
              <a:t>example: aircraft landing systems, satellite stabilization systems, robot arm control systems, etc.</a:t>
            </a:r>
            <a:endParaRPr lang="zh-TW" altLang="en-US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13">
            <a:extLst>
              <a:ext uri="{FF2B5EF4-FFF2-40B4-BE49-F238E27FC236}">
                <a16:creationId xmlns:a16="http://schemas.microsoft.com/office/drawing/2014/main" id="{2FDFE826-3770-435A-806C-7C52D95BA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1" y="3329174"/>
            <a:ext cx="773113" cy="53937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plant</a:t>
            </a: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267AC01F-B566-4843-837A-41B0347E4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8425" y="3336318"/>
            <a:ext cx="1308100" cy="53937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fontAlgn="auto">
              <a:lnSpc>
                <a:spcPct val="150000"/>
              </a:lnSpc>
              <a:spcBef>
                <a:spcPct val="50000"/>
              </a:spcBef>
              <a:spcAft>
                <a:spcPct val="5000"/>
              </a:spcAft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controller</a:t>
            </a:r>
          </a:p>
        </p:txBody>
      </p:sp>
      <p:sp>
        <p:nvSpPr>
          <p:cNvPr id="8" name="Text Box 20">
            <a:extLst>
              <a:ext uri="{FF2B5EF4-FFF2-40B4-BE49-F238E27FC236}">
                <a16:creationId xmlns:a16="http://schemas.microsoft.com/office/drawing/2014/main" id="{B7BD235A-A050-4EAF-9005-9A5B8EE29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1013" y="2597152"/>
            <a:ext cx="920750" cy="91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error signal e(t)</a:t>
            </a:r>
          </a:p>
        </p:txBody>
      </p:sp>
      <p:sp>
        <p:nvSpPr>
          <p:cNvPr id="9" name="Text Box 21">
            <a:extLst>
              <a:ext uri="{FF2B5EF4-FFF2-40B4-BE49-F238E27FC236}">
                <a16:creationId xmlns:a16="http://schemas.microsoft.com/office/drawing/2014/main" id="{6560EA26-B6AB-4AEF-B93F-6BE1AA0237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489" y="4375151"/>
            <a:ext cx="1392237" cy="560388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50000"/>
              </a:spcBef>
              <a:defRPr/>
            </a:pPr>
            <a:r>
              <a:rPr lang="en-US" altLang="zh-TW" sz="26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sensor</a:t>
            </a:r>
          </a:p>
        </p:txBody>
      </p:sp>
      <p:sp>
        <p:nvSpPr>
          <p:cNvPr id="10" name="Text Box 22">
            <a:extLst>
              <a:ext uri="{FF2B5EF4-FFF2-40B4-BE49-F238E27FC236}">
                <a16:creationId xmlns:a16="http://schemas.microsoft.com/office/drawing/2014/main" id="{99AFCEF6-5D45-47B3-A6DC-DFA02A199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3339" y="2593977"/>
            <a:ext cx="11207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control signal v(t)</a:t>
            </a:r>
          </a:p>
        </p:txBody>
      </p:sp>
      <p:sp>
        <p:nvSpPr>
          <p:cNvPr id="11" name="Text Box 23">
            <a:extLst>
              <a:ext uri="{FF2B5EF4-FFF2-40B4-BE49-F238E27FC236}">
                <a16:creationId xmlns:a16="http://schemas.microsoft.com/office/drawing/2014/main" id="{DE16DF4A-8A86-4D87-85E5-1392EBBA9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21763" y="3298827"/>
            <a:ext cx="107950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output signal y(t)</a:t>
            </a:r>
          </a:p>
        </p:txBody>
      </p:sp>
      <p:sp>
        <p:nvSpPr>
          <p:cNvPr id="12" name="Text Box 24">
            <a:extLst>
              <a:ext uri="{FF2B5EF4-FFF2-40B4-BE49-F238E27FC236}">
                <a16:creationId xmlns:a16="http://schemas.microsoft.com/office/drawing/2014/main" id="{203F92E7-3145-4B89-B19C-A7EC5BD94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9" y="3340102"/>
            <a:ext cx="10699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rIns="72000"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input signal x(t)</a:t>
            </a:r>
          </a:p>
        </p:txBody>
      </p:sp>
      <p:sp>
        <p:nvSpPr>
          <p:cNvPr id="13" name="Text Box 40">
            <a:extLst>
              <a:ext uri="{FF2B5EF4-FFF2-40B4-BE49-F238E27FC236}">
                <a16:creationId xmlns:a16="http://schemas.microsoft.com/office/drawing/2014/main" id="{D6FDB54C-1307-4D5E-8950-9CAB0D5D5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7089" y="2333627"/>
            <a:ext cx="152082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disturbance z(t)</a:t>
            </a:r>
          </a:p>
        </p:txBody>
      </p:sp>
      <p:sp>
        <p:nvSpPr>
          <p:cNvPr id="14" name="Text Box 41">
            <a:extLst>
              <a:ext uri="{FF2B5EF4-FFF2-40B4-BE49-F238E27FC236}">
                <a16:creationId xmlns:a16="http://schemas.microsoft.com/office/drawing/2014/main" id="{AF7F0A60-33D4-4DE8-9A4A-7CA66F118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6550" y="4040189"/>
            <a:ext cx="1320800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altLang="zh-TW" sz="22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feedback signal</a:t>
            </a:r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B3AAAB91-56ED-4CED-873B-BD27310ADD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70238" y="3590926"/>
            <a:ext cx="7366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ine 17">
            <a:extLst>
              <a:ext uri="{FF2B5EF4-FFF2-40B4-BE49-F238E27FC236}">
                <a16:creationId xmlns:a16="http://schemas.microsoft.com/office/drawing/2014/main" id="{AEB0D57D-F824-4813-A388-4DC101E9A00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81226" y="3603626"/>
            <a:ext cx="5064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群組 69">
            <a:extLst>
              <a:ext uri="{FF2B5EF4-FFF2-40B4-BE49-F238E27FC236}">
                <a16:creationId xmlns:a16="http://schemas.microsoft.com/office/drawing/2014/main" id="{8175A693-118A-4F37-9868-CB9CFE237BFB}"/>
              </a:ext>
            </a:extLst>
          </p:cNvPr>
          <p:cNvGrpSpPr>
            <a:grpSpLocks/>
          </p:cNvGrpSpPr>
          <p:nvPr/>
        </p:nvGrpSpPr>
        <p:grpSpPr bwMode="auto">
          <a:xfrm>
            <a:off x="2674939" y="3379790"/>
            <a:ext cx="446087" cy="446087"/>
            <a:chOff x="1751856" y="3717925"/>
            <a:chExt cx="304800" cy="304800"/>
          </a:xfrm>
        </p:grpSpPr>
        <p:sp>
          <p:nvSpPr>
            <p:cNvPr id="18" name="Oval 27">
              <a:extLst>
                <a:ext uri="{FF2B5EF4-FFF2-40B4-BE49-F238E27FC236}">
                  <a16:creationId xmlns:a16="http://schemas.microsoft.com/office/drawing/2014/main" id="{8E34FD90-C879-425E-875A-5E588EA1A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1856" y="3717925"/>
              <a:ext cx="304800" cy="30480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" name="Line 28">
              <a:extLst>
                <a:ext uri="{FF2B5EF4-FFF2-40B4-BE49-F238E27FC236}">
                  <a16:creationId xmlns:a16="http://schemas.microsoft.com/office/drawing/2014/main" id="{6DC61D29-E83F-46A7-94B1-1A1D91330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7785" y="3870867"/>
              <a:ext cx="1529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" name="Line 29">
              <a:extLst>
                <a:ext uri="{FF2B5EF4-FFF2-40B4-BE49-F238E27FC236}">
                  <a16:creationId xmlns:a16="http://schemas.microsoft.com/office/drawing/2014/main" id="{738852DD-DBD9-44EC-9456-677AAFF72E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4798" y="3793854"/>
              <a:ext cx="0" cy="1529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1" name="Line 33">
            <a:extLst>
              <a:ext uri="{FF2B5EF4-FFF2-40B4-BE49-F238E27FC236}">
                <a16:creationId xmlns:a16="http://schemas.microsoft.com/office/drawing/2014/main" id="{0C63B744-5C39-48B8-A119-E06D7C8A73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7189" y="4673601"/>
            <a:ext cx="22320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ine 34">
            <a:extLst>
              <a:ext uri="{FF2B5EF4-FFF2-40B4-BE49-F238E27FC236}">
                <a16:creationId xmlns:a16="http://schemas.microsoft.com/office/drawing/2014/main" id="{56812CCE-3F06-44BB-9080-6144E3EF1F7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7188" y="3862389"/>
            <a:ext cx="0" cy="81121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" name="群組 68">
            <a:extLst>
              <a:ext uri="{FF2B5EF4-FFF2-40B4-BE49-F238E27FC236}">
                <a16:creationId xmlns:a16="http://schemas.microsoft.com/office/drawing/2014/main" id="{EA462838-ED8A-4233-9BE8-700426C09A8E}"/>
              </a:ext>
            </a:extLst>
          </p:cNvPr>
          <p:cNvGrpSpPr>
            <a:grpSpLocks/>
          </p:cNvGrpSpPr>
          <p:nvPr/>
        </p:nvGrpSpPr>
        <p:grpSpPr bwMode="auto">
          <a:xfrm>
            <a:off x="2428875" y="3233740"/>
            <a:ext cx="184150" cy="223837"/>
            <a:chOff x="1599456" y="3565525"/>
            <a:chExt cx="152400" cy="152400"/>
          </a:xfrm>
        </p:grpSpPr>
        <p:sp>
          <p:nvSpPr>
            <p:cNvPr id="24" name="Line 42">
              <a:extLst>
                <a:ext uri="{FF2B5EF4-FFF2-40B4-BE49-F238E27FC236}">
                  <a16:creationId xmlns:a16="http://schemas.microsoft.com/office/drawing/2014/main" id="{26B3C374-A33A-40DE-84FA-52F7D0976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99456" y="3642265"/>
              <a:ext cx="15240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Line 43">
              <a:extLst>
                <a:ext uri="{FF2B5EF4-FFF2-40B4-BE49-F238E27FC236}">
                  <a16:creationId xmlns:a16="http://schemas.microsoft.com/office/drawing/2014/main" id="{A2DA5965-1097-4317-B600-026B1785B9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75656" y="3565525"/>
              <a:ext cx="0" cy="1524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6" name="Line 44">
            <a:extLst>
              <a:ext uri="{FF2B5EF4-FFF2-40B4-BE49-F238E27FC236}">
                <a16:creationId xmlns:a16="http://schemas.microsoft.com/office/drawing/2014/main" id="{10C90556-B6F4-478C-BF06-E9AB4C16688A}"/>
              </a:ext>
            </a:extLst>
          </p:cNvPr>
          <p:cNvSpPr>
            <a:spLocks noChangeShapeType="1"/>
          </p:cNvSpPr>
          <p:nvPr/>
        </p:nvSpPr>
        <p:spPr bwMode="auto">
          <a:xfrm>
            <a:off x="2397125" y="3810001"/>
            <a:ext cx="2159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" name="群組 71">
            <a:extLst>
              <a:ext uri="{FF2B5EF4-FFF2-40B4-BE49-F238E27FC236}">
                <a16:creationId xmlns:a16="http://schemas.microsoft.com/office/drawing/2014/main" id="{C7EBCF8D-8F15-4C9A-B3D7-F41B66BE01D0}"/>
              </a:ext>
            </a:extLst>
          </p:cNvPr>
          <p:cNvGrpSpPr>
            <a:grpSpLocks/>
          </p:cNvGrpSpPr>
          <p:nvPr/>
        </p:nvGrpSpPr>
        <p:grpSpPr bwMode="auto">
          <a:xfrm>
            <a:off x="7732714" y="3411540"/>
            <a:ext cx="446087" cy="446087"/>
            <a:chOff x="6499448" y="3641725"/>
            <a:chExt cx="304800" cy="304800"/>
          </a:xfrm>
        </p:grpSpPr>
        <p:sp>
          <p:nvSpPr>
            <p:cNvPr id="28" name="Oval 30">
              <a:extLst>
                <a:ext uri="{FF2B5EF4-FFF2-40B4-BE49-F238E27FC236}">
                  <a16:creationId xmlns:a16="http://schemas.microsoft.com/office/drawing/2014/main" id="{1E4565CF-3C82-4281-935B-DA18BA7E0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9448" y="3641725"/>
              <a:ext cx="304800" cy="304800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Line 31">
              <a:extLst>
                <a:ext uri="{FF2B5EF4-FFF2-40B4-BE49-F238E27FC236}">
                  <a16:creationId xmlns:a16="http://schemas.microsoft.com/office/drawing/2014/main" id="{F520BAFE-BD72-4417-B57A-FC0B961F7A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5377" y="3794667"/>
              <a:ext cx="152942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Line 32">
              <a:extLst>
                <a:ext uri="{FF2B5EF4-FFF2-40B4-BE49-F238E27FC236}">
                  <a16:creationId xmlns:a16="http://schemas.microsoft.com/office/drawing/2014/main" id="{1BC5E5E9-6E61-4667-96ED-D50142569F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52390" y="3717654"/>
              <a:ext cx="0" cy="15294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1" name="Line 35">
            <a:extLst>
              <a:ext uri="{FF2B5EF4-FFF2-40B4-BE49-F238E27FC236}">
                <a16:creationId xmlns:a16="http://schemas.microsoft.com/office/drawing/2014/main" id="{78742762-AEF2-4626-8C40-2D1B7AF88E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89714" y="4673601"/>
            <a:ext cx="1927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2" name="群組 77">
            <a:extLst>
              <a:ext uri="{FF2B5EF4-FFF2-40B4-BE49-F238E27FC236}">
                <a16:creationId xmlns:a16="http://schemas.microsoft.com/office/drawing/2014/main" id="{BC2AFD35-598A-4803-877E-867628618303}"/>
              </a:ext>
            </a:extLst>
          </p:cNvPr>
          <p:cNvGrpSpPr>
            <a:grpSpLocks/>
          </p:cNvGrpSpPr>
          <p:nvPr/>
        </p:nvGrpSpPr>
        <p:grpSpPr bwMode="auto">
          <a:xfrm>
            <a:off x="8185150" y="3598864"/>
            <a:ext cx="908050" cy="0"/>
            <a:chOff x="7191357" y="4117467"/>
            <a:chExt cx="909035" cy="0"/>
          </a:xfrm>
        </p:grpSpPr>
        <p:sp>
          <p:nvSpPr>
            <p:cNvPr id="33" name="Line 36">
              <a:extLst>
                <a:ext uri="{FF2B5EF4-FFF2-40B4-BE49-F238E27FC236}">
                  <a16:creationId xmlns:a16="http://schemas.microsoft.com/office/drawing/2014/main" id="{92D67D86-95B7-44E5-A9D1-0F68F20540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1357" y="4117467"/>
              <a:ext cx="61026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Line 37">
              <a:extLst>
                <a:ext uri="{FF2B5EF4-FFF2-40B4-BE49-F238E27FC236}">
                  <a16:creationId xmlns:a16="http://schemas.microsoft.com/office/drawing/2014/main" id="{44C78394-6733-42AA-B65B-50CB499A7D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95141" y="4117467"/>
              <a:ext cx="4052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5" name="Line 38">
            <a:extLst>
              <a:ext uri="{FF2B5EF4-FFF2-40B4-BE49-F238E27FC236}">
                <a16:creationId xmlns:a16="http://schemas.microsoft.com/office/drawing/2014/main" id="{FB84CD61-2A23-4D9A-B437-5149794CC23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16938" y="3619501"/>
            <a:ext cx="0" cy="106203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6" name="群組 76">
            <a:extLst>
              <a:ext uri="{FF2B5EF4-FFF2-40B4-BE49-F238E27FC236}">
                <a16:creationId xmlns:a16="http://schemas.microsoft.com/office/drawing/2014/main" id="{F6B6F587-E870-4638-A30D-186563C733DB}"/>
              </a:ext>
            </a:extLst>
          </p:cNvPr>
          <p:cNvGrpSpPr>
            <a:grpSpLocks/>
          </p:cNvGrpSpPr>
          <p:nvPr/>
        </p:nvGrpSpPr>
        <p:grpSpPr bwMode="auto">
          <a:xfrm>
            <a:off x="6956425" y="3598864"/>
            <a:ext cx="768350" cy="0"/>
            <a:chOff x="5963732" y="4117467"/>
            <a:chExt cx="768508" cy="0"/>
          </a:xfrm>
        </p:grpSpPr>
        <p:sp>
          <p:nvSpPr>
            <p:cNvPr id="37" name="Line 18">
              <a:extLst>
                <a:ext uri="{FF2B5EF4-FFF2-40B4-BE49-F238E27FC236}">
                  <a16:creationId xmlns:a16="http://schemas.microsoft.com/office/drawing/2014/main" id="{3F50E1FD-EE58-4EFB-A479-FF5F4CD500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63732" y="4117467"/>
              <a:ext cx="55732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8" name="Line 39">
              <a:extLst>
                <a:ext uri="{FF2B5EF4-FFF2-40B4-BE49-F238E27FC236}">
                  <a16:creationId xmlns:a16="http://schemas.microsoft.com/office/drawing/2014/main" id="{AF33385F-FD65-4612-ADD9-24CB8085B6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81363" y="4117467"/>
              <a:ext cx="25087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9" name="Line 47">
            <a:extLst>
              <a:ext uri="{FF2B5EF4-FFF2-40B4-BE49-F238E27FC236}">
                <a16:creationId xmlns:a16="http://schemas.microsoft.com/office/drawing/2014/main" id="{1963E3F9-B52B-4917-94BD-2C2F288FFE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40675" y="2957514"/>
            <a:ext cx="0" cy="4318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TW" altLang="en-US" ker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0" name="群組 78">
            <a:extLst>
              <a:ext uri="{FF2B5EF4-FFF2-40B4-BE49-F238E27FC236}">
                <a16:creationId xmlns:a16="http://schemas.microsoft.com/office/drawing/2014/main" id="{80C6BCF8-41E9-40F5-ABD9-0230D0CD7D2E}"/>
              </a:ext>
            </a:extLst>
          </p:cNvPr>
          <p:cNvGrpSpPr>
            <a:grpSpLocks/>
          </p:cNvGrpSpPr>
          <p:nvPr/>
        </p:nvGrpSpPr>
        <p:grpSpPr bwMode="auto">
          <a:xfrm>
            <a:off x="5238751" y="3594101"/>
            <a:ext cx="912813" cy="0"/>
            <a:chOff x="4246443" y="4077072"/>
            <a:chExt cx="912254" cy="0"/>
          </a:xfrm>
        </p:grpSpPr>
        <p:sp>
          <p:nvSpPr>
            <p:cNvPr id="41" name="Line 18">
              <a:extLst>
                <a:ext uri="{FF2B5EF4-FFF2-40B4-BE49-F238E27FC236}">
                  <a16:creationId xmlns:a16="http://schemas.microsoft.com/office/drawing/2014/main" id="{51C73E0E-2DE4-4C27-8E55-3648926C68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6443" y="4077072"/>
              <a:ext cx="6742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73F00434-2C46-4D70-AE79-6B5C3FF8E2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54084" y="4077072"/>
              <a:ext cx="304613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TW" altLang="en-US" ker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7608440"/>
      </p:ext>
    </p:extLst>
  </p:cSld>
  <p:clrMapOvr>
    <a:masterClrMapping/>
  </p:clrMapOvr>
  <p:transition spd="med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389CB15D-50B2-4C69-92ED-F6923AA78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8602"/>
            <a:ext cx="9736139" cy="784225"/>
          </a:xfrm>
        </p:spPr>
        <p:txBody>
          <a:bodyPr/>
          <a:lstStyle/>
          <a:p>
            <a:pPr marL="360000" lvl="1">
              <a:spcAft>
                <a:spcPts val="600"/>
              </a:spcAft>
              <a:defRPr/>
            </a:pPr>
            <a:r>
              <a:rPr lang="en-US" altLang="zh-TW" sz="3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Typical Examples of Signals/Systems Concerned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28DF6DA-E751-4937-A9FD-663003DD7426}"/>
              </a:ext>
            </a:extLst>
          </p:cNvPr>
          <p:cNvSpPr/>
          <p:nvPr/>
        </p:nvSpPr>
        <p:spPr>
          <a:xfrm>
            <a:off x="304800" y="1283494"/>
            <a:ext cx="112014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285750">
              <a:lnSpc>
                <a:spcPct val="150000"/>
              </a:lnSpc>
              <a:spcBef>
                <a:spcPts val="12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Other Systems</a:t>
            </a:r>
          </a:p>
          <a:p>
            <a:pPr marL="1079500" lvl="2" indent="-285750">
              <a:spcBef>
                <a:spcPts val="600"/>
              </a:spcBef>
              <a:buFont typeface="Arial" charset="0"/>
              <a:buChar char="–"/>
              <a:defRPr/>
            </a:pPr>
            <a:r>
              <a:rPr lang="en-US" altLang="zh-TW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manufacturing systems, computer-aided-design systems, mechanical systems, chemical process systems, etc.</a:t>
            </a:r>
            <a:endParaRPr lang="zh-TW" altLang="en-US" sz="2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149457"/>
      </p:ext>
    </p:extLst>
  </p:cSld>
  <p:clrMapOvr>
    <a:masterClrMapping/>
  </p:clrMapOvr>
  <p:transition spd="med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A055D-1ADE-46D3-9524-49E0C794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信号处理与人工智能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B8AF1F-ECFE-45EC-9CF9-350D19924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dirty="0"/>
              <a:t>  </a:t>
            </a:r>
            <a:r>
              <a:rPr lang="zh-CN" altLang="en-US" dirty="0"/>
              <a:t>例：实现一个简单的声音识别系统，对发声者的年龄、性别进行判断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C4C296-D4F6-432A-A7DF-D4157110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6245036"/>
      </p:ext>
    </p:extLst>
  </p:cSld>
  <p:clrMapOvr>
    <a:masterClrMapping/>
  </p:clrMapOvr>
  <p:transition spd="med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A055D-1ADE-46D3-9524-49E0C794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信号处理与人工智能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B8AF1F-ECFE-45EC-9CF9-350D19924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dirty="0"/>
              <a:t>  </a:t>
            </a:r>
            <a:r>
              <a:rPr lang="zh-CN" altLang="en-US" dirty="0"/>
              <a:t>例：实现一个简单的声音识别系统，对发声者的年龄、性别进行判断</a:t>
            </a:r>
            <a:endParaRPr lang="en-US" altLang="zh-CN" dirty="0"/>
          </a:p>
          <a:p>
            <a:pPr>
              <a:buClrTx/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dirty="0"/>
              <a:t>  </a:t>
            </a:r>
            <a:r>
              <a:rPr lang="zh-CN" altLang="en-US" dirty="0"/>
              <a:t>以人工神经网络构建分类器：</a:t>
            </a:r>
            <a:endParaRPr lang="en-US" altLang="zh-CN" dirty="0"/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zh-CN" sz="1800" dirty="0"/>
              <a:t> </a:t>
            </a:r>
            <a:r>
              <a:rPr lang="zh-CN" altLang="en-US" sz="1800" dirty="0"/>
              <a:t>每一层网络提取信号中的抽象特征</a:t>
            </a: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marL="0" indent="0">
              <a:buClrTx/>
              <a:buNone/>
            </a:pPr>
            <a:endParaRPr lang="en-US" altLang="zh-CN" sz="3225" dirty="0"/>
          </a:p>
          <a:p>
            <a:pPr marL="111760" lvl="1" indent="0">
              <a:buClrTx/>
              <a:buNone/>
            </a:pP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C4C296-D4F6-432A-A7DF-D4157110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37</a:t>
            </a:fld>
            <a:endParaRPr lang="zh-CN" altLang="en-US" dirty="0"/>
          </a:p>
        </p:txBody>
      </p:sp>
      <p:pic>
        <p:nvPicPr>
          <p:cNvPr id="4098" name="Picture 2" descr="13. Speech Recognition with Convolutional Neural Networks in  Keras/TensorFlow - YouTube">
            <a:extLst>
              <a:ext uri="{FF2B5EF4-FFF2-40B4-BE49-F238E27FC236}">
                <a16:creationId xmlns:a16="http://schemas.microsoft.com/office/drawing/2014/main" id="{41A29B42-4EB8-4E52-A2B0-FAC69334D9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37"/>
          <a:stretch/>
        </p:blipFill>
        <p:spPr bwMode="auto">
          <a:xfrm>
            <a:off x="5140645" y="1951132"/>
            <a:ext cx="5029515" cy="200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268202"/>
      </p:ext>
    </p:extLst>
  </p:cSld>
  <p:clrMapOvr>
    <a:masterClrMapping/>
  </p:clrMapOvr>
  <p:transition spd="med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A055D-1ADE-46D3-9524-49E0C794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信号处理与人工智能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B8AF1F-ECFE-45EC-9CF9-350D19924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dirty="0"/>
              <a:t>  </a:t>
            </a:r>
            <a:r>
              <a:rPr lang="zh-CN" altLang="en-US" dirty="0"/>
              <a:t>例：实现一个简单的声音识别系统，对发声者的年龄、性别进行判断</a:t>
            </a:r>
            <a:endParaRPr lang="en-US" altLang="zh-CN" dirty="0"/>
          </a:p>
          <a:p>
            <a:pPr>
              <a:buClrTx/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dirty="0"/>
              <a:t>  </a:t>
            </a:r>
            <a:r>
              <a:rPr lang="zh-CN" altLang="en-US" dirty="0"/>
              <a:t>以人工神经网络构建分类器：</a:t>
            </a:r>
            <a:endParaRPr lang="en-US" altLang="zh-CN" dirty="0"/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zh-CN" sz="1800" dirty="0"/>
              <a:t> </a:t>
            </a:r>
            <a:r>
              <a:rPr lang="zh-CN" altLang="en-US" sz="1800" dirty="0"/>
              <a:t>每一层网络提取信号中的抽象特征</a:t>
            </a: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marL="0" indent="0">
              <a:buClrTx/>
              <a:buNone/>
            </a:pPr>
            <a:endParaRPr lang="en-US" altLang="zh-CN" sz="3225" dirty="0"/>
          </a:p>
          <a:p>
            <a:pPr marL="0" indent="0">
              <a:buClrTx/>
              <a:buNone/>
            </a:pPr>
            <a:endParaRPr lang="en-US" altLang="zh-CN" sz="3225" dirty="0"/>
          </a:p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以传统信号处理技术构建系统：</a:t>
            </a:r>
            <a:endParaRPr lang="en-US" altLang="zh-CN" dirty="0"/>
          </a:p>
          <a:p>
            <a:pPr lvl="1">
              <a:buClrTx/>
              <a:buFont typeface="Wingdings" panose="05000000000000000000" pitchFamily="2" charset="2"/>
              <a:buChar char="Ø"/>
            </a:pPr>
            <a:r>
              <a:rPr lang="en-US" altLang="zh-CN" sz="1800" dirty="0"/>
              <a:t> </a:t>
            </a:r>
            <a:r>
              <a:rPr lang="zh-CN" altLang="en-US" sz="1800" dirty="0"/>
              <a:t>提取信号中频率特征</a:t>
            </a: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C4C296-D4F6-432A-A7DF-D4157110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pic>
        <p:nvPicPr>
          <p:cNvPr id="4098" name="Picture 2" descr="13. Speech Recognition with Convolutional Neural Networks in  Keras/TensorFlow - YouTube">
            <a:extLst>
              <a:ext uri="{FF2B5EF4-FFF2-40B4-BE49-F238E27FC236}">
                <a16:creationId xmlns:a16="http://schemas.microsoft.com/office/drawing/2014/main" id="{41A29B42-4EB8-4E52-A2B0-FAC69334D9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037"/>
          <a:stretch/>
        </p:blipFill>
        <p:spPr bwMode="auto">
          <a:xfrm>
            <a:off x="5140645" y="1951132"/>
            <a:ext cx="5029515" cy="200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The Fast Fourier Transform (FFT): Most Ingenious Algorithm Ever? - YouTube">
            <a:extLst>
              <a:ext uri="{FF2B5EF4-FFF2-40B4-BE49-F238E27FC236}">
                <a16:creationId xmlns:a16="http://schemas.microsoft.com/office/drawing/2014/main" id="{F2913744-D411-41D3-8329-355A0B03F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0645" y="4196080"/>
            <a:ext cx="4732302" cy="2661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166859"/>
      </p:ext>
    </p:extLst>
  </p:cSld>
  <p:clrMapOvr>
    <a:masterClrMapping/>
  </p:clrMapOvr>
  <p:transition spd="med"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A055D-1ADE-46D3-9524-49E0C794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>
                <a:solidFill>
                  <a:schemeClr val="tx1"/>
                </a:solidFill>
              </a:rPr>
              <a:t>信号处理与人工智能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B8AF1F-ECFE-45EC-9CF9-350D19924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dirty="0"/>
              <a:t>  </a:t>
            </a:r>
            <a:r>
              <a:rPr lang="zh-CN" altLang="en-US" dirty="0"/>
              <a:t>广义上来说，人工智能是抽象层面下的信号处理，以通过提取目前人类无法解释的特征来处理信号</a:t>
            </a:r>
            <a:endParaRPr lang="en-US" altLang="zh-CN" dirty="0"/>
          </a:p>
          <a:p>
            <a:pPr>
              <a:buClrTx/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信号处理可以是一种可解释的人工智能架构</a:t>
            </a:r>
            <a:endParaRPr lang="en-US" altLang="zh-CN" dirty="0"/>
          </a:p>
          <a:p>
            <a:pPr marL="0" indent="0">
              <a:buClrTx/>
              <a:buNone/>
            </a:pPr>
            <a:endParaRPr lang="en-US" altLang="zh-CN" dirty="0"/>
          </a:p>
          <a:p>
            <a:pPr>
              <a:buClrTx/>
              <a:buFont typeface="Wingdings" panose="05000000000000000000" pitchFamily="2" charset="2"/>
              <a:buChar char="l"/>
            </a:pPr>
            <a:r>
              <a:rPr lang="en-US" altLang="zh-CN" dirty="0"/>
              <a:t>  </a:t>
            </a:r>
            <a:r>
              <a:rPr lang="zh-CN" altLang="en-US" dirty="0"/>
              <a:t>信号处理与人工智能在未来的某一天是否会完全融合？</a:t>
            </a:r>
            <a:endParaRPr lang="en-US" altLang="zh-CN" dirty="0"/>
          </a:p>
          <a:p>
            <a:pPr marL="111760" lvl="1" indent="0">
              <a:buClrTx/>
              <a:buNone/>
            </a:pP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marL="0" indent="0">
              <a:buClrTx/>
              <a:buNone/>
            </a:pPr>
            <a:endParaRPr lang="en-US" altLang="zh-CN" sz="3225" dirty="0"/>
          </a:p>
          <a:p>
            <a:pPr marL="0" indent="0">
              <a:buClrTx/>
              <a:buNone/>
            </a:pPr>
            <a:endParaRPr lang="en-US" altLang="zh-CN" sz="3225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  <a:p>
            <a:pPr lvl="1">
              <a:buClrTx/>
              <a:buFont typeface="Wingdings" panose="05000000000000000000" pitchFamily="2" charset="2"/>
              <a:buChar char="Ø"/>
            </a:pPr>
            <a:endParaRPr lang="en-US" altLang="zh-CN" sz="1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C4C296-D4F6-432A-A7DF-D4157110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D49EA98-904D-41C5-A983-D65A47ACA2C3}"/>
              </a:ext>
            </a:extLst>
          </p:cNvPr>
          <p:cNvSpPr/>
          <p:nvPr/>
        </p:nvSpPr>
        <p:spPr bwMode="auto">
          <a:xfrm>
            <a:off x="4167347" y="4306094"/>
            <a:ext cx="1942147" cy="129349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信号处理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B7476D6-BA39-40D6-B9A8-D10452C26C74}"/>
              </a:ext>
            </a:extLst>
          </p:cNvPr>
          <p:cNvSpPr/>
          <p:nvPr/>
        </p:nvSpPr>
        <p:spPr bwMode="auto">
          <a:xfrm>
            <a:off x="5738813" y="4280852"/>
            <a:ext cx="1942147" cy="12934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人工智能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559345"/>
      </p:ext>
    </p:extLst>
  </p:cSld>
  <p:clrMapOvr>
    <a:masterClrMapping/>
  </p:clrMapOvr>
  <p:transition spd="med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8D87C-D4F1-4EB0-9244-48F8B1D4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信号是什么？</a:t>
            </a:r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340702-1BA0-492D-90A7-F9713C3C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D2B0D18-4EB8-4075-9052-1AA545ECAC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96" t="22178" r="29970"/>
          <a:stretch/>
        </p:blipFill>
        <p:spPr bwMode="auto">
          <a:xfrm>
            <a:off x="660400" y="1341120"/>
            <a:ext cx="2002698" cy="374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C69EBB5-A772-4839-8D74-786B3B9094C8}"/>
              </a:ext>
            </a:extLst>
          </p:cNvPr>
          <p:cNvSpPr txBox="1"/>
          <p:nvPr/>
        </p:nvSpPr>
        <p:spPr>
          <a:xfrm>
            <a:off x="1026160" y="51475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烽火狼烟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3817209-1AD1-4F7D-B46B-F0D6C1EBE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164" y="1109030"/>
            <a:ext cx="3276232" cy="226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6A711B3-3984-4425-921A-63D7EA156C86}"/>
              </a:ext>
            </a:extLst>
          </p:cNvPr>
          <p:cNvSpPr txBox="1"/>
          <p:nvPr/>
        </p:nvSpPr>
        <p:spPr>
          <a:xfrm>
            <a:off x="4219151" y="351389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电话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54B9510-9505-4F0C-B974-065E4B0A4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867" y="1109030"/>
            <a:ext cx="4162425" cy="238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B4C86B2-C2D0-4EBF-80E4-367D532F78BC}"/>
              </a:ext>
            </a:extLst>
          </p:cNvPr>
          <p:cNvSpPr txBox="1"/>
          <p:nvPr/>
        </p:nvSpPr>
        <p:spPr>
          <a:xfrm>
            <a:off x="8874243" y="35194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无线电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383DE99-459D-4673-9C6C-0604E13B3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8558" y="3698558"/>
            <a:ext cx="3865685" cy="251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3FFF415-3249-4E8E-9405-15C38ECF3595}"/>
              </a:ext>
            </a:extLst>
          </p:cNvPr>
          <p:cNvSpPr txBox="1"/>
          <p:nvPr/>
        </p:nvSpPr>
        <p:spPr>
          <a:xfrm>
            <a:off x="6415523" y="621125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物联网</a:t>
            </a:r>
          </a:p>
        </p:txBody>
      </p:sp>
    </p:spTree>
    <p:extLst>
      <p:ext uri="{BB962C8B-B14F-4D97-AF65-F5344CB8AC3E}">
        <p14:creationId xmlns:p14="http://schemas.microsoft.com/office/powerpoint/2010/main" val="255083640"/>
      </p:ext>
    </p:extLst>
  </p:cSld>
  <p:clrMapOvr>
    <a:masterClrMapping/>
  </p:clrMapOvr>
  <p:transition spd="med"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1: Introduction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E9E08CB-6E52-4569-B919-C34CF08143E8}"/>
              </a:ext>
            </a:extLst>
          </p:cNvPr>
          <p:cNvSpPr/>
          <p:nvPr/>
        </p:nvSpPr>
        <p:spPr>
          <a:xfrm>
            <a:off x="593725" y="1259235"/>
            <a:ext cx="8483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Preliminary</a:t>
            </a:r>
          </a:p>
          <a:p>
            <a:pPr lvl="0">
              <a:spcAft>
                <a:spcPts val="1165"/>
              </a:spcAft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signals </a:t>
            </a:r>
          </a:p>
          <a:p>
            <a:pPr lvl="0">
              <a:spcAft>
                <a:spcPts val="1165"/>
              </a:spcAf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What are the systems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Application of signals and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 concepts</a:t>
            </a:r>
          </a:p>
          <a:p>
            <a:pPr lvl="0">
              <a:spcAft>
                <a:spcPts val="1165"/>
              </a:spcAft>
            </a:pPr>
            <a:r>
              <a:rPr lang="en-US" altLang="zh-CN" sz="2800" dirty="0">
                <a:solidFill>
                  <a:srgbClr val="FF191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Types of Signals</a:t>
            </a:r>
          </a:p>
        </p:txBody>
      </p:sp>
    </p:spTree>
    <p:extLst>
      <p:ext uri="{BB962C8B-B14F-4D97-AF65-F5344CB8AC3E}">
        <p14:creationId xmlns:p14="http://schemas.microsoft.com/office/powerpoint/2010/main" val="1270690127"/>
      </p:ext>
    </p:extLst>
  </p:cSld>
  <p:clrMapOvr>
    <a:masterClrMapping/>
  </p:clrMapOvr>
  <p:transition spd="med"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2785" y="392067"/>
            <a:ext cx="4269789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signals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388" y="1251418"/>
            <a:ext cx="9047995" cy="3584433"/>
          </a:xfrm>
          <a:prstGeom prst="rect">
            <a:avLst/>
          </a:prstGeom>
        </p:spPr>
        <p:txBody>
          <a:bodyPr vert="horz" wrap="square" lIns="0" tIns="136007" rIns="0" bIns="0" rtlCol="0">
            <a:spAutoFit/>
          </a:bodyPr>
          <a:lstStyle/>
          <a:p>
            <a:pPr marL="322743" indent="-311216">
              <a:spcBef>
                <a:spcPts val="1071"/>
              </a:spcBef>
              <a:buChar char="•"/>
              <a:tabLst>
                <a:tab pos="322166" algn="l"/>
                <a:tab pos="322743" algn="l"/>
              </a:tabLst>
            </a:pP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Continuous time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 –</a:t>
            </a:r>
            <a:r>
              <a:rPr sz="2000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Discrete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time</a:t>
            </a:r>
            <a:endParaRPr sz="2000" dirty="0">
              <a:latin typeface="Arial MT"/>
              <a:cs typeface="Arial MT"/>
            </a:endParaRPr>
          </a:p>
          <a:p>
            <a:pPr marL="322743" indent="-311216">
              <a:spcBef>
                <a:spcPts val="980"/>
              </a:spcBef>
              <a:buChar char="•"/>
              <a:tabLst>
                <a:tab pos="322166" algn="l"/>
                <a:tab pos="322743" algn="l"/>
              </a:tabLst>
            </a:pP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Analog</a:t>
            </a:r>
            <a:r>
              <a:rPr sz="2000" spc="-18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–</a:t>
            </a:r>
            <a:r>
              <a:rPr sz="2000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Digital</a:t>
            </a:r>
            <a:r>
              <a:rPr sz="2000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(numerical)</a:t>
            </a:r>
            <a:endParaRPr sz="2000" dirty="0">
              <a:latin typeface="Arial MT"/>
              <a:cs typeface="Arial MT"/>
            </a:endParaRPr>
          </a:p>
          <a:p>
            <a:pPr marL="322743" indent="-311216">
              <a:spcBef>
                <a:spcPts val="944"/>
              </a:spcBef>
              <a:buChar char="•"/>
              <a:tabLst>
                <a:tab pos="322166" algn="l"/>
                <a:tab pos="322743" algn="l"/>
              </a:tabLst>
            </a:pP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Periodic</a:t>
            </a:r>
            <a:r>
              <a:rPr sz="2000" spc="-36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–</a:t>
            </a:r>
            <a:r>
              <a:rPr sz="2000" spc="-27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Aperiodic</a:t>
            </a:r>
            <a:endParaRPr sz="2000" dirty="0">
              <a:latin typeface="Arial MT"/>
              <a:cs typeface="Arial MT"/>
            </a:endParaRPr>
          </a:p>
          <a:p>
            <a:pPr marL="322743" indent="-311216">
              <a:spcBef>
                <a:spcPts val="944"/>
              </a:spcBef>
              <a:buChar char="•"/>
              <a:tabLst>
                <a:tab pos="322166" algn="l"/>
                <a:tab pos="322743" algn="l"/>
              </a:tabLst>
            </a:pP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Energy</a:t>
            </a:r>
            <a:r>
              <a:rPr sz="2000" spc="-36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–</a:t>
            </a:r>
            <a:r>
              <a:rPr sz="2000" spc="-27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Power</a:t>
            </a:r>
            <a:endParaRPr sz="2000" dirty="0">
              <a:latin typeface="Arial MT"/>
              <a:cs typeface="Arial MT"/>
            </a:endParaRPr>
          </a:p>
          <a:p>
            <a:pPr marL="322743" indent="-311216">
              <a:spcBef>
                <a:spcPts val="1035"/>
              </a:spcBef>
              <a:buChar char="•"/>
              <a:tabLst>
                <a:tab pos="322166" algn="l"/>
                <a:tab pos="322743" algn="l"/>
              </a:tabLst>
            </a:pP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Deterministic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 –</a:t>
            </a:r>
            <a:r>
              <a:rPr sz="2000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Random 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(probabilistic)</a:t>
            </a:r>
            <a:endParaRPr sz="2000" dirty="0">
              <a:latin typeface="Arial MT"/>
              <a:cs typeface="Arial MT"/>
            </a:endParaRPr>
          </a:p>
          <a:p>
            <a:pPr marL="322743" indent="-311216">
              <a:spcBef>
                <a:spcPts val="944"/>
              </a:spcBef>
              <a:buChar char="•"/>
              <a:tabLst>
                <a:tab pos="322166" algn="l"/>
                <a:tab pos="322743" algn="l"/>
              </a:tabLst>
            </a:pP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Note</a:t>
            </a:r>
            <a:endParaRPr sz="2000" dirty="0">
              <a:latin typeface="Arial MT"/>
              <a:cs typeface="Arial MT"/>
            </a:endParaRPr>
          </a:p>
          <a:p>
            <a:pPr marL="679488" marR="4611" lvl="1" indent="-253583">
              <a:spcBef>
                <a:spcPts val="803"/>
              </a:spcBef>
              <a:buChar char="–"/>
              <a:tabLst>
                <a:tab pos="685252" algn="l"/>
                <a:tab pos="685828" algn="l"/>
              </a:tabLst>
            </a:pPr>
            <a:r>
              <a:rPr dirty="0">
                <a:latin typeface="Arial MT"/>
                <a:cs typeface="Arial MT"/>
              </a:rPr>
              <a:t>Such classes are not </a:t>
            </a:r>
            <a:r>
              <a:rPr spc="-5" dirty="0">
                <a:latin typeface="Arial MT"/>
                <a:cs typeface="Arial MT"/>
              </a:rPr>
              <a:t>disjoint, </a:t>
            </a:r>
            <a:r>
              <a:rPr dirty="0">
                <a:latin typeface="Arial MT"/>
                <a:cs typeface="Arial MT"/>
              </a:rPr>
              <a:t>so </a:t>
            </a:r>
            <a:r>
              <a:rPr spc="-5" dirty="0">
                <a:latin typeface="Arial MT"/>
                <a:cs typeface="Arial MT"/>
              </a:rPr>
              <a:t>there </a:t>
            </a:r>
            <a:r>
              <a:rPr dirty="0">
                <a:latin typeface="Arial MT"/>
                <a:cs typeface="Arial MT"/>
              </a:rPr>
              <a:t>are </a:t>
            </a:r>
            <a:r>
              <a:rPr spc="-5" dirty="0">
                <a:latin typeface="Arial MT"/>
                <a:cs typeface="Arial MT"/>
              </a:rPr>
              <a:t>digital </a:t>
            </a:r>
            <a:r>
              <a:rPr dirty="0">
                <a:latin typeface="Arial MT"/>
                <a:cs typeface="Arial MT"/>
              </a:rPr>
              <a:t>signals </a:t>
            </a:r>
            <a:r>
              <a:rPr spc="-5" dirty="0">
                <a:latin typeface="Arial MT"/>
                <a:cs typeface="Arial MT"/>
              </a:rPr>
              <a:t>that </a:t>
            </a:r>
            <a:r>
              <a:rPr dirty="0">
                <a:latin typeface="Arial MT"/>
                <a:cs typeface="Arial MT"/>
              </a:rPr>
              <a:t>are periodic of </a:t>
            </a:r>
            <a:r>
              <a:rPr spc="-39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power</a:t>
            </a:r>
            <a:r>
              <a:rPr spc="-9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type</a:t>
            </a:r>
            <a:r>
              <a:rPr dirty="0">
                <a:latin typeface="Arial MT"/>
                <a:cs typeface="Arial MT"/>
              </a:rPr>
              <a:t> and </a:t>
            </a:r>
            <a:r>
              <a:rPr spc="-5" dirty="0">
                <a:latin typeface="Arial MT"/>
                <a:cs typeface="Arial MT"/>
              </a:rPr>
              <a:t>others that </a:t>
            </a:r>
            <a:r>
              <a:rPr dirty="0">
                <a:latin typeface="Arial MT"/>
                <a:cs typeface="Arial MT"/>
              </a:rPr>
              <a:t>are aperiodic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of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power</a:t>
            </a:r>
            <a:r>
              <a:rPr spc="-5" dirty="0">
                <a:latin typeface="Arial MT"/>
                <a:cs typeface="Arial MT"/>
              </a:rPr>
              <a:t> type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etc.</a:t>
            </a:r>
            <a:endParaRPr dirty="0">
              <a:latin typeface="Arial MT"/>
              <a:cs typeface="Arial MT"/>
            </a:endParaRPr>
          </a:p>
          <a:p>
            <a:pPr marL="685828" lvl="1" indent="-259347">
              <a:spcBef>
                <a:spcPts val="508"/>
              </a:spcBef>
              <a:buChar char="–"/>
              <a:tabLst>
                <a:tab pos="685252" algn="l"/>
                <a:tab pos="685828" algn="l"/>
              </a:tabLst>
            </a:pPr>
            <a:r>
              <a:rPr dirty="0">
                <a:latin typeface="Arial MT"/>
                <a:cs typeface="Arial MT"/>
              </a:rPr>
              <a:t>Any</a:t>
            </a:r>
            <a:r>
              <a:rPr spc="-5" dirty="0">
                <a:latin typeface="Arial MT"/>
                <a:cs typeface="Arial MT"/>
              </a:rPr>
              <a:t> combination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of single </a:t>
            </a:r>
            <a:r>
              <a:rPr spc="-5" dirty="0">
                <a:latin typeface="Arial MT"/>
                <a:cs typeface="Arial MT"/>
              </a:rPr>
              <a:t>features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from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different </a:t>
            </a:r>
            <a:r>
              <a:rPr dirty="0">
                <a:latin typeface="Arial MT"/>
                <a:cs typeface="Arial MT"/>
              </a:rPr>
              <a:t>classes is possible</a:t>
            </a:r>
          </a:p>
        </p:txBody>
      </p:sp>
    </p:spTree>
  </p:cSld>
  <p:clrMapOvr>
    <a:masterClrMapping/>
  </p:clrMapOvr>
  <p:transition spd="med"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6937" y="342356"/>
            <a:ext cx="5504350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time – discrete 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6937" y="1382643"/>
            <a:ext cx="7279853" cy="1337181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322743" marR="133131" indent="-311216">
              <a:lnSpc>
                <a:spcPts val="1906"/>
              </a:lnSpc>
              <a:spcBef>
                <a:spcPts val="199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Continuous time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signal: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that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is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specified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for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every real value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of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the </a:t>
            </a:r>
            <a:r>
              <a:rPr sz="1634" spc="-43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independent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variable</a:t>
            </a:r>
            <a:endParaRPr sz="1634" dirty="0">
              <a:latin typeface="Arial MT"/>
              <a:cs typeface="Arial MT"/>
            </a:endParaRPr>
          </a:p>
          <a:p>
            <a:pPr marL="685828" lvl="1" indent="-259347">
              <a:spcBef>
                <a:spcPts val="694"/>
              </a:spcBef>
              <a:buChar char="–"/>
              <a:tabLst>
                <a:tab pos="685252" algn="l"/>
                <a:tab pos="685828" algn="l"/>
              </a:tabLst>
            </a:pP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dirty="0">
                <a:latin typeface="Arial MT"/>
                <a:cs typeface="Arial MT"/>
              </a:rPr>
              <a:t> independent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variable is</a:t>
            </a:r>
            <a:r>
              <a:rPr sz="1452" spc="-5" dirty="0">
                <a:latin typeface="Arial MT"/>
                <a:cs typeface="Arial MT"/>
              </a:rPr>
              <a:t> continuous, that </a:t>
            </a:r>
            <a:r>
              <a:rPr sz="1452" dirty="0">
                <a:latin typeface="Arial MT"/>
                <a:cs typeface="Arial MT"/>
              </a:rPr>
              <a:t>is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it</a:t>
            </a:r>
            <a:r>
              <a:rPr sz="1452" spc="-5" dirty="0">
                <a:latin typeface="Arial MT"/>
                <a:cs typeface="Arial MT"/>
              </a:rPr>
              <a:t> takes </a:t>
            </a:r>
            <a:r>
              <a:rPr sz="1452" dirty="0">
                <a:latin typeface="Arial MT"/>
                <a:cs typeface="Arial MT"/>
              </a:rPr>
              <a:t>any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value on 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dirty="0">
                <a:latin typeface="Arial MT"/>
                <a:cs typeface="Arial MT"/>
              </a:rPr>
              <a:t> real axis</a:t>
            </a:r>
          </a:p>
          <a:p>
            <a:pPr marL="679488" marR="383832" lvl="1" indent="-253583">
              <a:spcBef>
                <a:spcPts val="526"/>
              </a:spcBef>
              <a:buChar char="–"/>
              <a:tabLst>
                <a:tab pos="685252" algn="l"/>
                <a:tab pos="685828" algn="l"/>
              </a:tabLst>
            </a:pPr>
            <a:r>
              <a:rPr lang="en-US" sz="1452" spc="-5" dirty="0">
                <a:latin typeface="Arial MT"/>
                <a:cs typeface="Arial MT"/>
              </a:rPr>
              <a:t>E.g.</a:t>
            </a:r>
            <a:r>
              <a:rPr lang="zh-CN" altLang="en-US" sz="1452" spc="-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domain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of 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function</a:t>
            </a:r>
            <a:r>
              <a:rPr sz="1452" spc="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representing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signal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has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cardinality</a:t>
            </a:r>
            <a:r>
              <a:rPr sz="1452" dirty="0">
                <a:latin typeface="Arial MT"/>
                <a:cs typeface="Arial MT"/>
              </a:rPr>
              <a:t> of real </a:t>
            </a:r>
            <a:r>
              <a:rPr sz="1452" spc="-390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numbers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94508" y="2791001"/>
            <a:ext cx="4268970" cy="787099"/>
          </a:xfrm>
          <a:prstGeom prst="rect">
            <a:avLst/>
          </a:prstGeom>
        </p:spPr>
        <p:txBody>
          <a:bodyPr vert="horz" wrap="square" lIns="0" tIns="71462" rIns="0" bIns="0" rtlCol="0">
            <a:spAutoFit/>
          </a:bodyPr>
          <a:lstStyle/>
          <a:p>
            <a:pPr marL="219004" indent="-207477">
              <a:spcBef>
                <a:spcPts val="563"/>
              </a:spcBef>
              <a:buFont typeface="Wingdings"/>
              <a:buChar char=""/>
              <a:tabLst>
                <a:tab pos="218428" algn="l"/>
                <a:tab pos="219004" algn="l"/>
              </a:tabLst>
            </a:pPr>
            <a:r>
              <a:rPr sz="1271" dirty="0">
                <a:latin typeface="Arial MT"/>
                <a:cs typeface="Arial MT"/>
              </a:rPr>
              <a:t>Signal</a:t>
            </a:r>
            <a:r>
              <a:rPr sz="1271" spc="-27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↔</a:t>
            </a:r>
            <a:r>
              <a:rPr sz="1271" spc="-23" dirty="0">
                <a:latin typeface="Arial MT"/>
                <a:cs typeface="Arial MT"/>
              </a:rPr>
              <a:t> </a:t>
            </a:r>
            <a:r>
              <a:rPr sz="1271" spc="-5" dirty="0">
                <a:latin typeface="Arial MT"/>
                <a:cs typeface="Arial MT"/>
              </a:rPr>
              <a:t>f=f(t)</a:t>
            </a:r>
            <a:endParaRPr sz="1271" dirty="0">
              <a:latin typeface="Arial MT"/>
              <a:cs typeface="Arial MT"/>
            </a:endParaRPr>
          </a:p>
          <a:p>
            <a:pPr marL="219004" indent="-207477">
              <a:spcBef>
                <a:spcPts val="472"/>
              </a:spcBef>
              <a:buFont typeface="Wingdings"/>
              <a:buChar char=""/>
              <a:tabLst>
                <a:tab pos="218428" algn="l"/>
                <a:tab pos="219004" algn="l"/>
              </a:tabLst>
            </a:pPr>
            <a:r>
              <a:rPr sz="1271" dirty="0">
                <a:latin typeface="Arial MT"/>
                <a:cs typeface="Arial MT"/>
              </a:rPr>
              <a:t>Independent</a:t>
            </a:r>
            <a:r>
              <a:rPr sz="1271" spc="-18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variable</a:t>
            </a:r>
            <a:r>
              <a:rPr sz="1271" spc="-14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↔</a:t>
            </a:r>
            <a:r>
              <a:rPr sz="1271" spc="-14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time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spc="-5" dirty="0">
                <a:latin typeface="Arial MT"/>
                <a:cs typeface="Arial MT"/>
              </a:rPr>
              <a:t>(t),</a:t>
            </a:r>
            <a:r>
              <a:rPr sz="1271" spc="-18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position</a:t>
            </a:r>
            <a:r>
              <a:rPr sz="1271" spc="-14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(x)</a:t>
            </a:r>
          </a:p>
          <a:p>
            <a:pPr marL="219004" indent="-207477">
              <a:spcBef>
                <a:spcPts val="472"/>
              </a:spcBef>
              <a:buFont typeface="Wingdings"/>
              <a:buChar char=""/>
              <a:tabLst>
                <a:tab pos="218428" algn="l"/>
                <a:tab pos="219004" algn="l"/>
              </a:tabLst>
            </a:pPr>
            <a:r>
              <a:rPr sz="1271" spc="-5" dirty="0">
                <a:latin typeface="Arial MT"/>
                <a:cs typeface="Arial MT"/>
              </a:rPr>
              <a:t>For</a:t>
            </a:r>
            <a:r>
              <a:rPr sz="1271" spc="-14" dirty="0">
                <a:latin typeface="Arial MT"/>
                <a:cs typeface="Arial MT"/>
              </a:rPr>
              <a:t> </a:t>
            </a:r>
            <a:r>
              <a:rPr sz="1271" spc="-5" dirty="0">
                <a:latin typeface="Arial MT"/>
                <a:cs typeface="Arial MT"/>
              </a:rPr>
              <a:t>continuous-time </a:t>
            </a:r>
            <a:r>
              <a:rPr sz="1271" dirty="0">
                <a:latin typeface="Arial MT"/>
                <a:cs typeface="Arial MT"/>
              </a:rPr>
              <a:t>signals: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60506" y="3104145"/>
            <a:ext cx="531927" cy="29094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815" i="1" dirty="0">
                <a:latin typeface="Times New Roman"/>
                <a:cs typeface="Times New Roman"/>
              </a:rPr>
              <a:t>t</a:t>
            </a:r>
            <a:r>
              <a:rPr sz="1815" i="1" spc="-23" dirty="0">
                <a:latin typeface="Times New Roman"/>
                <a:cs typeface="Times New Roman"/>
              </a:rPr>
              <a:t> </a:t>
            </a:r>
            <a:r>
              <a:rPr sz="1815" dirty="0">
                <a:latin typeface="Symbol"/>
                <a:cs typeface="Symbol"/>
              </a:rPr>
              <a:t></a:t>
            </a:r>
            <a:r>
              <a:rPr sz="1815" spc="-73" dirty="0">
                <a:latin typeface="Times New Roman"/>
                <a:cs typeface="Times New Roman"/>
              </a:rPr>
              <a:t> </a:t>
            </a:r>
            <a:r>
              <a:rPr sz="1815" spc="-109" dirty="0">
                <a:latin typeface="Lucida Sans Unicode"/>
                <a:cs typeface="Lucida Sans Unicode"/>
              </a:rPr>
              <a:t>ℝ</a:t>
            </a:r>
            <a:endParaRPr sz="1815" dirty="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2061" y="4107894"/>
            <a:ext cx="2380920" cy="181667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237915" y="5810177"/>
            <a:ext cx="327916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271" dirty="0">
                <a:latin typeface="Arial MT"/>
                <a:cs typeface="Arial MT"/>
              </a:rPr>
              <a:t>time</a:t>
            </a:r>
            <a:endParaRPr sz="1271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61642" y="4112966"/>
            <a:ext cx="723260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271" dirty="0">
                <a:latin typeface="Arial MT"/>
                <a:cs typeface="Arial MT"/>
              </a:rPr>
              <a:t>amplitude</a:t>
            </a:r>
            <a:endParaRPr sz="1271">
              <a:latin typeface="Arial MT"/>
              <a:cs typeface="Arial MT"/>
            </a:endParaRPr>
          </a:p>
        </p:txBody>
      </p:sp>
    </p:spTree>
  </p:cSld>
  <p:clrMapOvr>
    <a:masterClrMapping/>
  </p:clrMapOvr>
  <p:transition spd="med"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6679" y="393219"/>
            <a:ext cx="5726987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time – discrete 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0129" y="1250011"/>
            <a:ext cx="7276395" cy="1549739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322743" marR="4611" indent="-311216">
              <a:lnSpc>
                <a:spcPts val="1906"/>
              </a:lnSpc>
              <a:spcBef>
                <a:spcPts val="199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Discrete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time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signal: a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that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is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specified</a:t>
            </a:r>
            <a:r>
              <a:rPr sz="1634" spc="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only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for </a:t>
            </a:r>
            <a:r>
              <a:rPr sz="1634" i="1" spc="-5" dirty="0">
                <a:solidFill>
                  <a:srgbClr val="3333FF"/>
                </a:solidFill>
                <a:latin typeface="Arial"/>
                <a:cs typeface="Arial"/>
              </a:rPr>
              <a:t>discrete</a:t>
            </a:r>
            <a:r>
              <a:rPr sz="1634" i="1" spc="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634" i="1" dirty="0">
                <a:solidFill>
                  <a:srgbClr val="3333FF"/>
                </a:solidFill>
                <a:latin typeface="Arial"/>
                <a:cs typeface="Arial"/>
              </a:rPr>
              <a:t>values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of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 </a:t>
            </a:r>
            <a:r>
              <a:rPr sz="1634" spc="-44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independent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variable</a:t>
            </a:r>
            <a:endParaRPr sz="1634" dirty="0">
              <a:latin typeface="Arial MT"/>
              <a:cs typeface="Arial MT"/>
            </a:endParaRPr>
          </a:p>
          <a:p>
            <a:pPr marL="685828" lvl="1" indent="-259347">
              <a:lnSpc>
                <a:spcPts val="1737"/>
              </a:lnSpc>
              <a:spcBef>
                <a:spcPts val="694"/>
              </a:spcBef>
              <a:buChar char="–"/>
              <a:tabLst>
                <a:tab pos="685252" algn="l"/>
                <a:tab pos="685828" algn="l"/>
              </a:tabLst>
            </a:pPr>
            <a:r>
              <a:rPr sz="1452" spc="-5" dirty="0">
                <a:latin typeface="Arial MT"/>
                <a:cs typeface="Arial MT"/>
              </a:rPr>
              <a:t>It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is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usually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generated</a:t>
            </a:r>
            <a:r>
              <a:rPr sz="1452" dirty="0">
                <a:latin typeface="Arial MT"/>
                <a:cs typeface="Arial MT"/>
              </a:rPr>
              <a:t> by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i="1" dirty="0">
                <a:latin typeface="Arial"/>
                <a:cs typeface="Arial"/>
              </a:rPr>
              <a:t>sampling</a:t>
            </a:r>
            <a:r>
              <a:rPr sz="1452" i="1" spc="-9" dirty="0">
                <a:latin typeface="Arial"/>
                <a:cs typeface="Arial"/>
              </a:rPr>
              <a:t> </a:t>
            </a:r>
            <a:r>
              <a:rPr sz="1452" dirty="0">
                <a:latin typeface="Arial MT"/>
                <a:cs typeface="Arial MT"/>
              </a:rPr>
              <a:t>so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it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will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only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have values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at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i="1" dirty="0">
                <a:latin typeface="Arial"/>
                <a:cs typeface="Arial"/>
              </a:rPr>
              <a:t>equally</a:t>
            </a:r>
            <a:r>
              <a:rPr sz="1452" i="1" spc="-9" dirty="0">
                <a:latin typeface="Arial"/>
                <a:cs typeface="Arial"/>
              </a:rPr>
              <a:t> </a:t>
            </a:r>
            <a:r>
              <a:rPr sz="1452" i="1" dirty="0">
                <a:latin typeface="Arial"/>
                <a:cs typeface="Arial"/>
              </a:rPr>
              <a:t>spaced</a:t>
            </a:r>
            <a:endParaRPr sz="1452" dirty="0">
              <a:latin typeface="Arial"/>
              <a:cs typeface="Arial"/>
            </a:endParaRPr>
          </a:p>
          <a:p>
            <a:pPr marL="679488">
              <a:lnSpc>
                <a:spcPts val="1737"/>
              </a:lnSpc>
            </a:pPr>
            <a:r>
              <a:rPr sz="1452" spc="-5" dirty="0">
                <a:latin typeface="Arial MT"/>
                <a:cs typeface="Arial MT"/>
              </a:rPr>
              <a:t>intervals</a:t>
            </a:r>
            <a:r>
              <a:rPr sz="1452" spc="-14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along</a:t>
            </a:r>
            <a:r>
              <a:rPr sz="1452" spc="-5" dirty="0">
                <a:latin typeface="Arial MT"/>
                <a:cs typeface="Arial MT"/>
              </a:rPr>
              <a:t> the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time </a:t>
            </a:r>
            <a:r>
              <a:rPr sz="1452" dirty="0">
                <a:latin typeface="Arial MT"/>
                <a:cs typeface="Arial MT"/>
              </a:rPr>
              <a:t>axis</a:t>
            </a:r>
          </a:p>
          <a:p>
            <a:pPr marL="679488" marR="123910" lvl="1" indent="-253583">
              <a:spcBef>
                <a:spcPts val="517"/>
              </a:spcBef>
              <a:buChar char="–"/>
              <a:tabLst>
                <a:tab pos="685252" algn="l"/>
                <a:tab pos="685828" algn="l"/>
              </a:tabLst>
            </a:pPr>
            <a:r>
              <a:rPr lang="en-US" sz="1452" spc="-5" dirty="0">
                <a:latin typeface="Arial MT"/>
                <a:cs typeface="Arial MT"/>
              </a:rPr>
              <a:t>E.g. 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domain</a:t>
            </a:r>
            <a:r>
              <a:rPr sz="1452" spc="9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of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function</a:t>
            </a:r>
            <a:r>
              <a:rPr sz="1452" spc="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representing</a:t>
            </a:r>
            <a:r>
              <a:rPr sz="1452" spc="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spc="9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signal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has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spc="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cardinality</a:t>
            </a:r>
            <a:r>
              <a:rPr sz="1452" dirty="0">
                <a:latin typeface="Arial MT"/>
                <a:cs typeface="Arial MT"/>
              </a:rPr>
              <a:t> of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integer </a:t>
            </a:r>
            <a:r>
              <a:rPr sz="1452" spc="-390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numbers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16713" y="2860108"/>
            <a:ext cx="3109728" cy="1001902"/>
          </a:xfrm>
          <a:prstGeom prst="rect">
            <a:avLst/>
          </a:prstGeom>
        </p:spPr>
        <p:txBody>
          <a:bodyPr vert="horz" wrap="square" lIns="0" tIns="71462" rIns="0" bIns="0" rtlCol="0">
            <a:spAutoFit/>
          </a:bodyPr>
          <a:lstStyle/>
          <a:p>
            <a:pPr marL="242057" indent="-207477">
              <a:spcBef>
                <a:spcPts val="563"/>
              </a:spcBef>
              <a:buFont typeface="Wingdings"/>
              <a:buChar char=""/>
              <a:tabLst>
                <a:tab pos="241481" algn="l"/>
                <a:tab pos="242057" algn="l"/>
              </a:tabLst>
            </a:pPr>
            <a:r>
              <a:rPr sz="1271" dirty="0">
                <a:latin typeface="Arial MT"/>
                <a:cs typeface="Arial MT"/>
              </a:rPr>
              <a:t>Signal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↔</a:t>
            </a:r>
            <a:r>
              <a:rPr sz="1271" spc="-5" dirty="0">
                <a:latin typeface="Arial MT"/>
                <a:cs typeface="Arial MT"/>
              </a:rPr>
              <a:t> f=f[n],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also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called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spc="-5" dirty="0">
                <a:latin typeface="MS PGothic"/>
                <a:cs typeface="MS PGothic"/>
              </a:rPr>
              <a:t>“</a:t>
            </a:r>
            <a:r>
              <a:rPr sz="1271" spc="-5" dirty="0">
                <a:latin typeface="Arial MT"/>
                <a:cs typeface="Arial MT"/>
              </a:rPr>
              <a:t>sequence</a:t>
            </a:r>
            <a:r>
              <a:rPr sz="1271" spc="-5" dirty="0">
                <a:latin typeface="MS PGothic"/>
                <a:cs typeface="MS PGothic"/>
              </a:rPr>
              <a:t>”</a:t>
            </a:r>
            <a:endParaRPr sz="1271" dirty="0">
              <a:latin typeface="MS PGothic"/>
              <a:cs typeface="MS PGothic"/>
            </a:endParaRPr>
          </a:p>
          <a:p>
            <a:pPr marL="242057" indent="-207477">
              <a:lnSpc>
                <a:spcPts val="1465"/>
              </a:lnSpc>
              <a:spcBef>
                <a:spcPts val="472"/>
              </a:spcBef>
              <a:buFont typeface="Wingdings"/>
              <a:buChar char=""/>
              <a:tabLst>
                <a:tab pos="241481" algn="l"/>
                <a:tab pos="242057" algn="l"/>
              </a:tabLst>
            </a:pPr>
            <a:r>
              <a:rPr sz="1271" dirty="0">
                <a:latin typeface="Arial MT"/>
                <a:cs typeface="Arial MT"/>
              </a:rPr>
              <a:t>Independent</a:t>
            </a:r>
            <a:r>
              <a:rPr sz="1271" spc="-27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variable</a:t>
            </a:r>
            <a:r>
              <a:rPr sz="1271" spc="-23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↔</a:t>
            </a:r>
            <a:r>
              <a:rPr sz="1271" spc="-23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n</a:t>
            </a:r>
          </a:p>
          <a:p>
            <a:pPr marL="242057" indent="-207477">
              <a:lnSpc>
                <a:spcPts val="2174"/>
              </a:lnSpc>
              <a:buFont typeface="Wingdings"/>
              <a:buChar char=""/>
              <a:tabLst>
                <a:tab pos="241481" algn="l"/>
                <a:tab pos="242057" algn="l"/>
              </a:tabLst>
            </a:pPr>
            <a:r>
              <a:rPr sz="1271" spc="-5" dirty="0">
                <a:latin typeface="Arial MT"/>
                <a:cs typeface="Arial MT"/>
              </a:rPr>
              <a:t>For discrete-time</a:t>
            </a:r>
            <a:r>
              <a:rPr sz="1271" spc="5" dirty="0">
                <a:latin typeface="Arial MT"/>
                <a:cs typeface="Arial MT"/>
              </a:rPr>
              <a:t> </a:t>
            </a:r>
            <a:r>
              <a:rPr sz="1271" spc="-5" dirty="0">
                <a:latin typeface="Arial MT"/>
                <a:cs typeface="Arial MT"/>
              </a:rPr>
              <a:t>functions:</a:t>
            </a:r>
            <a:r>
              <a:rPr sz="1271" spc="-222" dirty="0">
                <a:latin typeface="Arial MT"/>
                <a:cs typeface="Arial MT"/>
              </a:rPr>
              <a:t> </a:t>
            </a:r>
            <a:r>
              <a:rPr sz="2791" i="1" spc="-14" baseline="-9485" dirty="0">
                <a:latin typeface="Times New Roman"/>
                <a:cs typeface="Times New Roman"/>
              </a:rPr>
              <a:t>t</a:t>
            </a:r>
            <a:r>
              <a:rPr sz="2791" i="1" spc="-218" baseline="-9485" dirty="0">
                <a:latin typeface="Times New Roman"/>
                <a:cs typeface="Times New Roman"/>
              </a:rPr>
              <a:t> </a:t>
            </a:r>
            <a:r>
              <a:rPr sz="2791" spc="-20" baseline="-9485" dirty="0">
                <a:latin typeface="Symbol"/>
                <a:cs typeface="Symbol"/>
              </a:rPr>
              <a:t></a:t>
            </a:r>
            <a:r>
              <a:rPr sz="2791" spc="-388" baseline="-9485" dirty="0">
                <a:latin typeface="Times New Roman"/>
                <a:cs typeface="Times New Roman"/>
              </a:rPr>
              <a:t> </a:t>
            </a:r>
            <a:r>
              <a:rPr sz="2791" b="1" spc="-20" baseline="-9485" dirty="0">
                <a:latin typeface="Cambria"/>
                <a:cs typeface="Cambria"/>
              </a:rPr>
              <a:t>Z</a:t>
            </a:r>
            <a:endParaRPr sz="2791" baseline="-9485" dirty="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8389" y="3829323"/>
            <a:ext cx="2314109" cy="18441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583583" y="5746783"/>
            <a:ext cx="1045413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271" dirty="0">
                <a:latin typeface="Arial MT"/>
                <a:cs typeface="Arial MT"/>
              </a:rPr>
              <a:t>time</a:t>
            </a:r>
            <a:r>
              <a:rPr sz="1271" spc="-73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(discrete)</a:t>
            </a:r>
            <a:endParaRPr sz="1271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03666" y="3654805"/>
            <a:ext cx="723260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271" dirty="0">
                <a:latin typeface="Arial MT"/>
                <a:cs typeface="Arial MT"/>
              </a:rPr>
              <a:t>amplitude</a:t>
            </a:r>
            <a:endParaRPr sz="1271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01311" y="4121579"/>
            <a:ext cx="3273228" cy="1546722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024" y="384837"/>
            <a:ext cx="3452706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- Digital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9676" y="1382863"/>
            <a:ext cx="8955228" cy="1338142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322743" marR="791872" indent="-311216">
              <a:lnSpc>
                <a:spcPts val="1906"/>
              </a:lnSpc>
              <a:spcBef>
                <a:spcPts val="199"/>
              </a:spcBef>
              <a:buFont typeface="Arial MT"/>
              <a:buChar char="•"/>
              <a:tabLst>
                <a:tab pos="322166" algn="l"/>
                <a:tab pos="322743" algn="l"/>
              </a:tabLst>
            </a:pPr>
            <a:r>
              <a:rPr sz="1634" b="1" spc="-5" dirty="0">
                <a:solidFill>
                  <a:srgbClr val="3333FF"/>
                </a:solidFill>
                <a:latin typeface="Arial"/>
                <a:cs typeface="Arial"/>
              </a:rPr>
              <a:t>Analog </a:t>
            </a:r>
            <a:r>
              <a:rPr sz="1634" b="1" dirty="0">
                <a:solidFill>
                  <a:srgbClr val="3333FF"/>
                </a:solidFill>
                <a:latin typeface="Arial"/>
                <a:cs typeface="Arial"/>
              </a:rPr>
              <a:t>signal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: signal whose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amplitude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can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take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on any value in a </a:t>
            </a:r>
            <a:r>
              <a:rPr sz="1634" spc="-44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continuous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range</a:t>
            </a:r>
            <a:endParaRPr sz="1634" dirty="0">
              <a:latin typeface="Arial MT"/>
              <a:cs typeface="Arial MT"/>
            </a:endParaRPr>
          </a:p>
          <a:p>
            <a:pPr marL="685828" lvl="1" indent="-259347">
              <a:spcBef>
                <a:spcPts val="694"/>
              </a:spcBef>
              <a:buChar char="–"/>
              <a:tabLst>
                <a:tab pos="685252" algn="l"/>
                <a:tab pos="685828" algn="l"/>
              </a:tabLst>
            </a:pP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amplitude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of 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function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f(t)</a:t>
            </a:r>
            <a:r>
              <a:rPr sz="1452" dirty="0">
                <a:latin typeface="Arial MT"/>
                <a:cs typeface="Arial MT"/>
              </a:rPr>
              <a:t> (or </a:t>
            </a:r>
            <a:r>
              <a:rPr sz="1452" spc="-5" dirty="0">
                <a:latin typeface="Arial MT"/>
                <a:cs typeface="Arial MT"/>
              </a:rPr>
              <a:t>f(x))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has 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cardinality</a:t>
            </a:r>
            <a:r>
              <a:rPr sz="1452" dirty="0">
                <a:latin typeface="Arial MT"/>
                <a:cs typeface="Arial MT"/>
              </a:rPr>
              <a:t> of real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numbers</a:t>
            </a:r>
          </a:p>
          <a:p>
            <a:pPr marL="1048913" marR="4611" lvl="2" indent="-207477">
              <a:lnSpc>
                <a:spcPct val="99600"/>
              </a:lnSpc>
              <a:spcBef>
                <a:spcPts val="499"/>
              </a:spcBef>
              <a:buFont typeface="Wingdings"/>
              <a:buChar char=""/>
              <a:tabLst>
                <a:tab pos="1048337" algn="l"/>
                <a:tab pos="1048913" algn="l"/>
              </a:tabLst>
            </a:pPr>
            <a:r>
              <a:rPr sz="1271" spc="-5" dirty="0">
                <a:latin typeface="Arial MT"/>
                <a:cs typeface="Arial MT"/>
              </a:rPr>
              <a:t>The </a:t>
            </a:r>
            <a:r>
              <a:rPr sz="1271" dirty="0">
                <a:latin typeface="Arial MT"/>
                <a:cs typeface="Arial MT"/>
              </a:rPr>
              <a:t>difference between analog and digital is similar to the difference between </a:t>
            </a:r>
            <a:r>
              <a:rPr sz="1271" spc="5" dirty="0">
                <a:latin typeface="Arial MT"/>
                <a:cs typeface="Arial MT"/>
              </a:rPr>
              <a:t> </a:t>
            </a:r>
            <a:r>
              <a:rPr sz="1271" spc="-5" dirty="0">
                <a:latin typeface="Arial MT"/>
                <a:cs typeface="Arial MT"/>
              </a:rPr>
              <a:t>continuous-time</a:t>
            </a:r>
            <a:r>
              <a:rPr sz="1271" dirty="0">
                <a:latin typeface="Arial MT"/>
                <a:cs typeface="Arial MT"/>
              </a:rPr>
              <a:t> and</a:t>
            </a:r>
            <a:r>
              <a:rPr sz="1271" spc="5" dirty="0">
                <a:latin typeface="Arial MT"/>
                <a:cs typeface="Arial MT"/>
              </a:rPr>
              <a:t> </a:t>
            </a:r>
            <a:r>
              <a:rPr sz="1271" spc="-5" dirty="0">
                <a:latin typeface="Arial MT"/>
                <a:cs typeface="Arial MT"/>
              </a:rPr>
              <a:t>discrete-time. </a:t>
            </a:r>
            <a:r>
              <a:rPr sz="1271" dirty="0">
                <a:latin typeface="Arial MT"/>
                <a:cs typeface="Arial MT"/>
              </a:rPr>
              <a:t>In</a:t>
            </a:r>
            <a:r>
              <a:rPr sz="1271" spc="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this</a:t>
            </a:r>
            <a:r>
              <a:rPr sz="1271" spc="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case,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however, the</a:t>
            </a:r>
            <a:r>
              <a:rPr sz="1271" spc="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difference is</a:t>
            </a:r>
            <a:r>
              <a:rPr sz="1271" spc="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with respect </a:t>
            </a:r>
            <a:r>
              <a:rPr sz="1271" spc="-336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to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the value of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the </a:t>
            </a:r>
            <a:r>
              <a:rPr sz="1271" spc="-5" dirty="0">
                <a:latin typeface="Arial MT"/>
                <a:cs typeface="Arial MT"/>
              </a:rPr>
              <a:t>function</a:t>
            </a:r>
            <a:r>
              <a:rPr sz="1271" dirty="0">
                <a:latin typeface="Arial MT"/>
                <a:cs typeface="Arial MT"/>
              </a:rPr>
              <a:t> (y-axis)</a:t>
            </a:r>
          </a:p>
          <a:p>
            <a:pPr marL="679488" marR="572868" lvl="1" indent="-253583">
              <a:spcBef>
                <a:spcPts val="554"/>
              </a:spcBef>
              <a:buChar char="–"/>
              <a:tabLst>
                <a:tab pos="685252" algn="l"/>
                <a:tab pos="685828" algn="l"/>
              </a:tabLst>
            </a:pPr>
            <a:r>
              <a:rPr sz="1452" dirty="0">
                <a:latin typeface="Arial MT"/>
                <a:cs typeface="Arial MT"/>
              </a:rPr>
              <a:t>Analog corresponds </a:t>
            </a:r>
            <a:r>
              <a:rPr sz="1452" spc="-5" dirty="0">
                <a:latin typeface="Arial MT"/>
                <a:cs typeface="Arial MT"/>
              </a:rPr>
              <a:t>to </a:t>
            </a:r>
            <a:r>
              <a:rPr sz="1452" dirty="0">
                <a:latin typeface="Arial MT"/>
                <a:cs typeface="Arial MT"/>
              </a:rPr>
              <a:t>a </a:t>
            </a:r>
            <a:r>
              <a:rPr sz="1452" spc="-5" dirty="0">
                <a:latin typeface="Arial MT"/>
                <a:cs typeface="Arial MT"/>
              </a:rPr>
              <a:t>continuous </a:t>
            </a:r>
            <a:r>
              <a:rPr sz="1452" dirty="0">
                <a:latin typeface="Arial MT"/>
                <a:cs typeface="Arial MT"/>
              </a:rPr>
              <a:t>y-axis, while </a:t>
            </a:r>
            <a:r>
              <a:rPr sz="1452" spc="-5" dirty="0">
                <a:latin typeface="Arial MT"/>
                <a:cs typeface="Arial MT"/>
              </a:rPr>
              <a:t>digital </a:t>
            </a:r>
            <a:r>
              <a:rPr sz="1452" dirty="0">
                <a:latin typeface="Arial MT"/>
                <a:cs typeface="Arial MT"/>
              </a:rPr>
              <a:t>corresponds </a:t>
            </a:r>
            <a:r>
              <a:rPr sz="1452" spc="-5" dirty="0">
                <a:latin typeface="Arial MT"/>
                <a:cs typeface="Arial MT"/>
              </a:rPr>
              <a:t>to </a:t>
            </a:r>
            <a:r>
              <a:rPr sz="1452" dirty="0">
                <a:latin typeface="Arial MT"/>
                <a:cs typeface="Arial MT"/>
              </a:rPr>
              <a:t>a </a:t>
            </a:r>
            <a:r>
              <a:rPr sz="1452" spc="-390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discrete </a:t>
            </a:r>
            <a:r>
              <a:rPr sz="1452" dirty="0">
                <a:latin typeface="Arial MT"/>
                <a:cs typeface="Arial MT"/>
              </a:rPr>
              <a:t>y-axis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92284" y="5099609"/>
            <a:ext cx="6308784" cy="751055"/>
          </a:xfrm>
          <a:prstGeom prst="rect">
            <a:avLst/>
          </a:prstGeom>
        </p:spPr>
        <p:txBody>
          <a:bodyPr vert="horz" wrap="square" lIns="0" tIns="131397" rIns="0" bIns="0" rtlCol="0">
            <a:spAutoFit/>
          </a:bodyPr>
          <a:lstStyle/>
          <a:p>
            <a:pPr marL="322743" indent="-311216">
              <a:spcBef>
                <a:spcPts val="1035"/>
              </a:spcBef>
              <a:buFont typeface="Arial MT"/>
              <a:buChar char="•"/>
              <a:tabLst>
                <a:tab pos="322166" algn="l"/>
                <a:tab pos="322743" algn="l"/>
              </a:tabLst>
            </a:pPr>
            <a:r>
              <a:rPr sz="1634" i="1" dirty="0">
                <a:solidFill>
                  <a:srgbClr val="3333FF"/>
                </a:solidFill>
                <a:latin typeface="Arial"/>
                <a:cs typeface="Arial"/>
              </a:rPr>
              <a:t>Here</a:t>
            </a:r>
            <a:r>
              <a:rPr sz="1634" i="1" spc="-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634" i="1" dirty="0">
                <a:solidFill>
                  <a:srgbClr val="3333FF"/>
                </a:solidFill>
                <a:latin typeface="Arial"/>
                <a:cs typeface="Arial"/>
              </a:rPr>
              <a:t>we call </a:t>
            </a:r>
            <a:r>
              <a:rPr sz="1634" i="1" spc="-5" dirty="0">
                <a:solidFill>
                  <a:srgbClr val="3333FF"/>
                </a:solidFill>
                <a:latin typeface="Arial"/>
                <a:cs typeface="Arial"/>
              </a:rPr>
              <a:t>digital </a:t>
            </a:r>
            <a:r>
              <a:rPr sz="1634" i="1" dirty="0">
                <a:solidFill>
                  <a:srgbClr val="3333FF"/>
                </a:solidFill>
                <a:latin typeface="Arial"/>
                <a:cs typeface="Arial"/>
              </a:rPr>
              <a:t>what</a:t>
            </a:r>
            <a:r>
              <a:rPr sz="1634" i="1" spc="-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634" i="1" dirty="0">
                <a:solidFill>
                  <a:srgbClr val="3333FF"/>
                </a:solidFill>
                <a:latin typeface="Arial"/>
                <a:cs typeface="Arial"/>
              </a:rPr>
              <a:t>we have</a:t>
            </a:r>
            <a:r>
              <a:rPr sz="1634" i="1" spc="-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634" i="1" dirty="0">
                <a:solidFill>
                  <a:srgbClr val="3333FF"/>
                </a:solidFill>
                <a:latin typeface="Arial"/>
                <a:cs typeface="Arial"/>
              </a:rPr>
              <a:t>called </a:t>
            </a:r>
            <a:r>
              <a:rPr sz="1634" i="1" spc="-5" dirty="0">
                <a:solidFill>
                  <a:srgbClr val="3333FF"/>
                </a:solidFill>
                <a:latin typeface="Arial"/>
                <a:cs typeface="Arial"/>
              </a:rPr>
              <a:t>quantized</a:t>
            </a:r>
            <a:r>
              <a:rPr sz="1634" i="1" dirty="0">
                <a:solidFill>
                  <a:srgbClr val="3333FF"/>
                </a:solidFill>
                <a:latin typeface="Arial"/>
                <a:cs typeface="Arial"/>
              </a:rPr>
              <a:t> in</a:t>
            </a:r>
            <a:r>
              <a:rPr sz="1634" i="1" spc="-5" dirty="0">
                <a:solidFill>
                  <a:srgbClr val="3333FF"/>
                </a:solidFill>
                <a:latin typeface="Arial"/>
                <a:cs typeface="Arial"/>
              </a:rPr>
              <a:t> the</a:t>
            </a:r>
            <a:r>
              <a:rPr sz="1634" i="1" dirty="0">
                <a:solidFill>
                  <a:srgbClr val="3333FF"/>
                </a:solidFill>
                <a:latin typeface="Arial"/>
                <a:cs typeface="Arial"/>
              </a:rPr>
              <a:t> EI</a:t>
            </a:r>
            <a:r>
              <a:rPr sz="1634" i="1" spc="-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1634" i="1" dirty="0">
                <a:solidFill>
                  <a:srgbClr val="3333FF"/>
                </a:solidFill>
                <a:latin typeface="Arial"/>
                <a:cs typeface="Arial"/>
              </a:rPr>
              <a:t>class</a:t>
            </a:r>
            <a:endParaRPr sz="1634" dirty="0">
              <a:latin typeface="Arial"/>
              <a:cs typeface="Arial"/>
            </a:endParaRPr>
          </a:p>
          <a:p>
            <a:pPr marL="322743" indent="-311216">
              <a:spcBef>
                <a:spcPts val="944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An analog signal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can be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both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continuous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time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and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discrete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time</a:t>
            </a:r>
            <a:endParaRPr sz="1634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6157" y="3130871"/>
            <a:ext cx="3000140" cy="1512497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9280" y="320154"/>
            <a:ext cx="3377433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- Digital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69279" y="1310472"/>
            <a:ext cx="7671137" cy="1373408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322743" marR="353288" indent="-311216">
              <a:lnSpc>
                <a:spcPts val="1906"/>
              </a:lnSpc>
              <a:spcBef>
                <a:spcPts val="199"/>
              </a:spcBef>
              <a:buFont typeface="Arial MT"/>
              <a:buChar char="•"/>
              <a:tabLst>
                <a:tab pos="322166" algn="l"/>
                <a:tab pos="322743" algn="l"/>
              </a:tabLst>
            </a:pPr>
            <a:r>
              <a:rPr sz="1634" b="1" spc="-5" dirty="0">
                <a:solidFill>
                  <a:srgbClr val="3333FF"/>
                </a:solidFill>
                <a:latin typeface="Arial"/>
                <a:cs typeface="Arial"/>
              </a:rPr>
              <a:t>Digital signal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: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 signal is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one whose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amplitude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can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take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on only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finite </a:t>
            </a:r>
            <a:r>
              <a:rPr sz="1634" spc="-43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number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of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values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(thus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it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is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quantized)</a:t>
            </a:r>
            <a:endParaRPr sz="1634" dirty="0">
              <a:latin typeface="Arial MT"/>
              <a:cs typeface="Arial MT"/>
            </a:endParaRPr>
          </a:p>
          <a:p>
            <a:pPr marL="685828" lvl="1" indent="-259347">
              <a:spcBef>
                <a:spcPts val="694"/>
              </a:spcBef>
              <a:buChar char="–"/>
              <a:tabLst>
                <a:tab pos="685252" algn="l"/>
                <a:tab pos="685828" algn="l"/>
              </a:tabLst>
            </a:pP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amplitude</a:t>
            </a:r>
            <a:r>
              <a:rPr sz="1452" dirty="0">
                <a:latin typeface="Arial MT"/>
                <a:cs typeface="Arial MT"/>
              </a:rPr>
              <a:t> of 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function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f() </a:t>
            </a:r>
            <a:r>
              <a:rPr sz="1452" dirty="0">
                <a:latin typeface="Arial MT"/>
                <a:cs typeface="Arial MT"/>
              </a:rPr>
              <a:t>can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take</a:t>
            </a:r>
            <a:r>
              <a:rPr sz="1452" dirty="0">
                <a:latin typeface="Arial MT"/>
                <a:cs typeface="Arial MT"/>
              </a:rPr>
              <a:t> only a </a:t>
            </a:r>
            <a:r>
              <a:rPr sz="1452" spc="-5" dirty="0">
                <a:latin typeface="Arial MT"/>
                <a:cs typeface="Arial MT"/>
              </a:rPr>
              <a:t>finite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number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of values</a:t>
            </a:r>
          </a:p>
          <a:p>
            <a:pPr marL="679488" marR="4611" lvl="1" indent="-253583">
              <a:spcBef>
                <a:spcPts val="526"/>
              </a:spcBef>
              <a:buChar char="–"/>
              <a:tabLst>
                <a:tab pos="685252" algn="l"/>
                <a:tab pos="685828" algn="l"/>
              </a:tabLst>
            </a:pPr>
            <a:r>
              <a:rPr sz="1452" dirty="0">
                <a:latin typeface="Arial MT"/>
                <a:cs typeface="Arial MT"/>
              </a:rPr>
              <a:t>A </a:t>
            </a:r>
            <a:r>
              <a:rPr sz="1452" spc="-5" dirty="0">
                <a:latin typeface="Arial MT"/>
                <a:cs typeface="Arial MT"/>
              </a:rPr>
              <a:t>digital</a:t>
            </a:r>
            <a:r>
              <a:rPr sz="1452" dirty="0">
                <a:latin typeface="Arial MT"/>
                <a:cs typeface="Arial MT"/>
              </a:rPr>
              <a:t> signal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whose </a:t>
            </a:r>
            <a:r>
              <a:rPr sz="1452" spc="-5" dirty="0">
                <a:latin typeface="Arial MT"/>
                <a:cs typeface="Arial MT"/>
              </a:rPr>
              <a:t>amplitude</a:t>
            </a:r>
            <a:r>
              <a:rPr sz="1452" dirty="0">
                <a:latin typeface="Arial MT"/>
                <a:cs typeface="Arial MT"/>
              </a:rPr>
              <a:t> can </a:t>
            </a:r>
            <a:r>
              <a:rPr sz="1452" spc="-5" dirty="0">
                <a:latin typeface="Arial MT"/>
                <a:cs typeface="Arial MT"/>
              </a:rPr>
              <a:t>take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only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M</a:t>
            </a:r>
            <a:r>
              <a:rPr sz="1452" spc="-5" dirty="0">
                <a:latin typeface="Arial MT"/>
                <a:cs typeface="Arial MT"/>
              </a:rPr>
              <a:t> different</a:t>
            </a:r>
            <a:r>
              <a:rPr sz="1452" dirty="0">
                <a:latin typeface="Arial MT"/>
                <a:cs typeface="Arial MT"/>
              </a:rPr>
              <a:t> values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is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said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to</a:t>
            </a:r>
            <a:r>
              <a:rPr sz="1452" dirty="0">
                <a:latin typeface="Arial MT"/>
                <a:cs typeface="Arial MT"/>
              </a:rPr>
              <a:t> be Mary</a:t>
            </a:r>
          </a:p>
          <a:p>
            <a:pPr marL="1048913" lvl="2" indent="-207477">
              <a:spcBef>
                <a:spcPts val="476"/>
              </a:spcBef>
              <a:buFont typeface="Wingdings"/>
              <a:buChar char=""/>
              <a:tabLst>
                <a:tab pos="1048337" algn="l"/>
                <a:tab pos="1048913" algn="l"/>
              </a:tabLst>
            </a:pPr>
            <a:r>
              <a:rPr sz="1271" dirty="0">
                <a:latin typeface="Arial MT"/>
                <a:cs typeface="Arial MT"/>
              </a:rPr>
              <a:t>Binary</a:t>
            </a:r>
            <a:r>
              <a:rPr sz="1271" spc="-18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signals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are</a:t>
            </a:r>
            <a:r>
              <a:rPr sz="1271" spc="-14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a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special</a:t>
            </a:r>
            <a:r>
              <a:rPr sz="1271" spc="-14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case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for</a:t>
            </a:r>
            <a:r>
              <a:rPr sz="1271" spc="-18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M=2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149916" y="3624838"/>
            <a:ext cx="5885201" cy="2096012"/>
            <a:chOff x="2100552" y="3994034"/>
            <a:chExt cx="6484620" cy="2309495"/>
          </a:xfrm>
        </p:grpSpPr>
        <p:sp>
          <p:nvSpPr>
            <p:cNvPr id="5" name="object 5"/>
            <p:cNvSpPr/>
            <p:nvPr/>
          </p:nvSpPr>
          <p:spPr>
            <a:xfrm>
              <a:off x="2104997" y="6226059"/>
              <a:ext cx="6454775" cy="0"/>
            </a:xfrm>
            <a:custGeom>
              <a:avLst/>
              <a:gdLst/>
              <a:ahLst/>
              <a:cxnLst/>
              <a:rect l="l" t="t" r="r" b="b"/>
              <a:pathLst>
                <a:path w="6454775">
                  <a:moveTo>
                    <a:pt x="0" y="0"/>
                  </a:moveTo>
                  <a:lnTo>
                    <a:pt x="6454774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" name="object 6"/>
            <p:cNvSpPr/>
            <p:nvPr/>
          </p:nvSpPr>
          <p:spPr>
            <a:xfrm>
              <a:off x="8508970" y="618795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199"/>
                  </a:lnTo>
                  <a:lnTo>
                    <a:pt x="7620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" name="object 7"/>
            <p:cNvSpPr/>
            <p:nvPr/>
          </p:nvSpPr>
          <p:spPr>
            <a:xfrm>
              <a:off x="2536795" y="4019435"/>
              <a:ext cx="0" cy="2279650"/>
            </a:xfrm>
            <a:custGeom>
              <a:avLst/>
              <a:gdLst/>
              <a:ahLst/>
              <a:cxnLst/>
              <a:rect l="l" t="t" r="r" b="b"/>
              <a:pathLst>
                <a:path h="2279650">
                  <a:moveTo>
                    <a:pt x="0" y="2279649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2498695" y="399403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779525" y="5702121"/>
            <a:ext cx="371715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5" dirty="0">
                <a:latin typeface="Arial MT"/>
                <a:cs typeface="Arial MT"/>
              </a:rPr>
              <a:t>t</a:t>
            </a:r>
            <a:r>
              <a:rPr sz="1452" dirty="0">
                <a:latin typeface="Arial MT"/>
                <a:cs typeface="Arial MT"/>
              </a:rPr>
              <a:t>ime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08324" y="3693065"/>
            <a:ext cx="218008" cy="8229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527">
              <a:lnSpc>
                <a:spcPts val="1697"/>
              </a:lnSpc>
            </a:pPr>
            <a:r>
              <a:rPr sz="1452" spc="-5" dirty="0">
                <a:latin typeface="Arial MT"/>
                <a:cs typeface="Arial MT"/>
              </a:rPr>
              <a:t>amplitude</a:t>
            </a:r>
            <a:endParaRPr sz="1452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478119" y="3686791"/>
            <a:ext cx="4776395" cy="2293684"/>
            <a:chOff x="2462183" y="4062298"/>
            <a:chExt cx="5262880" cy="2527300"/>
          </a:xfrm>
        </p:grpSpPr>
        <p:sp>
          <p:nvSpPr>
            <p:cNvPr id="12" name="object 12"/>
            <p:cNvSpPr/>
            <p:nvPr/>
          </p:nvSpPr>
          <p:spPr>
            <a:xfrm>
              <a:off x="2536795" y="4129289"/>
              <a:ext cx="5184775" cy="2426335"/>
            </a:xfrm>
            <a:custGeom>
              <a:avLst/>
              <a:gdLst/>
              <a:ahLst/>
              <a:cxnLst/>
              <a:rect l="l" t="t" r="r" b="b"/>
              <a:pathLst>
                <a:path w="5184775" h="2426334">
                  <a:moveTo>
                    <a:pt x="0" y="1646789"/>
                  </a:moveTo>
                  <a:lnTo>
                    <a:pt x="37253" y="1601937"/>
                  </a:lnTo>
                  <a:lnTo>
                    <a:pt x="74508" y="1557190"/>
                  </a:lnTo>
                  <a:lnTo>
                    <a:pt x="111754" y="1512650"/>
                  </a:lnTo>
                  <a:lnTo>
                    <a:pt x="148979" y="1468422"/>
                  </a:lnTo>
                  <a:lnTo>
                    <a:pt x="186173" y="1424610"/>
                  </a:lnTo>
                  <a:lnTo>
                    <a:pt x="223325" y="1381317"/>
                  </a:lnTo>
                  <a:lnTo>
                    <a:pt x="260424" y="1338648"/>
                  </a:lnTo>
                  <a:lnTo>
                    <a:pt x="297459" y="1296705"/>
                  </a:lnTo>
                  <a:lnTo>
                    <a:pt x="334419" y="1255594"/>
                  </a:lnTo>
                  <a:lnTo>
                    <a:pt x="371295" y="1215418"/>
                  </a:lnTo>
                  <a:lnTo>
                    <a:pt x="408073" y="1176281"/>
                  </a:lnTo>
                  <a:lnTo>
                    <a:pt x="444745" y="1138287"/>
                  </a:lnTo>
                  <a:lnTo>
                    <a:pt x="481298" y="1101539"/>
                  </a:lnTo>
                  <a:lnTo>
                    <a:pt x="517723" y="1066143"/>
                  </a:lnTo>
                  <a:lnTo>
                    <a:pt x="554008" y="1032200"/>
                  </a:lnTo>
                  <a:lnTo>
                    <a:pt x="590142" y="999816"/>
                  </a:lnTo>
                  <a:lnTo>
                    <a:pt x="626115" y="969095"/>
                  </a:lnTo>
                  <a:lnTo>
                    <a:pt x="661916" y="940139"/>
                  </a:lnTo>
                  <a:lnTo>
                    <a:pt x="697533" y="913054"/>
                  </a:lnTo>
                  <a:lnTo>
                    <a:pt x="732957" y="887943"/>
                  </a:lnTo>
                  <a:lnTo>
                    <a:pt x="768176" y="864910"/>
                  </a:lnTo>
                  <a:lnTo>
                    <a:pt x="803179" y="844058"/>
                  </a:lnTo>
                  <a:lnTo>
                    <a:pt x="837956" y="825492"/>
                  </a:lnTo>
                  <a:lnTo>
                    <a:pt x="872495" y="809316"/>
                  </a:lnTo>
                  <a:lnTo>
                    <a:pt x="940818" y="784548"/>
                  </a:lnTo>
                  <a:lnTo>
                    <a:pt x="1008062" y="770585"/>
                  </a:lnTo>
                  <a:lnTo>
                    <a:pt x="1046895" y="768773"/>
                  </a:lnTo>
                  <a:lnTo>
                    <a:pt x="1085597" y="772704"/>
                  </a:lnTo>
                  <a:lnTo>
                    <a:pt x="1124151" y="781935"/>
                  </a:lnTo>
                  <a:lnTo>
                    <a:pt x="1162542" y="796021"/>
                  </a:lnTo>
                  <a:lnTo>
                    <a:pt x="1200753" y="814519"/>
                  </a:lnTo>
                  <a:lnTo>
                    <a:pt x="1238770" y="836985"/>
                  </a:lnTo>
                  <a:lnTo>
                    <a:pt x="1276576" y="862973"/>
                  </a:lnTo>
                  <a:lnTo>
                    <a:pt x="1314155" y="892041"/>
                  </a:lnTo>
                  <a:lnTo>
                    <a:pt x="1351492" y="923744"/>
                  </a:lnTo>
                  <a:lnTo>
                    <a:pt x="1388570" y="957639"/>
                  </a:lnTo>
                  <a:lnTo>
                    <a:pt x="1425374" y="993280"/>
                  </a:lnTo>
                  <a:lnTo>
                    <a:pt x="1461888" y="1030225"/>
                  </a:lnTo>
                  <a:lnTo>
                    <a:pt x="1498096" y="1068028"/>
                  </a:lnTo>
                  <a:lnTo>
                    <a:pt x="1533982" y="1106247"/>
                  </a:lnTo>
                  <a:lnTo>
                    <a:pt x="1569531" y="1144436"/>
                  </a:lnTo>
                  <a:lnTo>
                    <a:pt x="1604726" y="1182153"/>
                  </a:lnTo>
                  <a:lnTo>
                    <a:pt x="1639552" y="1218952"/>
                  </a:lnTo>
                  <a:lnTo>
                    <a:pt x="1673993" y="1254390"/>
                  </a:lnTo>
                  <a:lnTo>
                    <a:pt x="1708032" y="1288022"/>
                  </a:lnTo>
                  <a:lnTo>
                    <a:pt x="1741655" y="1319406"/>
                  </a:lnTo>
                  <a:lnTo>
                    <a:pt x="1774845" y="1348095"/>
                  </a:lnTo>
                  <a:lnTo>
                    <a:pt x="1807587" y="1373648"/>
                  </a:lnTo>
                  <a:lnTo>
                    <a:pt x="1839864" y="1395619"/>
                  </a:lnTo>
                  <a:lnTo>
                    <a:pt x="1915717" y="1436751"/>
                  </a:lnTo>
                  <a:lnTo>
                    <a:pt x="1958827" y="1461294"/>
                  </a:lnTo>
                  <a:lnTo>
                    <a:pt x="2001034" y="1486513"/>
                  </a:lnTo>
                  <a:lnTo>
                    <a:pt x="2042380" y="1511731"/>
                  </a:lnTo>
                  <a:lnTo>
                    <a:pt x="2082907" y="1536268"/>
                  </a:lnTo>
                  <a:lnTo>
                    <a:pt x="2122659" y="1559448"/>
                  </a:lnTo>
                  <a:lnTo>
                    <a:pt x="2161679" y="1580592"/>
                  </a:lnTo>
                  <a:lnTo>
                    <a:pt x="2200008" y="1599021"/>
                  </a:lnTo>
                  <a:lnTo>
                    <a:pt x="2237689" y="1614057"/>
                  </a:lnTo>
                  <a:lnTo>
                    <a:pt x="2274766" y="1625022"/>
                  </a:lnTo>
                  <a:lnTo>
                    <a:pt x="2347275" y="1632027"/>
                  </a:lnTo>
                  <a:lnTo>
                    <a:pt x="2382793" y="1626710"/>
                  </a:lnTo>
                  <a:lnTo>
                    <a:pt x="2452569" y="1595046"/>
                  </a:lnTo>
                  <a:lnTo>
                    <a:pt x="2486912" y="1567343"/>
                  </a:lnTo>
                  <a:lnTo>
                    <a:pt x="2520949" y="1530821"/>
                  </a:lnTo>
                  <a:lnTo>
                    <a:pt x="2548893" y="1487187"/>
                  </a:lnTo>
                  <a:lnTo>
                    <a:pt x="2575245" y="1427643"/>
                  </a:lnTo>
                  <a:lnTo>
                    <a:pt x="2600220" y="1354271"/>
                  </a:lnTo>
                  <a:lnTo>
                    <a:pt x="2612259" y="1313051"/>
                  </a:lnTo>
                  <a:lnTo>
                    <a:pt x="2624035" y="1269155"/>
                  </a:lnTo>
                  <a:lnTo>
                    <a:pt x="2635575" y="1222845"/>
                  </a:lnTo>
                  <a:lnTo>
                    <a:pt x="2646907" y="1174380"/>
                  </a:lnTo>
                  <a:lnTo>
                    <a:pt x="2658058" y="1124020"/>
                  </a:lnTo>
                  <a:lnTo>
                    <a:pt x="2669053" y="1072027"/>
                  </a:lnTo>
                  <a:lnTo>
                    <a:pt x="2679922" y="1018661"/>
                  </a:lnTo>
                  <a:lnTo>
                    <a:pt x="2690690" y="964182"/>
                  </a:lnTo>
                  <a:lnTo>
                    <a:pt x="2701385" y="908851"/>
                  </a:lnTo>
                  <a:lnTo>
                    <a:pt x="2712033" y="852927"/>
                  </a:lnTo>
                  <a:lnTo>
                    <a:pt x="2722663" y="796673"/>
                  </a:lnTo>
                  <a:lnTo>
                    <a:pt x="2733301" y="740347"/>
                  </a:lnTo>
                  <a:lnTo>
                    <a:pt x="2743973" y="684210"/>
                  </a:lnTo>
                  <a:lnTo>
                    <a:pt x="2754708" y="628524"/>
                  </a:lnTo>
                  <a:lnTo>
                    <a:pt x="2765533" y="573548"/>
                  </a:lnTo>
                  <a:lnTo>
                    <a:pt x="2776473" y="519542"/>
                  </a:lnTo>
                  <a:lnTo>
                    <a:pt x="2787558" y="466768"/>
                  </a:lnTo>
                  <a:lnTo>
                    <a:pt x="2798812" y="415485"/>
                  </a:lnTo>
                  <a:lnTo>
                    <a:pt x="2810265" y="365955"/>
                  </a:lnTo>
                  <a:lnTo>
                    <a:pt x="2821942" y="318436"/>
                  </a:lnTo>
                  <a:lnTo>
                    <a:pt x="2833871" y="273191"/>
                  </a:lnTo>
                  <a:lnTo>
                    <a:pt x="2846079" y="230480"/>
                  </a:lnTo>
                  <a:lnTo>
                    <a:pt x="2858592" y="190562"/>
                  </a:lnTo>
                  <a:lnTo>
                    <a:pt x="2871439" y="153699"/>
                  </a:lnTo>
                  <a:lnTo>
                    <a:pt x="2898241" y="90176"/>
                  </a:lnTo>
                  <a:lnTo>
                    <a:pt x="2926699" y="41997"/>
                  </a:lnTo>
                  <a:lnTo>
                    <a:pt x="2957032" y="11243"/>
                  </a:lnTo>
                  <a:lnTo>
                    <a:pt x="2989456" y="0"/>
                  </a:lnTo>
                  <a:lnTo>
                    <a:pt x="3006519" y="2345"/>
                  </a:lnTo>
                  <a:lnTo>
                    <a:pt x="3052275" y="34793"/>
                  </a:lnTo>
                  <a:lnTo>
                    <a:pt x="3082166" y="74347"/>
                  </a:lnTo>
                  <a:lnTo>
                    <a:pt x="3113708" y="127796"/>
                  </a:lnTo>
                  <a:lnTo>
                    <a:pt x="3146750" y="193921"/>
                  </a:lnTo>
                  <a:lnTo>
                    <a:pt x="3163787" y="231358"/>
                  </a:lnTo>
                  <a:lnTo>
                    <a:pt x="3181141" y="271508"/>
                  </a:lnTo>
                  <a:lnTo>
                    <a:pt x="3198796" y="314219"/>
                  </a:lnTo>
                  <a:lnTo>
                    <a:pt x="3216731" y="359339"/>
                  </a:lnTo>
                  <a:lnTo>
                    <a:pt x="3234928" y="406716"/>
                  </a:lnTo>
                  <a:lnTo>
                    <a:pt x="3253368" y="456198"/>
                  </a:lnTo>
                  <a:lnTo>
                    <a:pt x="3272032" y="507633"/>
                  </a:lnTo>
                  <a:lnTo>
                    <a:pt x="3290901" y="560869"/>
                  </a:lnTo>
                  <a:lnTo>
                    <a:pt x="3309956" y="615754"/>
                  </a:lnTo>
                  <a:lnTo>
                    <a:pt x="3329179" y="672136"/>
                  </a:lnTo>
                  <a:lnTo>
                    <a:pt x="3348550" y="729862"/>
                  </a:lnTo>
                  <a:lnTo>
                    <a:pt x="3368051" y="788781"/>
                  </a:lnTo>
                  <a:lnTo>
                    <a:pt x="3387663" y="848741"/>
                  </a:lnTo>
                  <a:lnTo>
                    <a:pt x="3407367" y="909589"/>
                  </a:lnTo>
                  <a:lnTo>
                    <a:pt x="3427144" y="971174"/>
                  </a:lnTo>
                  <a:lnTo>
                    <a:pt x="3446975" y="1033343"/>
                  </a:lnTo>
                  <a:lnTo>
                    <a:pt x="3466841" y="1095944"/>
                  </a:lnTo>
                  <a:lnTo>
                    <a:pt x="3486724" y="1158826"/>
                  </a:lnTo>
                  <a:lnTo>
                    <a:pt x="3506604" y="1221837"/>
                  </a:lnTo>
                  <a:lnTo>
                    <a:pt x="3526463" y="1284823"/>
                  </a:lnTo>
                  <a:lnTo>
                    <a:pt x="3546282" y="1347634"/>
                  </a:lnTo>
                  <a:lnTo>
                    <a:pt x="3566042" y="1410117"/>
                  </a:lnTo>
                  <a:lnTo>
                    <a:pt x="3585724" y="1472120"/>
                  </a:lnTo>
                  <a:lnTo>
                    <a:pt x="3605309" y="1533491"/>
                  </a:lnTo>
                  <a:lnTo>
                    <a:pt x="3624779" y="1594079"/>
                  </a:lnTo>
                  <a:lnTo>
                    <a:pt x="3644114" y="1653730"/>
                  </a:lnTo>
                  <a:lnTo>
                    <a:pt x="3663295" y="1712293"/>
                  </a:lnTo>
                  <a:lnTo>
                    <a:pt x="3682304" y="1769616"/>
                  </a:lnTo>
                  <a:lnTo>
                    <a:pt x="3701122" y="1825546"/>
                  </a:lnTo>
                  <a:lnTo>
                    <a:pt x="3719730" y="1879933"/>
                  </a:lnTo>
                  <a:lnTo>
                    <a:pt x="3738109" y="1932623"/>
                  </a:lnTo>
                  <a:lnTo>
                    <a:pt x="3756240" y="1983465"/>
                  </a:lnTo>
                  <a:lnTo>
                    <a:pt x="3774105" y="2032306"/>
                  </a:lnTo>
                  <a:lnTo>
                    <a:pt x="3791684" y="2078995"/>
                  </a:lnTo>
                  <a:lnTo>
                    <a:pt x="3808959" y="2123379"/>
                  </a:lnTo>
                  <a:lnTo>
                    <a:pt x="3825910" y="2165307"/>
                  </a:lnTo>
                  <a:lnTo>
                    <a:pt x="3842519" y="2204627"/>
                  </a:lnTo>
                  <a:lnTo>
                    <a:pt x="3858768" y="2241185"/>
                  </a:lnTo>
                  <a:lnTo>
                    <a:pt x="3890105" y="2305412"/>
                  </a:lnTo>
                  <a:lnTo>
                    <a:pt x="3919772" y="2356772"/>
                  </a:lnTo>
                  <a:lnTo>
                    <a:pt x="3947618" y="2394048"/>
                  </a:lnTo>
                  <a:lnTo>
                    <a:pt x="3979337" y="2419824"/>
                  </a:lnTo>
                  <a:lnTo>
                    <a:pt x="3996854" y="2426026"/>
                  </a:lnTo>
                  <a:lnTo>
                    <a:pt x="4013418" y="2425975"/>
                  </a:lnTo>
                  <a:lnTo>
                    <a:pt x="4057949" y="2391765"/>
                  </a:lnTo>
                  <a:lnTo>
                    <a:pt x="4083899" y="2344033"/>
                  </a:lnTo>
                  <a:lnTo>
                    <a:pt x="4107383" y="2279587"/>
                  </a:lnTo>
                  <a:lnTo>
                    <a:pt x="4118341" y="2241961"/>
                  </a:lnTo>
                  <a:lnTo>
                    <a:pt x="4128850" y="2201193"/>
                  </a:lnTo>
                  <a:lnTo>
                    <a:pt x="4138968" y="2157629"/>
                  </a:lnTo>
                  <a:lnTo>
                    <a:pt x="4148749" y="2111615"/>
                  </a:lnTo>
                  <a:lnTo>
                    <a:pt x="4158251" y="2063497"/>
                  </a:lnTo>
                  <a:lnTo>
                    <a:pt x="4167530" y="2013620"/>
                  </a:lnTo>
                  <a:lnTo>
                    <a:pt x="4176641" y="1962330"/>
                  </a:lnTo>
                  <a:lnTo>
                    <a:pt x="4185640" y="1909972"/>
                  </a:lnTo>
                  <a:lnTo>
                    <a:pt x="4194585" y="1856892"/>
                  </a:lnTo>
                  <a:lnTo>
                    <a:pt x="4203530" y="1803437"/>
                  </a:lnTo>
                  <a:lnTo>
                    <a:pt x="4212533" y="1749950"/>
                  </a:lnTo>
                  <a:lnTo>
                    <a:pt x="4221649" y="1696779"/>
                  </a:lnTo>
                  <a:lnTo>
                    <a:pt x="4230935" y="1644269"/>
                  </a:lnTo>
                  <a:lnTo>
                    <a:pt x="4240446" y="1592765"/>
                  </a:lnTo>
                  <a:lnTo>
                    <a:pt x="4250239" y="1542614"/>
                  </a:lnTo>
                  <a:lnTo>
                    <a:pt x="4260369" y="1494160"/>
                  </a:lnTo>
                  <a:lnTo>
                    <a:pt x="4270894" y="1447750"/>
                  </a:lnTo>
                  <a:lnTo>
                    <a:pt x="4281869" y="1403729"/>
                  </a:lnTo>
                  <a:lnTo>
                    <a:pt x="4293350" y="1362443"/>
                  </a:lnTo>
                  <a:lnTo>
                    <a:pt x="4305394" y="1324237"/>
                  </a:lnTo>
                  <a:lnTo>
                    <a:pt x="4331393" y="1258450"/>
                  </a:lnTo>
                  <a:lnTo>
                    <a:pt x="4360315" y="1209132"/>
                  </a:lnTo>
                  <a:lnTo>
                    <a:pt x="4392610" y="1179050"/>
                  </a:lnTo>
                  <a:lnTo>
                    <a:pt x="4454249" y="1162921"/>
                  </a:lnTo>
                  <a:lnTo>
                    <a:pt x="4488922" y="1165777"/>
                  </a:lnTo>
                  <a:lnTo>
                    <a:pt x="4564360" y="1190113"/>
                  </a:lnTo>
                  <a:lnTo>
                    <a:pt x="4604476" y="1210303"/>
                  </a:lnTo>
                  <a:lnTo>
                    <a:pt x="4645758" y="1234984"/>
                  </a:lnTo>
                  <a:lnTo>
                    <a:pt x="4687883" y="1263511"/>
                  </a:lnTo>
                  <a:lnTo>
                    <a:pt x="4730527" y="1295240"/>
                  </a:lnTo>
                  <a:lnTo>
                    <a:pt x="4773366" y="1329526"/>
                  </a:lnTo>
                  <a:lnTo>
                    <a:pt x="4816076" y="1365727"/>
                  </a:lnTo>
                  <a:lnTo>
                    <a:pt x="4858334" y="1403198"/>
                  </a:lnTo>
                  <a:lnTo>
                    <a:pt x="4899815" y="1441294"/>
                  </a:lnTo>
                  <a:lnTo>
                    <a:pt x="4940195" y="1479372"/>
                  </a:lnTo>
                  <a:lnTo>
                    <a:pt x="4979152" y="1516788"/>
                  </a:lnTo>
                  <a:lnTo>
                    <a:pt x="5016361" y="1552898"/>
                  </a:lnTo>
                  <a:lnTo>
                    <a:pt x="5051498" y="1587058"/>
                  </a:lnTo>
                  <a:lnTo>
                    <a:pt x="5084239" y="1618623"/>
                  </a:lnTo>
                  <a:lnTo>
                    <a:pt x="5114261" y="1646950"/>
                  </a:lnTo>
                  <a:lnTo>
                    <a:pt x="5141240" y="1671395"/>
                  </a:lnTo>
                  <a:lnTo>
                    <a:pt x="5164852" y="1691314"/>
                  </a:lnTo>
                  <a:lnTo>
                    <a:pt x="5184773" y="1706062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" name="object 13"/>
            <p:cNvSpPr/>
            <p:nvPr/>
          </p:nvSpPr>
          <p:spPr>
            <a:xfrm>
              <a:off x="2536795" y="4138498"/>
              <a:ext cx="3024505" cy="0"/>
            </a:xfrm>
            <a:custGeom>
              <a:avLst/>
              <a:gdLst/>
              <a:ahLst/>
              <a:cxnLst/>
              <a:rect l="l" t="t" r="r" b="b"/>
              <a:pathLst>
                <a:path w="3024504">
                  <a:moveTo>
                    <a:pt x="0" y="0"/>
                  </a:moveTo>
                  <a:lnTo>
                    <a:pt x="3024186" y="1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2465358" y="6586422"/>
              <a:ext cx="4104004" cy="0"/>
            </a:xfrm>
            <a:custGeom>
              <a:avLst/>
              <a:gdLst/>
              <a:ahLst/>
              <a:cxnLst/>
              <a:rect l="l" t="t" r="r" b="b"/>
              <a:pathLst>
                <a:path w="4104004">
                  <a:moveTo>
                    <a:pt x="0" y="0"/>
                  </a:moveTo>
                  <a:lnTo>
                    <a:pt x="4103686" y="0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2536795" y="4425834"/>
              <a:ext cx="2808605" cy="0"/>
            </a:xfrm>
            <a:custGeom>
              <a:avLst/>
              <a:gdLst/>
              <a:ahLst/>
              <a:cxnLst/>
              <a:rect l="l" t="t" r="r" b="b"/>
              <a:pathLst>
                <a:path w="2808604">
                  <a:moveTo>
                    <a:pt x="0" y="0"/>
                  </a:moveTo>
                  <a:lnTo>
                    <a:pt x="2808286" y="0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2536795" y="4714759"/>
              <a:ext cx="2736850" cy="0"/>
            </a:xfrm>
            <a:custGeom>
              <a:avLst/>
              <a:gdLst/>
              <a:ahLst/>
              <a:cxnLst/>
              <a:rect l="l" t="t" r="r" b="b"/>
              <a:pathLst>
                <a:path w="2736850">
                  <a:moveTo>
                    <a:pt x="0" y="0"/>
                  </a:moveTo>
                  <a:lnTo>
                    <a:pt x="2736849" y="0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" name="object 17"/>
            <p:cNvSpPr/>
            <p:nvPr/>
          </p:nvSpPr>
          <p:spPr>
            <a:xfrm>
              <a:off x="2536795" y="5002098"/>
              <a:ext cx="2663825" cy="0"/>
            </a:xfrm>
            <a:custGeom>
              <a:avLst/>
              <a:gdLst/>
              <a:ahLst/>
              <a:cxnLst/>
              <a:rect l="l" t="t" r="r" b="b"/>
              <a:pathLst>
                <a:path w="2663825">
                  <a:moveTo>
                    <a:pt x="0" y="0"/>
                  </a:moveTo>
                  <a:lnTo>
                    <a:pt x="2663824" y="0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2536795" y="5291023"/>
              <a:ext cx="2663825" cy="0"/>
            </a:xfrm>
            <a:custGeom>
              <a:avLst/>
              <a:gdLst/>
              <a:ahLst/>
              <a:cxnLst/>
              <a:rect l="l" t="t" r="r" b="b"/>
              <a:pathLst>
                <a:path w="2663825">
                  <a:moveTo>
                    <a:pt x="0" y="0"/>
                  </a:moveTo>
                  <a:lnTo>
                    <a:pt x="2663824" y="0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" name="object 19"/>
            <p:cNvSpPr/>
            <p:nvPr/>
          </p:nvSpPr>
          <p:spPr>
            <a:xfrm>
              <a:off x="2536795" y="5578359"/>
              <a:ext cx="2592705" cy="0"/>
            </a:xfrm>
            <a:custGeom>
              <a:avLst/>
              <a:gdLst/>
              <a:ahLst/>
              <a:cxnLst/>
              <a:rect l="l" t="t" r="r" b="b"/>
              <a:pathLst>
                <a:path w="2592704">
                  <a:moveTo>
                    <a:pt x="0" y="0"/>
                  </a:moveTo>
                  <a:lnTo>
                    <a:pt x="2592386" y="0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2183" y="4062298"/>
              <a:ext cx="79375" cy="7778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2183" y="4351223"/>
              <a:ext cx="79375" cy="7778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2183" y="4638559"/>
              <a:ext cx="79375" cy="7778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2183" y="4927484"/>
              <a:ext cx="79375" cy="7778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2183" y="5214823"/>
              <a:ext cx="79375" cy="7778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345083" y="4138498"/>
              <a:ext cx="287655" cy="0"/>
            </a:xfrm>
            <a:custGeom>
              <a:avLst/>
              <a:gdLst/>
              <a:ahLst/>
              <a:cxnLst/>
              <a:rect l="l" t="t" r="r" b="b"/>
              <a:pathLst>
                <a:path w="287654">
                  <a:moveTo>
                    <a:pt x="0" y="0"/>
                  </a:moveTo>
                  <a:lnTo>
                    <a:pt x="287337" y="1"/>
                  </a:lnTo>
                </a:path>
              </a:pathLst>
            </a:custGeom>
            <a:ln w="190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" name="object 26"/>
            <p:cNvSpPr/>
            <p:nvPr/>
          </p:nvSpPr>
          <p:spPr>
            <a:xfrm>
              <a:off x="5273645" y="4425834"/>
              <a:ext cx="71755" cy="0"/>
            </a:xfrm>
            <a:custGeom>
              <a:avLst/>
              <a:gdLst/>
              <a:ahLst/>
              <a:cxnLst/>
              <a:rect l="l" t="t" r="r" b="b"/>
              <a:pathLst>
                <a:path w="71754">
                  <a:moveTo>
                    <a:pt x="0" y="0"/>
                  </a:moveTo>
                  <a:lnTo>
                    <a:pt x="71437" y="0"/>
                  </a:lnTo>
                </a:path>
              </a:pathLst>
            </a:custGeom>
            <a:ln w="190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" name="object 27"/>
            <p:cNvSpPr/>
            <p:nvPr/>
          </p:nvSpPr>
          <p:spPr>
            <a:xfrm>
              <a:off x="5129183" y="4714759"/>
              <a:ext cx="144780" cy="0"/>
            </a:xfrm>
            <a:custGeom>
              <a:avLst/>
              <a:gdLst/>
              <a:ahLst/>
              <a:cxnLst/>
              <a:rect l="l" t="t" r="r" b="b"/>
              <a:pathLst>
                <a:path w="144779">
                  <a:moveTo>
                    <a:pt x="0" y="0"/>
                  </a:moveTo>
                  <a:lnTo>
                    <a:pt x="144462" y="0"/>
                  </a:lnTo>
                </a:path>
              </a:pathLst>
            </a:custGeom>
            <a:ln w="190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8" name="object 28"/>
            <p:cNvSpPr/>
            <p:nvPr/>
          </p:nvSpPr>
          <p:spPr>
            <a:xfrm>
              <a:off x="5273645" y="4425834"/>
              <a:ext cx="0" cy="288925"/>
            </a:xfrm>
            <a:custGeom>
              <a:avLst/>
              <a:gdLst/>
              <a:ahLst/>
              <a:cxnLst/>
              <a:rect l="l" t="t" r="r" b="b"/>
              <a:pathLst>
                <a:path h="288925">
                  <a:moveTo>
                    <a:pt x="0" y="288924"/>
                  </a:moveTo>
                  <a:lnTo>
                    <a:pt x="1" y="0"/>
                  </a:lnTo>
                </a:path>
              </a:pathLst>
            </a:custGeom>
            <a:ln w="190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9" name="object 29"/>
            <p:cNvSpPr/>
            <p:nvPr/>
          </p:nvSpPr>
          <p:spPr>
            <a:xfrm>
              <a:off x="5345083" y="4138498"/>
              <a:ext cx="0" cy="287655"/>
            </a:xfrm>
            <a:custGeom>
              <a:avLst/>
              <a:gdLst/>
              <a:ahLst/>
              <a:cxnLst/>
              <a:rect l="l" t="t" r="r" b="b"/>
              <a:pathLst>
                <a:path h="287654">
                  <a:moveTo>
                    <a:pt x="0" y="0"/>
                  </a:moveTo>
                  <a:lnTo>
                    <a:pt x="1" y="287336"/>
                  </a:lnTo>
                </a:path>
              </a:pathLst>
            </a:custGeom>
            <a:ln w="190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</p:cSld>
  <p:clrMapOvr>
    <a:masterClrMapping/>
  </p:clrMapOvr>
  <p:transition spd="med"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679" y="325807"/>
            <a:ext cx="2809475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3916" y="1333178"/>
            <a:ext cx="2220494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270297" algn="l"/>
              </a:tabLst>
            </a:pPr>
            <a:r>
              <a:rPr sz="1452" dirty="0">
                <a:latin typeface="Arial MT"/>
                <a:cs typeface="Arial MT"/>
              </a:rPr>
              <a:t>–	</a:t>
            </a:r>
            <a:r>
              <a:rPr sz="1452" spc="-5" dirty="0">
                <a:latin typeface="Arial MT"/>
                <a:cs typeface="Arial MT"/>
              </a:rPr>
              <a:t>Continuous</a:t>
            </a:r>
            <a:r>
              <a:rPr sz="1452" spc="-23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time</a:t>
            </a:r>
            <a:r>
              <a:rPr sz="1452" spc="-18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analog</a:t>
            </a:r>
            <a:endParaRPr sz="1452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545390" y="1826204"/>
            <a:ext cx="3659521" cy="1465537"/>
            <a:chOff x="2825720" y="2482734"/>
            <a:chExt cx="4032250" cy="1614805"/>
          </a:xfrm>
        </p:grpSpPr>
        <p:sp>
          <p:nvSpPr>
            <p:cNvPr id="5" name="object 5"/>
            <p:cNvSpPr/>
            <p:nvPr/>
          </p:nvSpPr>
          <p:spPr>
            <a:xfrm>
              <a:off x="3041620" y="2498937"/>
              <a:ext cx="3095625" cy="1595755"/>
            </a:xfrm>
            <a:custGeom>
              <a:avLst/>
              <a:gdLst/>
              <a:ahLst/>
              <a:cxnLst/>
              <a:rect l="l" t="t" r="r" b="b"/>
              <a:pathLst>
                <a:path w="3095625" h="1595754">
                  <a:moveTo>
                    <a:pt x="0" y="1082952"/>
                  </a:moveTo>
                  <a:lnTo>
                    <a:pt x="36635" y="1034392"/>
                  </a:lnTo>
                  <a:lnTo>
                    <a:pt x="73262" y="986138"/>
                  </a:lnTo>
                  <a:lnTo>
                    <a:pt x="109851" y="938495"/>
                  </a:lnTo>
                  <a:lnTo>
                    <a:pt x="146372" y="891768"/>
                  </a:lnTo>
                  <a:lnTo>
                    <a:pt x="182797" y="846262"/>
                  </a:lnTo>
                  <a:lnTo>
                    <a:pt x="219098" y="802283"/>
                  </a:lnTo>
                  <a:lnTo>
                    <a:pt x="255244" y="760136"/>
                  </a:lnTo>
                  <a:lnTo>
                    <a:pt x="291208" y="720127"/>
                  </a:lnTo>
                  <a:lnTo>
                    <a:pt x="326959" y="682560"/>
                  </a:lnTo>
                  <a:lnTo>
                    <a:pt x="362470" y="647741"/>
                  </a:lnTo>
                  <a:lnTo>
                    <a:pt x="397711" y="615976"/>
                  </a:lnTo>
                  <a:lnTo>
                    <a:pt x="432654" y="587570"/>
                  </a:lnTo>
                  <a:lnTo>
                    <a:pt x="467269" y="562828"/>
                  </a:lnTo>
                  <a:lnTo>
                    <a:pt x="501527" y="542056"/>
                  </a:lnTo>
                  <a:lnTo>
                    <a:pt x="568858" y="513641"/>
                  </a:lnTo>
                  <a:lnTo>
                    <a:pt x="638934" y="506534"/>
                  </a:lnTo>
                  <a:lnTo>
                    <a:pt x="675778" y="515682"/>
                  </a:lnTo>
                  <a:lnTo>
                    <a:pt x="712368" y="532856"/>
                  </a:lnTo>
                  <a:lnTo>
                    <a:pt x="748665" y="556861"/>
                  </a:lnTo>
                  <a:lnTo>
                    <a:pt x="784630" y="586500"/>
                  </a:lnTo>
                  <a:lnTo>
                    <a:pt x="820224" y="620576"/>
                  </a:lnTo>
                  <a:lnTo>
                    <a:pt x="855409" y="657893"/>
                  </a:lnTo>
                  <a:lnTo>
                    <a:pt x="890146" y="697255"/>
                  </a:lnTo>
                  <a:lnTo>
                    <a:pt x="924395" y="737465"/>
                  </a:lnTo>
                  <a:lnTo>
                    <a:pt x="958119" y="777327"/>
                  </a:lnTo>
                  <a:lnTo>
                    <a:pt x="991278" y="815644"/>
                  </a:lnTo>
                  <a:lnTo>
                    <a:pt x="1023834" y="851221"/>
                  </a:lnTo>
                  <a:lnTo>
                    <a:pt x="1055748" y="882861"/>
                  </a:lnTo>
                  <a:lnTo>
                    <a:pt x="1086982" y="909367"/>
                  </a:lnTo>
                  <a:lnTo>
                    <a:pt x="1157908" y="953518"/>
                  </a:lnTo>
                  <a:lnTo>
                    <a:pt x="1197004" y="979042"/>
                  </a:lnTo>
                  <a:lnTo>
                    <a:pt x="1234878" y="1004465"/>
                  </a:lnTo>
                  <a:lnTo>
                    <a:pt x="1271624" y="1028143"/>
                  </a:lnTo>
                  <a:lnTo>
                    <a:pt x="1307336" y="1048428"/>
                  </a:lnTo>
                  <a:lnTo>
                    <a:pt x="1376035" y="1072232"/>
                  </a:lnTo>
                  <a:lnTo>
                    <a:pt x="1409209" y="1072458"/>
                  </a:lnTo>
                  <a:lnTo>
                    <a:pt x="1441725" y="1062705"/>
                  </a:lnTo>
                  <a:lnTo>
                    <a:pt x="1473677" y="1041325"/>
                  </a:lnTo>
                  <a:lnTo>
                    <a:pt x="1505159" y="1006672"/>
                  </a:lnTo>
                  <a:lnTo>
                    <a:pt x="1530425" y="958094"/>
                  </a:lnTo>
                  <a:lnTo>
                    <a:pt x="1553605" y="886492"/>
                  </a:lnTo>
                  <a:lnTo>
                    <a:pt x="1564560" y="843616"/>
                  </a:lnTo>
                  <a:lnTo>
                    <a:pt x="1575170" y="796856"/>
                  </a:lnTo>
                  <a:lnTo>
                    <a:pt x="1585494" y="746835"/>
                  </a:lnTo>
                  <a:lnTo>
                    <a:pt x="1595590" y="694177"/>
                  </a:lnTo>
                  <a:lnTo>
                    <a:pt x="1605519" y="639506"/>
                  </a:lnTo>
                  <a:lnTo>
                    <a:pt x="1615338" y="583445"/>
                  </a:lnTo>
                  <a:lnTo>
                    <a:pt x="1625106" y="526619"/>
                  </a:lnTo>
                  <a:lnTo>
                    <a:pt x="1634883" y="469651"/>
                  </a:lnTo>
                  <a:lnTo>
                    <a:pt x="1644728" y="413165"/>
                  </a:lnTo>
                  <a:lnTo>
                    <a:pt x="1654698" y="357785"/>
                  </a:lnTo>
                  <a:lnTo>
                    <a:pt x="1664854" y="304135"/>
                  </a:lnTo>
                  <a:lnTo>
                    <a:pt x="1675253" y="252838"/>
                  </a:lnTo>
                  <a:lnTo>
                    <a:pt x="1685955" y="204518"/>
                  </a:lnTo>
                  <a:lnTo>
                    <a:pt x="1697020" y="159799"/>
                  </a:lnTo>
                  <a:lnTo>
                    <a:pt x="1708504" y="119306"/>
                  </a:lnTo>
                  <a:lnTo>
                    <a:pt x="1732971" y="53488"/>
                  </a:lnTo>
                  <a:lnTo>
                    <a:pt x="1759828" y="12056"/>
                  </a:lnTo>
                  <a:lnTo>
                    <a:pt x="1789544" y="0"/>
                  </a:lnTo>
                  <a:lnTo>
                    <a:pt x="1805622" y="6547"/>
                  </a:lnTo>
                  <a:lnTo>
                    <a:pt x="1832239" y="35991"/>
                  </a:lnTo>
                  <a:lnTo>
                    <a:pt x="1861348" y="88500"/>
                  </a:lnTo>
                  <a:lnTo>
                    <a:pt x="1892608" y="161043"/>
                  </a:lnTo>
                  <a:lnTo>
                    <a:pt x="1908938" y="203880"/>
                  </a:lnTo>
                  <a:lnTo>
                    <a:pt x="1925677" y="250589"/>
                  </a:lnTo>
                  <a:lnTo>
                    <a:pt x="1942783" y="300791"/>
                  </a:lnTo>
                  <a:lnTo>
                    <a:pt x="1960214" y="354108"/>
                  </a:lnTo>
                  <a:lnTo>
                    <a:pt x="1977926" y="410160"/>
                  </a:lnTo>
                  <a:lnTo>
                    <a:pt x="1995877" y="468569"/>
                  </a:lnTo>
                  <a:lnTo>
                    <a:pt x="2014024" y="528955"/>
                  </a:lnTo>
                  <a:lnTo>
                    <a:pt x="2032325" y="590941"/>
                  </a:lnTo>
                  <a:lnTo>
                    <a:pt x="2050736" y="654147"/>
                  </a:lnTo>
                  <a:lnTo>
                    <a:pt x="2069216" y="718193"/>
                  </a:lnTo>
                  <a:lnTo>
                    <a:pt x="2087721" y="782703"/>
                  </a:lnTo>
                  <a:lnTo>
                    <a:pt x="2106209" y="847296"/>
                  </a:lnTo>
                  <a:lnTo>
                    <a:pt x="2124637" y="911593"/>
                  </a:lnTo>
                  <a:lnTo>
                    <a:pt x="2142963" y="975217"/>
                  </a:lnTo>
                  <a:lnTo>
                    <a:pt x="2161143" y="1037787"/>
                  </a:lnTo>
                  <a:lnTo>
                    <a:pt x="2179135" y="1098926"/>
                  </a:lnTo>
                  <a:lnTo>
                    <a:pt x="2196897" y="1158254"/>
                  </a:lnTo>
                  <a:lnTo>
                    <a:pt x="2214385" y="1215393"/>
                  </a:lnTo>
                  <a:lnTo>
                    <a:pt x="2231557" y="1269964"/>
                  </a:lnTo>
                  <a:lnTo>
                    <a:pt x="2248371" y="1321587"/>
                  </a:lnTo>
                  <a:lnTo>
                    <a:pt x="2264783" y="1369884"/>
                  </a:lnTo>
                  <a:lnTo>
                    <a:pt x="2280751" y="1414476"/>
                  </a:lnTo>
                  <a:lnTo>
                    <a:pt x="2296232" y="1454985"/>
                  </a:lnTo>
                  <a:lnTo>
                    <a:pt x="2311184" y="1491031"/>
                  </a:lnTo>
                  <a:lnTo>
                    <a:pt x="2339329" y="1548221"/>
                  </a:lnTo>
                  <a:lnTo>
                    <a:pt x="2364844" y="1583014"/>
                  </a:lnTo>
                  <a:lnTo>
                    <a:pt x="2397503" y="1595184"/>
                  </a:lnTo>
                  <a:lnTo>
                    <a:pt x="2411816" y="1586664"/>
                  </a:lnTo>
                  <a:lnTo>
                    <a:pt x="2437051" y="1544773"/>
                  </a:lnTo>
                  <a:lnTo>
                    <a:pt x="2458621" y="1475561"/>
                  </a:lnTo>
                  <a:lnTo>
                    <a:pt x="2468353" y="1432889"/>
                  </a:lnTo>
                  <a:lnTo>
                    <a:pt x="2477555" y="1386002"/>
                  </a:lnTo>
                  <a:lnTo>
                    <a:pt x="2486354" y="1335772"/>
                  </a:lnTo>
                  <a:lnTo>
                    <a:pt x="2494880" y="1283071"/>
                  </a:lnTo>
                  <a:lnTo>
                    <a:pt x="2503262" y="1228771"/>
                  </a:lnTo>
                  <a:lnTo>
                    <a:pt x="2511627" y="1173744"/>
                  </a:lnTo>
                  <a:lnTo>
                    <a:pt x="2520104" y="1118862"/>
                  </a:lnTo>
                  <a:lnTo>
                    <a:pt x="2528822" y="1064996"/>
                  </a:lnTo>
                  <a:lnTo>
                    <a:pt x="2537909" y="1013018"/>
                  </a:lnTo>
                  <a:lnTo>
                    <a:pt x="2547494" y="963801"/>
                  </a:lnTo>
                  <a:lnTo>
                    <a:pt x="2557705" y="918216"/>
                  </a:lnTo>
                  <a:lnTo>
                    <a:pt x="2568671" y="877134"/>
                  </a:lnTo>
                  <a:lnTo>
                    <a:pt x="2593382" y="811971"/>
                  </a:lnTo>
                  <a:lnTo>
                    <a:pt x="2622655" y="775287"/>
                  </a:lnTo>
                  <a:lnTo>
                    <a:pt x="2651023" y="765270"/>
                  </a:lnTo>
                  <a:lnTo>
                    <a:pt x="2683225" y="767179"/>
                  </a:lnTo>
                  <a:lnTo>
                    <a:pt x="2756131" y="800199"/>
                  </a:lnTo>
                  <a:lnTo>
                    <a:pt x="2795334" y="828023"/>
                  </a:lnTo>
                  <a:lnTo>
                    <a:pt x="2835370" y="861197"/>
                  </a:lnTo>
                  <a:lnTo>
                    <a:pt x="2875489" y="898077"/>
                  </a:lnTo>
                  <a:lnTo>
                    <a:pt x="2914941" y="937020"/>
                  </a:lnTo>
                  <a:lnTo>
                    <a:pt x="2952976" y="976382"/>
                  </a:lnTo>
                  <a:lnTo>
                    <a:pt x="2988842" y="1014519"/>
                  </a:lnTo>
                  <a:lnTo>
                    <a:pt x="3021790" y="1049787"/>
                  </a:lnTo>
                  <a:lnTo>
                    <a:pt x="3051070" y="1080542"/>
                  </a:lnTo>
                  <a:lnTo>
                    <a:pt x="3075931" y="1105141"/>
                  </a:lnTo>
                  <a:lnTo>
                    <a:pt x="3095624" y="1121940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" name="object 6"/>
            <p:cNvSpPr/>
            <p:nvPr/>
          </p:nvSpPr>
          <p:spPr>
            <a:xfrm>
              <a:off x="2825720" y="3706698"/>
              <a:ext cx="4006850" cy="0"/>
            </a:xfrm>
            <a:custGeom>
              <a:avLst/>
              <a:gdLst/>
              <a:ahLst/>
              <a:cxnLst/>
              <a:rect l="l" t="t" r="r" b="b"/>
              <a:pathLst>
                <a:path w="4006850">
                  <a:moveTo>
                    <a:pt x="0" y="0"/>
                  </a:moveTo>
                  <a:lnTo>
                    <a:pt x="4006848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" name="object 7"/>
            <p:cNvSpPr/>
            <p:nvPr/>
          </p:nvSpPr>
          <p:spPr>
            <a:xfrm>
              <a:off x="6781770" y="366859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3041620" y="2508134"/>
              <a:ext cx="0" cy="1414780"/>
            </a:xfrm>
            <a:custGeom>
              <a:avLst/>
              <a:gdLst/>
              <a:ahLst/>
              <a:cxnLst/>
              <a:rect l="l" t="t" r="r" b="b"/>
              <a:pathLst>
                <a:path h="1414779">
                  <a:moveTo>
                    <a:pt x="0" y="1414462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3003520" y="248273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47174" y="3059263"/>
            <a:ext cx="5462794" cy="108840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R="1207403" algn="r">
              <a:spcBef>
                <a:spcPts val="91"/>
              </a:spcBef>
            </a:pPr>
            <a:r>
              <a:rPr sz="1271" dirty="0">
                <a:latin typeface="Arial MT"/>
                <a:cs typeface="Arial MT"/>
              </a:rPr>
              <a:t>time</a:t>
            </a:r>
          </a:p>
          <a:p>
            <a:pPr>
              <a:lnSpc>
                <a:spcPct val="100000"/>
              </a:lnSpc>
            </a:pPr>
            <a:endParaRPr sz="1316" dirty="0">
              <a:latin typeface="Arial MT"/>
              <a:cs typeface="Arial MT"/>
            </a:endParaRPr>
          </a:p>
          <a:p>
            <a:pPr marL="270873" indent="-259347">
              <a:buChar char="–"/>
              <a:tabLst>
                <a:tab pos="270297" algn="l"/>
                <a:tab pos="270873" algn="l"/>
              </a:tabLst>
            </a:pPr>
            <a:r>
              <a:rPr sz="1452" spc="-5" dirty="0">
                <a:latin typeface="Arial MT"/>
                <a:cs typeface="Arial MT"/>
              </a:rPr>
              <a:t>Continuous</a:t>
            </a:r>
            <a:r>
              <a:rPr sz="1452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time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digital</a:t>
            </a:r>
            <a:r>
              <a:rPr sz="1452" spc="9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(or </a:t>
            </a:r>
            <a:r>
              <a:rPr sz="1452" spc="-5" dirty="0">
                <a:latin typeface="Arial MT"/>
                <a:cs typeface="Arial MT"/>
              </a:rPr>
              <a:t>quantized)</a:t>
            </a:r>
            <a:endParaRPr sz="1452" dirty="0">
              <a:latin typeface="Arial MT"/>
              <a:cs typeface="Arial MT"/>
            </a:endParaRPr>
          </a:p>
          <a:p>
            <a:pPr marL="633959" lvl="1" indent="-207477">
              <a:spcBef>
                <a:spcPts val="495"/>
              </a:spcBef>
              <a:buFont typeface="Wingdings"/>
              <a:buChar char=""/>
              <a:tabLst>
                <a:tab pos="633382" algn="l"/>
                <a:tab pos="633959" algn="l"/>
              </a:tabLst>
            </a:pPr>
            <a:r>
              <a:rPr sz="1271" dirty="0">
                <a:latin typeface="Arial MT"/>
                <a:cs typeface="Arial MT"/>
              </a:rPr>
              <a:t>binary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sequence,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where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the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values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of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the</a:t>
            </a:r>
            <a:r>
              <a:rPr sz="1271" spc="-5" dirty="0">
                <a:latin typeface="Arial MT"/>
                <a:cs typeface="Arial MT"/>
              </a:rPr>
              <a:t> function </a:t>
            </a:r>
            <a:r>
              <a:rPr sz="1271" dirty="0">
                <a:latin typeface="Arial MT"/>
                <a:cs typeface="Arial MT"/>
              </a:rPr>
              <a:t>can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only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be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one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or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zero.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458814" y="1788092"/>
            <a:ext cx="192360" cy="7232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527">
              <a:lnSpc>
                <a:spcPts val="1493"/>
              </a:lnSpc>
            </a:pPr>
            <a:r>
              <a:rPr sz="1271" dirty="0">
                <a:latin typeface="Arial MT"/>
                <a:cs typeface="Arial MT"/>
              </a:rPr>
              <a:t>amplitude</a:t>
            </a:r>
            <a:endParaRPr sz="1271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741333" y="4340358"/>
            <a:ext cx="3663555" cy="1311088"/>
            <a:chOff x="2676813" y="4930660"/>
            <a:chExt cx="4036695" cy="1444625"/>
          </a:xfrm>
        </p:grpSpPr>
        <p:sp>
          <p:nvSpPr>
            <p:cNvPr id="13" name="object 13"/>
            <p:cNvSpPr/>
            <p:nvPr/>
          </p:nvSpPr>
          <p:spPr>
            <a:xfrm>
              <a:off x="2681258" y="5794259"/>
              <a:ext cx="4006850" cy="0"/>
            </a:xfrm>
            <a:custGeom>
              <a:avLst/>
              <a:gdLst/>
              <a:ahLst/>
              <a:cxnLst/>
              <a:rect l="l" t="t" r="r" b="b"/>
              <a:pathLst>
                <a:path w="4006850">
                  <a:moveTo>
                    <a:pt x="0" y="0"/>
                  </a:moveTo>
                  <a:lnTo>
                    <a:pt x="4006849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6637308" y="575615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3041620" y="4956060"/>
              <a:ext cx="0" cy="1414780"/>
            </a:xfrm>
            <a:custGeom>
              <a:avLst/>
              <a:gdLst/>
              <a:ahLst/>
              <a:cxnLst/>
              <a:rect l="l" t="t" r="r" b="b"/>
              <a:pathLst>
                <a:path h="1414779">
                  <a:moveTo>
                    <a:pt x="0" y="1414462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3003520" y="493066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214130" y="5154096"/>
            <a:ext cx="327916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271" dirty="0">
                <a:latin typeface="Arial MT"/>
                <a:cs typeface="Arial MT"/>
              </a:rPr>
              <a:t>time</a:t>
            </a:r>
            <a:endParaRPr sz="1271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59511" y="4366359"/>
            <a:ext cx="192360" cy="7232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527">
              <a:lnSpc>
                <a:spcPts val="1493"/>
              </a:lnSpc>
            </a:pPr>
            <a:r>
              <a:rPr sz="1271" dirty="0">
                <a:latin typeface="Arial MT"/>
                <a:cs typeface="Arial MT"/>
              </a:rPr>
              <a:t>amplitude</a:t>
            </a:r>
            <a:endParaRPr sz="1271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941309" y="4791316"/>
            <a:ext cx="2747810" cy="665629"/>
            <a:chOff x="2897158" y="5427548"/>
            <a:chExt cx="3027680" cy="733425"/>
          </a:xfrm>
        </p:grpSpPr>
        <p:sp>
          <p:nvSpPr>
            <p:cNvPr id="20" name="object 20"/>
            <p:cNvSpPr/>
            <p:nvPr/>
          </p:nvSpPr>
          <p:spPr>
            <a:xfrm>
              <a:off x="2897158" y="5433898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503238" y="0"/>
                  </a:lnTo>
                </a:path>
              </a:pathLst>
            </a:custGeom>
            <a:ln w="1269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1" name="object 21"/>
            <p:cNvSpPr/>
            <p:nvPr/>
          </p:nvSpPr>
          <p:spPr>
            <a:xfrm>
              <a:off x="3401983" y="6154623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503237" y="0"/>
                  </a:lnTo>
                </a:path>
              </a:pathLst>
            </a:custGeom>
            <a:ln w="1269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" name="object 22"/>
            <p:cNvSpPr/>
            <p:nvPr/>
          </p:nvSpPr>
          <p:spPr>
            <a:xfrm>
              <a:off x="3400395" y="5433898"/>
              <a:ext cx="0" cy="720725"/>
            </a:xfrm>
            <a:custGeom>
              <a:avLst/>
              <a:gdLst/>
              <a:ahLst/>
              <a:cxnLst/>
              <a:rect l="l" t="t" r="r" b="b"/>
              <a:pathLst>
                <a:path h="720725">
                  <a:moveTo>
                    <a:pt x="0" y="0"/>
                  </a:moveTo>
                  <a:lnTo>
                    <a:pt x="1" y="720724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" name="object 23"/>
            <p:cNvSpPr/>
            <p:nvPr/>
          </p:nvSpPr>
          <p:spPr>
            <a:xfrm>
              <a:off x="3905220" y="5433898"/>
              <a:ext cx="0" cy="720725"/>
            </a:xfrm>
            <a:custGeom>
              <a:avLst/>
              <a:gdLst/>
              <a:ahLst/>
              <a:cxnLst/>
              <a:rect l="l" t="t" r="r" b="b"/>
              <a:pathLst>
                <a:path h="720725">
                  <a:moveTo>
                    <a:pt x="0" y="0"/>
                  </a:moveTo>
                  <a:lnTo>
                    <a:pt x="1" y="720724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" name="object 24"/>
            <p:cNvSpPr/>
            <p:nvPr/>
          </p:nvSpPr>
          <p:spPr>
            <a:xfrm>
              <a:off x="3905220" y="5433898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503236" y="0"/>
                  </a:lnTo>
                </a:path>
              </a:pathLst>
            </a:custGeom>
            <a:ln w="1269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" name="object 25"/>
            <p:cNvSpPr/>
            <p:nvPr/>
          </p:nvSpPr>
          <p:spPr>
            <a:xfrm>
              <a:off x="4410045" y="6154623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503236" y="0"/>
                  </a:lnTo>
                </a:path>
              </a:pathLst>
            </a:custGeom>
            <a:ln w="1269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" name="object 26"/>
            <p:cNvSpPr/>
            <p:nvPr/>
          </p:nvSpPr>
          <p:spPr>
            <a:xfrm>
              <a:off x="4408458" y="5433898"/>
              <a:ext cx="0" cy="720725"/>
            </a:xfrm>
            <a:custGeom>
              <a:avLst/>
              <a:gdLst/>
              <a:ahLst/>
              <a:cxnLst/>
              <a:rect l="l" t="t" r="r" b="b"/>
              <a:pathLst>
                <a:path h="720725">
                  <a:moveTo>
                    <a:pt x="0" y="0"/>
                  </a:moveTo>
                  <a:lnTo>
                    <a:pt x="1" y="720724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" name="object 27"/>
            <p:cNvSpPr/>
            <p:nvPr/>
          </p:nvSpPr>
          <p:spPr>
            <a:xfrm>
              <a:off x="4913283" y="5433898"/>
              <a:ext cx="0" cy="720725"/>
            </a:xfrm>
            <a:custGeom>
              <a:avLst/>
              <a:gdLst/>
              <a:ahLst/>
              <a:cxnLst/>
              <a:rect l="l" t="t" r="r" b="b"/>
              <a:pathLst>
                <a:path h="720725">
                  <a:moveTo>
                    <a:pt x="0" y="0"/>
                  </a:moveTo>
                  <a:lnTo>
                    <a:pt x="1" y="720724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8" name="object 28"/>
            <p:cNvSpPr/>
            <p:nvPr/>
          </p:nvSpPr>
          <p:spPr>
            <a:xfrm>
              <a:off x="4913283" y="5433898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503237" y="0"/>
                  </a:lnTo>
                </a:path>
              </a:pathLst>
            </a:custGeom>
            <a:ln w="1269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9" name="object 29"/>
            <p:cNvSpPr/>
            <p:nvPr/>
          </p:nvSpPr>
          <p:spPr>
            <a:xfrm>
              <a:off x="5418108" y="6154623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503237" y="0"/>
                  </a:lnTo>
                </a:path>
              </a:pathLst>
            </a:custGeom>
            <a:ln w="1269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0" name="object 30"/>
            <p:cNvSpPr/>
            <p:nvPr/>
          </p:nvSpPr>
          <p:spPr>
            <a:xfrm>
              <a:off x="5416520" y="5433898"/>
              <a:ext cx="0" cy="720725"/>
            </a:xfrm>
            <a:custGeom>
              <a:avLst/>
              <a:gdLst/>
              <a:ahLst/>
              <a:cxnLst/>
              <a:rect l="l" t="t" r="r" b="b"/>
              <a:pathLst>
                <a:path h="720725">
                  <a:moveTo>
                    <a:pt x="0" y="0"/>
                  </a:moveTo>
                  <a:lnTo>
                    <a:pt x="1" y="720724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1" name="object 31"/>
            <p:cNvSpPr/>
            <p:nvPr/>
          </p:nvSpPr>
          <p:spPr>
            <a:xfrm>
              <a:off x="5921345" y="5433898"/>
              <a:ext cx="0" cy="720725"/>
            </a:xfrm>
            <a:custGeom>
              <a:avLst/>
              <a:gdLst/>
              <a:ahLst/>
              <a:cxnLst/>
              <a:rect l="l" t="t" r="r" b="b"/>
              <a:pathLst>
                <a:path h="720725">
                  <a:moveTo>
                    <a:pt x="0" y="0"/>
                  </a:moveTo>
                  <a:lnTo>
                    <a:pt x="1" y="720724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34" name="object 3">
            <a:extLst>
              <a:ext uri="{FF2B5EF4-FFF2-40B4-BE49-F238E27FC236}">
                <a16:creationId xmlns:a16="http://schemas.microsoft.com/office/drawing/2014/main" id="{BEAB666B-C0AE-413C-A7A9-7A372D3F4701}"/>
              </a:ext>
            </a:extLst>
          </p:cNvPr>
          <p:cNvSpPr txBox="1"/>
          <p:nvPr/>
        </p:nvSpPr>
        <p:spPr>
          <a:xfrm>
            <a:off x="6280257" y="1402333"/>
            <a:ext cx="2225680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Discrete</a:t>
            </a:r>
            <a:r>
              <a:rPr sz="1634" spc="-23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time</a:t>
            </a:r>
            <a:r>
              <a:rPr sz="1634" spc="-18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analog</a:t>
            </a:r>
            <a:endParaRPr sz="1634">
              <a:latin typeface="Arial MT"/>
              <a:cs typeface="Arial MT"/>
            </a:endParaRPr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A4F37C2B-8C5A-4686-B63A-2A8A12395B38}"/>
              </a:ext>
            </a:extLst>
          </p:cNvPr>
          <p:cNvSpPr txBox="1"/>
          <p:nvPr/>
        </p:nvSpPr>
        <p:spPr>
          <a:xfrm>
            <a:off x="6280258" y="3136378"/>
            <a:ext cx="5599731" cy="884285"/>
          </a:xfrm>
          <a:prstGeom prst="rect">
            <a:avLst/>
          </a:prstGeom>
        </p:spPr>
        <p:txBody>
          <a:bodyPr vert="horz" wrap="square" lIns="0" tIns="137736" rIns="0" bIns="0" rtlCol="0">
            <a:spAutoFit/>
          </a:bodyPr>
          <a:lstStyle/>
          <a:p>
            <a:pPr marL="322743" indent="-311216">
              <a:spcBef>
                <a:spcPts val="1085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Discrete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time digital</a:t>
            </a:r>
            <a:endParaRPr sz="1634" dirty="0">
              <a:latin typeface="Arial MT"/>
              <a:cs typeface="Arial MT"/>
            </a:endParaRPr>
          </a:p>
          <a:p>
            <a:pPr marL="1048913" lvl="1" indent="-207477">
              <a:spcBef>
                <a:spcPts val="771"/>
              </a:spcBef>
              <a:buFont typeface="Wingdings"/>
              <a:buChar char=""/>
              <a:tabLst>
                <a:tab pos="1048337" algn="l"/>
                <a:tab pos="1048913" algn="l"/>
              </a:tabLst>
            </a:pPr>
            <a:r>
              <a:rPr sz="1271" dirty="0">
                <a:latin typeface="Arial MT"/>
                <a:cs typeface="Arial MT"/>
              </a:rPr>
              <a:t>binary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sequence,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where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the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values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of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the</a:t>
            </a:r>
            <a:r>
              <a:rPr sz="1271" spc="-5" dirty="0">
                <a:latin typeface="Arial MT"/>
                <a:cs typeface="Arial MT"/>
              </a:rPr>
              <a:t> function </a:t>
            </a:r>
            <a:r>
              <a:rPr sz="1271" dirty="0">
                <a:latin typeface="Arial MT"/>
                <a:cs typeface="Arial MT"/>
              </a:rPr>
              <a:t>can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only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be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one</a:t>
            </a:r>
            <a:r>
              <a:rPr sz="1271" spc="-5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or</a:t>
            </a:r>
            <a:r>
              <a:rPr sz="1271" spc="-9" dirty="0">
                <a:latin typeface="Arial MT"/>
                <a:cs typeface="Arial MT"/>
              </a:rPr>
              <a:t> </a:t>
            </a:r>
            <a:r>
              <a:rPr sz="1271" dirty="0">
                <a:latin typeface="Arial MT"/>
                <a:cs typeface="Arial MT"/>
              </a:rPr>
              <a:t>zero.</a:t>
            </a:r>
          </a:p>
        </p:txBody>
      </p:sp>
      <p:grpSp>
        <p:nvGrpSpPr>
          <p:cNvPr id="36" name="object 5">
            <a:extLst>
              <a:ext uri="{FF2B5EF4-FFF2-40B4-BE49-F238E27FC236}">
                <a16:creationId xmlns:a16="http://schemas.microsoft.com/office/drawing/2014/main" id="{74925BAB-86C8-4749-AE51-B6EC07A76EBD}"/>
              </a:ext>
            </a:extLst>
          </p:cNvPr>
          <p:cNvGrpSpPr/>
          <p:nvPr/>
        </p:nvGrpSpPr>
        <p:grpSpPr>
          <a:xfrm>
            <a:off x="7641194" y="1895360"/>
            <a:ext cx="3665284" cy="1465537"/>
            <a:chOff x="2819688" y="2482735"/>
            <a:chExt cx="4038600" cy="1614805"/>
          </a:xfrm>
        </p:grpSpPr>
        <p:sp>
          <p:nvSpPr>
            <p:cNvPr id="37" name="object 6">
              <a:extLst>
                <a:ext uri="{FF2B5EF4-FFF2-40B4-BE49-F238E27FC236}">
                  <a16:creationId xmlns:a16="http://schemas.microsoft.com/office/drawing/2014/main" id="{6EB68C80-51A8-4BA4-B5D7-D00237AB047E}"/>
                </a:ext>
              </a:extLst>
            </p:cNvPr>
            <p:cNvSpPr/>
            <p:nvPr/>
          </p:nvSpPr>
          <p:spPr>
            <a:xfrm>
              <a:off x="3041620" y="2498937"/>
              <a:ext cx="3095625" cy="1595755"/>
            </a:xfrm>
            <a:custGeom>
              <a:avLst/>
              <a:gdLst/>
              <a:ahLst/>
              <a:cxnLst/>
              <a:rect l="l" t="t" r="r" b="b"/>
              <a:pathLst>
                <a:path w="3095625" h="1595754">
                  <a:moveTo>
                    <a:pt x="0" y="1082952"/>
                  </a:moveTo>
                  <a:lnTo>
                    <a:pt x="36635" y="1034392"/>
                  </a:lnTo>
                  <a:lnTo>
                    <a:pt x="73262" y="986138"/>
                  </a:lnTo>
                  <a:lnTo>
                    <a:pt x="109851" y="938495"/>
                  </a:lnTo>
                  <a:lnTo>
                    <a:pt x="146372" y="891768"/>
                  </a:lnTo>
                  <a:lnTo>
                    <a:pt x="182797" y="846262"/>
                  </a:lnTo>
                  <a:lnTo>
                    <a:pt x="219098" y="802283"/>
                  </a:lnTo>
                  <a:lnTo>
                    <a:pt x="255244" y="760136"/>
                  </a:lnTo>
                  <a:lnTo>
                    <a:pt x="291208" y="720127"/>
                  </a:lnTo>
                  <a:lnTo>
                    <a:pt x="326959" y="682560"/>
                  </a:lnTo>
                  <a:lnTo>
                    <a:pt x="362470" y="647741"/>
                  </a:lnTo>
                  <a:lnTo>
                    <a:pt x="397711" y="615976"/>
                  </a:lnTo>
                  <a:lnTo>
                    <a:pt x="432654" y="587570"/>
                  </a:lnTo>
                  <a:lnTo>
                    <a:pt x="467269" y="562828"/>
                  </a:lnTo>
                  <a:lnTo>
                    <a:pt x="501527" y="542056"/>
                  </a:lnTo>
                  <a:lnTo>
                    <a:pt x="568858" y="513641"/>
                  </a:lnTo>
                  <a:lnTo>
                    <a:pt x="638934" y="506534"/>
                  </a:lnTo>
                  <a:lnTo>
                    <a:pt x="675778" y="515682"/>
                  </a:lnTo>
                  <a:lnTo>
                    <a:pt x="712368" y="532856"/>
                  </a:lnTo>
                  <a:lnTo>
                    <a:pt x="748665" y="556861"/>
                  </a:lnTo>
                  <a:lnTo>
                    <a:pt x="784630" y="586500"/>
                  </a:lnTo>
                  <a:lnTo>
                    <a:pt x="820224" y="620576"/>
                  </a:lnTo>
                  <a:lnTo>
                    <a:pt x="855409" y="657893"/>
                  </a:lnTo>
                  <a:lnTo>
                    <a:pt x="890146" y="697255"/>
                  </a:lnTo>
                  <a:lnTo>
                    <a:pt x="924395" y="737465"/>
                  </a:lnTo>
                  <a:lnTo>
                    <a:pt x="958119" y="777327"/>
                  </a:lnTo>
                  <a:lnTo>
                    <a:pt x="991278" y="815644"/>
                  </a:lnTo>
                  <a:lnTo>
                    <a:pt x="1023834" y="851221"/>
                  </a:lnTo>
                  <a:lnTo>
                    <a:pt x="1055748" y="882861"/>
                  </a:lnTo>
                  <a:lnTo>
                    <a:pt x="1086982" y="909367"/>
                  </a:lnTo>
                  <a:lnTo>
                    <a:pt x="1157908" y="953518"/>
                  </a:lnTo>
                  <a:lnTo>
                    <a:pt x="1197004" y="979042"/>
                  </a:lnTo>
                  <a:lnTo>
                    <a:pt x="1234878" y="1004465"/>
                  </a:lnTo>
                  <a:lnTo>
                    <a:pt x="1271624" y="1028143"/>
                  </a:lnTo>
                  <a:lnTo>
                    <a:pt x="1307336" y="1048428"/>
                  </a:lnTo>
                  <a:lnTo>
                    <a:pt x="1376035" y="1072232"/>
                  </a:lnTo>
                  <a:lnTo>
                    <a:pt x="1409209" y="1072458"/>
                  </a:lnTo>
                  <a:lnTo>
                    <a:pt x="1441725" y="1062705"/>
                  </a:lnTo>
                  <a:lnTo>
                    <a:pt x="1473677" y="1041325"/>
                  </a:lnTo>
                  <a:lnTo>
                    <a:pt x="1505159" y="1006672"/>
                  </a:lnTo>
                  <a:lnTo>
                    <a:pt x="1530425" y="958094"/>
                  </a:lnTo>
                  <a:lnTo>
                    <a:pt x="1553605" y="886492"/>
                  </a:lnTo>
                  <a:lnTo>
                    <a:pt x="1564560" y="843616"/>
                  </a:lnTo>
                  <a:lnTo>
                    <a:pt x="1575170" y="796856"/>
                  </a:lnTo>
                  <a:lnTo>
                    <a:pt x="1585494" y="746835"/>
                  </a:lnTo>
                  <a:lnTo>
                    <a:pt x="1595590" y="694177"/>
                  </a:lnTo>
                  <a:lnTo>
                    <a:pt x="1605519" y="639506"/>
                  </a:lnTo>
                  <a:lnTo>
                    <a:pt x="1615338" y="583445"/>
                  </a:lnTo>
                  <a:lnTo>
                    <a:pt x="1625106" y="526619"/>
                  </a:lnTo>
                  <a:lnTo>
                    <a:pt x="1634883" y="469651"/>
                  </a:lnTo>
                  <a:lnTo>
                    <a:pt x="1644728" y="413165"/>
                  </a:lnTo>
                  <a:lnTo>
                    <a:pt x="1654698" y="357785"/>
                  </a:lnTo>
                  <a:lnTo>
                    <a:pt x="1664854" y="304135"/>
                  </a:lnTo>
                  <a:lnTo>
                    <a:pt x="1675253" y="252838"/>
                  </a:lnTo>
                  <a:lnTo>
                    <a:pt x="1685955" y="204518"/>
                  </a:lnTo>
                  <a:lnTo>
                    <a:pt x="1697020" y="159799"/>
                  </a:lnTo>
                  <a:lnTo>
                    <a:pt x="1708504" y="119306"/>
                  </a:lnTo>
                  <a:lnTo>
                    <a:pt x="1732971" y="53488"/>
                  </a:lnTo>
                  <a:lnTo>
                    <a:pt x="1759828" y="12056"/>
                  </a:lnTo>
                  <a:lnTo>
                    <a:pt x="1789544" y="0"/>
                  </a:lnTo>
                  <a:lnTo>
                    <a:pt x="1805622" y="6547"/>
                  </a:lnTo>
                  <a:lnTo>
                    <a:pt x="1832239" y="35991"/>
                  </a:lnTo>
                  <a:lnTo>
                    <a:pt x="1861348" y="88500"/>
                  </a:lnTo>
                  <a:lnTo>
                    <a:pt x="1892608" y="161043"/>
                  </a:lnTo>
                  <a:lnTo>
                    <a:pt x="1908938" y="203880"/>
                  </a:lnTo>
                  <a:lnTo>
                    <a:pt x="1925677" y="250589"/>
                  </a:lnTo>
                  <a:lnTo>
                    <a:pt x="1942783" y="300791"/>
                  </a:lnTo>
                  <a:lnTo>
                    <a:pt x="1960214" y="354108"/>
                  </a:lnTo>
                  <a:lnTo>
                    <a:pt x="1977926" y="410160"/>
                  </a:lnTo>
                  <a:lnTo>
                    <a:pt x="1995877" y="468569"/>
                  </a:lnTo>
                  <a:lnTo>
                    <a:pt x="2014024" y="528955"/>
                  </a:lnTo>
                  <a:lnTo>
                    <a:pt x="2032325" y="590941"/>
                  </a:lnTo>
                  <a:lnTo>
                    <a:pt x="2050736" y="654147"/>
                  </a:lnTo>
                  <a:lnTo>
                    <a:pt x="2069216" y="718193"/>
                  </a:lnTo>
                  <a:lnTo>
                    <a:pt x="2087721" y="782703"/>
                  </a:lnTo>
                  <a:lnTo>
                    <a:pt x="2106209" y="847296"/>
                  </a:lnTo>
                  <a:lnTo>
                    <a:pt x="2124637" y="911593"/>
                  </a:lnTo>
                  <a:lnTo>
                    <a:pt x="2142963" y="975217"/>
                  </a:lnTo>
                  <a:lnTo>
                    <a:pt x="2161143" y="1037787"/>
                  </a:lnTo>
                  <a:lnTo>
                    <a:pt x="2179135" y="1098926"/>
                  </a:lnTo>
                  <a:lnTo>
                    <a:pt x="2196897" y="1158254"/>
                  </a:lnTo>
                  <a:lnTo>
                    <a:pt x="2214385" y="1215393"/>
                  </a:lnTo>
                  <a:lnTo>
                    <a:pt x="2231557" y="1269964"/>
                  </a:lnTo>
                  <a:lnTo>
                    <a:pt x="2248371" y="1321587"/>
                  </a:lnTo>
                  <a:lnTo>
                    <a:pt x="2264783" y="1369884"/>
                  </a:lnTo>
                  <a:lnTo>
                    <a:pt x="2280751" y="1414476"/>
                  </a:lnTo>
                  <a:lnTo>
                    <a:pt x="2296232" y="1454985"/>
                  </a:lnTo>
                  <a:lnTo>
                    <a:pt x="2311184" y="1491031"/>
                  </a:lnTo>
                  <a:lnTo>
                    <a:pt x="2339329" y="1548221"/>
                  </a:lnTo>
                  <a:lnTo>
                    <a:pt x="2364844" y="1583014"/>
                  </a:lnTo>
                  <a:lnTo>
                    <a:pt x="2397503" y="1595184"/>
                  </a:lnTo>
                  <a:lnTo>
                    <a:pt x="2411816" y="1586664"/>
                  </a:lnTo>
                  <a:lnTo>
                    <a:pt x="2437051" y="1544773"/>
                  </a:lnTo>
                  <a:lnTo>
                    <a:pt x="2458621" y="1475561"/>
                  </a:lnTo>
                  <a:lnTo>
                    <a:pt x="2468353" y="1432889"/>
                  </a:lnTo>
                  <a:lnTo>
                    <a:pt x="2477555" y="1386002"/>
                  </a:lnTo>
                  <a:lnTo>
                    <a:pt x="2486354" y="1335772"/>
                  </a:lnTo>
                  <a:lnTo>
                    <a:pt x="2494880" y="1283071"/>
                  </a:lnTo>
                  <a:lnTo>
                    <a:pt x="2503262" y="1228771"/>
                  </a:lnTo>
                  <a:lnTo>
                    <a:pt x="2511627" y="1173744"/>
                  </a:lnTo>
                  <a:lnTo>
                    <a:pt x="2520104" y="1118862"/>
                  </a:lnTo>
                  <a:lnTo>
                    <a:pt x="2528822" y="1064996"/>
                  </a:lnTo>
                  <a:lnTo>
                    <a:pt x="2537909" y="1013018"/>
                  </a:lnTo>
                  <a:lnTo>
                    <a:pt x="2547494" y="963801"/>
                  </a:lnTo>
                  <a:lnTo>
                    <a:pt x="2557705" y="918216"/>
                  </a:lnTo>
                  <a:lnTo>
                    <a:pt x="2568671" y="877134"/>
                  </a:lnTo>
                  <a:lnTo>
                    <a:pt x="2593382" y="811971"/>
                  </a:lnTo>
                  <a:lnTo>
                    <a:pt x="2622655" y="775287"/>
                  </a:lnTo>
                  <a:lnTo>
                    <a:pt x="2651023" y="765270"/>
                  </a:lnTo>
                  <a:lnTo>
                    <a:pt x="2683225" y="767179"/>
                  </a:lnTo>
                  <a:lnTo>
                    <a:pt x="2756131" y="800199"/>
                  </a:lnTo>
                  <a:lnTo>
                    <a:pt x="2795334" y="828023"/>
                  </a:lnTo>
                  <a:lnTo>
                    <a:pt x="2835370" y="861197"/>
                  </a:lnTo>
                  <a:lnTo>
                    <a:pt x="2875489" y="898077"/>
                  </a:lnTo>
                  <a:lnTo>
                    <a:pt x="2914941" y="937020"/>
                  </a:lnTo>
                  <a:lnTo>
                    <a:pt x="2952976" y="976382"/>
                  </a:lnTo>
                  <a:lnTo>
                    <a:pt x="2988842" y="1014519"/>
                  </a:lnTo>
                  <a:lnTo>
                    <a:pt x="3021790" y="1049787"/>
                  </a:lnTo>
                  <a:lnTo>
                    <a:pt x="3051070" y="1080542"/>
                  </a:lnTo>
                  <a:lnTo>
                    <a:pt x="3075931" y="1105141"/>
                  </a:lnTo>
                  <a:lnTo>
                    <a:pt x="3095624" y="1121940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8" name="object 7">
              <a:extLst>
                <a:ext uri="{FF2B5EF4-FFF2-40B4-BE49-F238E27FC236}">
                  <a16:creationId xmlns:a16="http://schemas.microsoft.com/office/drawing/2014/main" id="{F59D3819-283E-424F-9E18-EADDFA620869}"/>
                </a:ext>
              </a:extLst>
            </p:cNvPr>
            <p:cNvSpPr/>
            <p:nvPr/>
          </p:nvSpPr>
          <p:spPr>
            <a:xfrm>
              <a:off x="2824133" y="3706698"/>
              <a:ext cx="4008754" cy="0"/>
            </a:xfrm>
            <a:custGeom>
              <a:avLst/>
              <a:gdLst/>
              <a:ahLst/>
              <a:cxnLst/>
              <a:rect l="l" t="t" r="r" b="b"/>
              <a:pathLst>
                <a:path w="4008754">
                  <a:moveTo>
                    <a:pt x="0" y="0"/>
                  </a:moveTo>
                  <a:lnTo>
                    <a:pt x="4008437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9" name="object 8">
              <a:extLst>
                <a:ext uri="{FF2B5EF4-FFF2-40B4-BE49-F238E27FC236}">
                  <a16:creationId xmlns:a16="http://schemas.microsoft.com/office/drawing/2014/main" id="{267C23CA-E44F-444A-BAEA-8C7800016561}"/>
                </a:ext>
              </a:extLst>
            </p:cNvPr>
            <p:cNvSpPr/>
            <p:nvPr/>
          </p:nvSpPr>
          <p:spPr>
            <a:xfrm>
              <a:off x="6781770" y="366859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0" name="object 9">
              <a:extLst>
                <a:ext uri="{FF2B5EF4-FFF2-40B4-BE49-F238E27FC236}">
                  <a16:creationId xmlns:a16="http://schemas.microsoft.com/office/drawing/2014/main" id="{8007468D-65B8-4936-93E3-3C5FF4A887F4}"/>
                </a:ext>
              </a:extLst>
            </p:cNvPr>
            <p:cNvSpPr/>
            <p:nvPr/>
          </p:nvSpPr>
          <p:spPr>
            <a:xfrm>
              <a:off x="3041620" y="2508135"/>
              <a:ext cx="0" cy="1414780"/>
            </a:xfrm>
            <a:custGeom>
              <a:avLst/>
              <a:gdLst/>
              <a:ahLst/>
              <a:cxnLst/>
              <a:rect l="l" t="t" r="r" b="b"/>
              <a:pathLst>
                <a:path h="1414779">
                  <a:moveTo>
                    <a:pt x="0" y="1414462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1" name="object 10">
              <a:extLst>
                <a:ext uri="{FF2B5EF4-FFF2-40B4-BE49-F238E27FC236}">
                  <a16:creationId xmlns:a16="http://schemas.microsoft.com/office/drawing/2014/main" id="{3DF16EDA-8812-4D11-BA9F-6DF9538715B5}"/>
                </a:ext>
              </a:extLst>
            </p:cNvPr>
            <p:cNvSpPr/>
            <p:nvPr/>
          </p:nvSpPr>
          <p:spPr>
            <a:xfrm>
              <a:off x="3003520" y="248273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42" name="object 11">
            <a:extLst>
              <a:ext uri="{FF2B5EF4-FFF2-40B4-BE49-F238E27FC236}">
                <a16:creationId xmlns:a16="http://schemas.microsoft.com/office/drawing/2014/main" id="{72F90960-64D0-4D83-8B72-12556A814EEA}"/>
              </a:ext>
            </a:extLst>
          </p:cNvPr>
          <p:cNvSpPr txBox="1"/>
          <p:nvPr/>
        </p:nvSpPr>
        <p:spPr>
          <a:xfrm>
            <a:off x="11138486" y="3020301"/>
            <a:ext cx="327916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271" dirty="0">
                <a:latin typeface="Arial MT"/>
                <a:cs typeface="Arial MT"/>
              </a:rPr>
              <a:t>time</a:t>
            </a:r>
            <a:endParaRPr sz="1271">
              <a:latin typeface="Arial MT"/>
              <a:cs typeface="Arial MT"/>
            </a:endParaRPr>
          </a:p>
        </p:txBody>
      </p:sp>
      <p:sp>
        <p:nvSpPr>
          <p:cNvPr id="43" name="object 12">
            <a:extLst>
              <a:ext uri="{FF2B5EF4-FFF2-40B4-BE49-F238E27FC236}">
                <a16:creationId xmlns:a16="http://schemas.microsoft.com/office/drawing/2014/main" id="{396A9925-0147-4CA6-B621-B315F40ACCDD}"/>
              </a:ext>
            </a:extLst>
          </p:cNvPr>
          <p:cNvSpPr txBox="1"/>
          <p:nvPr/>
        </p:nvSpPr>
        <p:spPr>
          <a:xfrm>
            <a:off x="7560813" y="1856528"/>
            <a:ext cx="192360" cy="7232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527">
              <a:lnSpc>
                <a:spcPts val="1493"/>
              </a:lnSpc>
            </a:pPr>
            <a:r>
              <a:rPr sz="1271" dirty="0">
                <a:latin typeface="Arial MT"/>
                <a:cs typeface="Arial MT"/>
              </a:rPr>
              <a:t>amplitude</a:t>
            </a:r>
            <a:endParaRPr sz="1271">
              <a:latin typeface="Arial MT"/>
              <a:cs typeface="Arial MT"/>
            </a:endParaRPr>
          </a:p>
        </p:txBody>
      </p:sp>
      <p:grpSp>
        <p:nvGrpSpPr>
          <p:cNvPr id="44" name="object 13">
            <a:extLst>
              <a:ext uri="{FF2B5EF4-FFF2-40B4-BE49-F238E27FC236}">
                <a16:creationId xmlns:a16="http://schemas.microsoft.com/office/drawing/2014/main" id="{F5CBA091-CADF-4AAA-8FF9-34D20CDE03CC}"/>
              </a:ext>
            </a:extLst>
          </p:cNvPr>
          <p:cNvGrpSpPr/>
          <p:nvPr/>
        </p:nvGrpSpPr>
        <p:grpSpPr>
          <a:xfrm>
            <a:off x="7511527" y="4117006"/>
            <a:ext cx="3663555" cy="1311088"/>
            <a:chOff x="2676813" y="4930660"/>
            <a:chExt cx="4036695" cy="1444625"/>
          </a:xfrm>
        </p:grpSpPr>
        <p:sp>
          <p:nvSpPr>
            <p:cNvPr id="45" name="object 14">
              <a:extLst>
                <a:ext uri="{FF2B5EF4-FFF2-40B4-BE49-F238E27FC236}">
                  <a16:creationId xmlns:a16="http://schemas.microsoft.com/office/drawing/2014/main" id="{58488362-5A6E-4690-B98C-4F97D83884B3}"/>
                </a:ext>
              </a:extLst>
            </p:cNvPr>
            <p:cNvSpPr/>
            <p:nvPr/>
          </p:nvSpPr>
          <p:spPr>
            <a:xfrm>
              <a:off x="2681258" y="5794259"/>
              <a:ext cx="4006850" cy="0"/>
            </a:xfrm>
            <a:custGeom>
              <a:avLst/>
              <a:gdLst/>
              <a:ahLst/>
              <a:cxnLst/>
              <a:rect l="l" t="t" r="r" b="b"/>
              <a:pathLst>
                <a:path w="4006850">
                  <a:moveTo>
                    <a:pt x="0" y="0"/>
                  </a:moveTo>
                  <a:lnTo>
                    <a:pt x="4006849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6" name="object 15">
              <a:extLst>
                <a:ext uri="{FF2B5EF4-FFF2-40B4-BE49-F238E27FC236}">
                  <a16:creationId xmlns:a16="http://schemas.microsoft.com/office/drawing/2014/main" id="{77A9BCE1-2D40-4971-974A-C04CBCD34DA9}"/>
                </a:ext>
              </a:extLst>
            </p:cNvPr>
            <p:cNvSpPr/>
            <p:nvPr/>
          </p:nvSpPr>
          <p:spPr>
            <a:xfrm>
              <a:off x="6637308" y="575615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7" name="object 16">
              <a:extLst>
                <a:ext uri="{FF2B5EF4-FFF2-40B4-BE49-F238E27FC236}">
                  <a16:creationId xmlns:a16="http://schemas.microsoft.com/office/drawing/2014/main" id="{0ED3E2AD-4A95-441E-BC99-8BD03EBBE1DC}"/>
                </a:ext>
              </a:extLst>
            </p:cNvPr>
            <p:cNvSpPr/>
            <p:nvPr/>
          </p:nvSpPr>
          <p:spPr>
            <a:xfrm>
              <a:off x="3041620" y="4956060"/>
              <a:ext cx="0" cy="1414780"/>
            </a:xfrm>
            <a:custGeom>
              <a:avLst/>
              <a:gdLst/>
              <a:ahLst/>
              <a:cxnLst/>
              <a:rect l="l" t="t" r="r" b="b"/>
              <a:pathLst>
                <a:path h="1414779">
                  <a:moveTo>
                    <a:pt x="0" y="1414462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48" name="object 17">
              <a:extLst>
                <a:ext uri="{FF2B5EF4-FFF2-40B4-BE49-F238E27FC236}">
                  <a16:creationId xmlns:a16="http://schemas.microsoft.com/office/drawing/2014/main" id="{80D6F1A7-058D-4D2D-BC72-F2976D771ED9}"/>
                </a:ext>
              </a:extLst>
            </p:cNvPr>
            <p:cNvSpPr/>
            <p:nvPr/>
          </p:nvSpPr>
          <p:spPr>
            <a:xfrm>
              <a:off x="3003520" y="493066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49" name="object 18">
            <a:extLst>
              <a:ext uri="{FF2B5EF4-FFF2-40B4-BE49-F238E27FC236}">
                <a16:creationId xmlns:a16="http://schemas.microsoft.com/office/drawing/2014/main" id="{D1095028-0F0B-4A4A-A74D-D1FC25F76ED2}"/>
              </a:ext>
            </a:extLst>
          </p:cNvPr>
          <p:cNvSpPr txBox="1"/>
          <p:nvPr/>
        </p:nvSpPr>
        <p:spPr>
          <a:xfrm>
            <a:off x="10984324" y="4930744"/>
            <a:ext cx="327916" cy="207205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271" dirty="0">
                <a:latin typeface="Arial MT"/>
                <a:cs typeface="Arial MT"/>
              </a:rPr>
              <a:t>time</a:t>
            </a:r>
            <a:endParaRPr sz="1271">
              <a:latin typeface="Arial MT"/>
              <a:cs typeface="Arial MT"/>
            </a:endParaRPr>
          </a:p>
        </p:txBody>
      </p:sp>
      <p:sp>
        <p:nvSpPr>
          <p:cNvPr id="50" name="object 19">
            <a:extLst>
              <a:ext uri="{FF2B5EF4-FFF2-40B4-BE49-F238E27FC236}">
                <a16:creationId xmlns:a16="http://schemas.microsoft.com/office/drawing/2014/main" id="{24C5F98F-61CC-44E7-A551-0B80C6DB6DA2}"/>
              </a:ext>
            </a:extLst>
          </p:cNvPr>
          <p:cNvSpPr txBox="1"/>
          <p:nvPr/>
        </p:nvSpPr>
        <p:spPr>
          <a:xfrm>
            <a:off x="7429705" y="4143007"/>
            <a:ext cx="192360" cy="7232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527">
              <a:lnSpc>
                <a:spcPts val="1493"/>
              </a:lnSpc>
            </a:pPr>
            <a:r>
              <a:rPr sz="1271" dirty="0">
                <a:latin typeface="Arial MT"/>
                <a:cs typeface="Arial MT"/>
              </a:rPr>
              <a:t>amplitude</a:t>
            </a:r>
            <a:endParaRPr sz="1271">
              <a:latin typeface="Arial MT"/>
              <a:cs typeface="Arial MT"/>
            </a:endParaRPr>
          </a:p>
        </p:txBody>
      </p:sp>
      <p:grpSp>
        <p:nvGrpSpPr>
          <p:cNvPr id="51" name="object 20">
            <a:extLst>
              <a:ext uri="{FF2B5EF4-FFF2-40B4-BE49-F238E27FC236}">
                <a16:creationId xmlns:a16="http://schemas.microsoft.com/office/drawing/2014/main" id="{B2C4B3F3-2F94-4CC9-A815-94625178A41E}"/>
              </a:ext>
            </a:extLst>
          </p:cNvPr>
          <p:cNvGrpSpPr/>
          <p:nvPr/>
        </p:nvGrpSpPr>
        <p:grpSpPr>
          <a:xfrm>
            <a:off x="8002536" y="1990450"/>
            <a:ext cx="2619295" cy="1443638"/>
            <a:chOff x="3217833" y="2587510"/>
            <a:chExt cx="2886075" cy="1590675"/>
          </a:xfrm>
        </p:grpSpPr>
        <p:sp>
          <p:nvSpPr>
            <p:cNvPr id="52" name="object 21">
              <a:extLst>
                <a:ext uri="{FF2B5EF4-FFF2-40B4-BE49-F238E27FC236}">
                  <a16:creationId xmlns:a16="http://schemas.microsoft.com/office/drawing/2014/main" id="{B357407A-36FF-4CA6-B24F-8FEB59E053BE}"/>
                </a:ext>
              </a:extLst>
            </p:cNvPr>
            <p:cNvSpPr/>
            <p:nvPr/>
          </p:nvSpPr>
          <p:spPr>
            <a:xfrm>
              <a:off x="3255933" y="3273310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387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3" name="object 22">
              <a:extLst>
                <a:ext uri="{FF2B5EF4-FFF2-40B4-BE49-F238E27FC236}">
                  <a16:creationId xmlns:a16="http://schemas.microsoft.com/office/drawing/2014/main" id="{EAD06C2D-89F3-41BE-B409-2BD0D4F32B9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7833" y="3235210"/>
              <a:ext cx="76200" cy="76200"/>
            </a:xfrm>
            <a:prstGeom prst="rect">
              <a:avLst/>
            </a:prstGeom>
          </p:spPr>
        </p:pic>
        <p:sp>
          <p:nvSpPr>
            <p:cNvPr id="54" name="object 23">
              <a:extLst>
                <a:ext uri="{FF2B5EF4-FFF2-40B4-BE49-F238E27FC236}">
                  <a16:creationId xmlns:a16="http://schemas.microsoft.com/office/drawing/2014/main" id="{E24BCA7F-E735-482E-98F3-D5C0EDC81B60}"/>
                </a:ext>
              </a:extLst>
            </p:cNvPr>
            <p:cNvSpPr/>
            <p:nvPr/>
          </p:nvSpPr>
          <p:spPr>
            <a:xfrm>
              <a:off x="3471833" y="3130435"/>
              <a:ext cx="1905" cy="576580"/>
            </a:xfrm>
            <a:custGeom>
              <a:avLst/>
              <a:gdLst/>
              <a:ahLst/>
              <a:cxnLst/>
              <a:rect l="l" t="t" r="r" b="b"/>
              <a:pathLst>
                <a:path w="1904" h="576579">
                  <a:moveTo>
                    <a:pt x="0" y="576262"/>
                  </a:moveTo>
                  <a:lnTo>
                    <a:pt x="1587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5" name="object 24">
              <a:extLst>
                <a:ext uri="{FF2B5EF4-FFF2-40B4-BE49-F238E27FC236}">
                  <a16:creationId xmlns:a16="http://schemas.microsoft.com/office/drawing/2014/main" id="{C4F29EC0-4F7B-45D9-8529-499F6148A7F6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35320" y="3092335"/>
              <a:ext cx="76200" cy="76200"/>
            </a:xfrm>
            <a:prstGeom prst="rect">
              <a:avLst/>
            </a:prstGeom>
          </p:spPr>
        </p:pic>
        <p:sp>
          <p:nvSpPr>
            <p:cNvPr id="56" name="object 25">
              <a:extLst>
                <a:ext uri="{FF2B5EF4-FFF2-40B4-BE49-F238E27FC236}">
                  <a16:creationId xmlns:a16="http://schemas.microsoft.com/office/drawing/2014/main" id="{CA522340-D9C9-4738-B1E6-84339D008D4F}"/>
                </a:ext>
              </a:extLst>
            </p:cNvPr>
            <p:cNvSpPr/>
            <p:nvPr/>
          </p:nvSpPr>
          <p:spPr>
            <a:xfrm>
              <a:off x="3689320" y="2985973"/>
              <a:ext cx="0" cy="720725"/>
            </a:xfrm>
            <a:custGeom>
              <a:avLst/>
              <a:gdLst/>
              <a:ahLst/>
              <a:cxnLst/>
              <a:rect l="l" t="t" r="r" b="b"/>
              <a:pathLst>
                <a:path h="720725">
                  <a:moveTo>
                    <a:pt x="0" y="720724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7" name="object 26">
              <a:extLst>
                <a:ext uri="{FF2B5EF4-FFF2-40B4-BE49-F238E27FC236}">
                  <a16:creationId xmlns:a16="http://schemas.microsoft.com/office/drawing/2014/main" id="{C7C18F5E-1A8D-42C4-823E-A3A46C9B068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1220" y="2947873"/>
              <a:ext cx="76200" cy="76200"/>
            </a:xfrm>
            <a:prstGeom prst="rect">
              <a:avLst/>
            </a:prstGeom>
          </p:spPr>
        </p:pic>
        <p:sp>
          <p:nvSpPr>
            <p:cNvPr id="58" name="object 27">
              <a:extLst>
                <a:ext uri="{FF2B5EF4-FFF2-40B4-BE49-F238E27FC236}">
                  <a16:creationId xmlns:a16="http://schemas.microsoft.com/office/drawing/2014/main" id="{9BE33787-FC8C-40CB-935A-441BB79D0055}"/>
                </a:ext>
              </a:extLst>
            </p:cNvPr>
            <p:cNvSpPr/>
            <p:nvPr/>
          </p:nvSpPr>
          <p:spPr>
            <a:xfrm>
              <a:off x="3905220" y="3201873"/>
              <a:ext cx="0" cy="504825"/>
            </a:xfrm>
            <a:custGeom>
              <a:avLst/>
              <a:gdLst/>
              <a:ahLst/>
              <a:cxnLst/>
              <a:rect l="l" t="t" r="r" b="b"/>
              <a:pathLst>
                <a:path h="504825">
                  <a:moveTo>
                    <a:pt x="0" y="504824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59" name="object 28">
              <a:extLst>
                <a:ext uri="{FF2B5EF4-FFF2-40B4-BE49-F238E27FC236}">
                  <a16:creationId xmlns:a16="http://schemas.microsoft.com/office/drawing/2014/main" id="{3401DF1B-819B-4C52-8BA9-9C0281C6801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7120" y="3163773"/>
              <a:ext cx="76200" cy="76200"/>
            </a:xfrm>
            <a:prstGeom prst="rect">
              <a:avLst/>
            </a:prstGeom>
          </p:spPr>
        </p:pic>
        <p:sp>
          <p:nvSpPr>
            <p:cNvPr id="60" name="object 29">
              <a:extLst>
                <a:ext uri="{FF2B5EF4-FFF2-40B4-BE49-F238E27FC236}">
                  <a16:creationId xmlns:a16="http://schemas.microsoft.com/office/drawing/2014/main" id="{40E85B58-AF52-4CEC-81DA-78D3DE2BAA63}"/>
                </a:ext>
              </a:extLst>
            </p:cNvPr>
            <p:cNvSpPr/>
            <p:nvPr/>
          </p:nvSpPr>
          <p:spPr>
            <a:xfrm>
              <a:off x="4119533" y="3417773"/>
              <a:ext cx="1905" cy="288925"/>
            </a:xfrm>
            <a:custGeom>
              <a:avLst/>
              <a:gdLst/>
              <a:ahLst/>
              <a:cxnLst/>
              <a:rect l="l" t="t" r="r" b="b"/>
              <a:pathLst>
                <a:path w="1904" h="288925">
                  <a:moveTo>
                    <a:pt x="0" y="288924"/>
                  </a:moveTo>
                  <a:lnTo>
                    <a:pt x="1587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61" name="object 30">
              <a:extLst>
                <a:ext uri="{FF2B5EF4-FFF2-40B4-BE49-F238E27FC236}">
                  <a16:creationId xmlns:a16="http://schemas.microsoft.com/office/drawing/2014/main" id="{2A9E5E3C-F397-4208-AD8B-FD79331F218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83020" y="3379673"/>
              <a:ext cx="76200" cy="76198"/>
            </a:xfrm>
            <a:prstGeom prst="rect">
              <a:avLst/>
            </a:prstGeom>
          </p:spPr>
        </p:pic>
        <p:sp>
          <p:nvSpPr>
            <p:cNvPr id="62" name="object 31">
              <a:extLst>
                <a:ext uri="{FF2B5EF4-FFF2-40B4-BE49-F238E27FC236}">
                  <a16:creationId xmlns:a16="http://schemas.microsoft.com/office/drawing/2014/main" id="{8CD479F7-06A3-4295-974D-B8BE1DBAE5E0}"/>
                </a:ext>
              </a:extLst>
            </p:cNvPr>
            <p:cNvSpPr/>
            <p:nvPr/>
          </p:nvSpPr>
          <p:spPr>
            <a:xfrm>
              <a:off x="4337020" y="3562235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79">
                  <a:moveTo>
                    <a:pt x="0" y="144462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3" name="object 32">
              <a:extLst>
                <a:ext uri="{FF2B5EF4-FFF2-40B4-BE49-F238E27FC236}">
                  <a16:creationId xmlns:a16="http://schemas.microsoft.com/office/drawing/2014/main" id="{3F3B188D-A285-4381-99F9-14E3E4DF88D4}"/>
                </a:ext>
              </a:extLst>
            </p:cNvPr>
            <p:cNvSpPr/>
            <p:nvPr/>
          </p:nvSpPr>
          <p:spPr>
            <a:xfrm>
              <a:off x="4298920" y="352413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70" y="2994"/>
                  </a:lnTo>
                  <a:lnTo>
                    <a:pt x="11159" y="11159"/>
                  </a:lnTo>
                  <a:lnTo>
                    <a:pt x="2994" y="23269"/>
                  </a:lnTo>
                  <a:lnTo>
                    <a:pt x="0" y="38100"/>
                  </a:lnTo>
                  <a:lnTo>
                    <a:pt x="2994" y="52929"/>
                  </a:lnTo>
                  <a:lnTo>
                    <a:pt x="11159" y="65040"/>
                  </a:lnTo>
                  <a:lnTo>
                    <a:pt x="23270" y="73205"/>
                  </a:lnTo>
                  <a:lnTo>
                    <a:pt x="38100" y="76200"/>
                  </a:lnTo>
                  <a:lnTo>
                    <a:pt x="52930" y="73205"/>
                  </a:lnTo>
                  <a:lnTo>
                    <a:pt x="65040" y="65040"/>
                  </a:lnTo>
                  <a:lnTo>
                    <a:pt x="73205" y="52929"/>
                  </a:lnTo>
                  <a:lnTo>
                    <a:pt x="76200" y="38100"/>
                  </a:lnTo>
                  <a:lnTo>
                    <a:pt x="73205" y="23269"/>
                  </a:lnTo>
                  <a:lnTo>
                    <a:pt x="65040" y="11159"/>
                  </a:lnTo>
                  <a:lnTo>
                    <a:pt x="52930" y="2994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4" name="object 33">
              <a:extLst>
                <a:ext uri="{FF2B5EF4-FFF2-40B4-BE49-F238E27FC236}">
                  <a16:creationId xmlns:a16="http://schemas.microsoft.com/office/drawing/2014/main" id="{A197E62B-AE75-406D-B2F5-ECBA7E23F57D}"/>
                </a:ext>
              </a:extLst>
            </p:cNvPr>
            <p:cNvSpPr/>
            <p:nvPr/>
          </p:nvSpPr>
          <p:spPr>
            <a:xfrm>
              <a:off x="4552920" y="3490798"/>
              <a:ext cx="0" cy="215900"/>
            </a:xfrm>
            <a:custGeom>
              <a:avLst/>
              <a:gdLst/>
              <a:ahLst/>
              <a:cxnLst/>
              <a:rect l="l" t="t" r="r" b="b"/>
              <a:pathLst>
                <a:path h="215900">
                  <a:moveTo>
                    <a:pt x="0" y="215899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5" name="object 34">
              <a:extLst>
                <a:ext uri="{FF2B5EF4-FFF2-40B4-BE49-F238E27FC236}">
                  <a16:creationId xmlns:a16="http://schemas.microsoft.com/office/drawing/2014/main" id="{ADCAED4B-4AF5-4BA3-BEAB-D57129D05723}"/>
                </a:ext>
              </a:extLst>
            </p:cNvPr>
            <p:cNvSpPr/>
            <p:nvPr/>
          </p:nvSpPr>
          <p:spPr>
            <a:xfrm>
              <a:off x="4514820" y="345269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70" y="2994"/>
                  </a:lnTo>
                  <a:lnTo>
                    <a:pt x="11159" y="11159"/>
                  </a:lnTo>
                  <a:lnTo>
                    <a:pt x="2994" y="23269"/>
                  </a:lnTo>
                  <a:lnTo>
                    <a:pt x="0" y="38100"/>
                  </a:lnTo>
                  <a:lnTo>
                    <a:pt x="2994" y="52929"/>
                  </a:lnTo>
                  <a:lnTo>
                    <a:pt x="11159" y="65040"/>
                  </a:lnTo>
                  <a:lnTo>
                    <a:pt x="23270" y="73205"/>
                  </a:lnTo>
                  <a:lnTo>
                    <a:pt x="38100" y="76200"/>
                  </a:lnTo>
                  <a:lnTo>
                    <a:pt x="52930" y="73205"/>
                  </a:lnTo>
                  <a:lnTo>
                    <a:pt x="65040" y="65040"/>
                  </a:lnTo>
                  <a:lnTo>
                    <a:pt x="73205" y="52929"/>
                  </a:lnTo>
                  <a:lnTo>
                    <a:pt x="76200" y="38100"/>
                  </a:lnTo>
                  <a:lnTo>
                    <a:pt x="73205" y="23269"/>
                  </a:lnTo>
                  <a:lnTo>
                    <a:pt x="65040" y="11159"/>
                  </a:lnTo>
                  <a:lnTo>
                    <a:pt x="52930" y="2994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6" name="object 35">
              <a:extLst>
                <a:ext uri="{FF2B5EF4-FFF2-40B4-BE49-F238E27FC236}">
                  <a16:creationId xmlns:a16="http://schemas.microsoft.com/office/drawing/2014/main" id="{9CF2BCB0-E89F-44FB-A482-7B8AC405878B}"/>
                </a:ext>
              </a:extLst>
            </p:cNvPr>
            <p:cNvSpPr/>
            <p:nvPr/>
          </p:nvSpPr>
          <p:spPr>
            <a:xfrm>
              <a:off x="4768820" y="2625610"/>
              <a:ext cx="0" cy="1081405"/>
            </a:xfrm>
            <a:custGeom>
              <a:avLst/>
              <a:gdLst/>
              <a:ahLst/>
              <a:cxnLst/>
              <a:rect l="l" t="t" r="r" b="b"/>
              <a:pathLst>
                <a:path h="1081404">
                  <a:moveTo>
                    <a:pt x="0" y="1081087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67" name="object 36">
              <a:extLst>
                <a:ext uri="{FF2B5EF4-FFF2-40B4-BE49-F238E27FC236}">
                  <a16:creationId xmlns:a16="http://schemas.microsoft.com/office/drawing/2014/main" id="{1D3A6320-D20F-4FC7-93EB-9CC67326B83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0720" y="2587510"/>
              <a:ext cx="76200" cy="76200"/>
            </a:xfrm>
            <a:prstGeom prst="rect">
              <a:avLst/>
            </a:prstGeom>
          </p:spPr>
        </p:pic>
        <p:sp>
          <p:nvSpPr>
            <p:cNvPr id="68" name="object 37">
              <a:extLst>
                <a:ext uri="{FF2B5EF4-FFF2-40B4-BE49-F238E27FC236}">
                  <a16:creationId xmlns:a16="http://schemas.microsoft.com/office/drawing/2014/main" id="{1E9F04B0-0CD5-46EA-8A8A-37518A2621F3}"/>
                </a:ext>
              </a:extLst>
            </p:cNvPr>
            <p:cNvSpPr/>
            <p:nvPr/>
          </p:nvSpPr>
          <p:spPr>
            <a:xfrm>
              <a:off x="4984720" y="2770073"/>
              <a:ext cx="0" cy="936625"/>
            </a:xfrm>
            <a:custGeom>
              <a:avLst/>
              <a:gdLst/>
              <a:ahLst/>
              <a:cxnLst/>
              <a:rect l="l" t="t" r="r" b="b"/>
              <a:pathLst>
                <a:path h="936625">
                  <a:moveTo>
                    <a:pt x="0" y="936624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69" name="object 38">
              <a:extLst>
                <a:ext uri="{FF2B5EF4-FFF2-40B4-BE49-F238E27FC236}">
                  <a16:creationId xmlns:a16="http://schemas.microsoft.com/office/drawing/2014/main" id="{9CA225B4-56D4-42A2-AED5-843ADD88E44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46620" y="2731973"/>
              <a:ext cx="76200" cy="76200"/>
            </a:xfrm>
            <a:prstGeom prst="rect">
              <a:avLst/>
            </a:prstGeom>
          </p:spPr>
        </p:pic>
        <p:sp>
          <p:nvSpPr>
            <p:cNvPr id="70" name="object 39">
              <a:extLst>
                <a:ext uri="{FF2B5EF4-FFF2-40B4-BE49-F238E27FC236}">
                  <a16:creationId xmlns:a16="http://schemas.microsoft.com/office/drawing/2014/main" id="{711710B3-A2DD-4895-B863-68323B5F0E9E}"/>
                </a:ext>
              </a:extLst>
            </p:cNvPr>
            <p:cNvSpPr/>
            <p:nvPr/>
          </p:nvSpPr>
          <p:spPr>
            <a:xfrm>
              <a:off x="5200620" y="3562235"/>
              <a:ext cx="0" cy="144780"/>
            </a:xfrm>
            <a:custGeom>
              <a:avLst/>
              <a:gdLst/>
              <a:ahLst/>
              <a:cxnLst/>
              <a:rect l="l" t="t" r="r" b="b"/>
              <a:pathLst>
                <a:path h="144779">
                  <a:moveTo>
                    <a:pt x="0" y="144462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1" name="object 40">
              <a:extLst>
                <a:ext uri="{FF2B5EF4-FFF2-40B4-BE49-F238E27FC236}">
                  <a16:creationId xmlns:a16="http://schemas.microsoft.com/office/drawing/2014/main" id="{8DDF1A02-D2AE-485B-9237-8F6FC9F790B4}"/>
                </a:ext>
              </a:extLst>
            </p:cNvPr>
            <p:cNvSpPr/>
            <p:nvPr/>
          </p:nvSpPr>
          <p:spPr>
            <a:xfrm>
              <a:off x="5162520" y="352413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23270" y="2994"/>
                  </a:lnTo>
                  <a:lnTo>
                    <a:pt x="11159" y="11159"/>
                  </a:lnTo>
                  <a:lnTo>
                    <a:pt x="2994" y="23269"/>
                  </a:lnTo>
                  <a:lnTo>
                    <a:pt x="0" y="38100"/>
                  </a:lnTo>
                  <a:lnTo>
                    <a:pt x="2994" y="52929"/>
                  </a:lnTo>
                  <a:lnTo>
                    <a:pt x="11159" y="65040"/>
                  </a:lnTo>
                  <a:lnTo>
                    <a:pt x="23270" y="73205"/>
                  </a:lnTo>
                  <a:lnTo>
                    <a:pt x="38100" y="76200"/>
                  </a:lnTo>
                  <a:lnTo>
                    <a:pt x="52930" y="73205"/>
                  </a:lnTo>
                  <a:lnTo>
                    <a:pt x="65040" y="65040"/>
                  </a:lnTo>
                  <a:lnTo>
                    <a:pt x="73205" y="52929"/>
                  </a:lnTo>
                  <a:lnTo>
                    <a:pt x="76200" y="38100"/>
                  </a:lnTo>
                  <a:lnTo>
                    <a:pt x="73205" y="23269"/>
                  </a:lnTo>
                  <a:lnTo>
                    <a:pt x="65040" y="11159"/>
                  </a:lnTo>
                  <a:lnTo>
                    <a:pt x="52930" y="2994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2" name="object 41">
              <a:extLst>
                <a:ext uri="{FF2B5EF4-FFF2-40B4-BE49-F238E27FC236}">
                  <a16:creationId xmlns:a16="http://schemas.microsoft.com/office/drawing/2014/main" id="{2B09F23A-4A22-4147-AFAB-8DB5A1AB472E}"/>
                </a:ext>
              </a:extLst>
            </p:cNvPr>
            <p:cNvSpPr/>
            <p:nvPr/>
          </p:nvSpPr>
          <p:spPr>
            <a:xfrm>
              <a:off x="5416520" y="3706698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387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73" name="object 42">
              <a:extLst>
                <a:ext uri="{FF2B5EF4-FFF2-40B4-BE49-F238E27FC236}">
                  <a16:creationId xmlns:a16="http://schemas.microsoft.com/office/drawing/2014/main" id="{75F6E9D5-C9A3-494D-A04D-1ED31E29A25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8420" y="4101985"/>
              <a:ext cx="76200" cy="76200"/>
            </a:xfrm>
            <a:prstGeom prst="rect">
              <a:avLst/>
            </a:prstGeom>
          </p:spPr>
        </p:pic>
        <p:sp>
          <p:nvSpPr>
            <p:cNvPr id="74" name="object 43">
              <a:extLst>
                <a:ext uri="{FF2B5EF4-FFF2-40B4-BE49-F238E27FC236}">
                  <a16:creationId xmlns:a16="http://schemas.microsoft.com/office/drawing/2014/main" id="{92E5CA65-9AFC-4E54-8FDD-3E40155C1D38}"/>
                </a:ext>
              </a:extLst>
            </p:cNvPr>
            <p:cNvSpPr/>
            <p:nvPr/>
          </p:nvSpPr>
          <p:spPr>
            <a:xfrm>
              <a:off x="5632420" y="3273310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387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75" name="object 44">
              <a:extLst>
                <a:ext uri="{FF2B5EF4-FFF2-40B4-BE49-F238E27FC236}">
                  <a16:creationId xmlns:a16="http://schemas.microsoft.com/office/drawing/2014/main" id="{ACDCD980-36A0-4AF5-85D0-A4EEDB78C10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94320" y="3235210"/>
              <a:ext cx="76200" cy="76200"/>
            </a:xfrm>
            <a:prstGeom prst="rect">
              <a:avLst/>
            </a:prstGeom>
          </p:spPr>
        </p:pic>
        <p:sp>
          <p:nvSpPr>
            <p:cNvPr id="76" name="object 45">
              <a:extLst>
                <a:ext uri="{FF2B5EF4-FFF2-40B4-BE49-F238E27FC236}">
                  <a16:creationId xmlns:a16="http://schemas.microsoft.com/office/drawing/2014/main" id="{BD548078-BB21-4164-9D09-F09F0B4057D3}"/>
                </a:ext>
              </a:extLst>
            </p:cNvPr>
            <p:cNvSpPr/>
            <p:nvPr/>
          </p:nvSpPr>
          <p:spPr>
            <a:xfrm>
              <a:off x="5848320" y="3346335"/>
              <a:ext cx="1905" cy="360680"/>
            </a:xfrm>
            <a:custGeom>
              <a:avLst/>
              <a:gdLst/>
              <a:ahLst/>
              <a:cxnLst/>
              <a:rect l="l" t="t" r="r" b="b"/>
              <a:pathLst>
                <a:path w="1904" h="360679">
                  <a:moveTo>
                    <a:pt x="0" y="360362"/>
                  </a:moveTo>
                  <a:lnTo>
                    <a:pt x="1587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77" name="object 46">
              <a:extLst>
                <a:ext uri="{FF2B5EF4-FFF2-40B4-BE49-F238E27FC236}">
                  <a16:creationId xmlns:a16="http://schemas.microsoft.com/office/drawing/2014/main" id="{13D7B09E-729B-41E8-AB2F-3831E42F9956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11808" y="3308235"/>
              <a:ext cx="76200" cy="76198"/>
            </a:xfrm>
            <a:prstGeom prst="rect">
              <a:avLst/>
            </a:prstGeom>
          </p:spPr>
        </p:pic>
        <p:sp>
          <p:nvSpPr>
            <p:cNvPr id="78" name="object 47">
              <a:extLst>
                <a:ext uri="{FF2B5EF4-FFF2-40B4-BE49-F238E27FC236}">
                  <a16:creationId xmlns:a16="http://schemas.microsoft.com/office/drawing/2014/main" id="{F173D5B8-1392-42D0-97CB-C5B2D70D0FA8}"/>
                </a:ext>
              </a:extLst>
            </p:cNvPr>
            <p:cNvSpPr/>
            <p:nvPr/>
          </p:nvSpPr>
          <p:spPr>
            <a:xfrm>
              <a:off x="6064220" y="3562235"/>
              <a:ext cx="1905" cy="144780"/>
            </a:xfrm>
            <a:custGeom>
              <a:avLst/>
              <a:gdLst/>
              <a:ahLst/>
              <a:cxnLst/>
              <a:rect l="l" t="t" r="r" b="b"/>
              <a:pathLst>
                <a:path w="1904" h="144779">
                  <a:moveTo>
                    <a:pt x="0" y="144462"/>
                  </a:moveTo>
                  <a:lnTo>
                    <a:pt x="1587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9" name="object 48">
              <a:extLst>
                <a:ext uri="{FF2B5EF4-FFF2-40B4-BE49-F238E27FC236}">
                  <a16:creationId xmlns:a16="http://schemas.microsoft.com/office/drawing/2014/main" id="{EDBD65DB-DA68-43FD-A54F-791A9589D0B8}"/>
                </a:ext>
              </a:extLst>
            </p:cNvPr>
            <p:cNvSpPr/>
            <p:nvPr/>
          </p:nvSpPr>
          <p:spPr>
            <a:xfrm>
              <a:off x="6027710" y="352413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516" y="0"/>
                  </a:moveTo>
                  <a:lnTo>
                    <a:pt x="23654" y="2830"/>
                  </a:lnTo>
                  <a:lnTo>
                    <a:pt x="11454" y="10862"/>
                  </a:lnTo>
                  <a:lnTo>
                    <a:pt x="3156" y="22882"/>
                  </a:lnTo>
                  <a:lnTo>
                    <a:pt x="0" y="37679"/>
                  </a:lnTo>
                  <a:lnTo>
                    <a:pt x="2830" y="52541"/>
                  </a:lnTo>
                  <a:lnTo>
                    <a:pt x="10862" y="64741"/>
                  </a:lnTo>
                  <a:lnTo>
                    <a:pt x="22882" y="73039"/>
                  </a:lnTo>
                  <a:lnTo>
                    <a:pt x="37679" y="76196"/>
                  </a:lnTo>
                  <a:lnTo>
                    <a:pt x="52541" y="73365"/>
                  </a:lnTo>
                  <a:lnTo>
                    <a:pt x="64740" y="65333"/>
                  </a:lnTo>
                  <a:lnTo>
                    <a:pt x="73038" y="53313"/>
                  </a:lnTo>
                  <a:lnTo>
                    <a:pt x="76194" y="38516"/>
                  </a:lnTo>
                  <a:lnTo>
                    <a:pt x="73363" y="23654"/>
                  </a:lnTo>
                  <a:lnTo>
                    <a:pt x="65332" y="11455"/>
                  </a:lnTo>
                  <a:lnTo>
                    <a:pt x="53312" y="3157"/>
                  </a:lnTo>
                  <a:lnTo>
                    <a:pt x="38516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grpSp>
        <p:nvGrpSpPr>
          <p:cNvPr id="80" name="object 49">
            <a:extLst>
              <a:ext uri="{FF2B5EF4-FFF2-40B4-BE49-F238E27FC236}">
                <a16:creationId xmlns:a16="http://schemas.microsoft.com/office/drawing/2014/main" id="{187B278D-B5F9-463B-B84D-A673CCAEF2EC}"/>
              </a:ext>
            </a:extLst>
          </p:cNvPr>
          <p:cNvGrpSpPr/>
          <p:nvPr/>
        </p:nvGrpSpPr>
        <p:grpSpPr>
          <a:xfrm>
            <a:off x="7776339" y="4474314"/>
            <a:ext cx="2747810" cy="854657"/>
            <a:chOff x="2968597" y="5324360"/>
            <a:chExt cx="3027680" cy="941705"/>
          </a:xfrm>
        </p:grpSpPr>
        <p:sp>
          <p:nvSpPr>
            <p:cNvPr id="81" name="object 50">
              <a:extLst>
                <a:ext uri="{FF2B5EF4-FFF2-40B4-BE49-F238E27FC236}">
                  <a16:creationId xmlns:a16="http://schemas.microsoft.com/office/drawing/2014/main" id="{4527EADA-ED4D-4F3C-BF4F-AFCCAE53CBA9}"/>
                </a:ext>
              </a:extLst>
            </p:cNvPr>
            <p:cNvSpPr/>
            <p:nvPr/>
          </p:nvSpPr>
          <p:spPr>
            <a:xfrm>
              <a:off x="2968597" y="5362459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503236" y="0"/>
                  </a:lnTo>
                </a:path>
              </a:pathLst>
            </a:custGeom>
            <a:ln w="1269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2" name="object 51">
              <a:extLst>
                <a:ext uri="{FF2B5EF4-FFF2-40B4-BE49-F238E27FC236}">
                  <a16:creationId xmlns:a16="http://schemas.microsoft.com/office/drawing/2014/main" id="{A036256E-705D-43D2-850E-FC791E034735}"/>
                </a:ext>
              </a:extLst>
            </p:cNvPr>
            <p:cNvSpPr/>
            <p:nvPr/>
          </p:nvSpPr>
          <p:spPr>
            <a:xfrm>
              <a:off x="3473420" y="6226059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503236" y="0"/>
                  </a:lnTo>
                </a:path>
              </a:pathLst>
            </a:custGeom>
            <a:ln w="1269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3" name="object 52">
              <a:extLst>
                <a:ext uri="{FF2B5EF4-FFF2-40B4-BE49-F238E27FC236}">
                  <a16:creationId xmlns:a16="http://schemas.microsoft.com/office/drawing/2014/main" id="{CDCE0444-A1DF-4EE3-ABA9-A97D3D7B9924}"/>
                </a:ext>
              </a:extLst>
            </p:cNvPr>
            <p:cNvSpPr/>
            <p:nvPr/>
          </p:nvSpPr>
          <p:spPr>
            <a:xfrm>
              <a:off x="3471833" y="5362459"/>
              <a:ext cx="0" cy="863600"/>
            </a:xfrm>
            <a:custGeom>
              <a:avLst/>
              <a:gdLst/>
              <a:ahLst/>
              <a:cxnLst/>
              <a:rect l="l" t="t" r="r" b="b"/>
              <a:pathLst>
                <a:path h="863600">
                  <a:moveTo>
                    <a:pt x="0" y="0"/>
                  </a:moveTo>
                  <a:lnTo>
                    <a:pt x="1" y="863599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4" name="object 53">
              <a:extLst>
                <a:ext uri="{FF2B5EF4-FFF2-40B4-BE49-F238E27FC236}">
                  <a16:creationId xmlns:a16="http://schemas.microsoft.com/office/drawing/2014/main" id="{D0BDE8D3-164A-450C-ABBF-687E6D22724B}"/>
                </a:ext>
              </a:extLst>
            </p:cNvPr>
            <p:cNvSpPr/>
            <p:nvPr/>
          </p:nvSpPr>
          <p:spPr>
            <a:xfrm>
              <a:off x="3976658" y="5362459"/>
              <a:ext cx="0" cy="863600"/>
            </a:xfrm>
            <a:custGeom>
              <a:avLst/>
              <a:gdLst/>
              <a:ahLst/>
              <a:cxnLst/>
              <a:rect l="l" t="t" r="r" b="b"/>
              <a:pathLst>
                <a:path h="863600">
                  <a:moveTo>
                    <a:pt x="0" y="0"/>
                  </a:moveTo>
                  <a:lnTo>
                    <a:pt x="1" y="863599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5" name="object 54">
              <a:extLst>
                <a:ext uri="{FF2B5EF4-FFF2-40B4-BE49-F238E27FC236}">
                  <a16:creationId xmlns:a16="http://schemas.microsoft.com/office/drawing/2014/main" id="{F0B873A0-61D1-4437-93D7-D834ED82F53F}"/>
                </a:ext>
              </a:extLst>
            </p:cNvPr>
            <p:cNvSpPr/>
            <p:nvPr/>
          </p:nvSpPr>
          <p:spPr>
            <a:xfrm>
              <a:off x="3041620" y="5362460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387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86" name="object 55">
              <a:extLst>
                <a:ext uri="{FF2B5EF4-FFF2-40B4-BE49-F238E27FC236}">
                  <a16:creationId xmlns:a16="http://schemas.microsoft.com/office/drawing/2014/main" id="{6EE032F8-AC04-4428-8A51-C1D4D8EC565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3520" y="5324360"/>
              <a:ext cx="76200" cy="76200"/>
            </a:xfrm>
            <a:prstGeom prst="rect">
              <a:avLst/>
            </a:prstGeom>
          </p:spPr>
        </p:pic>
        <p:sp>
          <p:nvSpPr>
            <p:cNvPr id="87" name="object 56">
              <a:extLst>
                <a:ext uri="{FF2B5EF4-FFF2-40B4-BE49-F238E27FC236}">
                  <a16:creationId xmlns:a16="http://schemas.microsoft.com/office/drawing/2014/main" id="{12FB8922-34AD-4CDE-BF61-200804F201B2}"/>
                </a:ext>
              </a:extLst>
            </p:cNvPr>
            <p:cNvSpPr/>
            <p:nvPr/>
          </p:nvSpPr>
          <p:spPr>
            <a:xfrm>
              <a:off x="3257520" y="5362460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387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88" name="object 57">
              <a:extLst>
                <a:ext uri="{FF2B5EF4-FFF2-40B4-BE49-F238E27FC236}">
                  <a16:creationId xmlns:a16="http://schemas.microsoft.com/office/drawing/2014/main" id="{0FD29617-0D76-42CD-8341-53D1CB6DDC1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9420" y="5324360"/>
              <a:ext cx="76200" cy="76200"/>
            </a:xfrm>
            <a:prstGeom prst="rect">
              <a:avLst/>
            </a:prstGeom>
          </p:spPr>
        </p:pic>
        <p:sp>
          <p:nvSpPr>
            <p:cNvPr id="89" name="object 58">
              <a:extLst>
                <a:ext uri="{FF2B5EF4-FFF2-40B4-BE49-F238E27FC236}">
                  <a16:creationId xmlns:a16="http://schemas.microsoft.com/office/drawing/2014/main" id="{43BDBBEF-21F7-4C0F-9DE1-9EDEE306C0E5}"/>
                </a:ext>
              </a:extLst>
            </p:cNvPr>
            <p:cNvSpPr/>
            <p:nvPr/>
          </p:nvSpPr>
          <p:spPr>
            <a:xfrm>
              <a:off x="3473420" y="5362460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387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90" name="object 59">
              <a:extLst>
                <a:ext uri="{FF2B5EF4-FFF2-40B4-BE49-F238E27FC236}">
                  <a16:creationId xmlns:a16="http://schemas.microsoft.com/office/drawing/2014/main" id="{3EACE131-3999-4EE0-A55D-6523ECE41E4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35320" y="5324360"/>
              <a:ext cx="76200" cy="76200"/>
            </a:xfrm>
            <a:prstGeom prst="rect">
              <a:avLst/>
            </a:prstGeom>
          </p:spPr>
        </p:pic>
        <p:sp>
          <p:nvSpPr>
            <p:cNvPr id="91" name="object 60">
              <a:extLst>
                <a:ext uri="{FF2B5EF4-FFF2-40B4-BE49-F238E27FC236}">
                  <a16:creationId xmlns:a16="http://schemas.microsoft.com/office/drawing/2014/main" id="{DFE259C7-9853-42CF-B3ED-05DB69B72B8D}"/>
                </a:ext>
              </a:extLst>
            </p:cNvPr>
            <p:cNvSpPr/>
            <p:nvPr/>
          </p:nvSpPr>
          <p:spPr>
            <a:xfrm>
              <a:off x="3689320" y="5792673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387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92" name="object 61">
              <a:extLst>
                <a:ext uri="{FF2B5EF4-FFF2-40B4-BE49-F238E27FC236}">
                  <a16:creationId xmlns:a16="http://schemas.microsoft.com/office/drawing/2014/main" id="{0FA0B8B6-F76A-407F-8C0C-366D19899C9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51220" y="6187960"/>
              <a:ext cx="76200" cy="76200"/>
            </a:xfrm>
            <a:prstGeom prst="rect">
              <a:avLst/>
            </a:prstGeom>
          </p:spPr>
        </p:pic>
        <p:sp>
          <p:nvSpPr>
            <p:cNvPr id="93" name="object 62">
              <a:extLst>
                <a:ext uri="{FF2B5EF4-FFF2-40B4-BE49-F238E27FC236}">
                  <a16:creationId xmlns:a16="http://schemas.microsoft.com/office/drawing/2014/main" id="{2F9CF03E-C18D-4B1E-B133-F3496B2B375E}"/>
                </a:ext>
              </a:extLst>
            </p:cNvPr>
            <p:cNvSpPr/>
            <p:nvPr/>
          </p:nvSpPr>
          <p:spPr>
            <a:xfrm>
              <a:off x="3905220" y="5792673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387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94" name="object 63">
              <a:extLst>
                <a:ext uri="{FF2B5EF4-FFF2-40B4-BE49-F238E27FC236}">
                  <a16:creationId xmlns:a16="http://schemas.microsoft.com/office/drawing/2014/main" id="{5E9126C8-01B1-43EB-9BD9-9CA4685CD36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67120" y="6187960"/>
              <a:ext cx="76200" cy="76200"/>
            </a:xfrm>
            <a:prstGeom prst="rect">
              <a:avLst/>
            </a:prstGeom>
          </p:spPr>
        </p:pic>
        <p:sp>
          <p:nvSpPr>
            <p:cNvPr id="95" name="object 64">
              <a:extLst>
                <a:ext uri="{FF2B5EF4-FFF2-40B4-BE49-F238E27FC236}">
                  <a16:creationId xmlns:a16="http://schemas.microsoft.com/office/drawing/2014/main" id="{BDC3606C-0B76-4814-9A3C-E861E664758A}"/>
                </a:ext>
              </a:extLst>
            </p:cNvPr>
            <p:cNvSpPr/>
            <p:nvPr/>
          </p:nvSpPr>
          <p:spPr>
            <a:xfrm>
              <a:off x="4121120" y="5362460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387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96" name="object 65">
              <a:extLst>
                <a:ext uri="{FF2B5EF4-FFF2-40B4-BE49-F238E27FC236}">
                  <a16:creationId xmlns:a16="http://schemas.microsoft.com/office/drawing/2014/main" id="{3E2C9669-49FD-486E-8B40-239EF5F78AD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83020" y="5324360"/>
              <a:ext cx="76200" cy="76200"/>
            </a:xfrm>
            <a:prstGeom prst="rect">
              <a:avLst/>
            </a:prstGeom>
          </p:spPr>
        </p:pic>
        <p:sp>
          <p:nvSpPr>
            <p:cNvPr id="97" name="object 66">
              <a:extLst>
                <a:ext uri="{FF2B5EF4-FFF2-40B4-BE49-F238E27FC236}">
                  <a16:creationId xmlns:a16="http://schemas.microsoft.com/office/drawing/2014/main" id="{F91690D6-C96E-4723-9DBE-D32C38671994}"/>
                </a:ext>
              </a:extLst>
            </p:cNvPr>
            <p:cNvSpPr/>
            <p:nvPr/>
          </p:nvSpPr>
          <p:spPr>
            <a:xfrm>
              <a:off x="4337020" y="5362460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387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98" name="object 67">
              <a:extLst>
                <a:ext uri="{FF2B5EF4-FFF2-40B4-BE49-F238E27FC236}">
                  <a16:creationId xmlns:a16="http://schemas.microsoft.com/office/drawing/2014/main" id="{FBF8604F-D949-45CA-84B6-56279F38054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8920" y="5324360"/>
              <a:ext cx="76200" cy="76200"/>
            </a:xfrm>
            <a:prstGeom prst="rect">
              <a:avLst/>
            </a:prstGeom>
          </p:spPr>
        </p:pic>
        <p:sp>
          <p:nvSpPr>
            <p:cNvPr id="99" name="object 68">
              <a:extLst>
                <a:ext uri="{FF2B5EF4-FFF2-40B4-BE49-F238E27FC236}">
                  <a16:creationId xmlns:a16="http://schemas.microsoft.com/office/drawing/2014/main" id="{D9854A5F-ED15-4F19-A474-8D1C151AA05B}"/>
                </a:ext>
              </a:extLst>
            </p:cNvPr>
            <p:cNvSpPr/>
            <p:nvPr/>
          </p:nvSpPr>
          <p:spPr>
            <a:xfrm>
              <a:off x="4554508" y="5792673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387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00" name="object 69">
              <a:extLst>
                <a:ext uri="{FF2B5EF4-FFF2-40B4-BE49-F238E27FC236}">
                  <a16:creationId xmlns:a16="http://schemas.microsoft.com/office/drawing/2014/main" id="{2DAEBB4D-0BB7-46FF-8EB9-698508E2C07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16408" y="6187960"/>
              <a:ext cx="76200" cy="76200"/>
            </a:xfrm>
            <a:prstGeom prst="rect">
              <a:avLst/>
            </a:prstGeom>
          </p:spPr>
        </p:pic>
        <p:sp>
          <p:nvSpPr>
            <p:cNvPr id="101" name="object 70">
              <a:extLst>
                <a:ext uri="{FF2B5EF4-FFF2-40B4-BE49-F238E27FC236}">
                  <a16:creationId xmlns:a16="http://schemas.microsoft.com/office/drawing/2014/main" id="{06CE1B89-A4C7-4DA1-8078-1289FEC6A344}"/>
                </a:ext>
              </a:extLst>
            </p:cNvPr>
            <p:cNvSpPr/>
            <p:nvPr/>
          </p:nvSpPr>
          <p:spPr>
            <a:xfrm>
              <a:off x="4770408" y="5792673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387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02" name="object 71">
              <a:extLst>
                <a:ext uri="{FF2B5EF4-FFF2-40B4-BE49-F238E27FC236}">
                  <a16:creationId xmlns:a16="http://schemas.microsoft.com/office/drawing/2014/main" id="{C18F5BFA-C814-46CD-ADC3-DE427DD9F763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2308" y="6187960"/>
              <a:ext cx="76200" cy="76200"/>
            </a:xfrm>
            <a:prstGeom prst="rect">
              <a:avLst/>
            </a:prstGeom>
          </p:spPr>
        </p:pic>
        <p:sp>
          <p:nvSpPr>
            <p:cNvPr id="103" name="object 72">
              <a:extLst>
                <a:ext uri="{FF2B5EF4-FFF2-40B4-BE49-F238E27FC236}">
                  <a16:creationId xmlns:a16="http://schemas.microsoft.com/office/drawing/2014/main" id="{EBC5D4C8-E65A-464E-BE22-D16197D0515F}"/>
                </a:ext>
              </a:extLst>
            </p:cNvPr>
            <p:cNvSpPr/>
            <p:nvPr/>
          </p:nvSpPr>
          <p:spPr>
            <a:xfrm>
              <a:off x="4986308" y="5362460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387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04" name="object 73">
              <a:extLst>
                <a:ext uri="{FF2B5EF4-FFF2-40B4-BE49-F238E27FC236}">
                  <a16:creationId xmlns:a16="http://schemas.microsoft.com/office/drawing/2014/main" id="{1FB6B477-B7B7-4C38-A100-90C34FC86D4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48208" y="5324360"/>
              <a:ext cx="76200" cy="76200"/>
            </a:xfrm>
            <a:prstGeom prst="rect">
              <a:avLst/>
            </a:prstGeom>
          </p:spPr>
        </p:pic>
        <p:sp>
          <p:nvSpPr>
            <p:cNvPr id="105" name="object 74">
              <a:extLst>
                <a:ext uri="{FF2B5EF4-FFF2-40B4-BE49-F238E27FC236}">
                  <a16:creationId xmlns:a16="http://schemas.microsoft.com/office/drawing/2014/main" id="{3DF1DCA1-F99D-4CB8-B3C4-2778D4A5466F}"/>
                </a:ext>
              </a:extLst>
            </p:cNvPr>
            <p:cNvSpPr/>
            <p:nvPr/>
          </p:nvSpPr>
          <p:spPr>
            <a:xfrm>
              <a:off x="5202208" y="5362460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387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06" name="object 75">
              <a:extLst>
                <a:ext uri="{FF2B5EF4-FFF2-40B4-BE49-F238E27FC236}">
                  <a16:creationId xmlns:a16="http://schemas.microsoft.com/office/drawing/2014/main" id="{5CE6901B-6EA8-4FA9-9FBB-F6C6EEBBEB6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64108" y="5324360"/>
              <a:ext cx="76200" cy="76200"/>
            </a:xfrm>
            <a:prstGeom prst="rect">
              <a:avLst/>
            </a:prstGeom>
          </p:spPr>
        </p:pic>
        <p:sp>
          <p:nvSpPr>
            <p:cNvPr id="107" name="object 76">
              <a:extLst>
                <a:ext uri="{FF2B5EF4-FFF2-40B4-BE49-F238E27FC236}">
                  <a16:creationId xmlns:a16="http://schemas.microsoft.com/office/drawing/2014/main" id="{A9B48ABE-73CE-4506-9F56-452184798380}"/>
                </a:ext>
              </a:extLst>
            </p:cNvPr>
            <p:cNvSpPr/>
            <p:nvPr/>
          </p:nvSpPr>
          <p:spPr>
            <a:xfrm>
              <a:off x="5418108" y="5362460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387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08" name="object 77">
              <a:extLst>
                <a:ext uri="{FF2B5EF4-FFF2-40B4-BE49-F238E27FC236}">
                  <a16:creationId xmlns:a16="http://schemas.microsoft.com/office/drawing/2014/main" id="{6B57B62F-D8FE-468E-B17A-D9B60CB8B2D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0008" y="5324360"/>
              <a:ext cx="76200" cy="76200"/>
            </a:xfrm>
            <a:prstGeom prst="rect">
              <a:avLst/>
            </a:prstGeom>
          </p:spPr>
        </p:pic>
        <p:sp>
          <p:nvSpPr>
            <p:cNvPr id="109" name="object 78">
              <a:extLst>
                <a:ext uri="{FF2B5EF4-FFF2-40B4-BE49-F238E27FC236}">
                  <a16:creationId xmlns:a16="http://schemas.microsoft.com/office/drawing/2014/main" id="{2F2ACC90-13E1-48F4-A930-BAA4FA8EBFDA}"/>
                </a:ext>
              </a:extLst>
            </p:cNvPr>
            <p:cNvSpPr/>
            <p:nvPr/>
          </p:nvSpPr>
          <p:spPr>
            <a:xfrm>
              <a:off x="5634008" y="5794259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387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10" name="object 79">
              <a:extLst>
                <a:ext uri="{FF2B5EF4-FFF2-40B4-BE49-F238E27FC236}">
                  <a16:creationId xmlns:a16="http://schemas.microsoft.com/office/drawing/2014/main" id="{616FF7FA-0BE3-4CD0-B6FE-E844C570952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95908" y="6189546"/>
              <a:ext cx="76200" cy="76200"/>
            </a:xfrm>
            <a:prstGeom prst="rect">
              <a:avLst/>
            </a:prstGeom>
          </p:spPr>
        </p:pic>
        <p:sp>
          <p:nvSpPr>
            <p:cNvPr id="111" name="object 80">
              <a:extLst>
                <a:ext uri="{FF2B5EF4-FFF2-40B4-BE49-F238E27FC236}">
                  <a16:creationId xmlns:a16="http://schemas.microsoft.com/office/drawing/2014/main" id="{15C18B20-74BA-4571-A3BB-8CF623B1A0F1}"/>
                </a:ext>
              </a:extLst>
            </p:cNvPr>
            <p:cNvSpPr/>
            <p:nvPr/>
          </p:nvSpPr>
          <p:spPr>
            <a:xfrm>
              <a:off x="5849908" y="5794259"/>
              <a:ext cx="0" cy="433705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387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pic>
          <p:nvPicPr>
            <p:cNvPr id="112" name="object 81">
              <a:extLst>
                <a:ext uri="{FF2B5EF4-FFF2-40B4-BE49-F238E27FC236}">
                  <a16:creationId xmlns:a16="http://schemas.microsoft.com/office/drawing/2014/main" id="{6972DCD9-9DEC-4873-9869-BBF46DE6774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1808" y="6189546"/>
              <a:ext cx="76200" cy="76200"/>
            </a:xfrm>
            <a:prstGeom prst="rect">
              <a:avLst/>
            </a:prstGeom>
          </p:spPr>
        </p:pic>
        <p:sp>
          <p:nvSpPr>
            <p:cNvPr id="113" name="object 82">
              <a:extLst>
                <a:ext uri="{FF2B5EF4-FFF2-40B4-BE49-F238E27FC236}">
                  <a16:creationId xmlns:a16="http://schemas.microsoft.com/office/drawing/2014/main" id="{5CEB8890-BA5D-4030-8269-7713632371EB}"/>
                </a:ext>
              </a:extLst>
            </p:cNvPr>
            <p:cNvSpPr/>
            <p:nvPr/>
          </p:nvSpPr>
          <p:spPr>
            <a:xfrm>
              <a:off x="3976658" y="5362459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503237" y="0"/>
                  </a:lnTo>
                </a:path>
              </a:pathLst>
            </a:custGeom>
            <a:ln w="1269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4" name="object 83">
              <a:extLst>
                <a:ext uri="{FF2B5EF4-FFF2-40B4-BE49-F238E27FC236}">
                  <a16:creationId xmlns:a16="http://schemas.microsoft.com/office/drawing/2014/main" id="{B35AD1E8-9038-4257-B5F3-E8CE04C30066}"/>
                </a:ext>
              </a:extLst>
            </p:cNvPr>
            <p:cNvSpPr/>
            <p:nvPr/>
          </p:nvSpPr>
          <p:spPr>
            <a:xfrm>
              <a:off x="4481483" y="6226059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503237" y="0"/>
                  </a:lnTo>
                </a:path>
              </a:pathLst>
            </a:custGeom>
            <a:ln w="1269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5" name="object 84">
              <a:extLst>
                <a:ext uri="{FF2B5EF4-FFF2-40B4-BE49-F238E27FC236}">
                  <a16:creationId xmlns:a16="http://schemas.microsoft.com/office/drawing/2014/main" id="{90072F20-3ADD-4024-BEDF-4FDC1E5E950F}"/>
                </a:ext>
              </a:extLst>
            </p:cNvPr>
            <p:cNvSpPr/>
            <p:nvPr/>
          </p:nvSpPr>
          <p:spPr>
            <a:xfrm>
              <a:off x="4479895" y="5362459"/>
              <a:ext cx="0" cy="863600"/>
            </a:xfrm>
            <a:custGeom>
              <a:avLst/>
              <a:gdLst/>
              <a:ahLst/>
              <a:cxnLst/>
              <a:rect l="l" t="t" r="r" b="b"/>
              <a:pathLst>
                <a:path h="863600">
                  <a:moveTo>
                    <a:pt x="0" y="0"/>
                  </a:moveTo>
                  <a:lnTo>
                    <a:pt x="1" y="863599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6" name="object 85">
              <a:extLst>
                <a:ext uri="{FF2B5EF4-FFF2-40B4-BE49-F238E27FC236}">
                  <a16:creationId xmlns:a16="http://schemas.microsoft.com/office/drawing/2014/main" id="{B6AC41E7-5758-4BFA-AC3A-A31CCA2C2BFE}"/>
                </a:ext>
              </a:extLst>
            </p:cNvPr>
            <p:cNvSpPr/>
            <p:nvPr/>
          </p:nvSpPr>
          <p:spPr>
            <a:xfrm>
              <a:off x="4984720" y="5362459"/>
              <a:ext cx="0" cy="863600"/>
            </a:xfrm>
            <a:custGeom>
              <a:avLst/>
              <a:gdLst/>
              <a:ahLst/>
              <a:cxnLst/>
              <a:rect l="l" t="t" r="r" b="b"/>
              <a:pathLst>
                <a:path h="863600">
                  <a:moveTo>
                    <a:pt x="0" y="0"/>
                  </a:moveTo>
                  <a:lnTo>
                    <a:pt x="1" y="863599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7" name="object 86">
              <a:extLst>
                <a:ext uri="{FF2B5EF4-FFF2-40B4-BE49-F238E27FC236}">
                  <a16:creationId xmlns:a16="http://schemas.microsoft.com/office/drawing/2014/main" id="{27B7024B-E3E9-4E01-89C6-FFF0C870398D}"/>
                </a:ext>
              </a:extLst>
            </p:cNvPr>
            <p:cNvSpPr/>
            <p:nvPr/>
          </p:nvSpPr>
          <p:spPr>
            <a:xfrm>
              <a:off x="4984720" y="5362459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503236" y="0"/>
                  </a:lnTo>
                </a:path>
              </a:pathLst>
            </a:custGeom>
            <a:ln w="1269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8" name="object 87">
              <a:extLst>
                <a:ext uri="{FF2B5EF4-FFF2-40B4-BE49-F238E27FC236}">
                  <a16:creationId xmlns:a16="http://schemas.microsoft.com/office/drawing/2014/main" id="{6CEEDFF7-B42D-46B0-B7FC-C98C14E32D63}"/>
                </a:ext>
              </a:extLst>
            </p:cNvPr>
            <p:cNvSpPr/>
            <p:nvPr/>
          </p:nvSpPr>
          <p:spPr>
            <a:xfrm>
              <a:off x="5489545" y="6226059"/>
              <a:ext cx="503555" cy="0"/>
            </a:xfrm>
            <a:custGeom>
              <a:avLst/>
              <a:gdLst/>
              <a:ahLst/>
              <a:cxnLst/>
              <a:rect l="l" t="t" r="r" b="b"/>
              <a:pathLst>
                <a:path w="503554">
                  <a:moveTo>
                    <a:pt x="0" y="0"/>
                  </a:moveTo>
                  <a:lnTo>
                    <a:pt x="503236" y="0"/>
                  </a:lnTo>
                </a:path>
              </a:pathLst>
            </a:custGeom>
            <a:ln w="1269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9" name="object 88">
              <a:extLst>
                <a:ext uri="{FF2B5EF4-FFF2-40B4-BE49-F238E27FC236}">
                  <a16:creationId xmlns:a16="http://schemas.microsoft.com/office/drawing/2014/main" id="{796ECE8B-256F-41CF-8A49-E46F23C6EC6A}"/>
                </a:ext>
              </a:extLst>
            </p:cNvPr>
            <p:cNvSpPr/>
            <p:nvPr/>
          </p:nvSpPr>
          <p:spPr>
            <a:xfrm>
              <a:off x="5487958" y="5362459"/>
              <a:ext cx="0" cy="863600"/>
            </a:xfrm>
            <a:custGeom>
              <a:avLst/>
              <a:gdLst/>
              <a:ahLst/>
              <a:cxnLst/>
              <a:rect l="l" t="t" r="r" b="b"/>
              <a:pathLst>
                <a:path h="863600">
                  <a:moveTo>
                    <a:pt x="0" y="0"/>
                  </a:moveTo>
                  <a:lnTo>
                    <a:pt x="1" y="863599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0" name="object 89">
              <a:extLst>
                <a:ext uri="{FF2B5EF4-FFF2-40B4-BE49-F238E27FC236}">
                  <a16:creationId xmlns:a16="http://schemas.microsoft.com/office/drawing/2014/main" id="{64F3F1F7-74A3-4C3C-B439-EEDE05D29575}"/>
                </a:ext>
              </a:extLst>
            </p:cNvPr>
            <p:cNvSpPr/>
            <p:nvPr/>
          </p:nvSpPr>
          <p:spPr>
            <a:xfrm>
              <a:off x="5992783" y="5362459"/>
              <a:ext cx="0" cy="863600"/>
            </a:xfrm>
            <a:custGeom>
              <a:avLst/>
              <a:gdLst/>
              <a:ahLst/>
              <a:cxnLst/>
              <a:rect l="l" t="t" r="r" b="b"/>
              <a:pathLst>
                <a:path h="863600">
                  <a:moveTo>
                    <a:pt x="0" y="0"/>
                  </a:moveTo>
                  <a:lnTo>
                    <a:pt x="1" y="863599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</p:spTree>
  </p:cSld>
  <p:clrMapOvr>
    <a:masterClrMapping/>
  </p:clrMapOvr>
  <p:transition spd="med"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862" y="325806"/>
            <a:ext cx="2274651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969540"/>
              </p:ext>
            </p:extLst>
          </p:nvPr>
        </p:nvGraphicFramePr>
        <p:xfrm>
          <a:off x="2426174" y="1351723"/>
          <a:ext cx="6456222" cy="43924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2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20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2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63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379095" marR="225425" indent="-139700">
                        <a:lnSpc>
                          <a:spcPct val="150000"/>
                        </a:lnSpc>
                      </a:pP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Signal</a:t>
                      </a:r>
                      <a:r>
                        <a:rPr sz="1500" spc="-5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amplitude/ </a:t>
                      </a:r>
                      <a:r>
                        <a:rPr sz="1500" spc="-43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1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Time</a:t>
                      </a:r>
                      <a:r>
                        <a:rPr sz="1500" spc="-2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1500" spc="-2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space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729" marB="0">
                    <a:lnR w="12700">
                      <a:solidFill>
                        <a:srgbClr val="000099"/>
                      </a:solidFill>
                      <a:prstDash val="solid"/>
                    </a:lnR>
                    <a:lnB w="127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9685" algn="ctr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Real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99"/>
                      </a:solidFill>
                      <a:prstDash val="solid"/>
                    </a:lnL>
                    <a:lnR w="12700">
                      <a:solidFill>
                        <a:srgbClr val="000099"/>
                      </a:solidFill>
                      <a:prstDash val="solid"/>
                    </a:lnR>
                    <a:lnB w="127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Integer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99"/>
                      </a:solidFill>
                      <a:prstDash val="solid"/>
                    </a:lnL>
                    <a:lnB w="1270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52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9685" algn="ctr">
                        <a:lnSpc>
                          <a:spcPct val="100000"/>
                        </a:lnSpc>
                      </a:pP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Real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99"/>
                      </a:solidFill>
                      <a:prstDash val="solid"/>
                    </a:lnR>
                    <a:lnT w="12700">
                      <a:solidFill>
                        <a:srgbClr val="000099"/>
                      </a:solidFill>
                      <a:prstDash val="solid"/>
                    </a:lnT>
                    <a:lnB w="127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75590" marR="267970" indent="422909">
                        <a:lnSpc>
                          <a:spcPct val="150000"/>
                        </a:lnSpc>
                      </a:pP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Analog </a:t>
                      </a:r>
                      <a:r>
                        <a:rPr sz="1500" spc="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Con</a:t>
                      </a:r>
                      <a:r>
                        <a:rPr sz="1500" spc="-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inuous-</a:t>
                      </a:r>
                      <a:r>
                        <a:rPr sz="1500" spc="-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ime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2305" marB="0">
                    <a:lnL w="12700">
                      <a:solidFill>
                        <a:srgbClr val="000099"/>
                      </a:solidFill>
                      <a:prstDash val="solid"/>
                    </a:lnL>
                    <a:lnR w="12700">
                      <a:solidFill>
                        <a:srgbClr val="000099"/>
                      </a:solidFill>
                      <a:prstDash val="solid"/>
                    </a:lnR>
                    <a:lnT w="12700">
                      <a:solidFill>
                        <a:srgbClr val="000099"/>
                      </a:solidFill>
                      <a:prstDash val="solid"/>
                    </a:lnT>
                    <a:lnB w="12700">
                      <a:solidFill>
                        <a:srgbClr val="0000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84480" marR="259715" indent="428625">
                        <a:lnSpc>
                          <a:spcPct val="150000"/>
                        </a:lnSpc>
                      </a:pPr>
                      <a:r>
                        <a:rPr sz="1500" spc="-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Digital </a:t>
                      </a: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 Con</a:t>
                      </a:r>
                      <a:r>
                        <a:rPr sz="1500" spc="-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inuous-</a:t>
                      </a:r>
                      <a:r>
                        <a:rPr sz="1500" spc="-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ime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2305" marB="0">
                    <a:lnL w="12700">
                      <a:solidFill>
                        <a:srgbClr val="000099"/>
                      </a:solidFill>
                      <a:prstDash val="solid"/>
                    </a:lnL>
                    <a:lnT w="12700">
                      <a:solidFill>
                        <a:srgbClr val="000099"/>
                      </a:solidFill>
                      <a:prstDash val="solid"/>
                    </a:lnT>
                    <a:lnB w="12700">
                      <a:solidFill>
                        <a:srgbClr val="00009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3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spc="-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Integer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99"/>
                      </a:solidFill>
                      <a:prstDash val="solid"/>
                    </a:lnR>
                    <a:lnT w="12700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25450" marR="401955" indent="281940">
                        <a:lnSpc>
                          <a:spcPct val="150000"/>
                        </a:lnSpc>
                      </a:pP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Analog </a:t>
                      </a:r>
                      <a:r>
                        <a:rPr sz="1500" spc="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Discre</a:t>
                      </a:r>
                      <a:r>
                        <a:rPr sz="1500" spc="-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e-</a:t>
                      </a:r>
                      <a:r>
                        <a:rPr sz="1500" spc="-5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500" dirty="0">
                          <a:solidFill>
                            <a:srgbClr val="3333FF"/>
                          </a:solidFill>
                          <a:latin typeface="Arial MT"/>
                          <a:cs typeface="Arial MT"/>
                        </a:rPr>
                        <a:t>ime</a:t>
                      </a:r>
                      <a:endParaRPr sz="1500">
                        <a:latin typeface="Arial MT"/>
                        <a:cs typeface="Arial MT"/>
                      </a:endParaRPr>
                    </a:p>
                  </a:txBody>
                  <a:tcPr marL="0" marR="0" marT="1729" marB="0">
                    <a:lnL w="12700">
                      <a:solidFill>
                        <a:srgbClr val="000099"/>
                      </a:solidFill>
                      <a:prstDash val="solid"/>
                    </a:lnL>
                    <a:lnR w="12700">
                      <a:solidFill>
                        <a:srgbClr val="000099"/>
                      </a:solidFill>
                      <a:prstDash val="solid"/>
                    </a:lnR>
                    <a:lnT w="12700">
                      <a:solidFill>
                        <a:srgbClr val="00009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  <a:p>
                      <a:pPr marL="427990" marR="410209" indent="309880">
                        <a:lnSpc>
                          <a:spcPct val="150000"/>
                        </a:lnSpc>
                      </a:pPr>
                      <a:r>
                        <a:rPr sz="1500" dirty="0">
                          <a:solidFill>
                            <a:srgbClr val="FF3300"/>
                          </a:solidFill>
                          <a:latin typeface="Arial MT"/>
                          <a:cs typeface="Arial MT"/>
                        </a:rPr>
                        <a:t>Digital </a:t>
                      </a:r>
                      <a:r>
                        <a:rPr sz="1500" spc="5" dirty="0">
                          <a:solidFill>
                            <a:srgbClr val="FF33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rgbClr val="FF3300"/>
                          </a:solidFill>
                          <a:latin typeface="Arial MT"/>
                          <a:cs typeface="Arial MT"/>
                        </a:rPr>
                        <a:t>Discrete</a:t>
                      </a:r>
                      <a:r>
                        <a:rPr sz="1500" spc="-50" dirty="0">
                          <a:solidFill>
                            <a:srgbClr val="FF330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500" spc="-5" dirty="0">
                          <a:solidFill>
                            <a:srgbClr val="FF3300"/>
                          </a:solidFill>
                          <a:latin typeface="Arial MT"/>
                          <a:cs typeface="Arial MT"/>
                        </a:rPr>
                        <a:t>time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1729" marB="0">
                    <a:lnL w="12700">
                      <a:solidFill>
                        <a:srgbClr val="000099"/>
                      </a:solidFill>
                      <a:prstDash val="solid"/>
                    </a:lnL>
                    <a:lnT w="12700">
                      <a:solidFill>
                        <a:srgbClr val="00009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3222" y="375416"/>
            <a:ext cx="4738465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Periodic</a:t>
            </a:r>
            <a:r>
              <a:rPr spc="-50" dirty="0"/>
              <a:t> </a:t>
            </a: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Aperiodic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9275" y="1273988"/>
            <a:ext cx="11093449" cy="3859449"/>
          </a:xfrm>
          <a:prstGeom prst="rect">
            <a:avLst/>
          </a:prstGeom>
        </p:spPr>
        <p:txBody>
          <a:bodyPr vert="horz" wrap="square" lIns="0" tIns="136584" rIns="0" bIns="0" rtlCol="0">
            <a:spAutoFit/>
          </a:bodyPr>
          <a:lstStyle/>
          <a:p>
            <a:pPr marL="380375" indent="-311216">
              <a:spcBef>
                <a:spcPts val="1076"/>
              </a:spcBef>
              <a:buChar char="•"/>
              <a:tabLst>
                <a:tab pos="379799" algn="l"/>
                <a:tab pos="380375" algn="l"/>
              </a:tabLst>
            </a:pP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A signal</a:t>
            </a:r>
            <a:r>
              <a:rPr sz="2000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f(t)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is </a:t>
            </a:r>
            <a:r>
              <a:rPr sz="2000" i="1" dirty="0">
                <a:solidFill>
                  <a:srgbClr val="3333FF"/>
                </a:solidFill>
                <a:latin typeface="Arial"/>
                <a:cs typeface="Arial"/>
              </a:rPr>
              <a:t>periodic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if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 there</a:t>
            </a:r>
            <a:r>
              <a:rPr sz="2000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exists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 a 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positive</a:t>
            </a:r>
            <a:r>
              <a:rPr sz="2000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constant T</a:t>
            </a:r>
            <a:r>
              <a:rPr sz="2000" spc="-6" baseline="-20833" dirty="0">
                <a:solidFill>
                  <a:srgbClr val="4353FF"/>
                </a:solidFill>
                <a:latin typeface="Arial MT"/>
                <a:cs typeface="Arial MT"/>
              </a:rPr>
              <a:t>0</a:t>
            </a:r>
            <a:r>
              <a:rPr sz="2000" spc="231" baseline="-20833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such</a:t>
            </a:r>
            <a:r>
              <a:rPr sz="2000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that</a:t>
            </a:r>
            <a:endParaRPr sz="2000" dirty="0">
              <a:latin typeface="Arial MT"/>
              <a:cs typeface="Arial MT"/>
            </a:endParaRPr>
          </a:p>
          <a:p>
            <a:pPr marR="593039" algn="ctr">
              <a:spcBef>
                <a:spcPts val="1125"/>
              </a:spcBef>
              <a:tabLst>
                <a:tab pos="1850583" algn="l"/>
              </a:tabLst>
            </a:pPr>
            <a:r>
              <a:rPr sz="2000" i="1" spc="-5" dirty="0">
                <a:latin typeface="Times New Roman"/>
                <a:cs typeface="Times New Roman"/>
              </a:rPr>
              <a:t>f</a:t>
            </a:r>
            <a:r>
              <a:rPr sz="2000" i="1" spc="-41" dirty="0">
                <a:latin typeface="Times New Roman"/>
                <a:cs typeface="Times New Roman"/>
              </a:rPr>
              <a:t> </a:t>
            </a:r>
            <a:r>
              <a:rPr sz="2000" spc="-14" dirty="0">
                <a:latin typeface="Times New Roman"/>
                <a:cs typeface="Times New Roman"/>
              </a:rPr>
              <a:t>(</a:t>
            </a:r>
            <a:r>
              <a:rPr sz="2000" i="1" spc="-14" dirty="0">
                <a:latin typeface="Times New Roman"/>
                <a:cs typeface="Times New Roman"/>
              </a:rPr>
              <a:t>t</a:t>
            </a:r>
            <a:r>
              <a:rPr sz="2000" i="1" spc="-5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Symbol"/>
              </a:rPr>
              <a:t>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i="1" spc="-64" dirty="0">
                <a:latin typeface="Times New Roman"/>
                <a:cs typeface="Times New Roman"/>
              </a:rPr>
              <a:t>T</a:t>
            </a:r>
            <a:r>
              <a:rPr sz="2000" spc="-94" baseline="-26570" dirty="0">
                <a:latin typeface="Times New Roman"/>
                <a:cs typeface="Times New Roman"/>
              </a:rPr>
              <a:t>0 </a:t>
            </a:r>
            <a:r>
              <a:rPr sz="2000" spc="-5" dirty="0">
                <a:latin typeface="Times New Roman"/>
                <a:cs typeface="Times New Roman"/>
              </a:rPr>
              <a:t>)</a:t>
            </a:r>
            <a:r>
              <a:rPr sz="2000" spc="-5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Symbol"/>
              </a:rPr>
              <a:t></a:t>
            </a:r>
            <a:r>
              <a:rPr sz="2000" spc="277" dirty="0">
                <a:latin typeface="Times New Roman"/>
                <a:cs typeface="Times New Roman"/>
              </a:rPr>
              <a:t> </a:t>
            </a:r>
            <a:r>
              <a:rPr sz="2000" i="1" spc="-5" dirty="0">
                <a:latin typeface="Times New Roman"/>
                <a:cs typeface="Times New Roman"/>
              </a:rPr>
              <a:t>f</a:t>
            </a:r>
            <a:r>
              <a:rPr sz="2000" i="1" spc="-41" dirty="0">
                <a:latin typeface="Times New Roman"/>
                <a:cs typeface="Times New Roman"/>
              </a:rPr>
              <a:t> </a:t>
            </a:r>
            <a:r>
              <a:rPr sz="2000" spc="27" dirty="0">
                <a:latin typeface="Times New Roman"/>
                <a:cs typeface="Times New Roman"/>
              </a:rPr>
              <a:t>(</a:t>
            </a:r>
            <a:r>
              <a:rPr sz="2000" i="1" spc="27" dirty="0">
                <a:latin typeface="Times New Roman"/>
                <a:cs typeface="Times New Roman"/>
              </a:rPr>
              <a:t>t</a:t>
            </a:r>
            <a:r>
              <a:rPr sz="2000" spc="27" dirty="0">
                <a:latin typeface="Times New Roman"/>
                <a:cs typeface="Times New Roman"/>
              </a:rPr>
              <a:t>)	</a:t>
            </a:r>
            <a:r>
              <a:rPr sz="2000" spc="-32" dirty="0">
                <a:latin typeface="Symbol"/>
                <a:cs typeface="Symbol"/>
              </a:rPr>
              <a:t></a:t>
            </a:r>
            <a:r>
              <a:rPr sz="2000" i="1" spc="-32" dirty="0">
                <a:latin typeface="Times New Roman"/>
                <a:cs typeface="Times New Roman"/>
              </a:rPr>
              <a:t>t</a:t>
            </a:r>
            <a:endParaRPr sz="2000" dirty="0">
              <a:latin typeface="Times New Roman"/>
              <a:cs typeface="Times New Roman"/>
            </a:endParaRPr>
          </a:p>
          <a:p>
            <a:pPr>
              <a:spcBef>
                <a:spcPts val="18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737121" marR="459332" lvl="1" indent="-253583">
              <a:buChar char="–"/>
              <a:tabLst>
                <a:tab pos="742884" algn="l"/>
                <a:tab pos="743461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9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smallest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value of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</a:t>
            </a:r>
            <a:r>
              <a:rPr sz="2000" baseline="-21164" dirty="0">
                <a:latin typeface="Arial MT"/>
                <a:cs typeface="Arial MT"/>
              </a:rPr>
              <a:t>0</a:t>
            </a:r>
            <a:r>
              <a:rPr sz="2000" spc="204" baseline="-2116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which </a:t>
            </a:r>
            <a:r>
              <a:rPr sz="2000" spc="-5" dirty="0">
                <a:latin typeface="Arial MT"/>
                <a:cs typeface="Arial MT"/>
              </a:rPr>
              <a:t>satisfies </a:t>
            </a:r>
            <a:r>
              <a:rPr sz="2000" dirty="0">
                <a:latin typeface="Arial MT"/>
                <a:cs typeface="Arial MT"/>
              </a:rPr>
              <a:t>such </a:t>
            </a:r>
            <a:r>
              <a:rPr sz="2000" spc="-5" dirty="0">
                <a:latin typeface="Arial MT"/>
                <a:cs typeface="Arial MT"/>
              </a:rPr>
              <a:t>relation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said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i="1" dirty="0">
                <a:latin typeface="Arial"/>
                <a:cs typeface="Arial"/>
              </a:rPr>
              <a:t>period</a:t>
            </a:r>
            <a:r>
              <a:rPr sz="2000" i="1" spc="-5" dirty="0">
                <a:latin typeface="Arial"/>
                <a:cs typeface="Arial"/>
              </a:rPr>
              <a:t> </a:t>
            </a:r>
            <a:r>
              <a:rPr sz="2000" spc="-5" dirty="0">
                <a:latin typeface="Arial MT"/>
                <a:cs typeface="Arial MT"/>
              </a:rPr>
              <a:t>of </a:t>
            </a:r>
            <a:r>
              <a:rPr sz="2000" dirty="0">
                <a:latin typeface="Arial MT"/>
                <a:cs typeface="Arial MT"/>
              </a:rPr>
              <a:t>the </a:t>
            </a:r>
            <a:r>
              <a:rPr sz="2000" spc="-39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function f(t)</a:t>
            </a:r>
            <a:endParaRPr sz="2000" dirty="0">
              <a:latin typeface="Arial MT"/>
              <a:cs typeface="Arial MT"/>
            </a:endParaRPr>
          </a:p>
          <a:p>
            <a:pPr marL="737121" marR="96823" lvl="1" indent="-253583">
              <a:lnSpc>
                <a:spcPct val="104800"/>
              </a:lnSpc>
              <a:spcBef>
                <a:spcPts val="427"/>
              </a:spcBef>
              <a:buChar char="–"/>
              <a:tabLst>
                <a:tab pos="742884" algn="l"/>
                <a:tab pos="743461" algn="l"/>
              </a:tabLst>
            </a:pPr>
            <a:r>
              <a:rPr sz="2000" dirty="0">
                <a:latin typeface="Arial MT"/>
                <a:cs typeface="Arial MT"/>
              </a:rPr>
              <a:t>A periodic signal remains unchanged when </a:t>
            </a:r>
            <a:r>
              <a:rPr sz="2000" i="1" spc="-5" dirty="0">
                <a:latin typeface="Arial"/>
                <a:cs typeface="Arial"/>
              </a:rPr>
              <a:t>time-shifted </a:t>
            </a:r>
            <a:r>
              <a:rPr sz="2000" dirty="0">
                <a:latin typeface="Arial MT"/>
                <a:cs typeface="Arial MT"/>
              </a:rPr>
              <a:t>of </a:t>
            </a:r>
            <a:r>
              <a:rPr sz="2000" spc="-5" dirty="0">
                <a:latin typeface="Arial MT"/>
                <a:cs typeface="Arial MT"/>
              </a:rPr>
              <a:t>integer multiples </a:t>
            </a:r>
            <a:r>
              <a:rPr sz="2000" dirty="0">
                <a:latin typeface="Arial MT"/>
                <a:cs typeface="Arial MT"/>
              </a:rPr>
              <a:t>of </a:t>
            </a:r>
            <a:r>
              <a:rPr sz="2000" spc="-5" dirty="0">
                <a:latin typeface="Arial MT"/>
                <a:cs typeface="Arial MT"/>
              </a:rPr>
              <a:t>the </a:t>
            </a:r>
            <a:r>
              <a:rPr sz="2000" spc="-39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period</a:t>
            </a:r>
          </a:p>
          <a:p>
            <a:pPr marL="743461" lvl="1" indent="-259347">
              <a:spcBef>
                <a:spcPts val="517"/>
              </a:spcBef>
              <a:buChar char="–"/>
              <a:tabLst>
                <a:tab pos="742884" algn="l"/>
                <a:tab pos="743461" algn="l"/>
              </a:tabLst>
            </a:pPr>
            <a:r>
              <a:rPr sz="2000" spc="-5" dirty="0">
                <a:latin typeface="Arial MT"/>
                <a:cs typeface="Arial MT"/>
              </a:rPr>
              <a:t>Therefore,</a:t>
            </a:r>
            <a:r>
              <a:rPr sz="2000" dirty="0">
                <a:latin typeface="Arial MT"/>
                <a:cs typeface="Arial MT"/>
              </a:rPr>
              <a:t> by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definition,</a:t>
            </a:r>
            <a:r>
              <a:rPr sz="2000" dirty="0">
                <a:latin typeface="Arial MT"/>
                <a:cs typeface="Arial MT"/>
              </a:rPr>
              <a:t> it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starts</a:t>
            </a:r>
            <a:r>
              <a:rPr sz="2000" dirty="0">
                <a:latin typeface="Arial MT"/>
                <a:cs typeface="Arial MT"/>
              </a:rPr>
              <a:t> at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minus </a:t>
            </a:r>
            <a:r>
              <a:rPr sz="2000" spc="-5" dirty="0">
                <a:latin typeface="Arial MT"/>
                <a:cs typeface="Arial MT"/>
              </a:rPr>
              <a:t>infinity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lasts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forever</a:t>
            </a:r>
            <a:endParaRPr sz="2000" dirty="0">
              <a:latin typeface="Arial MT"/>
              <a:cs typeface="Arial MT"/>
            </a:endParaRPr>
          </a:p>
          <a:p>
            <a:pPr marL="2549666">
              <a:spcBef>
                <a:spcPts val="381"/>
              </a:spcBef>
              <a:tabLst>
                <a:tab pos="4009500" algn="l"/>
              </a:tabLst>
            </a:pPr>
            <a:r>
              <a:rPr sz="2000" spc="-5" dirty="0">
                <a:latin typeface="Symbol"/>
                <a:cs typeface="Symbol"/>
              </a:rPr>
              <a:t></a:t>
            </a:r>
            <a:r>
              <a:rPr sz="2000" spc="14" dirty="0">
                <a:latin typeface="Symbol"/>
                <a:cs typeface="Symbol"/>
              </a:rPr>
              <a:t></a:t>
            </a:r>
            <a:r>
              <a:rPr sz="2000" spc="-59" dirty="0">
                <a:latin typeface="Times New Roman"/>
                <a:cs typeface="Times New Roman"/>
              </a:rPr>
              <a:t> </a:t>
            </a:r>
            <a:r>
              <a:rPr sz="2000" spc="9" dirty="0">
                <a:latin typeface="Symbol"/>
                <a:cs typeface="Symbol"/>
              </a:rPr>
              <a:t>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2000" i="1" spc="27" dirty="0">
                <a:latin typeface="Times New Roman"/>
                <a:cs typeface="Times New Roman"/>
              </a:rPr>
              <a:t> </a:t>
            </a:r>
            <a:r>
              <a:rPr sz="2000" spc="9" dirty="0">
                <a:latin typeface="Symbol"/>
                <a:cs typeface="Symbol"/>
              </a:rPr>
              <a:t></a:t>
            </a:r>
            <a:r>
              <a:rPr sz="2000" spc="-4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Symbol"/>
              </a:rPr>
              <a:t></a:t>
            </a:r>
            <a:r>
              <a:rPr sz="2000" spc="14" dirty="0">
                <a:latin typeface="Symbol"/>
                <a:cs typeface="Symbol"/>
              </a:rPr>
              <a:t>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i="1" spc="5" dirty="0">
                <a:latin typeface="Times New Roman"/>
                <a:cs typeface="Times New Roman"/>
              </a:rPr>
              <a:t>t</a:t>
            </a:r>
            <a:r>
              <a:rPr sz="2000" i="1" spc="-145" dirty="0">
                <a:latin typeface="Times New Roman"/>
                <a:cs typeface="Times New Roman"/>
              </a:rPr>
              <a:t> </a:t>
            </a:r>
            <a:r>
              <a:rPr sz="2000" spc="14" dirty="0">
                <a:latin typeface="Symbol"/>
                <a:cs typeface="Symbol"/>
              </a:rPr>
              <a:t></a:t>
            </a:r>
            <a:r>
              <a:rPr sz="2000" spc="-218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Cambria"/>
                <a:cs typeface="Cambria"/>
              </a:rPr>
              <a:t>°</a:t>
            </a:r>
            <a:endParaRPr sz="2000" dirty="0">
              <a:latin typeface="Cambria"/>
              <a:cs typeface="Cambria"/>
            </a:endParaRPr>
          </a:p>
          <a:p>
            <a:pPr marL="2549666">
              <a:spcBef>
                <a:spcPts val="581"/>
              </a:spcBef>
              <a:tabLst>
                <a:tab pos="4063098" algn="l"/>
              </a:tabLst>
            </a:pPr>
            <a:r>
              <a:rPr sz="2000" spc="-5" dirty="0">
                <a:latin typeface="Symbol"/>
                <a:cs typeface="Symbol"/>
              </a:rPr>
              <a:t></a:t>
            </a:r>
            <a:r>
              <a:rPr sz="2000" spc="14" dirty="0">
                <a:latin typeface="Symbol"/>
                <a:cs typeface="Symbol"/>
              </a:rPr>
              <a:t></a:t>
            </a:r>
            <a:r>
              <a:rPr sz="2000" spc="-59" dirty="0">
                <a:latin typeface="Times New Roman"/>
                <a:cs typeface="Times New Roman"/>
              </a:rPr>
              <a:t> </a:t>
            </a:r>
            <a:r>
              <a:rPr sz="2000" spc="9" dirty="0">
                <a:latin typeface="Symbol"/>
                <a:cs typeface="Symbol"/>
              </a:rPr>
              <a:t></a:t>
            </a:r>
            <a:r>
              <a:rPr sz="2000" spc="-36" dirty="0">
                <a:latin typeface="Times New Roman"/>
                <a:cs typeface="Times New Roman"/>
              </a:rPr>
              <a:t> </a:t>
            </a:r>
            <a:r>
              <a:rPr sz="2000" i="1" spc="9" dirty="0">
                <a:latin typeface="Times New Roman"/>
                <a:cs typeface="Times New Roman"/>
              </a:rPr>
              <a:t>n</a:t>
            </a:r>
            <a:r>
              <a:rPr sz="2000" i="1" spc="-68" dirty="0">
                <a:latin typeface="Times New Roman"/>
                <a:cs typeface="Times New Roman"/>
              </a:rPr>
              <a:t> </a:t>
            </a:r>
            <a:r>
              <a:rPr sz="2000" spc="9" dirty="0">
                <a:latin typeface="Symbol"/>
                <a:cs typeface="Symbol"/>
              </a:rPr>
              <a:t></a:t>
            </a:r>
            <a:r>
              <a:rPr sz="2000" spc="-41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Symbol"/>
              </a:rPr>
              <a:t></a:t>
            </a:r>
            <a:r>
              <a:rPr sz="2000" spc="14" dirty="0">
                <a:latin typeface="Symbol"/>
                <a:cs typeface="Symbol"/>
              </a:rPr>
              <a:t>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i="1" spc="9" dirty="0">
                <a:latin typeface="Times New Roman"/>
                <a:cs typeface="Times New Roman"/>
              </a:rPr>
              <a:t>n</a:t>
            </a:r>
            <a:r>
              <a:rPr sz="2000" i="1" spc="-241" dirty="0">
                <a:latin typeface="Times New Roman"/>
                <a:cs typeface="Times New Roman"/>
              </a:rPr>
              <a:t> </a:t>
            </a:r>
            <a:r>
              <a:rPr sz="2000" spc="14" dirty="0">
                <a:latin typeface="Symbol"/>
                <a:cs typeface="Symbol"/>
              </a:rPr>
              <a:t>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b="1" spc="9" dirty="0">
                <a:latin typeface="Cambria"/>
                <a:cs typeface="Cambria"/>
              </a:rPr>
              <a:t>Z</a:t>
            </a:r>
            <a:endParaRPr sz="2000" dirty="0">
              <a:latin typeface="Cambria"/>
              <a:cs typeface="Cambria"/>
            </a:endParaRPr>
          </a:p>
          <a:p>
            <a:pPr marL="743461" lvl="1" indent="-259347">
              <a:spcBef>
                <a:spcPts val="1924"/>
              </a:spcBef>
              <a:buChar char="–"/>
              <a:tabLst>
                <a:tab pos="742884" algn="l"/>
                <a:tab pos="743461" algn="l"/>
              </a:tabLst>
            </a:pPr>
            <a:r>
              <a:rPr sz="2000" dirty="0">
                <a:latin typeface="Arial MT"/>
                <a:cs typeface="Arial MT"/>
              </a:rPr>
              <a:t>Periodic</a:t>
            </a:r>
            <a:r>
              <a:rPr sz="2000" spc="-9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signals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 </a:t>
            </a:r>
            <a:r>
              <a:rPr sz="2000" spc="-5" dirty="0">
                <a:latin typeface="Arial MT"/>
                <a:cs typeface="Arial MT"/>
              </a:rPr>
              <a:t>generated </a:t>
            </a:r>
            <a:r>
              <a:rPr sz="2000" dirty="0">
                <a:latin typeface="Arial MT"/>
                <a:cs typeface="Arial MT"/>
              </a:rPr>
              <a:t>by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i="1" dirty="0">
                <a:latin typeface="Arial"/>
                <a:cs typeface="Arial"/>
              </a:rPr>
              <a:t>periodical</a:t>
            </a:r>
            <a:r>
              <a:rPr sz="2000" i="1" spc="-5" dirty="0">
                <a:latin typeface="Arial"/>
                <a:cs typeface="Arial"/>
              </a:rPr>
              <a:t> extension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med"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4088" y="378816"/>
            <a:ext cx="2084155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4088" y="1521152"/>
            <a:ext cx="3063624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796" indent="-311216">
              <a:spcBef>
                <a:spcPts val="91"/>
              </a:spcBef>
              <a:buChar char="•"/>
              <a:tabLst>
                <a:tab pos="345219" algn="l"/>
                <a:tab pos="345796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Periodic</a:t>
            </a:r>
            <a:r>
              <a:rPr sz="1634" spc="-23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</a:t>
            </a:r>
            <a:r>
              <a:rPr sz="1634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with</a:t>
            </a:r>
            <a:r>
              <a:rPr sz="1634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period</a:t>
            </a:r>
            <a:r>
              <a:rPr sz="1634" spc="-18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</a:t>
            </a:r>
            <a:r>
              <a:rPr sz="1634" spc="-6" baseline="-20833" dirty="0">
                <a:solidFill>
                  <a:srgbClr val="4353FF"/>
                </a:solidFill>
                <a:latin typeface="Arial MT"/>
                <a:cs typeface="Arial MT"/>
              </a:rPr>
              <a:t>0</a:t>
            </a:r>
            <a:endParaRPr sz="1634" baseline="-20833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141" y="3761817"/>
            <a:ext cx="1799216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Aperiodic</a:t>
            </a:r>
            <a:r>
              <a:rPr sz="1634" spc="-82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</a:t>
            </a:r>
            <a:endParaRPr sz="1634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41820" y="2045872"/>
            <a:ext cx="5308360" cy="12851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41820" y="4441960"/>
            <a:ext cx="5226532" cy="1263542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Signal?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40E06A-412C-CE41-9E57-121FB374F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763" y="1222375"/>
            <a:ext cx="10213767" cy="4775200"/>
          </a:xfrm>
        </p:spPr>
        <p:txBody>
          <a:bodyPr/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 signal is a pattern of variation of some form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Signals are variables that carry information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altLang="zh-CN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Any kind of physical variable subject to variations represents a signal</a:t>
            </a:r>
            <a:endParaRPr lang="en-GB" altLang="zh-CN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endParaRPr lang="en-GB" altLang="zh-CN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GB" altLang="zh-C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Examples of signal include: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Electrical signals 	</a:t>
            </a:r>
          </a:p>
          <a:p>
            <a:pPr lvl="5">
              <a:buFontTx/>
              <a:buChar char="–"/>
            </a:pPr>
            <a:r>
              <a:rPr lang="en-GB" altLang="zh-CN" sz="17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Voltages and currents in a circuit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Acoustic signals</a:t>
            </a:r>
          </a:p>
          <a:p>
            <a:pPr lvl="5">
              <a:buFontTx/>
              <a:buChar char="–"/>
            </a:pPr>
            <a:r>
              <a:rPr lang="en-GB" altLang="zh-CN" sz="17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Acoustic pressure (sound) over time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Mechanical signals</a:t>
            </a:r>
          </a:p>
          <a:p>
            <a:pPr lvl="5">
              <a:buFontTx/>
              <a:buChar char="–"/>
            </a:pPr>
            <a:r>
              <a:rPr lang="en-GB" altLang="zh-CN" sz="17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Velocity of a car over time</a:t>
            </a:r>
          </a:p>
          <a:p>
            <a:pPr lvl="1">
              <a:buClrTx/>
              <a:buFont typeface="Arial" panose="020B0604020202020204" pitchFamily="34" charset="0"/>
              <a:buChar char="•"/>
            </a:pPr>
            <a:r>
              <a:rPr lang="en-GB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Video signals</a:t>
            </a:r>
          </a:p>
          <a:p>
            <a:pPr lvl="5">
              <a:buFontTx/>
              <a:buChar char="–"/>
            </a:pPr>
            <a:r>
              <a:rPr lang="en-GB" altLang="zh-CN" sz="17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Intensity level of a pixel (camera, video) over time</a:t>
            </a:r>
          </a:p>
          <a:p>
            <a:pPr marL="111760" lvl="1" indent="0">
              <a:buNone/>
            </a:pPr>
            <a:endParaRPr lang="en-GB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0722226"/>
      </p:ext>
    </p:extLst>
  </p:cSld>
  <p:clrMapOvr>
    <a:masterClrMapping/>
  </p:clrMapOvr>
  <p:transition spd="med"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>
                <a:solidFill>
                  <a:schemeClr val="tx1"/>
                </a:solidFill>
              </a:rPr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4088" y="1521152"/>
            <a:ext cx="3063624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796" indent="-311216">
              <a:spcBef>
                <a:spcPts val="91"/>
              </a:spcBef>
              <a:buChar char="•"/>
              <a:tabLst>
                <a:tab pos="345219" algn="l"/>
                <a:tab pos="345796" algn="l"/>
              </a:tabLst>
            </a:pPr>
            <a:r>
              <a:rPr lang="en-US" sz="1634" dirty="0">
                <a:solidFill>
                  <a:srgbClr val="FF0000"/>
                </a:solidFill>
                <a:latin typeface="Arial MT"/>
                <a:cs typeface="Arial MT"/>
              </a:rPr>
              <a:t>Still p</a:t>
            </a:r>
            <a:r>
              <a:rPr sz="1634" dirty="0">
                <a:solidFill>
                  <a:srgbClr val="FF0000"/>
                </a:solidFill>
                <a:latin typeface="Arial MT"/>
                <a:cs typeface="Arial MT"/>
              </a:rPr>
              <a:t>eriodic</a:t>
            </a:r>
            <a:r>
              <a:rPr lang="en-US" sz="1634" spc="-23" dirty="0">
                <a:solidFill>
                  <a:srgbClr val="FF0000"/>
                </a:solidFill>
                <a:latin typeface="Arial MT"/>
                <a:cs typeface="Arial MT"/>
              </a:rPr>
              <a:t>?</a:t>
            </a:r>
            <a:endParaRPr sz="1634" baseline="-20833" dirty="0">
              <a:solidFill>
                <a:srgbClr val="FF0000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140" y="3761817"/>
            <a:ext cx="3759613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lang="en-US" sz="1634" dirty="0">
                <a:solidFill>
                  <a:srgbClr val="FF0000"/>
                </a:solidFill>
                <a:latin typeface="Arial MT"/>
                <a:cs typeface="Arial MT"/>
              </a:rPr>
              <a:t>Still an a</a:t>
            </a:r>
            <a:r>
              <a:rPr sz="1634" dirty="0">
                <a:solidFill>
                  <a:srgbClr val="FF0000"/>
                </a:solidFill>
                <a:latin typeface="Arial MT"/>
                <a:cs typeface="Arial MT"/>
              </a:rPr>
              <a:t>periodic</a:t>
            </a:r>
            <a:r>
              <a:rPr sz="1634" spc="-82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FF0000"/>
                </a:solidFill>
                <a:latin typeface="Arial MT"/>
                <a:cs typeface="Arial MT"/>
              </a:rPr>
              <a:t>signal</a:t>
            </a:r>
            <a:r>
              <a:rPr lang="en-US" sz="1634" dirty="0">
                <a:solidFill>
                  <a:srgbClr val="FF0000"/>
                </a:solidFill>
                <a:latin typeface="Arial MT"/>
                <a:cs typeface="Arial MT"/>
              </a:rPr>
              <a:t>?</a:t>
            </a:r>
            <a:endParaRPr sz="1634" dirty="0">
              <a:solidFill>
                <a:srgbClr val="FF0000"/>
              </a:solidFill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7175" y="2045872"/>
            <a:ext cx="5308360" cy="128515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9468" y="4441960"/>
            <a:ext cx="5226532" cy="1263542"/>
          </a:xfrm>
          <a:prstGeom prst="rect">
            <a:avLst/>
          </a:prstGeom>
        </p:spPr>
      </p:pic>
      <p:pic>
        <p:nvPicPr>
          <p:cNvPr id="8" name="object 6">
            <a:extLst>
              <a:ext uri="{FF2B5EF4-FFF2-40B4-BE49-F238E27FC236}">
                <a16:creationId xmlns:a16="http://schemas.microsoft.com/office/drawing/2014/main" id="{D3FB447B-01C1-1259-DC1E-7A9A67A76820}"/>
              </a:ext>
            </a:extLst>
          </p:cNvPr>
          <p:cNvPicPr/>
          <p:nvPr/>
        </p:nvPicPr>
        <p:blipFill rotWithShape="1">
          <a:blip r:embed="rId4" cstate="print"/>
          <a:srcRect l="2149"/>
          <a:stretch/>
        </p:blipFill>
        <p:spPr>
          <a:xfrm>
            <a:off x="5766354" y="4443177"/>
            <a:ext cx="5114237" cy="1263542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5805596-9C0B-C479-584D-E62BE3801F3A}"/>
              </a:ext>
            </a:extLst>
          </p:cNvPr>
          <p:cNvCxnSpPr/>
          <p:nvPr/>
        </p:nvCxnSpPr>
        <p:spPr bwMode="auto">
          <a:xfrm>
            <a:off x="5766354" y="4581625"/>
            <a:ext cx="0" cy="11238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object 4">
            <a:extLst>
              <a:ext uri="{FF2B5EF4-FFF2-40B4-BE49-F238E27FC236}">
                <a16:creationId xmlns:a16="http://schemas.microsoft.com/office/drawing/2014/main" id="{17B47096-CF1D-628D-C8B8-80F1A03931B0}"/>
              </a:ext>
            </a:extLst>
          </p:cNvPr>
          <p:cNvSpPr txBox="1"/>
          <p:nvPr/>
        </p:nvSpPr>
        <p:spPr>
          <a:xfrm>
            <a:off x="947140" y="5988717"/>
            <a:ext cx="3759613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lang="zh-CN" altLang="en-US" sz="1634" dirty="0">
                <a:solidFill>
                  <a:srgbClr val="FF0000"/>
                </a:solidFill>
                <a:latin typeface="Arial MT"/>
                <a:cs typeface="Arial MT"/>
              </a:rPr>
              <a:t>周期与非周期性同样具有主观性！</a:t>
            </a:r>
            <a:endParaRPr sz="1634" dirty="0">
              <a:solidFill>
                <a:srgbClr val="FF0000"/>
              </a:solidFill>
              <a:latin typeface="Arial MT"/>
              <a:cs typeface="Arial MT"/>
            </a:endParaRPr>
          </a:p>
        </p:txBody>
      </p:sp>
      <p:pic>
        <p:nvPicPr>
          <p:cNvPr id="9" name="object 6">
            <a:extLst>
              <a:ext uri="{FF2B5EF4-FFF2-40B4-BE49-F238E27FC236}">
                <a16:creationId xmlns:a16="http://schemas.microsoft.com/office/drawing/2014/main" id="{2C861689-13A1-8544-1F38-4F4BE83B188D}"/>
              </a:ext>
            </a:extLst>
          </p:cNvPr>
          <p:cNvPicPr/>
          <p:nvPr/>
        </p:nvPicPr>
        <p:blipFill rotWithShape="1">
          <a:blip r:embed="rId4" cstate="print"/>
          <a:srcRect l="2149"/>
          <a:stretch/>
        </p:blipFill>
        <p:spPr>
          <a:xfrm>
            <a:off x="5695009" y="2035185"/>
            <a:ext cx="5114237" cy="126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466829"/>
      </p:ext>
    </p:extLst>
  </p:cSld>
  <p:clrMapOvr>
    <a:masterClrMapping/>
  </p:clrMapOvr>
  <p:transition spd="med"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3004" y="389154"/>
            <a:ext cx="5320844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Causal</a:t>
            </a:r>
            <a:r>
              <a:rPr spc="-32" dirty="0"/>
              <a:t> </a:t>
            </a: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non-Causal signals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9918" y="1587934"/>
            <a:ext cx="4633687" cy="678887"/>
          </a:xfrm>
          <a:prstGeom prst="rect">
            <a:avLst/>
          </a:prstGeom>
        </p:spPr>
        <p:txBody>
          <a:bodyPr vert="horz" wrap="square" lIns="0" tIns="20747" rIns="0" bIns="0" rtlCol="0">
            <a:spAutoFit/>
          </a:bodyPr>
          <a:lstStyle/>
          <a:p>
            <a:pPr marL="322743" marR="4611" indent="-311216" algn="just">
              <a:lnSpc>
                <a:spcPts val="1724"/>
              </a:lnSpc>
              <a:spcBef>
                <a:spcPts val="163"/>
              </a:spcBef>
              <a:buFont typeface="Arial MT"/>
              <a:buChar char="•"/>
              <a:tabLst>
                <a:tab pos="322743" algn="l"/>
              </a:tabLst>
            </a:pPr>
            <a:r>
              <a:rPr sz="2000" i="1" dirty="0">
                <a:solidFill>
                  <a:srgbClr val="3333FF"/>
                </a:solidFill>
                <a:latin typeface="Arial"/>
                <a:cs typeface="Arial"/>
              </a:rPr>
              <a:t>Causal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signals are signals 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that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are </a:t>
            </a:r>
            <a:r>
              <a:rPr sz="2000" spc="-39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i="1" dirty="0">
                <a:solidFill>
                  <a:srgbClr val="3333FF"/>
                </a:solidFill>
                <a:latin typeface="Arial"/>
                <a:cs typeface="Arial"/>
              </a:rPr>
              <a:t>zero 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for </a:t>
            </a:r>
            <a:r>
              <a:rPr sz="2000" i="1" dirty="0">
                <a:solidFill>
                  <a:srgbClr val="3333FF"/>
                </a:solidFill>
                <a:latin typeface="Arial"/>
                <a:cs typeface="Arial"/>
              </a:rPr>
              <a:t>all 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negative time </a:t>
            </a:r>
            <a:r>
              <a:rPr sz="2000" i="1" dirty="0">
                <a:solidFill>
                  <a:srgbClr val="3333FF"/>
                </a:solidFill>
                <a:latin typeface="Arial"/>
                <a:cs typeface="Arial"/>
              </a:rPr>
              <a:t>(or 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spatial </a:t>
            </a:r>
            <a:r>
              <a:rPr sz="2000" i="1" spc="-39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positions)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, while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9918" y="3026386"/>
            <a:ext cx="4820551" cy="627192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marR="4611" indent="-311216">
              <a:spcBef>
                <a:spcPts val="91"/>
              </a:spcBef>
              <a:buFont typeface="Arial MT"/>
              <a:buChar char="•"/>
              <a:tabLst>
                <a:tab pos="322166" algn="l"/>
                <a:tab pos="322743" algn="l"/>
              </a:tabLst>
            </a:pP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Anticausal</a:t>
            </a:r>
            <a:r>
              <a:rPr sz="2000"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are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signals</a:t>
            </a:r>
            <a:r>
              <a:rPr sz="2000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that</a:t>
            </a:r>
            <a:r>
              <a:rPr sz="2000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are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zero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 for </a:t>
            </a:r>
            <a:r>
              <a:rPr sz="2000" spc="-39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all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positive</a:t>
            </a:r>
            <a:r>
              <a:rPr sz="2000" i="1" spc="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time</a:t>
            </a:r>
            <a:r>
              <a:rPr sz="2000" i="1" spc="5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333FF"/>
                </a:solidFill>
                <a:latin typeface="Arial"/>
                <a:cs typeface="Arial"/>
              </a:rPr>
              <a:t>(or 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spatial</a:t>
            </a:r>
            <a:r>
              <a:rPr sz="2000" i="1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sz="2000" i="1" spc="-5" dirty="0">
                <a:solidFill>
                  <a:srgbClr val="3333FF"/>
                </a:solidFill>
                <a:latin typeface="Arial"/>
                <a:cs typeface="Arial"/>
              </a:rPr>
              <a:t>positions)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.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9919" y="4570875"/>
            <a:ext cx="4820550" cy="936133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322743" marR="4611" indent="-311216">
              <a:lnSpc>
                <a:spcPct val="99500"/>
              </a:lnSpc>
              <a:spcBef>
                <a:spcPts val="100"/>
              </a:spcBef>
              <a:buFont typeface="Arial MT"/>
              <a:buChar char="•"/>
              <a:tabLst>
                <a:tab pos="322166" algn="l"/>
                <a:tab pos="322743" algn="l"/>
              </a:tabLst>
            </a:pPr>
            <a:r>
              <a:rPr sz="2000" i="1" dirty="0">
                <a:solidFill>
                  <a:srgbClr val="3333FF"/>
                </a:solidFill>
                <a:latin typeface="Arial"/>
                <a:cs typeface="Arial"/>
              </a:rPr>
              <a:t>Noncausal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signals are signals 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that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 have</a:t>
            </a:r>
            <a:r>
              <a:rPr sz="2000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nonzero</a:t>
            </a:r>
            <a:r>
              <a:rPr sz="2000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values</a:t>
            </a:r>
            <a:r>
              <a:rPr sz="2000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in</a:t>
            </a:r>
            <a:r>
              <a:rPr sz="2000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both</a:t>
            </a:r>
            <a:r>
              <a:rPr sz="2000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positive </a:t>
            </a:r>
            <a:r>
              <a:rPr sz="2000" spc="-39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and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 negative</a:t>
            </a: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333FF"/>
                </a:solidFill>
                <a:latin typeface="Arial MT"/>
                <a:cs typeface="Arial MT"/>
              </a:rPr>
              <a:t>time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24684" y="1271552"/>
            <a:ext cx="2389133" cy="114908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24684" y="2874565"/>
            <a:ext cx="2573282" cy="122075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88228" y="4437367"/>
            <a:ext cx="2509738" cy="1179200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8123" y="378816"/>
            <a:ext cx="5559314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Causal and non-causal signals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4037" y="1419420"/>
            <a:ext cx="3558092" cy="2679817"/>
          </a:xfrm>
          <a:prstGeom prst="rect">
            <a:avLst/>
          </a:prstGeom>
        </p:spPr>
        <p:txBody>
          <a:bodyPr vert="horz" wrap="square" lIns="0" tIns="134855" rIns="0" bIns="0" rtlCol="0">
            <a:spAutoFit/>
          </a:bodyPr>
          <a:lstStyle/>
          <a:p>
            <a:pPr marL="322743" indent="-311216">
              <a:spcBef>
                <a:spcPts val="1062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Causal</a:t>
            </a:r>
            <a:r>
              <a:rPr sz="1634" spc="-4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signals</a:t>
            </a:r>
            <a:endParaRPr sz="1634" dirty="0">
              <a:latin typeface="Arial MT"/>
              <a:cs typeface="Arial MT"/>
            </a:endParaRPr>
          </a:p>
          <a:p>
            <a:pPr marL="2017141">
              <a:spcBef>
                <a:spcPts val="1144"/>
              </a:spcBef>
              <a:tabLst>
                <a:tab pos="3056833" algn="l"/>
              </a:tabLst>
            </a:pPr>
            <a:r>
              <a:rPr sz="1861" i="1" spc="9" dirty="0">
                <a:latin typeface="Times New Roman"/>
                <a:cs typeface="Times New Roman"/>
              </a:rPr>
              <a:t>f</a:t>
            </a:r>
            <a:r>
              <a:rPr sz="1861" i="1" spc="-50" dirty="0">
                <a:latin typeface="Times New Roman"/>
                <a:cs typeface="Times New Roman"/>
              </a:rPr>
              <a:t> </a:t>
            </a:r>
            <a:r>
              <a:rPr sz="1861" spc="-23" dirty="0">
                <a:latin typeface="Times New Roman"/>
                <a:cs typeface="Times New Roman"/>
              </a:rPr>
              <a:t>(</a:t>
            </a:r>
            <a:r>
              <a:rPr sz="1861" i="1" spc="109" dirty="0">
                <a:latin typeface="Times New Roman"/>
                <a:cs typeface="Times New Roman"/>
              </a:rPr>
              <a:t>t</a:t>
            </a:r>
            <a:r>
              <a:rPr sz="1861" spc="9" dirty="0">
                <a:latin typeface="Times New Roman"/>
                <a:cs typeface="Times New Roman"/>
              </a:rPr>
              <a:t>)</a:t>
            </a:r>
            <a:r>
              <a:rPr sz="1861" spc="-68" dirty="0">
                <a:latin typeface="Times New Roman"/>
                <a:cs typeface="Times New Roman"/>
              </a:rPr>
              <a:t> </a:t>
            </a:r>
            <a:r>
              <a:rPr sz="1861" spc="18" dirty="0">
                <a:latin typeface="Symbol"/>
                <a:cs typeface="Symbol"/>
              </a:rPr>
              <a:t></a:t>
            </a:r>
            <a:r>
              <a:rPr sz="1861" spc="-113" dirty="0">
                <a:latin typeface="Times New Roman"/>
                <a:cs typeface="Times New Roman"/>
              </a:rPr>
              <a:t> </a:t>
            </a:r>
            <a:r>
              <a:rPr sz="1861" spc="14" dirty="0">
                <a:latin typeface="Times New Roman"/>
                <a:cs typeface="Times New Roman"/>
              </a:rPr>
              <a:t>0</a:t>
            </a:r>
            <a:r>
              <a:rPr sz="1861" dirty="0">
                <a:latin typeface="Times New Roman"/>
                <a:cs typeface="Times New Roman"/>
              </a:rPr>
              <a:t>	</a:t>
            </a:r>
            <a:r>
              <a:rPr sz="1861" i="1" spc="9" dirty="0">
                <a:latin typeface="Times New Roman"/>
                <a:cs typeface="Times New Roman"/>
              </a:rPr>
              <a:t>t</a:t>
            </a:r>
            <a:r>
              <a:rPr sz="1861" i="1" spc="5" dirty="0">
                <a:latin typeface="Times New Roman"/>
                <a:cs typeface="Times New Roman"/>
              </a:rPr>
              <a:t> </a:t>
            </a:r>
            <a:r>
              <a:rPr sz="1861" spc="18" dirty="0">
                <a:latin typeface="Symbol"/>
                <a:cs typeface="Symbol"/>
              </a:rPr>
              <a:t></a:t>
            </a:r>
            <a:r>
              <a:rPr sz="1861" spc="-113" dirty="0">
                <a:latin typeface="Times New Roman"/>
                <a:cs typeface="Times New Roman"/>
              </a:rPr>
              <a:t> </a:t>
            </a:r>
            <a:r>
              <a:rPr sz="1861" spc="14" dirty="0">
                <a:latin typeface="Times New Roman"/>
                <a:cs typeface="Times New Roman"/>
              </a:rPr>
              <a:t>0</a:t>
            </a:r>
            <a:endParaRPr sz="1861" dirty="0">
              <a:latin typeface="Times New Roman"/>
              <a:cs typeface="Times New Roman"/>
            </a:endParaRPr>
          </a:p>
          <a:p>
            <a:pPr>
              <a:spcBef>
                <a:spcPts val="18"/>
              </a:spcBef>
            </a:pPr>
            <a:endParaRPr sz="2950" dirty="0">
              <a:latin typeface="Times New Roman"/>
              <a:cs typeface="Times New Roman"/>
            </a:endParaRPr>
          </a:p>
          <a:p>
            <a:pPr marL="322743" indent="-311216"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Anticausals</a:t>
            </a:r>
            <a:r>
              <a:rPr sz="1634" spc="-27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signals</a:t>
            </a:r>
            <a:endParaRPr sz="1634" dirty="0">
              <a:latin typeface="Arial MT"/>
              <a:cs typeface="Arial MT"/>
            </a:endParaRPr>
          </a:p>
          <a:p>
            <a:pPr>
              <a:spcBef>
                <a:spcPts val="27"/>
              </a:spcBef>
              <a:buClr>
                <a:srgbClr val="3333FF"/>
              </a:buClr>
              <a:buFont typeface="Arial MT"/>
              <a:buChar char="•"/>
            </a:pPr>
            <a:endParaRPr sz="2314" dirty="0">
              <a:latin typeface="Arial MT"/>
              <a:cs typeface="Arial MT"/>
            </a:endParaRPr>
          </a:p>
          <a:p>
            <a:pPr marL="2082266">
              <a:tabLst>
                <a:tab pos="3121382" algn="l"/>
              </a:tabLst>
            </a:pPr>
            <a:r>
              <a:rPr sz="1861" i="1" spc="9" dirty="0">
                <a:latin typeface="Times New Roman"/>
                <a:cs typeface="Times New Roman"/>
              </a:rPr>
              <a:t>f</a:t>
            </a:r>
            <a:r>
              <a:rPr sz="1861" i="1" spc="-50" dirty="0">
                <a:latin typeface="Times New Roman"/>
                <a:cs typeface="Times New Roman"/>
              </a:rPr>
              <a:t> </a:t>
            </a:r>
            <a:r>
              <a:rPr sz="1861" spc="-23" dirty="0">
                <a:latin typeface="Times New Roman"/>
                <a:cs typeface="Times New Roman"/>
              </a:rPr>
              <a:t>(</a:t>
            </a:r>
            <a:r>
              <a:rPr sz="1861" i="1" spc="109" dirty="0">
                <a:latin typeface="Times New Roman"/>
                <a:cs typeface="Times New Roman"/>
              </a:rPr>
              <a:t>t</a:t>
            </a:r>
            <a:r>
              <a:rPr sz="1861" spc="9" dirty="0">
                <a:latin typeface="Times New Roman"/>
                <a:cs typeface="Times New Roman"/>
              </a:rPr>
              <a:t>)</a:t>
            </a:r>
            <a:r>
              <a:rPr sz="1861" spc="-68" dirty="0">
                <a:latin typeface="Times New Roman"/>
                <a:cs typeface="Times New Roman"/>
              </a:rPr>
              <a:t> </a:t>
            </a:r>
            <a:r>
              <a:rPr sz="1861" spc="18" dirty="0">
                <a:latin typeface="Symbol"/>
                <a:cs typeface="Symbol"/>
              </a:rPr>
              <a:t></a:t>
            </a:r>
            <a:r>
              <a:rPr sz="1861" spc="-113" dirty="0">
                <a:latin typeface="Times New Roman"/>
                <a:cs typeface="Times New Roman"/>
              </a:rPr>
              <a:t> </a:t>
            </a:r>
            <a:r>
              <a:rPr sz="1861" spc="14" dirty="0">
                <a:latin typeface="Times New Roman"/>
                <a:cs typeface="Times New Roman"/>
              </a:rPr>
              <a:t>0</a:t>
            </a:r>
            <a:r>
              <a:rPr sz="1861" dirty="0">
                <a:latin typeface="Times New Roman"/>
                <a:cs typeface="Times New Roman"/>
              </a:rPr>
              <a:t>	</a:t>
            </a:r>
            <a:r>
              <a:rPr sz="1861" i="1" spc="9" dirty="0">
                <a:latin typeface="Times New Roman"/>
                <a:cs typeface="Times New Roman"/>
              </a:rPr>
              <a:t>t</a:t>
            </a:r>
            <a:r>
              <a:rPr sz="1861" i="1" spc="5" dirty="0">
                <a:latin typeface="Times New Roman"/>
                <a:cs typeface="Times New Roman"/>
              </a:rPr>
              <a:t> </a:t>
            </a:r>
            <a:r>
              <a:rPr sz="1861" spc="18" dirty="0">
                <a:latin typeface="Symbol"/>
                <a:cs typeface="Symbol"/>
              </a:rPr>
              <a:t></a:t>
            </a:r>
            <a:r>
              <a:rPr sz="1861" spc="-113" dirty="0">
                <a:latin typeface="Times New Roman"/>
                <a:cs typeface="Times New Roman"/>
              </a:rPr>
              <a:t> </a:t>
            </a:r>
            <a:r>
              <a:rPr sz="1861" spc="14" dirty="0">
                <a:latin typeface="Times New Roman"/>
                <a:cs typeface="Times New Roman"/>
              </a:rPr>
              <a:t>0</a:t>
            </a:r>
            <a:endParaRPr sz="1861" dirty="0">
              <a:latin typeface="Times New Roman"/>
              <a:cs typeface="Times New Roman"/>
            </a:endParaRPr>
          </a:p>
          <a:p>
            <a:pPr>
              <a:spcBef>
                <a:spcPts val="32"/>
              </a:spcBef>
            </a:pPr>
            <a:endParaRPr sz="1724" dirty="0">
              <a:latin typeface="Times New Roman"/>
              <a:cs typeface="Times New Roman"/>
            </a:endParaRPr>
          </a:p>
          <a:p>
            <a:pPr marL="322743" indent="-311216"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Non-causal</a:t>
            </a:r>
            <a:r>
              <a:rPr sz="1634" spc="-4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signals</a:t>
            </a:r>
            <a:endParaRPr sz="1634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3083" y="4728526"/>
            <a:ext cx="802212" cy="29799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80">
              <a:spcBef>
                <a:spcPts val="91"/>
              </a:spcBef>
            </a:pPr>
            <a:r>
              <a:rPr sz="1861" spc="-36" dirty="0">
                <a:latin typeface="Symbol"/>
                <a:cs typeface="Symbol"/>
              </a:rPr>
              <a:t></a:t>
            </a:r>
            <a:r>
              <a:rPr sz="1861" i="1" spc="-36" dirty="0">
                <a:latin typeface="Times New Roman"/>
                <a:cs typeface="Times New Roman"/>
              </a:rPr>
              <a:t>t</a:t>
            </a:r>
            <a:r>
              <a:rPr sz="1566" spc="-54" baseline="-26570" dirty="0">
                <a:latin typeface="Times New Roman"/>
                <a:cs typeface="Times New Roman"/>
              </a:rPr>
              <a:t>1</a:t>
            </a:r>
            <a:r>
              <a:rPr sz="1566" spc="-40" baseline="-26570" dirty="0">
                <a:latin typeface="Times New Roman"/>
                <a:cs typeface="Times New Roman"/>
              </a:rPr>
              <a:t> </a:t>
            </a:r>
            <a:r>
              <a:rPr sz="1861" spc="-9" dirty="0">
                <a:latin typeface="Symbol"/>
                <a:cs typeface="Symbol"/>
              </a:rPr>
              <a:t></a:t>
            </a:r>
            <a:r>
              <a:rPr sz="1861" spc="-109" dirty="0">
                <a:latin typeface="Times New Roman"/>
                <a:cs typeface="Times New Roman"/>
              </a:rPr>
              <a:t> </a:t>
            </a:r>
            <a:r>
              <a:rPr sz="1861" spc="113" dirty="0">
                <a:latin typeface="Times New Roman"/>
                <a:cs typeface="Times New Roman"/>
              </a:rPr>
              <a:t>0:</a:t>
            </a:r>
            <a:r>
              <a:rPr sz="1861" spc="-227" dirty="0">
                <a:latin typeface="Times New Roman"/>
                <a:cs typeface="Times New Roman"/>
              </a:rPr>
              <a:t> </a:t>
            </a:r>
            <a:endParaRPr sz="186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29522" y="4728526"/>
            <a:ext cx="827570" cy="297999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80">
              <a:spcBef>
                <a:spcPts val="91"/>
              </a:spcBef>
            </a:pPr>
            <a:r>
              <a:rPr sz="1861" i="1" spc="-5" dirty="0">
                <a:latin typeface="Times New Roman"/>
                <a:cs typeface="Times New Roman"/>
              </a:rPr>
              <a:t>f</a:t>
            </a:r>
            <a:r>
              <a:rPr sz="1861" i="1" spc="-41" dirty="0">
                <a:latin typeface="Times New Roman"/>
                <a:cs typeface="Times New Roman"/>
              </a:rPr>
              <a:t> </a:t>
            </a:r>
            <a:r>
              <a:rPr sz="1861" spc="-18" dirty="0">
                <a:latin typeface="Times New Roman"/>
                <a:cs typeface="Times New Roman"/>
              </a:rPr>
              <a:t>(</a:t>
            </a:r>
            <a:r>
              <a:rPr sz="1861" i="1" spc="-91" dirty="0">
                <a:latin typeface="Times New Roman"/>
                <a:cs typeface="Times New Roman"/>
              </a:rPr>
              <a:t>t</a:t>
            </a:r>
            <a:r>
              <a:rPr sz="1566" spc="20" baseline="-26570" dirty="0">
                <a:latin typeface="Times New Roman"/>
                <a:cs typeface="Times New Roman"/>
              </a:rPr>
              <a:t>1</a:t>
            </a:r>
            <a:r>
              <a:rPr sz="1566" spc="-224" baseline="-26570" dirty="0">
                <a:latin typeface="Times New Roman"/>
                <a:cs typeface="Times New Roman"/>
              </a:rPr>
              <a:t> </a:t>
            </a:r>
            <a:r>
              <a:rPr sz="1861" spc="-5" dirty="0">
                <a:latin typeface="Times New Roman"/>
                <a:cs typeface="Times New Roman"/>
              </a:rPr>
              <a:t>)</a:t>
            </a:r>
            <a:r>
              <a:rPr sz="1861" spc="-50" dirty="0">
                <a:latin typeface="Times New Roman"/>
                <a:cs typeface="Times New Roman"/>
              </a:rPr>
              <a:t> </a:t>
            </a:r>
            <a:r>
              <a:rPr sz="1861" spc="-9" dirty="0">
                <a:latin typeface="Symbol"/>
                <a:cs typeface="Symbol"/>
              </a:rPr>
              <a:t></a:t>
            </a:r>
            <a:r>
              <a:rPr sz="1861" spc="-91" dirty="0">
                <a:latin typeface="Times New Roman"/>
                <a:cs typeface="Times New Roman"/>
              </a:rPr>
              <a:t> </a:t>
            </a:r>
            <a:r>
              <a:rPr sz="1861" spc="-9" dirty="0">
                <a:latin typeface="Times New Roman"/>
                <a:cs typeface="Times New Roman"/>
              </a:rPr>
              <a:t>0</a:t>
            </a:r>
            <a:endParaRPr sz="1861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med"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9621" y="339059"/>
            <a:ext cx="4802948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and Odd signals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1517" y="1279596"/>
            <a:ext cx="6867797" cy="512917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322743" marR="4611" indent="-311216">
              <a:lnSpc>
                <a:spcPts val="1906"/>
              </a:lnSpc>
              <a:spcBef>
                <a:spcPts val="199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An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even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 is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any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 f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such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that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f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(t)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= f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(-t).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Even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signals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can be </a:t>
            </a:r>
            <a:r>
              <a:rPr sz="1634" spc="-43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easily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spotted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as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they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are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symmetric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around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vertical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axis.</a:t>
            </a:r>
            <a:endParaRPr sz="1634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25880" y="4031833"/>
            <a:ext cx="6579069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An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odd signal,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on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 other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hand,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is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 f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such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that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f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(t)=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-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(f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(-t))</a:t>
            </a:r>
            <a:endParaRPr sz="1634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3395" y="2228969"/>
            <a:ext cx="3058058" cy="10146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6527" y="4552935"/>
            <a:ext cx="3107859" cy="1370574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3605" y="366842"/>
            <a:ext cx="7528660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Decomposition in even and odd 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7222" y="1325075"/>
            <a:ext cx="7093708" cy="697408"/>
          </a:xfrm>
          <a:prstGeom prst="rect">
            <a:avLst/>
          </a:prstGeom>
        </p:spPr>
        <p:txBody>
          <a:bodyPr vert="horz" wrap="square" lIns="0" tIns="118718" rIns="0" bIns="0" rtlCol="0">
            <a:spAutoFit/>
          </a:bodyPr>
          <a:lstStyle/>
          <a:p>
            <a:pPr marL="322743" indent="-311216">
              <a:spcBef>
                <a:spcPts val="935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Any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 can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be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written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as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combination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of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an even and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an odd signals</a:t>
            </a:r>
            <a:endParaRPr sz="1634" dirty="0">
              <a:latin typeface="Arial MT"/>
              <a:cs typeface="Arial MT"/>
            </a:endParaRPr>
          </a:p>
          <a:p>
            <a:pPr marL="426481">
              <a:spcBef>
                <a:spcPts val="753"/>
              </a:spcBef>
              <a:tabLst>
                <a:tab pos="685252" algn="l"/>
              </a:tabLst>
            </a:pPr>
            <a:r>
              <a:rPr sz="1452" dirty="0">
                <a:latin typeface="Arial MT"/>
                <a:cs typeface="Arial MT"/>
              </a:rPr>
              <a:t>–	Even</a:t>
            </a:r>
            <a:r>
              <a:rPr sz="1452" spc="-14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and</a:t>
            </a:r>
            <a:r>
              <a:rPr sz="1452" spc="-14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odd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components</a:t>
            </a:r>
            <a:endParaRPr sz="1452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06292" y="3247583"/>
            <a:ext cx="283541" cy="36083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2269" spc="-132" dirty="0">
                <a:latin typeface="Symbol"/>
                <a:cs typeface="Symbol"/>
              </a:rPr>
              <a:t></a:t>
            </a:r>
            <a:r>
              <a:rPr sz="2269" spc="145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endParaRPr sz="2269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42829" y="3247583"/>
            <a:ext cx="1067312" cy="36083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661046" algn="l"/>
                <a:tab pos="975720" algn="l"/>
              </a:tabLst>
            </a:pPr>
            <a:r>
              <a:rPr sz="2269" spc="-132" dirty="0">
                <a:latin typeface="Symbol"/>
                <a:cs typeface="Symbol"/>
              </a:rPr>
              <a:t></a:t>
            </a:r>
            <a:r>
              <a:rPr sz="2269" spc="227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r>
              <a:rPr sz="2269" dirty="0">
                <a:latin typeface="Times New Roman"/>
                <a:cs typeface="Times New Roman"/>
              </a:rPr>
              <a:t>	</a:t>
            </a:r>
            <a:r>
              <a:rPr sz="2269" spc="-132" dirty="0">
                <a:latin typeface="Symbol"/>
                <a:cs typeface="Symbol"/>
              </a:rPr>
              <a:t></a:t>
            </a:r>
            <a:r>
              <a:rPr sz="2269" dirty="0">
                <a:latin typeface="Times New Roman"/>
                <a:cs typeface="Times New Roman"/>
              </a:rPr>
              <a:t>	</a:t>
            </a:r>
            <a:r>
              <a:rPr sz="2269" spc="-132" dirty="0">
                <a:latin typeface="Symbol"/>
                <a:cs typeface="Symbol"/>
              </a:rPr>
              <a:t></a:t>
            </a:r>
            <a:endParaRPr sz="2269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63220" y="3229532"/>
            <a:ext cx="1435570" cy="392285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>
              <a:spcBef>
                <a:spcPts val="118"/>
              </a:spcBef>
              <a:tabLst>
                <a:tab pos="1343992" algn="l"/>
              </a:tabLst>
            </a:pPr>
            <a:r>
              <a:rPr sz="2451" spc="-191" dirty="0">
                <a:latin typeface="Symbol"/>
                <a:cs typeface="Symbol"/>
              </a:rPr>
              <a:t></a:t>
            </a:r>
            <a:r>
              <a:rPr sz="2451" spc="-191" dirty="0">
                <a:latin typeface="Times New Roman"/>
                <a:cs typeface="Times New Roman"/>
              </a:rPr>
              <a:t>	</a:t>
            </a:r>
            <a:r>
              <a:rPr sz="2451" spc="-191" dirty="0">
                <a:latin typeface="Symbol"/>
                <a:cs typeface="Symbol"/>
              </a:rPr>
              <a:t></a:t>
            </a:r>
            <a:endParaRPr sz="2451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51350" y="3860751"/>
            <a:ext cx="1063854" cy="36083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657588" algn="l"/>
                <a:tab pos="972262" algn="l"/>
              </a:tabLst>
            </a:pPr>
            <a:r>
              <a:rPr sz="2269" spc="-132" dirty="0">
                <a:latin typeface="Symbol"/>
                <a:cs typeface="Symbol"/>
              </a:rPr>
              <a:t></a:t>
            </a:r>
            <a:r>
              <a:rPr sz="2269" spc="227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r>
              <a:rPr sz="2269" dirty="0">
                <a:latin typeface="Times New Roman"/>
                <a:cs typeface="Times New Roman"/>
              </a:rPr>
              <a:t>	</a:t>
            </a:r>
            <a:r>
              <a:rPr sz="2269" spc="-132" dirty="0">
                <a:latin typeface="Symbol"/>
                <a:cs typeface="Symbol"/>
              </a:rPr>
              <a:t></a:t>
            </a:r>
            <a:r>
              <a:rPr sz="2269" dirty="0">
                <a:latin typeface="Times New Roman"/>
                <a:cs typeface="Times New Roman"/>
              </a:rPr>
              <a:t>	</a:t>
            </a:r>
            <a:r>
              <a:rPr sz="2269" spc="-132" dirty="0">
                <a:latin typeface="Symbol"/>
                <a:cs typeface="Symbol"/>
              </a:rPr>
              <a:t></a:t>
            </a:r>
            <a:endParaRPr sz="2269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17512" y="3821509"/>
            <a:ext cx="1432112" cy="392285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>
              <a:spcBef>
                <a:spcPts val="118"/>
              </a:spcBef>
              <a:tabLst>
                <a:tab pos="1340534" algn="l"/>
              </a:tabLst>
            </a:pPr>
            <a:r>
              <a:rPr sz="2451" spc="-191" dirty="0">
                <a:latin typeface="Symbol"/>
                <a:cs typeface="Symbol"/>
              </a:rPr>
              <a:t></a:t>
            </a:r>
            <a:r>
              <a:rPr sz="2451" spc="-191" dirty="0">
                <a:latin typeface="Times New Roman"/>
                <a:cs typeface="Times New Roman"/>
              </a:rPr>
              <a:t>	</a:t>
            </a:r>
            <a:r>
              <a:rPr sz="2451" spc="-191" dirty="0">
                <a:latin typeface="Symbol"/>
                <a:cs typeface="Symbol"/>
              </a:rPr>
              <a:t></a:t>
            </a:r>
            <a:endParaRPr sz="2451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69401" y="2842450"/>
            <a:ext cx="191908" cy="1526479"/>
          </a:xfrm>
          <a:prstGeom prst="rect">
            <a:avLst/>
          </a:prstGeom>
        </p:spPr>
        <p:txBody>
          <a:bodyPr vert="horz" wrap="square" lIns="0" tIns="27086" rIns="0" bIns="0" rtlCol="0">
            <a:spAutoFit/>
          </a:bodyPr>
          <a:lstStyle/>
          <a:p>
            <a:pPr marL="11527">
              <a:spcBef>
                <a:spcPts val="213"/>
              </a:spcBef>
            </a:pPr>
            <a:r>
              <a:rPr sz="1815" dirty="0">
                <a:latin typeface="Times New Roman"/>
                <a:cs typeface="Times New Roman"/>
              </a:rPr>
              <a:t>2</a:t>
            </a:r>
            <a:endParaRPr sz="1815">
              <a:latin typeface="Times New Roman"/>
              <a:cs typeface="Times New Roman"/>
            </a:endParaRPr>
          </a:p>
          <a:p>
            <a:pPr marL="52446">
              <a:spcBef>
                <a:spcPts val="127"/>
              </a:spcBef>
            </a:pPr>
            <a:r>
              <a:rPr sz="1815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815">
              <a:latin typeface="Times New Roman"/>
              <a:cs typeface="Times New Roman"/>
            </a:endParaRPr>
          </a:p>
          <a:p>
            <a:pPr marL="56480">
              <a:spcBef>
                <a:spcPts val="345"/>
              </a:spcBef>
            </a:pPr>
            <a:r>
              <a:rPr sz="1815" dirty="0">
                <a:latin typeface="Times New Roman"/>
                <a:cs typeface="Times New Roman"/>
              </a:rPr>
              <a:t>2</a:t>
            </a:r>
            <a:endParaRPr sz="1815">
              <a:latin typeface="Times New Roman"/>
              <a:cs typeface="Times New Roman"/>
            </a:endParaRPr>
          </a:p>
          <a:p>
            <a:pPr marL="61091">
              <a:spcBef>
                <a:spcPts val="123"/>
              </a:spcBef>
            </a:pPr>
            <a:r>
              <a:rPr sz="1815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815">
              <a:latin typeface="Times New Roman"/>
              <a:cs typeface="Times New Roman"/>
            </a:endParaRPr>
          </a:p>
          <a:p>
            <a:pPr marL="64549">
              <a:spcBef>
                <a:spcPts val="349"/>
              </a:spcBef>
            </a:pPr>
            <a:r>
              <a:rPr sz="1815" dirty="0">
                <a:latin typeface="Times New Roman"/>
                <a:cs typeface="Times New Roman"/>
              </a:rPr>
              <a:t>2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93370" y="3450149"/>
            <a:ext cx="82988" cy="17348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1044" i="1" dirty="0">
                <a:latin typeface="Times New Roman"/>
                <a:cs typeface="Times New Roman"/>
              </a:rPr>
              <a:t>e</a:t>
            </a:r>
            <a:endParaRPr sz="104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93371" y="3860751"/>
            <a:ext cx="404564" cy="36083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566" i="1" spc="6" baseline="-19323" dirty="0">
                <a:latin typeface="Times New Roman"/>
                <a:cs typeface="Times New Roman"/>
              </a:rPr>
              <a:t>o</a:t>
            </a:r>
            <a:r>
              <a:rPr sz="1566" i="1" spc="204" baseline="-19323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</a:t>
            </a:r>
            <a:r>
              <a:rPr sz="2269" spc="172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endParaRPr sz="2269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01592" y="3293176"/>
            <a:ext cx="87598" cy="29152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1815" i="1" dirty="0">
                <a:latin typeface="Times New Roman"/>
                <a:cs typeface="Times New Roman"/>
              </a:rPr>
              <a:t>f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09897" y="3906031"/>
            <a:ext cx="87598" cy="29152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1815" i="1" dirty="0">
                <a:latin typeface="Times New Roman"/>
                <a:cs typeface="Times New Roman"/>
              </a:rPr>
              <a:t>f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97141" y="2596559"/>
            <a:ext cx="4053712" cy="392221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34580">
              <a:spcBef>
                <a:spcPts val="118"/>
              </a:spcBef>
            </a:pPr>
            <a:r>
              <a:rPr sz="1815" i="1" dirty="0">
                <a:latin typeface="Times New Roman"/>
                <a:cs typeface="Times New Roman"/>
              </a:rPr>
              <a:t>f</a:t>
            </a:r>
            <a:r>
              <a:rPr sz="1815" i="1" spc="150" dirty="0">
                <a:latin typeface="Times New Roman"/>
                <a:cs typeface="Times New Roman"/>
              </a:rPr>
              <a:t> </a:t>
            </a:r>
            <a:r>
              <a:rPr sz="3403" spc="-88" baseline="-2222" dirty="0">
                <a:latin typeface="Symbol"/>
                <a:cs typeface="Symbol"/>
              </a:rPr>
              <a:t></a:t>
            </a:r>
            <a:r>
              <a:rPr sz="1815" i="1" dirty="0">
                <a:latin typeface="Times New Roman"/>
                <a:cs typeface="Times New Roman"/>
              </a:rPr>
              <a:t>t</a:t>
            </a:r>
            <a:r>
              <a:rPr sz="1815" i="1" spc="-236" dirty="0">
                <a:latin typeface="Times New Roman"/>
                <a:cs typeface="Times New Roman"/>
              </a:rPr>
              <a:t> </a:t>
            </a:r>
            <a:r>
              <a:rPr sz="3403" spc="-197" baseline="-2222" dirty="0">
                <a:latin typeface="Symbol"/>
                <a:cs typeface="Symbol"/>
              </a:rPr>
              <a:t></a:t>
            </a:r>
            <a:r>
              <a:rPr sz="3403" spc="-245" baseline="-2222" dirty="0">
                <a:latin typeface="Times New Roman"/>
                <a:cs typeface="Times New Roman"/>
              </a:rPr>
              <a:t> </a:t>
            </a:r>
            <a:r>
              <a:rPr sz="1815" dirty="0">
                <a:latin typeface="Symbol"/>
                <a:cs typeface="Symbol"/>
              </a:rPr>
              <a:t></a:t>
            </a:r>
            <a:r>
              <a:rPr sz="1815" spc="68" dirty="0">
                <a:latin typeface="Times New Roman"/>
                <a:cs typeface="Times New Roman"/>
              </a:rPr>
              <a:t> </a:t>
            </a:r>
            <a:r>
              <a:rPr sz="2723" u="sng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723" spc="-245" baseline="34722" dirty="0">
                <a:latin typeface="Times New Roman"/>
                <a:cs typeface="Times New Roman"/>
              </a:rPr>
              <a:t> </a:t>
            </a:r>
            <a:r>
              <a:rPr sz="3676" spc="-286" baseline="-3086" dirty="0">
                <a:latin typeface="Symbol"/>
                <a:cs typeface="Symbol"/>
              </a:rPr>
              <a:t></a:t>
            </a:r>
            <a:r>
              <a:rPr sz="3676" spc="-231" baseline="-3086" dirty="0">
                <a:latin typeface="Times New Roman"/>
                <a:cs typeface="Times New Roman"/>
              </a:rPr>
              <a:t> </a:t>
            </a:r>
            <a:r>
              <a:rPr sz="1815" i="1" dirty="0">
                <a:latin typeface="Times New Roman"/>
                <a:cs typeface="Times New Roman"/>
              </a:rPr>
              <a:t>f</a:t>
            </a:r>
            <a:r>
              <a:rPr sz="1815" i="1" spc="154" dirty="0">
                <a:latin typeface="Times New Roman"/>
                <a:cs typeface="Times New Roman"/>
              </a:rPr>
              <a:t> </a:t>
            </a:r>
            <a:r>
              <a:rPr sz="3403" spc="-102" baseline="-2222" dirty="0">
                <a:latin typeface="Symbol"/>
                <a:cs typeface="Symbol"/>
              </a:rPr>
              <a:t></a:t>
            </a:r>
            <a:r>
              <a:rPr sz="1815" i="1" dirty="0">
                <a:latin typeface="Times New Roman"/>
                <a:cs typeface="Times New Roman"/>
              </a:rPr>
              <a:t>t</a:t>
            </a:r>
            <a:r>
              <a:rPr sz="1815" i="1" spc="-236" dirty="0">
                <a:latin typeface="Times New Roman"/>
                <a:cs typeface="Times New Roman"/>
              </a:rPr>
              <a:t> </a:t>
            </a:r>
            <a:r>
              <a:rPr sz="3403" spc="-197" baseline="-2222" dirty="0">
                <a:latin typeface="Symbol"/>
                <a:cs typeface="Symbol"/>
              </a:rPr>
              <a:t></a:t>
            </a:r>
            <a:r>
              <a:rPr sz="3403" spc="-448" baseline="-2222" dirty="0">
                <a:latin typeface="Times New Roman"/>
                <a:cs typeface="Times New Roman"/>
              </a:rPr>
              <a:t> </a:t>
            </a:r>
            <a:r>
              <a:rPr sz="1815" dirty="0">
                <a:latin typeface="Symbol"/>
                <a:cs typeface="Symbol"/>
              </a:rPr>
              <a:t></a:t>
            </a:r>
            <a:r>
              <a:rPr sz="1815" dirty="0">
                <a:latin typeface="Times New Roman"/>
                <a:cs typeface="Times New Roman"/>
              </a:rPr>
              <a:t> </a:t>
            </a:r>
            <a:r>
              <a:rPr sz="1815" spc="-222" dirty="0">
                <a:latin typeface="Times New Roman"/>
                <a:cs typeface="Times New Roman"/>
              </a:rPr>
              <a:t> </a:t>
            </a:r>
            <a:r>
              <a:rPr sz="1815" i="1" dirty="0">
                <a:latin typeface="Times New Roman"/>
                <a:cs typeface="Times New Roman"/>
              </a:rPr>
              <a:t>f</a:t>
            </a:r>
            <a:r>
              <a:rPr sz="1815" i="1" spc="154" dirty="0">
                <a:latin typeface="Times New Roman"/>
                <a:cs typeface="Times New Roman"/>
              </a:rPr>
              <a:t> </a:t>
            </a:r>
            <a:r>
              <a:rPr sz="3403" spc="-6" baseline="-2222" dirty="0">
                <a:latin typeface="Symbol"/>
                <a:cs typeface="Symbol"/>
              </a:rPr>
              <a:t></a:t>
            </a:r>
            <a:r>
              <a:rPr sz="1815" spc="-5" dirty="0">
                <a:latin typeface="Symbol"/>
                <a:cs typeface="Symbol"/>
              </a:rPr>
              <a:t></a:t>
            </a:r>
            <a:r>
              <a:rPr sz="1815" i="1" dirty="0">
                <a:latin typeface="Times New Roman"/>
                <a:cs typeface="Times New Roman"/>
              </a:rPr>
              <a:t>t</a:t>
            </a:r>
            <a:r>
              <a:rPr sz="1815" i="1" spc="-231" dirty="0">
                <a:latin typeface="Times New Roman"/>
                <a:cs typeface="Times New Roman"/>
              </a:rPr>
              <a:t> </a:t>
            </a:r>
            <a:r>
              <a:rPr sz="3403" spc="-94" baseline="-2222" dirty="0">
                <a:latin typeface="Symbol"/>
                <a:cs typeface="Symbol"/>
              </a:rPr>
              <a:t></a:t>
            </a:r>
            <a:r>
              <a:rPr sz="3676" spc="-286" baseline="-3086" dirty="0">
                <a:latin typeface="Symbol"/>
                <a:cs typeface="Symbol"/>
              </a:rPr>
              <a:t></a:t>
            </a:r>
            <a:r>
              <a:rPr sz="3676" spc="-531" baseline="-3086" dirty="0">
                <a:latin typeface="Times New Roman"/>
                <a:cs typeface="Times New Roman"/>
              </a:rPr>
              <a:t> </a:t>
            </a:r>
            <a:r>
              <a:rPr sz="1815" dirty="0">
                <a:latin typeface="Symbol"/>
                <a:cs typeface="Symbol"/>
              </a:rPr>
              <a:t></a:t>
            </a:r>
            <a:r>
              <a:rPr sz="1815" spc="-41" dirty="0">
                <a:latin typeface="Times New Roman"/>
                <a:cs typeface="Times New Roman"/>
              </a:rPr>
              <a:t> </a:t>
            </a:r>
            <a:r>
              <a:rPr sz="2723" u="sng" baseline="34722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2723" spc="-245" baseline="34722" dirty="0">
                <a:latin typeface="Times New Roman"/>
                <a:cs typeface="Times New Roman"/>
              </a:rPr>
              <a:t> </a:t>
            </a:r>
            <a:r>
              <a:rPr sz="3676" spc="-286" baseline="-3086" dirty="0">
                <a:latin typeface="Symbol"/>
                <a:cs typeface="Symbol"/>
              </a:rPr>
              <a:t></a:t>
            </a:r>
            <a:r>
              <a:rPr sz="3676" spc="-238" baseline="-3086" dirty="0">
                <a:latin typeface="Times New Roman"/>
                <a:cs typeface="Times New Roman"/>
              </a:rPr>
              <a:t> </a:t>
            </a:r>
            <a:r>
              <a:rPr sz="1815" i="1" dirty="0">
                <a:latin typeface="Times New Roman"/>
                <a:cs typeface="Times New Roman"/>
              </a:rPr>
              <a:t>f</a:t>
            </a:r>
            <a:r>
              <a:rPr sz="1815" i="1" spc="159" dirty="0">
                <a:latin typeface="Times New Roman"/>
                <a:cs typeface="Times New Roman"/>
              </a:rPr>
              <a:t> </a:t>
            </a:r>
            <a:r>
              <a:rPr sz="3403" spc="-102" baseline="-2222" dirty="0">
                <a:latin typeface="Symbol"/>
                <a:cs typeface="Symbol"/>
              </a:rPr>
              <a:t></a:t>
            </a:r>
            <a:r>
              <a:rPr sz="1815" i="1" dirty="0">
                <a:latin typeface="Times New Roman"/>
                <a:cs typeface="Times New Roman"/>
              </a:rPr>
              <a:t>t</a:t>
            </a:r>
            <a:r>
              <a:rPr sz="1815" i="1" spc="-227" dirty="0">
                <a:latin typeface="Times New Roman"/>
                <a:cs typeface="Times New Roman"/>
              </a:rPr>
              <a:t> </a:t>
            </a:r>
            <a:r>
              <a:rPr sz="3403" spc="-197" baseline="-2222" dirty="0">
                <a:latin typeface="Symbol"/>
                <a:cs typeface="Symbol"/>
              </a:rPr>
              <a:t></a:t>
            </a:r>
            <a:r>
              <a:rPr sz="3403" spc="-456" baseline="-2222" dirty="0">
                <a:latin typeface="Times New Roman"/>
                <a:cs typeface="Times New Roman"/>
              </a:rPr>
              <a:t> </a:t>
            </a:r>
            <a:r>
              <a:rPr sz="1815" dirty="0">
                <a:latin typeface="Symbol"/>
                <a:cs typeface="Symbol"/>
              </a:rPr>
              <a:t></a:t>
            </a:r>
            <a:r>
              <a:rPr sz="1815" spc="200" dirty="0">
                <a:latin typeface="Times New Roman"/>
                <a:cs typeface="Times New Roman"/>
              </a:rPr>
              <a:t> </a:t>
            </a:r>
            <a:r>
              <a:rPr sz="1815" i="1" dirty="0">
                <a:latin typeface="Times New Roman"/>
                <a:cs typeface="Times New Roman"/>
              </a:rPr>
              <a:t>f</a:t>
            </a:r>
            <a:r>
              <a:rPr sz="1815" i="1" spc="163" dirty="0">
                <a:latin typeface="Times New Roman"/>
                <a:cs typeface="Times New Roman"/>
              </a:rPr>
              <a:t> </a:t>
            </a:r>
            <a:r>
              <a:rPr sz="3403" spc="-14" baseline="-2222" dirty="0">
                <a:latin typeface="Symbol"/>
                <a:cs typeface="Symbol"/>
              </a:rPr>
              <a:t></a:t>
            </a:r>
            <a:r>
              <a:rPr sz="1815" spc="-9" dirty="0">
                <a:latin typeface="Symbol"/>
                <a:cs typeface="Symbol"/>
              </a:rPr>
              <a:t></a:t>
            </a:r>
            <a:r>
              <a:rPr sz="1815" i="1" dirty="0">
                <a:latin typeface="Times New Roman"/>
                <a:cs typeface="Times New Roman"/>
              </a:rPr>
              <a:t>t</a:t>
            </a:r>
            <a:r>
              <a:rPr sz="1815" i="1" spc="-222" dirty="0">
                <a:latin typeface="Times New Roman"/>
                <a:cs typeface="Times New Roman"/>
              </a:rPr>
              <a:t> </a:t>
            </a:r>
            <a:r>
              <a:rPr sz="3403" spc="-94" baseline="-2222" dirty="0">
                <a:latin typeface="Symbol"/>
                <a:cs typeface="Symbol"/>
              </a:rPr>
              <a:t></a:t>
            </a:r>
            <a:r>
              <a:rPr sz="3676" spc="-286" baseline="-3086" dirty="0">
                <a:latin typeface="Symbol"/>
                <a:cs typeface="Symbol"/>
              </a:rPr>
              <a:t></a:t>
            </a:r>
            <a:endParaRPr sz="3676" baseline="-3086" dirty="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20194" y="3293176"/>
            <a:ext cx="647764" cy="29152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  <a:tabLst>
                <a:tab pos="285858" algn="l"/>
                <a:tab pos="508896" algn="l"/>
              </a:tabLst>
            </a:pPr>
            <a:r>
              <a:rPr sz="1815" i="1" dirty="0">
                <a:latin typeface="Times New Roman"/>
                <a:cs typeface="Times New Roman"/>
              </a:rPr>
              <a:t>f	t	</a:t>
            </a:r>
            <a:r>
              <a:rPr sz="1815" dirty="0">
                <a:latin typeface="Symbol"/>
                <a:cs typeface="Symbol"/>
              </a:rPr>
              <a:t></a:t>
            </a:r>
            <a:endParaRPr sz="1815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31131" y="2699441"/>
            <a:ext cx="2778354" cy="896996"/>
          </a:xfrm>
          <a:prstGeom prst="rect">
            <a:avLst/>
          </a:prstGeom>
        </p:spPr>
        <p:txBody>
          <a:bodyPr vert="horz" wrap="square" lIns="0" tIns="170009" rIns="0" bIns="0" rtlCol="0">
            <a:spAutoFit/>
          </a:bodyPr>
          <a:lstStyle/>
          <a:p>
            <a:pPr marR="201138" algn="ctr">
              <a:spcBef>
                <a:spcPts val="1339"/>
              </a:spcBef>
            </a:pPr>
            <a:r>
              <a:rPr sz="1815" dirty="0">
                <a:latin typeface="Times New Roman"/>
                <a:cs typeface="Times New Roman"/>
              </a:rPr>
              <a:t>2</a:t>
            </a:r>
            <a:endParaRPr sz="1815">
              <a:latin typeface="Times New Roman"/>
              <a:cs typeface="Times New Roman"/>
            </a:endParaRPr>
          </a:p>
          <a:p>
            <a:pPr marL="11527">
              <a:spcBef>
                <a:spcPts val="1252"/>
              </a:spcBef>
              <a:tabLst>
                <a:tab pos="217275" algn="l"/>
                <a:tab pos="668538" algn="l"/>
                <a:tab pos="1257543" algn="l"/>
              </a:tabLst>
            </a:pPr>
            <a:r>
              <a:rPr sz="1815" i="1" dirty="0">
                <a:latin typeface="Times New Roman"/>
                <a:cs typeface="Times New Roman"/>
              </a:rPr>
              <a:t>t	</a:t>
            </a:r>
            <a:r>
              <a:rPr sz="1815" dirty="0">
                <a:latin typeface="Symbol"/>
                <a:cs typeface="Symbol"/>
              </a:rPr>
              <a:t></a:t>
            </a:r>
            <a:r>
              <a:rPr sz="1815" spc="236" dirty="0">
                <a:latin typeface="Times New Roman"/>
                <a:cs typeface="Times New Roman"/>
              </a:rPr>
              <a:t> </a:t>
            </a:r>
            <a:r>
              <a:rPr sz="1815" i="1" dirty="0">
                <a:latin typeface="Times New Roman"/>
                <a:cs typeface="Times New Roman"/>
              </a:rPr>
              <a:t>f	</a:t>
            </a:r>
            <a:r>
              <a:rPr sz="1815" spc="-5" dirty="0">
                <a:latin typeface="Symbol"/>
                <a:cs typeface="Symbol"/>
              </a:rPr>
              <a:t></a:t>
            </a:r>
            <a:r>
              <a:rPr sz="1815" i="1" spc="-5" dirty="0">
                <a:latin typeface="Times New Roman"/>
                <a:cs typeface="Times New Roman"/>
              </a:rPr>
              <a:t>t	</a:t>
            </a:r>
            <a:r>
              <a:rPr sz="1815" spc="-14" dirty="0">
                <a:latin typeface="Times New Roman"/>
                <a:cs typeface="Times New Roman"/>
              </a:rPr>
              <a:t>even</a:t>
            </a:r>
            <a:r>
              <a:rPr sz="1815" spc="-59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Times New Roman"/>
                <a:cs typeface="Times New Roman"/>
              </a:rPr>
              <a:t>component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20194" y="3906031"/>
            <a:ext cx="655832" cy="29152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  <a:tabLst>
                <a:tab pos="294503" algn="l"/>
                <a:tab pos="516964" algn="l"/>
              </a:tabLst>
            </a:pPr>
            <a:r>
              <a:rPr sz="1815" i="1" dirty="0">
                <a:latin typeface="Times New Roman"/>
                <a:cs typeface="Times New Roman"/>
              </a:rPr>
              <a:t>f	t	</a:t>
            </a:r>
            <a:r>
              <a:rPr sz="1815" dirty="0">
                <a:latin typeface="Symbol"/>
                <a:cs typeface="Symbol"/>
              </a:rPr>
              <a:t></a:t>
            </a:r>
            <a:endParaRPr sz="1815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39434" y="3906031"/>
            <a:ext cx="2691333" cy="29152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  <a:tabLst>
                <a:tab pos="217275" algn="l"/>
                <a:tab pos="665080" algn="l"/>
                <a:tab pos="1254085" algn="l"/>
              </a:tabLst>
            </a:pPr>
            <a:r>
              <a:rPr sz="1815" i="1" dirty="0">
                <a:latin typeface="Times New Roman"/>
                <a:cs typeface="Times New Roman"/>
              </a:rPr>
              <a:t>t	</a:t>
            </a:r>
            <a:r>
              <a:rPr sz="1815" dirty="0">
                <a:latin typeface="Symbol"/>
                <a:cs typeface="Symbol"/>
              </a:rPr>
              <a:t></a:t>
            </a:r>
            <a:r>
              <a:rPr sz="1815" spc="204" dirty="0">
                <a:latin typeface="Times New Roman"/>
                <a:cs typeface="Times New Roman"/>
              </a:rPr>
              <a:t> </a:t>
            </a:r>
            <a:r>
              <a:rPr sz="1815" i="1" dirty="0">
                <a:latin typeface="Times New Roman"/>
                <a:cs typeface="Times New Roman"/>
              </a:rPr>
              <a:t>f	</a:t>
            </a:r>
            <a:r>
              <a:rPr sz="1815" spc="-5" dirty="0">
                <a:latin typeface="Symbol"/>
                <a:cs typeface="Symbol"/>
              </a:rPr>
              <a:t></a:t>
            </a:r>
            <a:r>
              <a:rPr sz="1815" i="1" spc="-5" dirty="0">
                <a:latin typeface="Times New Roman"/>
                <a:cs typeface="Times New Roman"/>
              </a:rPr>
              <a:t>t	</a:t>
            </a:r>
            <a:r>
              <a:rPr sz="1815" dirty="0">
                <a:latin typeface="Times New Roman"/>
                <a:cs typeface="Times New Roman"/>
              </a:rPr>
              <a:t>odd</a:t>
            </a:r>
            <a:r>
              <a:rPr sz="1815" spc="-64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Times New Roman"/>
                <a:cs typeface="Times New Roman"/>
              </a:rPr>
              <a:t>component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97142" y="4342697"/>
            <a:ext cx="1900069" cy="36083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80">
              <a:spcBef>
                <a:spcPts val="91"/>
              </a:spcBef>
            </a:pPr>
            <a:r>
              <a:rPr sz="2723" i="1" baseline="2777" dirty="0">
                <a:latin typeface="Times New Roman"/>
                <a:cs typeface="Times New Roman"/>
              </a:rPr>
              <a:t>f</a:t>
            </a:r>
            <a:r>
              <a:rPr sz="2723" i="1" spc="224" baseline="2777" dirty="0">
                <a:latin typeface="Times New Roman"/>
                <a:cs typeface="Times New Roman"/>
              </a:rPr>
              <a:t> </a:t>
            </a:r>
            <a:r>
              <a:rPr sz="2269" spc="-59" dirty="0">
                <a:latin typeface="Symbol"/>
                <a:cs typeface="Symbol"/>
              </a:rPr>
              <a:t></a:t>
            </a:r>
            <a:r>
              <a:rPr sz="2723" i="1" baseline="2777" dirty="0">
                <a:latin typeface="Times New Roman"/>
                <a:cs typeface="Times New Roman"/>
              </a:rPr>
              <a:t>t</a:t>
            </a:r>
            <a:r>
              <a:rPr sz="2723" i="1" spc="-354" baseline="2777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r>
              <a:rPr sz="2269" spc="-163" dirty="0">
                <a:latin typeface="Times New Roman"/>
                <a:cs typeface="Times New Roman"/>
              </a:rPr>
              <a:t> </a:t>
            </a:r>
            <a:r>
              <a:rPr sz="2723" baseline="2777" dirty="0">
                <a:latin typeface="Symbol"/>
                <a:cs typeface="Symbol"/>
              </a:rPr>
              <a:t></a:t>
            </a:r>
            <a:r>
              <a:rPr sz="2723" baseline="2777" dirty="0">
                <a:latin typeface="Times New Roman"/>
                <a:cs typeface="Times New Roman"/>
              </a:rPr>
              <a:t> </a:t>
            </a:r>
            <a:r>
              <a:rPr sz="2723" spc="-170" baseline="2777" dirty="0">
                <a:latin typeface="Times New Roman"/>
                <a:cs typeface="Times New Roman"/>
              </a:rPr>
              <a:t> </a:t>
            </a:r>
            <a:r>
              <a:rPr sz="2723" i="1" spc="115" baseline="2777" dirty="0">
                <a:latin typeface="Times New Roman"/>
                <a:cs typeface="Times New Roman"/>
              </a:rPr>
              <a:t>f</a:t>
            </a:r>
            <a:r>
              <a:rPr sz="1566" i="1" baseline="-19323" dirty="0">
                <a:latin typeface="Times New Roman"/>
                <a:cs typeface="Times New Roman"/>
              </a:rPr>
              <a:t>e </a:t>
            </a:r>
            <a:r>
              <a:rPr sz="1566" i="1" spc="-156" baseline="-19323" dirty="0">
                <a:latin typeface="Times New Roman"/>
                <a:cs typeface="Times New Roman"/>
              </a:rPr>
              <a:t> </a:t>
            </a:r>
            <a:r>
              <a:rPr sz="2269" spc="-64" dirty="0">
                <a:latin typeface="Symbol"/>
                <a:cs typeface="Symbol"/>
              </a:rPr>
              <a:t></a:t>
            </a:r>
            <a:r>
              <a:rPr sz="2723" i="1" baseline="2777" dirty="0">
                <a:latin typeface="Times New Roman"/>
                <a:cs typeface="Times New Roman"/>
              </a:rPr>
              <a:t>t</a:t>
            </a:r>
            <a:r>
              <a:rPr sz="2723" i="1" spc="-347" baseline="2777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r>
              <a:rPr sz="2269" spc="-304" dirty="0">
                <a:latin typeface="Times New Roman"/>
                <a:cs typeface="Times New Roman"/>
              </a:rPr>
              <a:t> </a:t>
            </a:r>
            <a:r>
              <a:rPr sz="2723" baseline="2777" dirty="0">
                <a:latin typeface="Symbol"/>
                <a:cs typeface="Symbol"/>
              </a:rPr>
              <a:t></a:t>
            </a:r>
            <a:r>
              <a:rPr sz="2723" baseline="2777" dirty="0">
                <a:latin typeface="Times New Roman"/>
                <a:cs typeface="Times New Roman"/>
              </a:rPr>
              <a:t> </a:t>
            </a:r>
            <a:r>
              <a:rPr sz="2723" spc="-333" baseline="2777" dirty="0">
                <a:latin typeface="Times New Roman"/>
                <a:cs typeface="Times New Roman"/>
              </a:rPr>
              <a:t> </a:t>
            </a:r>
            <a:r>
              <a:rPr sz="2723" i="1" spc="115" baseline="2777" dirty="0">
                <a:latin typeface="Times New Roman"/>
                <a:cs typeface="Times New Roman"/>
              </a:rPr>
              <a:t>f</a:t>
            </a:r>
            <a:r>
              <a:rPr sz="1566" i="1" spc="6" baseline="-19323" dirty="0">
                <a:latin typeface="Times New Roman"/>
                <a:cs typeface="Times New Roman"/>
              </a:rPr>
              <a:t>o</a:t>
            </a:r>
            <a:r>
              <a:rPr sz="1566" i="1" baseline="-19323" dirty="0">
                <a:latin typeface="Times New Roman"/>
                <a:cs typeface="Times New Roman"/>
              </a:rPr>
              <a:t> </a:t>
            </a:r>
            <a:r>
              <a:rPr sz="1566" i="1" spc="-142" baseline="-19323" dirty="0">
                <a:latin typeface="Times New Roman"/>
                <a:cs typeface="Times New Roman"/>
              </a:rPr>
              <a:t> </a:t>
            </a:r>
            <a:r>
              <a:rPr sz="2269" spc="-68" dirty="0">
                <a:latin typeface="Symbol"/>
                <a:cs typeface="Symbol"/>
              </a:rPr>
              <a:t></a:t>
            </a:r>
            <a:r>
              <a:rPr sz="2723" i="1" baseline="2777" dirty="0">
                <a:latin typeface="Times New Roman"/>
                <a:cs typeface="Times New Roman"/>
              </a:rPr>
              <a:t>t</a:t>
            </a:r>
            <a:r>
              <a:rPr sz="2723" i="1" spc="-347" baseline="2777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endParaRPr sz="2269">
              <a:latin typeface="Symbol"/>
              <a:cs typeface="Symbol"/>
            </a:endParaRPr>
          </a:p>
        </p:txBody>
      </p:sp>
      <p:sp>
        <p:nvSpPr>
          <p:cNvPr id="20" name="爆炸形: 8 pt  19">
            <a:extLst>
              <a:ext uri="{FF2B5EF4-FFF2-40B4-BE49-F238E27FC236}">
                <a16:creationId xmlns:a16="http://schemas.microsoft.com/office/drawing/2014/main" id="{ACB0C54D-0355-4E62-BAAF-62E582C48C38}"/>
              </a:ext>
            </a:extLst>
          </p:cNvPr>
          <p:cNvSpPr/>
          <p:nvPr/>
        </p:nvSpPr>
        <p:spPr bwMode="auto">
          <a:xfrm>
            <a:off x="9743440" y="1452879"/>
            <a:ext cx="1645920" cy="1625601"/>
          </a:xfrm>
          <a:prstGeom prst="irregularSeal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rPr>
              <a:t>重要！</a:t>
            </a:r>
          </a:p>
        </p:txBody>
      </p:sp>
    </p:spTree>
    <p:extLst>
      <p:ext uri="{BB962C8B-B14F-4D97-AF65-F5344CB8AC3E}">
        <p14:creationId xmlns:p14="http://schemas.microsoft.com/office/powerpoint/2010/main" val="3588797191"/>
      </p:ext>
    </p:extLst>
  </p:cSld>
  <p:clrMapOvr>
    <a:masterClrMapping/>
  </p:clrMapOvr>
  <p:transition spd="med"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484" y="413992"/>
            <a:ext cx="1278815" cy="402643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dirty="0"/>
              <a:t>Example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8875" y="1140975"/>
            <a:ext cx="2679805" cy="108921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2861" y="2426897"/>
            <a:ext cx="5451760" cy="16087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96745" y="4249289"/>
            <a:ext cx="5599787" cy="1645831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185" y="392067"/>
            <a:ext cx="2281767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1641" y="1760212"/>
            <a:ext cx="830452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Proof</a:t>
            </a:r>
            <a:endParaRPr sz="1634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2952" y="2514441"/>
            <a:ext cx="5835700" cy="209228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1555087" y="6797390"/>
            <a:ext cx="110172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00009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527">
              <a:lnSpc>
                <a:spcPts val="1293"/>
              </a:lnSpc>
            </a:pPr>
            <a:r>
              <a:rPr lang="en-GB"/>
              <a:t>Gloria</a:t>
            </a:r>
            <a:r>
              <a:rPr lang="en-GB" spc="-80"/>
              <a:t> </a:t>
            </a:r>
            <a:r>
              <a:rPr lang="en-GB"/>
              <a:t>Menegaz</a:t>
            </a:r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9172578" y="6799796"/>
            <a:ext cx="27432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400" b="0" i="0" kern="1200">
                <a:solidFill>
                  <a:srgbClr val="000099"/>
                </a:solidFill>
                <a:latin typeface="Arial MT"/>
                <a:ea typeface="+mn-ea"/>
                <a:cs typeface="Arial MT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lang="en-GB" smtClean="0"/>
              <a:pPr marL="38100">
                <a:lnSpc>
                  <a:spcPts val="1645"/>
                </a:lnSpc>
              </a:pPr>
              <a:t>56</a:t>
            </a:fld>
            <a:endParaRPr dirty="0"/>
          </a:p>
        </p:txBody>
      </p:sp>
    </p:spTree>
  </p:cSld>
  <p:clrMapOvr>
    <a:masterClrMapping/>
  </p:clrMapOvr>
  <p:transition spd="med"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9997" y="431824"/>
            <a:ext cx="7460787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properties of even and odd 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4921" y="1371221"/>
            <a:ext cx="6730937" cy="1502324"/>
          </a:xfrm>
          <a:prstGeom prst="rect">
            <a:avLst/>
          </a:prstGeom>
        </p:spPr>
        <p:txBody>
          <a:bodyPr vert="horz" wrap="square" lIns="0" tIns="136007" rIns="0" bIns="0" rtlCol="0">
            <a:spAutoFit/>
          </a:bodyPr>
          <a:lstStyle/>
          <a:p>
            <a:pPr marL="322743" indent="-311216">
              <a:spcBef>
                <a:spcPts val="107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even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function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x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odd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function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= odd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function</a:t>
            </a:r>
            <a:endParaRPr sz="1634" dirty="0">
              <a:latin typeface="Arial MT"/>
              <a:cs typeface="Arial MT"/>
            </a:endParaRPr>
          </a:p>
          <a:p>
            <a:pPr marL="322743" indent="-311216">
              <a:spcBef>
                <a:spcPts val="980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odd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function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x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odd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function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= even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function</a:t>
            </a:r>
            <a:endParaRPr sz="1634" dirty="0">
              <a:latin typeface="Arial MT"/>
              <a:cs typeface="Arial MT"/>
            </a:endParaRPr>
          </a:p>
          <a:p>
            <a:pPr marL="322743" indent="-311216">
              <a:spcBef>
                <a:spcPts val="944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even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function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x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even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function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= even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function</a:t>
            </a:r>
            <a:endParaRPr sz="1634" dirty="0">
              <a:latin typeface="Arial MT"/>
              <a:cs typeface="Arial MT"/>
            </a:endParaRPr>
          </a:p>
          <a:p>
            <a:pPr marL="322743" indent="-311216">
              <a:spcBef>
                <a:spcPts val="944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Area</a:t>
            </a:r>
            <a:endParaRPr sz="1634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13085" y="3283566"/>
            <a:ext cx="1322614" cy="17348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  <a:tabLst>
                <a:tab pos="1243712" algn="l"/>
              </a:tabLst>
            </a:pPr>
            <a:r>
              <a:rPr sz="1044" i="1" spc="5" dirty="0">
                <a:latin typeface="Times New Roman"/>
                <a:cs typeface="Times New Roman"/>
              </a:rPr>
              <a:t>a	a</a:t>
            </a:r>
            <a:endParaRPr sz="104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70391" y="3738796"/>
            <a:ext cx="1366990" cy="458232"/>
          </a:xfrm>
          <a:prstGeom prst="rect">
            <a:avLst/>
          </a:prstGeom>
        </p:spPr>
        <p:txBody>
          <a:bodyPr vert="horz" wrap="square" lIns="0" tIns="72038" rIns="0" bIns="0" rtlCol="0">
            <a:spAutoFit/>
          </a:bodyPr>
          <a:lstStyle/>
          <a:p>
            <a:pPr marL="11527">
              <a:spcBef>
                <a:spcPts val="567"/>
              </a:spcBef>
              <a:tabLst>
                <a:tab pos="1287512" algn="l"/>
              </a:tabLst>
            </a:pPr>
            <a:r>
              <a:rPr sz="1044" spc="5" dirty="0">
                <a:latin typeface="Symbol"/>
                <a:cs typeface="Symbol"/>
              </a:rPr>
              <a:t></a:t>
            </a:r>
            <a:r>
              <a:rPr sz="1044" spc="-168" dirty="0">
                <a:latin typeface="Times New Roman"/>
                <a:cs typeface="Times New Roman"/>
              </a:rPr>
              <a:t> </a:t>
            </a:r>
            <a:r>
              <a:rPr sz="1044" i="1" spc="5" dirty="0">
                <a:latin typeface="Times New Roman"/>
                <a:cs typeface="Times New Roman"/>
              </a:rPr>
              <a:t>a</a:t>
            </a:r>
            <a:r>
              <a:rPr sz="1044" i="1" dirty="0">
                <a:latin typeface="Times New Roman"/>
                <a:cs typeface="Times New Roman"/>
              </a:rPr>
              <a:t>	</a:t>
            </a:r>
            <a:r>
              <a:rPr sz="1044" spc="5" dirty="0">
                <a:latin typeface="Times New Roman"/>
                <a:cs typeface="Times New Roman"/>
              </a:rPr>
              <a:t>0</a:t>
            </a:r>
            <a:endParaRPr sz="1044">
              <a:latin typeface="Times New Roman"/>
              <a:cs typeface="Times New Roman"/>
            </a:endParaRPr>
          </a:p>
          <a:p>
            <a:pPr marL="54175">
              <a:spcBef>
                <a:spcPts val="481"/>
              </a:spcBef>
            </a:pPr>
            <a:r>
              <a:rPr sz="1044" i="1" spc="5" dirty="0">
                <a:latin typeface="Times New Roman"/>
                <a:cs typeface="Times New Roman"/>
              </a:rPr>
              <a:t>a</a:t>
            </a:r>
            <a:endParaRPr sz="104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70392" y="4532333"/>
            <a:ext cx="175772" cy="17348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1044" spc="5" dirty="0">
                <a:latin typeface="Symbol"/>
                <a:cs typeface="Symbol"/>
              </a:rPr>
              <a:t></a:t>
            </a:r>
            <a:r>
              <a:rPr sz="1044" spc="-168" dirty="0">
                <a:latin typeface="Times New Roman"/>
                <a:cs typeface="Times New Roman"/>
              </a:rPr>
              <a:t> </a:t>
            </a:r>
            <a:r>
              <a:rPr sz="1044" i="1" spc="5" dirty="0">
                <a:latin typeface="Times New Roman"/>
                <a:cs typeface="Times New Roman"/>
              </a:rPr>
              <a:t>a</a:t>
            </a:r>
            <a:endParaRPr sz="104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7425" y="3335266"/>
            <a:ext cx="2127133" cy="431764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34580">
              <a:spcBef>
                <a:spcPts val="100"/>
              </a:spcBef>
            </a:pPr>
            <a:r>
              <a:rPr sz="4084" baseline="-12962" dirty="0">
                <a:latin typeface="Symbol"/>
                <a:cs typeface="Symbol"/>
              </a:rPr>
              <a:t></a:t>
            </a:r>
            <a:r>
              <a:rPr sz="4084" spc="251" baseline="-12962" dirty="0">
                <a:latin typeface="Times New Roman"/>
                <a:cs typeface="Times New Roman"/>
              </a:rPr>
              <a:t> </a:t>
            </a:r>
            <a:r>
              <a:rPr sz="1815" i="1" spc="68" dirty="0">
                <a:latin typeface="Times New Roman"/>
                <a:cs typeface="Times New Roman"/>
              </a:rPr>
              <a:t>f</a:t>
            </a:r>
            <a:r>
              <a:rPr sz="1566" i="1" baseline="-24154" dirty="0">
                <a:latin typeface="Times New Roman"/>
                <a:cs typeface="Times New Roman"/>
              </a:rPr>
              <a:t>e </a:t>
            </a:r>
            <a:r>
              <a:rPr sz="1566" i="1" spc="-156" baseline="-24154" dirty="0">
                <a:latin typeface="Times New Roman"/>
                <a:cs typeface="Times New Roman"/>
              </a:rPr>
              <a:t> </a:t>
            </a:r>
            <a:r>
              <a:rPr sz="3403" spc="-94" baseline="-2222" dirty="0">
                <a:latin typeface="Symbol"/>
                <a:cs typeface="Symbol"/>
              </a:rPr>
              <a:t></a:t>
            </a:r>
            <a:r>
              <a:rPr sz="1815" i="1" dirty="0">
                <a:latin typeface="Times New Roman"/>
                <a:cs typeface="Times New Roman"/>
              </a:rPr>
              <a:t>t</a:t>
            </a:r>
            <a:r>
              <a:rPr sz="1815" i="1" spc="-236" dirty="0">
                <a:latin typeface="Times New Roman"/>
                <a:cs typeface="Times New Roman"/>
              </a:rPr>
              <a:t> </a:t>
            </a:r>
            <a:r>
              <a:rPr sz="3403" spc="-197" baseline="-2222" dirty="0">
                <a:latin typeface="Symbol"/>
                <a:cs typeface="Symbol"/>
              </a:rPr>
              <a:t></a:t>
            </a:r>
            <a:r>
              <a:rPr sz="3403" spc="-558" baseline="-2222" dirty="0">
                <a:latin typeface="Times New Roman"/>
                <a:cs typeface="Times New Roman"/>
              </a:rPr>
              <a:t> </a:t>
            </a:r>
            <a:r>
              <a:rPr sz="1815" i="1" dirty="0">
                <a:latin typeface="Times New Roman"/>
                <a:cs typeface="Times New Roman"/>
              </a:rPr>
              <a:t>dt</a:t>
            </a:r>
            <a:r>
              <a:rPr sz="1815" i="1" spc="100" dirty="0">
                <a:latin typeface="Times New Roman"/>
                <a:cs typeface="Times New Roman"/>
              </a:rPr>
              <a:t> </a:t>
            </a:r>
            <a:r>
              <a:rPr sz="1815" dirty="0">
                <a:latin typeface="Symbol"/>
                <a:cs typeface="Symbol"/>
              </a:rPr>
              <a:t></a:t>
            </a:r>
            <a:r>
              <a:rPr sz="1815" spc="5" dirty="0">
                <a:latin typeface="Times New Roman"/>
                <a:cs typeface="Times New Roman"/>
              </a:rPr>
              <a:t> </a:t>
            </a:r>
            <a:r>
              <a:rPr sz="1815" spc="54" dirty="0">
                <a:latin typeface="Times New Roman"/>
                <a:cs typeface="Times New Roman"/>
              </a:rPr>
              <a:t>2</a:t>
            </a:r>
            <a:r>
              <a:rPr sz="4084" baseline="-12962" dirty="0">
                <a:latin typeface="Symbol"/>
                <a:cs typeface="Symbol"/>
              </a:rPr>
              <a:t></a:t>
            </a:r>
            <a:r>
              <a:rPr sz="4084" spc="-81" baseline="-12962" dirty="0">
                <a:latin typeface="Times New Roman"/>
                <a:cs typeface="Times New Roman"/>
              </a:rPr>
              <a:t> </a:t>
            </a:r>
            <a:r>
              <a:rPr sz="1815" i="1" spc="73" dirty="0">
                <a:latin typeface="Times New Roman"/>
                <a:cs typeface="Times New Roman"/>
              </a:rPr>
              <a:t>f</a:t>
            </a:r>
            <a:r>
              <a:rPr sz="1566" i="1" baseline="-24154" dirty="0">
                <a:latin typeface="Times New Roman"/>
                <a:cs typeface="Times New Roman"/>
              </a:rPr>
              <a:t>e </a:t>
            </a:r>
            <a:r>
              <a:rPr sz="1566" i="1" spc="-150" baseline="-24154" dirty="0">
                <a:latin typeface="Times New Roman"/>
                <a:cs typeface="Times New Roman"/>
              </a:rPr>
              <a:t> </a:t>
            </a:r>
            <a:r>
              <a:rPr sz="3403" spc="-102" baseline="-2222" dirty="0">
                <a:latin typeface="Symbol"/>
                <a:cs typeface="Symbol"/>
              </a:rPr>
              <a:t></a:t>
            </a:r>
            <a:r>
              <a:rPr sz="1815" i="1" dirty="0">
                <a:latin typeface="Times New Roman"/>
                <a:cs typeface="Times New Roman"/>
              </a:rPr>
              <a:t>t</a:t>
            </a:r>
            <a:r>
              <a:rPr sz="1815" i="1" spc="-231" dirty="0">
                <a:latin typeface="Times New Roman"/>
                <a:cs typeface="Times New Roman"/>
              </a:rPr>
              <a:t> </a:t>
            </a:r>
            <a:r>
              <a:rPr sz="3403" spc="81" baseline="-2222" dirty="0">
                <a:latin typeface="Symbol"/>
                <a:cs typeface="Symbol"/>
              </a:rPr>
              <a:t></a:t>
            </a:r>
            <a:r>
              <a:rPr sz="1815" i="1" dirty="0">
                <a:latin typeface="Times New Roman"/>
                <a:cs typeface="Times New Roman"/>
              </a:rPr>
              <a:t>dt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7425" y="4081283"/>
            <a:ext cx="1290918" cy="431764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34580">
              <a:spcBef>
                <a:spcPts val="100"/>
              </a:spcBef>
            </a:pPr>
            <a:r>
              <a:rPr sz="4084" baseline="-11111" dirty="0">
                <a:latin typeface="Symbol"/>
                <a:cs typeface="Symbol"/>
              </a:rPr>
              <a:t></a:t>
            </a:r>
            <a:r>
              <a:rPr sz="4084" spc="251" baseline="-11111" dirty="0">
                <a:latin typeface="Times New Roman"/>
                <a:cs typeface="Times New Roman"/>
              </a:rPr>
              <a:t> </a:t>
            </a:r>
            <a:r>
              <a:rPr sz="2723" i="1" spc="102" baseline="2777" dirty="0">
                <a:latin typeface="Times New Roman"/>
                <a:cs typeface="Times New Roman"/>
              </a:rPr>
              <a:t>f</a:t>
            </a:r>
            <a:r>
              <a:rPr sz="1566" i="1" baseline="-19323" dirty="0">
                <a:latin typeface="Times New Roman"/>
                <a:cs typeface="Times New Roman"/>
              </a:rPr>
              <a:t>e </a:t>
            </a:r>
            <a:r>
              <a:rPr sz="1566" i="1" spc="-156" baseline="-19323" dirty="0">
                <a:latin typeface="Times New Roman"/>
                <a:cs typeface="Times New Roman"/>
              </a:rPr>
              <a:t> </a:t>
            </a:r>
            <a:r>
              <a:rPr sz="2269" spc="-64" dirty="0">
                <a:latin typeface="Symbol"/>
                <a:cs typeface="Symbol"/>
              </a:rPr>
              <a:t></a:t>
            </a:r>
            <a:r>
              <a:rPr sz="2723" i="1" baseline="2777" dirty="0">
                <a:latin typeface="Times New Roman"/>
                <a:cs typeface="Times New Roman"/>
              </a:rPr>
              <a:t>t</a:t>
            </a:r>
            <a:r>
              <a:rPr sz="2723" i="1" spc="-354" baseline="2777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r>
              <a:rPr sz="2269" spc="-371" dirty="0">
                <a:latin typeface="Times New Roman"/>
                <a:cs typeface="Times New Roman"/>
              </a:rPr>
              <a:t> </a:t>
            </a:r>
            <a:r>
              <a:rPr sz="2723" i="1" baseline="2777" dirty="0">
                <a:latin typeface="Times New Roman"/>
                <a:cs typeface="Times New Roman"/>
              </a:rPr>
              <a:t>dt</a:t>
            </a:r>
            <a:r>
              <a:rPr sz="2723" i="1" spc="150" baseline="2777" dirty="0">
                <a:latin typeface="Times New Roman"/>
                <a:cs typeface="Times New Roman"/>
              </a:rPr>
              <a:t> </a:t>
            </a:r>
            <a:r>
              <a:rPr sz="2723" baseline="2777" dirty="0">
                <a:latin typeface="Symbol"/>
                <a:cs typeface="Symbol"/>
              </a:rPr>
              <a:t></a:t>
            </a:r>
            <a:r>
              <a:rPr sz="2723" spc="-40" baseline="2777" dirty="0">
                <a:latin typeface="Times New Roman"/>
                <a:cs typeface="Times New Roman"/>
              </a:rPr>
              <a:t> </a:t>
            </a:r>
            <a:r>
              <a:rPr sz="2723" baseline="2777" dirty="0">
                <a:latin typeface="Times New Roman"/>
                <a:cs typeface="Times New Roman"/>
              </a:rPr>
              <a:t>0</a:t>
            </a:r>
            <a:endParaRPr sz="2723" baseline="2777"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med"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6193" y="373754"/>
            <a:ext cx="5622928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 - Probabilistic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2238105" y="5891606"/>
            <a:ext cx="1190065" cy="19236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spAutoFit/>
          </a:bodyPr>
          <a:lstStyle/>
          <a:p>
            <a:pPr marL="34580">
              <a:lnSpc>
                <a:spcPts val="1493"/>
              </a:lnSpc>
            </a:pPr>
            <a:fld id="{81D60167-4931-47E6-BA6A-407CBD079E47}" type="slidenum">
              <a:rPr dirty="0"/>
              <a:pPr marL="34580">
                <a:lnSpc>
                  <a:spcPts val="1493"/>
                </a:lnSpc>
              </a:pPr>
              <a:t>58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866193" y="1280617"/>
            <a:ext cx="4016650" cy="4803349"/>
          </a:xfrm>
          <a:prstGeom prst="rect">
            <a:avLst/>
          </a:prstGeom>
        </p:spPr>
        <p:txBody>
          <a:bodyPr vert="horz" wrap="square" lIns="0" tIns="20747" rIns="0" bIns="0" numCol="1" rtlCol="0" anchor="t" anchorCtr="0" compatLnSpc="1">
            <a:spAutoFit/>
          </a:bodyPr>
          <a:lstStyle/>
          <a:p>
            <a:pPr marL="322743" marR="271450" indent="-311216">
              <a:lnSpc>
                <a:spcPts val="1724"/>
              </a:lnSpc>
              <a:spcBef>
                <a:spcPts val="163"/>
              </a:spcBef>
              <a:buChar char="•"/>
              <a:tabLst>
                <a:tab pos="322166" algn="l"/>
                <a:tab pos="322743" algn="l"/>
              </a:tabLst>
            </a:pPr>
            <a:r>
              <a:rPr sz="1800" spc="-5" dirty="0"/>
              <a:t>Deterministic</a:t>
            </a:r>
            <a:r>
              <a:rPr sz="1800" spc="-18" dirty="0"/>
              <a:t> </a:t>
            </a:r>
            <a:r>
              <a:rPr sz="1800" dirty="0"/>
              <a:t>signal:</a:t>
            </a:r>
            <a:r>
              <a:rPr sz="1800" spc="-14" dirty="0"/>
              <a:t> </a:t>
            </a:r>
            <a:r>
              <a:rPr sz="1800" dirty="0"/>
              <a:t>a</a:t>
            </a:r>
            <a:r>
              <a:rPr sz="1800" spc="-9" dirty="0"/>
              <a:t> </a:t>
            </a:r>
            <a:r>
              <a:rPr sz="1800" dirty="0"/>
              <a:t>signal</a:t>
            </a:r>
            <a:r>
              <a:rPr sz="1800" spc="-9" dirty="0"/>
              <a:t> </a:t>
            </a:r>
            <a:r>
              <a:rPr sz="1800" dirty="0"/>
              <a:t>whose </a:t>
            </a:r>
            <a:r>
              <a:rPr sz="1800" spc="-390" dirty="0"/>
              <a:t> </a:t>
            </a:r>
            <a:r>
              <a:rPr sz="1800" i="1" dirty="0">
                <a:latin typeface="Arial"/>
                <a:cs typeface="Arial"/>
              </a:rPr>
              <a:t>physical </a:t>
            </a:r>
            <a:r>
              <a:rPr sz="1800" i="1" spc="-5" dirty="0">
                <a:latin typeface="Arial"/>
                <a:cs typeface="Arial"/>
              </a:rPr>
              <a:t>description </a:t>
            </a:r>
            <a:r>
              <a:rPr sz="1800" dirty="0"/>
              <a:t>in known </a:t>
            </a:r>
            <a:r>
              <a:rPr sz="1800" spc="5" dirty="0"/>
              <a:t> </a:t>
            </a:r>
            <a:r>
              <a:rPr sz="1800" spc="-5" dirty="0"/>
              <a:t>completely</a:t>
            </a:r>
          </a:p>
          <a:p>
            <a:pPr marL="322743" marR="107197" indent="-311216">
              <a:lnSpc>
                <a:spcPct val="99200"/>
              </a:lnSpc>
              <a:spcBef>
                <a:spcPts val="830"/>
              </a:spcBef>
              <a:buChar char="•"/>
              <a:tabLst>
                <a:tab pos="322166" algn="l"/>
                <a:tab pos="322743" algn="l"/>
              </a:tabLst>
            </a:pPr>
            <a:r>
              <a:rPr sz="1800" dirty="0"/>
              <a:t>A </a:t>
            </a:r>
            <a:r>
              <a:rPr sz="1800" spc="-5" dirty="0"/>
              <a:t>deterministic </a:t>
            </a:r>
            <a:r>
              <a:rPr sz="1800" dirty="0"/>
              <a:t>signal is a signal in </a:t>
            </a:r>
            <a:r>
              <a:rPr sz="1800" spc="5" dirty="0"/>
              <a:t> </a:t>
            </a:r>
            <a:r>
              <a:rPr sz="1800" dirty="0"/>
              <a:t>which</a:t>
            </a:r>
            <a:r>
              <a:rPr sz="1800" spc="-9" dirty="0"/>
              <a:t> </a:t>
            </a:r>
            <a:r>
              <a:rPr sz="1800" dirty="0"/>
              <a:t>each</a:t>
            </a:r>
            <a:r>
              <a:rPr sz="1800" spc="-9" dirty="0"/>
              <a:t> </a:t>
            </a:r>
            <a:r>
              <a:rPr sz="1800" dirty="0"/>
              <a:t>value</a:t>
            </a:r>
            <a:r>
              <a:rPr sz="1800" spc="-9" dirty="0"/>
              <a:t> </a:t>
            </a:r>
            <a:r>
              <a:rPr sz="1800" dirty="0"/>
              <a:t>of</a:t>
            </a:r>
            <a:r>
              <a:rPr sz="1800" spc="-14" dirty="0"/>
              <a:t> </a:t>
            </a:r>
            <a:r>
              <a:rPr sz="1800" spc="-5" dirty="0"/>
              <a:t>the</a:t>
            </a:r>
            <a:r>
              <a:rPr sz="1800" spc="-9" dirty="0"/>
              <a:t> </a:t>
            </a:r>
            <a:r>
              <a:rPr sz="1800" dirty="0"/>
              <a:t>signal</a:t>
            </a:r>
            <a:r>
              <a:rPr sz="1800" spc="-9" dirty="0"/>
              <a:t> </a:t>
            </a:r>
            <a:r>
              <a:rPr sz="1800" dirty="0"/>
              <a:t>is</a:t>
            </a:r>
            <a:r>
              <a:rPr sz="1800" spc="-14" dirty="0"/>
              <a:t> </a:t>
            </a:r>
            <a:r>
              <a:rPr sz="1800" spc="-5" dirty="0"/>
              <a:t>fixed </a:t>
            </a:r>
            <a:r>
              <a:rPr sz="1800" spc="-390" dirty="0"/>
              <a:t> </a:t>
            </a:r>
            <a:r>
              <a:rPr sz="1800" dirty="0"/>
              <a:t>and can be </a:t>
            </a:r>
            <a:r>
              <a:rPr sz="1800" spc="-5" dirty="0"/>
              <a:t>determined </a:t>
            </a:r>
            <a:r>
              <a:rPr sz="1800" dirty="0"/>
              <a:t>by a </a:t>
            </a:r>
            <a:r>
              <a:rPr sz="1800" spc="5" dirty="0"/>
              <a:t> </a:t>
            </a:r>
            <a:r>
              <a:rPr sz="1800" spc="-5" dirty="0"/>
              <a:t>mathematical </a:t>
            </a:r>
            <a:r>
              <a:rPr sz="1800" dirty="0"/>
              <a:t>expression, rule, or </a:t>
            </a:r>
            <a:r>
              <a:rPr sz="1800" spc="5" dirty="0"/>
              <a:t> </a:t>
            </a:r>
            <a:r>
              <a:rPr sz="1800" dirty="0"/>
              <a:t>table.</a:t>
            </a:r>
          </a:p>
          <a:p>
            <a:pPr marL="322743" marR="4611" indent="-311216">
              <a:lnSpc>
                <a:spcPct val="102099"/>
              </a:lnSpc>
              <a:spcBef>
                <a:spcPts val="834"/>
              </a:spcBef>
              <a:buChar char="•"/>
              <a:tabLst>
                <a:tab pos="322166" algn="l"/>
                <a:tab pos="322743" algn="l"/>
              </a:tabLst>
            </a:pPr>
            <a:r>
              <a:rPr sz="1800" dirty="0"/>
              <a:t>Because</a:t>
            </a:r>
            <a:r>
              <a:rPr sz="1800" spc="-9" dirty="0"/>
              <a:t> </a:t>
            </a:r>
            <a:r>
              <a:rPr sz="1800" dirty="0"/>
              <a:t>of</a:t>
            </a:r>
            <a:r>
              <a:rPr sz="1800" spc="-9" dirty="0"/>
              <a:t> </a:t>
            </a:r>
            <a:r>
              <a:rPr sz="1800" spc="-5" dirty="0"/>
              <a:t>this</a:t>
            </a:r>
            <a:r>
              <a:rPr sz="1800" spc="-9" dirty="0"/>
              <a:t> </a:t>
            </a:r>
            <a:r>
              <a:rPr sz="1800" spc="-5" dirty="0"/>
              <a:t>the</a:t>
            </a:r>
            <a:r>
              <a:rPr sz="1800" spc="-9" dirty="0"/>
              <a:t> </a:t>
            </a:r>
            <a:r>
              <a:rPr sz="1800" spc="-5" dirty="0"/>
              <a:t>future </a:t>
            </a:r>
            <a:r>
              <a:rPr sz="1800" dirty="0"/>
              <a:t>values</a:t>
            </a:r>
            <a:r>
              <a:rPr sz="1800" spc="-9" dirty="0"/>
              <a:t> </a:t>
            </a:r>
            <a:r>
              <a:rPr sz="1800" dirty="0"/>
              <a:t>of</a:t>
            </a:r>
            <a:r>
              <a:rPr sz="1800" spc="-9" dirty="0"/>
              <a:t> </a:t>
            </a:r>
            <a:r>
              <a:rPr sz="1800" spc="-5" dirty="0"/>
              <a:t>the </a:t>
            </a:r>
            <a:r>
              <a:rPr sz="1800" spc="-390" dirty="0"/>
              <a:t> </a:t>
            </a:r>
            <a:r>
              <a:rPr sz="1800" dirty="0"/>
              <a:t>signal can be </a:t>
            </a:r>
            <a:r>
              <a:rPr sz="1800" spc="-5" dirty="0"/>
              <a:t>calculated from </a:t>
            </a:r>
            <a:r>
              <a:rPr sz="1800" dirty="0"/>
              <a:t>past </a:t>
            </a:r>
            <a:r>
              <a:rPr sz="1800" spc="5" dirty="0"/>
              <a:t> </a:t>
            </a:r>
            <a:r>
              <a:rPr sz="1800" dirty="0"/>
              <a:t>values</a:t>
            </a:r>
            <a:r>
              <a:rPr sz="1800" spc="-5" dirty="0"/>
              <a:t> with</a:t>
            </a:r>
            <a:r>
              <a:rPr sz="1800" dirty="0"/>
              <a:t> </a:t>
            </a:r>
            <a:r>
              <a:rPr sz="1800" spc="-5" dirty="0"/>
              <a:t>complete</a:t>
            </a:r>
            <a:r>
              <a:rPr sz="1800" dirty="0"/>
              <a:t> </a:t>
            </a:r>
            <a:r>
              <a:rPr sz="1800" spc="-5" dirty="0"/>
              <a:t>confidence.</a:t>
            </a:r>
          </a:p>
          <a:p>
            <a:pPr marL="679488" marR="533678" lvl="1" indent="-253583">
              <a:lnSpc>
                <a:spcPts val="1498"/>
              </a:lnSpc>
              <a:spcBef>
                <a:spcPts val="735"/>
              </a:spcBef>
              <a:buChar char="–"/>
              <a:tabLst>
                <a:tab pos="685252" algn="l"/>
                <a:tab pos="685828" algn="l"/>
              </a:tabLst>
            </a:pPr>
            <a:r>
              <a:rPr sz="1800" spc="-5" dirty="0">
                <a:latin typeface="Arial MT"/>
                <a:cs typeface="Arial MT"/>
              </a:rPr>
              <a:t>There</a:t>
            </a:r>
            <a:r>
              <a:rPr sz="1800" spc="-9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9" dirty="0">
                <a:latin typeface="Arial MT"/>
                <a:cs typeface="Arial MT"/>
              </a:rPr>
              <a:t> </a:t>
            </a:r>
            <a:r>
              <a:rPr sz="1800" i="1" dirty="0">
                <a:latin typeface="Arial"/>
                <a:cs typeface="Arial"/>
              </a:rPr>
              <a:t>no</a:t>
            </a:r>
            <a:r>
              <a:rPr sz="1800" i="1" spc="-5" dirty="0">
                <a:latin typeface="Arial"/>
                <a:cs typeface="Arial"/>
              </a:rPr>
              <a:t> uncertainty</a:t>
            </a:r>
            <a:r>
              <a:rPr sz="1800" i="1" spc="-9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about</a:t>
            </a:r>
            <a:r>
              <a:rPr sz="1800" spc="-9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its </a:t>
            </a:r>
            <a:r>
              <a:rPr sz="1800" spc="-3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amplitude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values</a:t>
            </a:r>
          </a:p>
          <a:p>
            <a:pPr marL="679488" marR="228225" lvl="1" indent="-253583">
              <a:lnSpc>
                <a:spcPct val="104000"/>
              </a:lnSpc>
              <a:spcBef>
                <a:spcPts val="322"/>
              </a:spcBef>
              <a:buChar char="–"/>
              <a:tabLst>
                <a:tab pos="685252" algn="l"/>
                <a:tab pos="685828" algn="l"/>
              </a:tabLst>
            </a:pPr>
            <a:r>
              <a:rPr sz="1800" dirty="0">
                <a:latin typeface="Arial MT"/>
                <a:cs typeface="Arial MT"/>
              </a:rPr>
              <a:t>Examples:</a:t>
            </a:r>
            <a:r>
              <a:rPr sz="1800" spc="-27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signals</a:t>
            </a:r>
            <a:r>
              <a:rPr sz="1800" spc="-23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defined</a:t>
            </a:r>
            <a:r>
              <a:rPr sz="1800" spc="-23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through</a:t>
            </a:r>
            <a:r>
              <a:rPr sz="1800" spc="-23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 </a:t>
            </a:r>
            <a:r>
              <a:rPr sz="1800" spc="-3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mathematical</a:t>
            </a:r>
            <a:r>
              <a:rPr sz="1800" spc="-9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function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9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graph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38000" y="1280617"/>
            <a:ext cx="3517173" cy="4969420"/>
          </a:xfrm>
          <a:prstGeom prst="rect">
            <a:avLst/>
          </a:prstGeom>
        </p:spPr>
        <p:txBody>
          <a:bodyPr vert="horz" wrap="square" lIns="0" tIns="20747" rIns="0" bIns="0" rtlCol="0">
            <a:spAutoFit/>
          </a:bodyPr>
          <a:lstStyle/>
          <a:p>
            <a:pPr marL="322743" marR="131979" indent="-311216">
              <a:lnSpc>
                <a:spcPts val="1724"/>
              </a:lnSpc>
              <a:spcBef>
                <a:spcPts val="163"/>
              </a:spcBef>
              <a:buChar char="•"/>
              <a:tabLst>
                <a:tab pos="322166" algn="l"/>
                <a:tab pos="322743" algn="l"/>
              </a:tabLst>
            </a:pP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Probabilistic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(or random) signals: 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the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amplitude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values</a:t>
            </a:r>
            <a:r>
              <a:rPr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i="1" dirty="0">
                <a:solidFill>
                  <a:srgbClr val="3333FF"/>
                </a:solidFill>
                <a:latin typeface="Arial"/>
                <a:cs typeface="Arial"/>
              </a:rPr>
              <a:t>cannot</a:t>
            </a:r>
            <a:r>
              <a:rPr i="1" spc="-9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i="1" dirty="0">
                <a:solidFill>
                  <a:srgbClr val="3333FF"/>
                </a:solidFill>
                <a:latin typeface="Arial"/>
                <a:cs typeface="Arial"/>
              </a:rPr>
              <a:t>be</a:t>
            </a:r>
            <a:r>
              <a:rPr i="1" spc="-5" dirty="0">
                <a:solidFill>
                  <a:srgbClr val="3333FF"/>
                </a:solidFill>
                <a:latin typeface="Arial"/>
                <a:cs typeface="Arial"/>
              </a:rPr>
              <a:t> predicted </a:t>
            </a:r>
            <a:r>
              <a:rPr i="1" spc="-390" dirty="0">
                <a:solidFill>
                  <a:srgbClr val="3333FF"/>
                </a:solidFill>
                <a:latin typeface="Arial"/>
                <a:cs typeface="Arial"/>
              </a:rPr>
              <a:t> </a:t>
            </a:r>
            <a:r>
              <a:rPr i="1" dirty="0">
                <a:solidFill>
                  <a:srgbClr val="3333FF"/>
                </a:solidFill>
                <a:latin typeface="Arial"/>
                <a:cs typeface="Arial"/>
              </a:rPr>
              <a:t>precisely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but are known only in 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terms </a:t>
            </a:r>
            <a:r>
              <a:rPr spc="-39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of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 probabilistic descriptors</a:t>
            </a:r>
            <a:endParaRPr dirty="0">
              <a:latin typeface="Arial MT"/>
              <a:cs typeface="Arial MT"/>
            </a:endParaRPr>
          </a:p>
          <a:p>
            <a:pPr marL="322743" marR="59938" indent="-311216">
              <a:lnSpc>
                <a:spcPct val="101000"/>
              </a:lnSpc>
              <a:spcBef>
                <a:spcPts val="799"/>
              </a:spcBef>
              <a:buChar char="•"/>
              <a:tabLst>
                <a:tab pos="322166" algn="l"/>
                <a:tab pos="322743" algn="l"/>
              </a:tabLst>
            </a:pP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The future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values of a random signal </a:t>
            </a:r>
            <a:r>
              <a:rPr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cannot be 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accurately predicted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and </a:t>
            </a:r>
            <a:r>
              <a:rPr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can</a:t>
            </a:r>
            <a:r>
              <a:rPr spc="-18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usually</a:t>
            </a:r>
            <a:r>
              <a:rPr spc="-18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only</a:t>
            </a:r>
            <a:r>
              <a:rPr spc="-18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be</a:t>
            </a:r>
            <a:r>
              <a:rPr spc="-18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guessed</a:t>
            </a:r>
            <a:r>
              <a:rPr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based</a:t>
            </a:r>
            <a:r>
              <a:rPr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on </a:t>
            </a:r>
            <a:r>
              <a:rPr spc="-39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the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averages</a:t>
            </a:r>
            <a:r>
              <a:rPr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of</a:t>
            </a:r>
            <a:r>
              <a:rPr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sets</a:t>
            </a:r>
            <a:r>
              <a:rPr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of</a:t>
            </a:r>
            <a:r>
              <a:rPr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signals</a:t>
            </a:r>
            <a:endParaRPr dirty="0">
              <a:latin typeface="Arial MT"/>
              <a:cs typeface="Arial MT"/>
            </a:endParaRPr>
          </a:p>
          <a:p>
            <a:pPr marL="680065" marR="300266" lvl="1" indent="-253583" algn="just">
              <a:lnSpc>
                <a:spcPct val="99600"/>
              </a:lnSpc>
              <a:spcBef>
                <a:spcPts val="672"/>
              </a:spcBef>
              <a:buChar char="–"/>
              <a:tabLst>
                <a:tab pos="685828" algn="l"/>
              </a:tabLst>
            </a:pPr>
            <a:r>
              <a:rPr spc="-5" dirty="0">
                <a:latin typeface="Arial MT"/>
                <a:cs typeface="Arial MT"/>
              </a:rPr>
              <a:t>They </a:t>
            </a:r>
            <a:r>
              <a:rPr dirty="0">
                <a:latin typeface="Arial MT"/>
                <a:cs typeface="Arial MT"/>
              </a:rPr>
              <a:t>are realization of a </a:t>
            </a:r>
            <a:r>
              <a:rPr spc="-5" dirty="0">
                <a:latin typeface="Arial MT"/>
                <a:cs typeface="Arial MT"/>
              </a:rPr>
              <a:t>stochastic </a:t>
            </a:r>
            <a:r>
              <a:rPr spc="-34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process</a:t>
            </a:r>
            <a:r>
              <a:rPr spc="-18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for</a:t>
            </a:r>
            <a:r>
              <a:rPr spc="-18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which</a:t>
            </a:r>
            <a:r>
              <a:rPr spc="-14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</a:t>
            </a:r>
            <a:r>
              <a:rPr spc="-18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model</a:t>
            </a:r>
            <a:r>
              <a:rPr spc="-14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could</a:t>
            </a:r>
            <a:r>
              <a:rPr spc="-14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be </a:t>
            </a:r>
            <a:r>
              <a:rPr spc="-34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available</a:t>
            </a:r>
          </a:p>
          <a:p>
            <a:pPr marL="680065" marR="4611" lvl="1" indent="-253583">
              <a:lnSpc>
                <a:spcPct val="99600"/>
              </a:lnSpc>
              <a:spcBef>
                <a:spcPts val="431"/>
              </a:spcBef>
              <a:buChar char="–"/>
              <a:tabLst>
                <a:tab pos="685252" algn="l"/>
                <a:tab pos="685828" algn="l"/>
              </a:tabLst>
            </a:pPr>
            <a:r>
              <a:rPr dirty="0">
                <a:latin typeface="Arial MT"/>
                <a:cs typeface="Arial MT"/>
              </a:rPr>
              <a:t>Examples: </a:t>
            </a:r>
            <a:r>
              <a:rPr spc="-5" dirty="0">
                <a:latin typeface="Arial MT"/>
                <a:cs typeface="Arial MT"/>
              </a:rPr>
              <a:t>EEG, </a:t>
            </a:r>
            <a:r>
              <a:rPr dirty="0">
                <a:latin typeface="Arial MT"/>
                <a:cs typeface="Arial MT"/>
              </a:rPr>
              <a:t>evocated potentials, 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noise</a:t>
            </a:r>
            <a:r>
              <a:rPr spc="-18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in</a:t>
            </a:r>
            <a:r>
              <a:rPr spc="-14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CCD</a:t>
            </a:r>
            <a:r>
              <a:rPr spc="-14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capture</a:t>
            </a:r>
            <a:r>
              <a:rPr spc="-18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devices</a:t>
            </a:r>
            <a:r>
              <a:rPr spc="-14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for</a:t>
            </a:r>
            <a:r>
              <a:rPr spc="-18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digital </a:t>
            </a:r>
            <a:r>
              <a:rPr spc="-34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cameras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5989" y="432960"/>
            <a:ext cx="2215507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1640" y="1760212"/>
            <a:ext cx="2133472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Deterministic</a:t>
            </a:r>
            <a:r>
              <a:rPr sz="1634" spc="-41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</a:t>
            </a:r>
            <a:endParaRPr sz="1634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1640" y="3620517"/>
            <a:ext cx="1718534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Random</a:t>
            </a:r>
            <a:r>
              <a:rPr sz="1634" spc="-82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</a:t>
            </a:r>
            <a:endParaRPr sz="1634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1733" y="2186963"/>
            <a:ext cx="6368690" cy="122701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99847" y="4278941"/>
            <a:ext cx="7221069" cy="14032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719013" y="3368096"/>
            <a:ext cx="371715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5" dirty="0">
                <a:latin typeface="Arial MT"/>
                <a:cs typeface="Arial MT"/>
              </a:rPr>
              <a:t>t</a:t>
            </a:r>
            <a:r>
              <a:rPr sz="1452" dirty="0">
                <a:latin typeface="Arial MT"/>
                <a:cs typeface="Arial MT"/>
              </a:rPr>
              <a:t>ime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33728" y="2229256"/>
            <a:ext cx="218008" cy="8229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527">
              <a:lnSpc>
                <a:spcPts val="1697"/>
              </a:lnSpc>
            </a:pPr>
            <a:r>
              <a:rPr sz="1452" spc="-5" dirty="0">
                <a:latin typeface="Arial MT"/>
                <a:cs typeface="Arial MT"/>
              </a:rPr>
              <a:t>amplitude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86505" y="4103680"/>
            <a:ext cx="218008" cy="8229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527">
              <a:lnSpc>
                <a:spcPts val="1697"/>
              </a:lnSpc>
            </a:pPr>
            <a:r>
              <a:rPr sz="1452" spc="-5" dirty="0">
                <a:latin typeface="Arial MT"/>
                <a:cs typeface="Arial MT"/>
              </a:rPr>
              <a:t>amplitude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10635" y="5223791"/>
            <a:ext cx="371715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5" dirty="0">
                <a:latin typeface="Arial MT"/>
                <a:cs typeface="Arial MT"/>
              </a:rPr>
              <a:t>t</a:t>
            </a:r>
            <a:r>
              <a:rPr sz="1452" dirty="0">
                <a:latin typeface="Arial MT"/>
                <a:cs typeface="Arial MT"/>
              </a:rPr>
              <a:t>ime</a:t>
            </a:r>
            <a:endParaRPr sz="1452">
              <a:latin typeface="Arial MT"/>
              <a:cs typeface="Arial MT"/>
            </a:endParaRPr>
          </a:p>
        </p:txBody>
      </p:sp>
    </p:spTree>
  </p:cSld>
  <p:clrMapOvr>
    <a:masterClrMapping/>
  </p:clrMapOvr>
  <p:transition spd="med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is a Signal Represented?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2807C6E-8F92-434C-B443-473A4756F430}"/>
              </a:ext>
            </a:extLst>
          </p:cNvPr>
          <p:cNvSpPr txBox="1"/>
          <p:nvPr/>
        </p:nvSpPr>
        <p:spPr>
          <a:xfrm>
            <a:off x="660400" y="1296140"/>
            <a:ext cx="988084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Mathematically, signals are represented as a function of one or more </a:t>
            </a:r>
            <a:r>
              <a:rPr lang="en-GB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variables</a:t>
            </a:r>
            <a:r>
              <a:rPr lang="en-GB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 a black &amp; white video signal intensity is dependent on </a:t>
            </a:r>
            <a:r>
              <a:rPr lang="en-GB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coordinates and time </a:t>
            </a:r>
            <a:r>
              <a:rPr lang="en-GB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zh-CN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altLang="zh-CN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GB" altLang="zh-CN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GB" altLang="zh-CN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this course, we shall be exclusively concerned with signals that are a function of a single variable: time</a:t>
            </a:r>
          </a:p>
          <a:p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1034">
            <a:extLst>
              <a:ext uri="{FF2B5EF4-FFF2-40B4-BE49-F238E27FC236}">
                <a16:creationId xmlns:a16="http://schemas.microsoft.com/office/drawing/2014/main" id="{6EEA71CE-C427-4037-901D-FDDD33928FD4}"/>
              </a:ext>
            </a:extLst>
          </p:cNvPr>
          <p:cNvGrpSpPr>
            <a:grpSpLocks/>
          </p:cNvGrpSpPr>
          <p:nvPr/>
        </p:nvGrpSpPr>
        <p:grpSpPr bwMode="auto">
          <a:xfrm>
            <a:off x="3517037" y="3879543"/>
            <a:ext cx="5157926" cy="2423604"/>
            <a:chOff x="1062" y="2352"/>
            <a:chExt cx="3498" cy="1680"/>
          </a:xfrm>
        </p:grpSpPr>
        <p:grpSp>
          <p:nvGrpSpPr>
            <p:cNvPr id="7" name="Group 1032">
              <a:extLst>
                <a:ext uri="{FF2B5EF4-FFF2-40B4-BE49-F238E27FC236}">
                  <a16:creationId xmlns:a16="http://schemas.microsoft.com/office/drawing/2014/main" id="{5796CA75-6755-4D20-BE62-4C1ADBFD6D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62" y="2352"/>
              <a:ext cx="3498" cy="1680"/>
              <a:chOff x="966" y="2304"/>
              <a:chExt cx="3498" cy="1680"/>
            </a:xfrm>
          </p:grpSpPr>
          <p:sp>
            <p:nvSpPr>
              <p:cNvPr id="9" name="Line 1028">
                <a:extLst>
                  <a:ext uri="{FF2B5EF4-FFF2-40B4-BE49-F238E27FC236}">
                    <a16:creationId xmlns:a16="http://schemas.microsoft.com/office/drawing/2014/main" id="{E49F828C-47B1-4379-B6A5-3C02B94F11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56" y="3360"/>
                <a:ext cx="34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" name="Line 1029">
                <a:extLst>
                  <a:ext uri="{FF2B5EF4-FFF2-40B4-BE49-F238E27FC236}">
                    <a16:creationId xmlns:a16="http://schemas.microsoft.com/office/drawing/2014/main" id="{E9813EEE-148E-40DA-9379-13CC32A703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44" y="2304"/>
                <a:ext cx="0" cy="168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Text Box 1030">
                <a:extLst>
                  <a:ext uri="{FF2B5EF4-FFF2-40B4-BE49-F238E27FC236}">
                    <a16:creationId xmlns:a16="http://schemas.microsoft.com/office/drawing/2014/main" id="{BFEB4821-FE10-4063-8951-4A9A3C04CE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3415"/>
                <a:ext cx="17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Tx/>
                  <a:buNone/>
                </a:pPr>
                <a:r>
                  <a:rPr lang="en-GB" altLang="zh-CN"/>
                  <a:t>t</a:t>
                </a:r>
              </a:p>
            </p:txBody>
          </p:sp>
          <p:sp>
            <p:nvSpPr>
              <p:cNvPr id="12" name="Text Box 1031">
                <a:extLst>
                  <a:ext uri="{FF2B5EF4-FFF2-40B4-BE49-F238E27FC236}">
                    <a16:creationId xmlns:a16="http://schemas.microsoft.com/office/drawing/2014/main" id="{3BD9D81E-8755-4B23-8A5C-DB571038AA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6" y="2304"/>
                <a:ext cx="330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buFontTx/>
                  <a:buNone/>
                </a:pPr>
                <a:r>
                  <a:rPr lang="en-GB" altLang="zh-CN"/>
                  <a:t>f(t)</a:t>
                </a:r>
              </a:p>
            </p:txBody>
          </p:sp>
        </p:grpSp>
        <p:sp>
          <p:nvSpPr>
            <p:cNvPr id="8" name="Freeform 1033">
              <a:extLst>
                <a:ext uri="{FF2B5EF4-FFF2-40B4-BE49-F238E27FC236}">
                  <a16:creationId xmlns:a16="http://schemas.microsoft.com/office/drawing/2014/main" id="{D0B6C989-5437-4A4C-85A5-1ED5E4D3A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8" y="2576"/>
              <a:ext cx="3168" cy="1240"/>
            </a:xfrm>
            <a:custGeom>
              <a:avLst/>
              <a:gdLst>
                <a:gd name="T0" fmla="*/ 0 w 3024"/>
                <a:gd name="T1" fmla="*/ 304 h 1240"/>
                <a:gd name="T2" fmla="*/ 432 w 3024"/>
                <a:gd name="T3" fmla="*/ 16 h 1240"/>
                <a:gd name="T4" fmla="*/ 816 w 3024"/>
                <a:gd name="T5" fmla="*/ 400 h 1240"/>
                <a:gd name="T6" fmla="*/ 1296 w 3024"/>
                <a:gd name="T7" fmla="*/ 1216 h 1240"/>
                <a:gd name="T8" fmla="*/ 1728 w 3024"/>
                <a:gd name="T9" fmla="*/ 544 h 1240"/>
                <a:gd name="T10" fmla="*/ 2112 w 3024"/>
                <a:gd name="T11" fmla="*/ 256 h 1240"/>
                <a:gd name="T12" fmla="*/ 3024 w 3024"/>
                <a:gd name="T13" fmla="*/ 208 h 1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24" h="1240">
                  <a:moveTo>
                    <a:pt x="0" y="304"/>
                  </a:moveTo>
                  <a:cubicBezTo>
                    <a:pt x="148" y="152"/>
                    <a:pt x="296" y="0"/>
                    <a:pt x="432" y="16"/>
                  </a:cubicBezTo>
                  <a:cubicBezTo>
                    <a:pt x="568" y="32"/>
                    <a:pt x="672" y="200"/>
                    <a:pt x="816" y="400"/>
                  </a:cubicBezTo>
                  <a:cubicBezTo>
                    <a:pt x="960" y="600"/>
                    <a:pt x="1144" y="1192"/>
                    <a:pt x="1296" y="1216"/>
                  </a:cubicBezTo>
                  <a:cubicBezTo>
                    <a:pt x="1448" y="1240"/>
                    <a:pt x="1592" y="704"/>
                    <a:pt x="1728" y="544"/>
                  </a:cubicBezTo>
                  <a:cubicBezTo>
                    <a:pt x="1864" y="384"/>
                    <a:pt x="1896" y="312"/>
                    <a:pt x="2112" y="256"/>
                  </a:cubicBezTo>
                  <a:cubicBezTo>
                    <a:pt x="2328" y="200"/>
                    <a:pt x="2676" y="204"/>
                    <a:pt x="3024" y="20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15056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43049" y="460435"/>
            <a:ext cx="5622110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 and Infinite length signals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1640" y="3874090"/>
            <a:ext cx="6747350" cy="827824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marR="4611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An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infinite length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 is non zero over an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infinite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set of values of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 </a:t>
            </a:r>
            <a:r>
              <a:rPr sz="1634" spc="-44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independent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variable</a:t>
            </a:r>
            <a:endParaRPr sz="1634">
              <a:latin typeface="Arial MT"/>
              <a:cs typeface="Arial MT"/>
            </a:endParaRPr>
          </a:p>
          <a:p>
            <a:pPr marL="426481">
              <a:spcBef>
                <a:spcPts val="749"/>
              </a:spcBef>
              <a:tabLst>
                <a:tab pos="685252" algn="l"/>
              </a:tabLst>
            </a:pPr>
            <a:r>
              <a:rPr sz="1452" dirty="0">
                <a:latin typeface="Arial MT"/>
                <a:cs typeface="Arial MT"/>
              </a:rPr>
              <a:t>–	</a:t>
            </a:r>
            <a:r>
              <a:rPr sz="1452" spc="-5" dirty="0">
                <a:latin typeface="Arial MT"/>
                <a:cs typeface="Arial MT"/>
              </a:rPr>
              <a:t>For</a:t>
            </a:r>
            <a:r>
              <a:rPr sz="1452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instance,</a:t>
            </a:r>
            <a:r>
              <a:rPr sz="1452" dirty="0">
                <a:latin typeface="Arial MT"/>
                <a:cs typeface="Arial MT"/>
              </a:rPr>
              <a:t> a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sinusoid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32" dirty="0">
                <a:latin typeface="Arial MT"/>
                <a:cs typeface="Arial MT"/>
              </a:rPr>
              <a:t>f(t)=sin(ωt)</a:t>
            </a:r>
            <a:r>
              <a:rPr sz="1452" dirty="0">
                <a:latin typeface="Arial MT"/>
                <a:cs typeface="Arial MT"/>
              </a:rPr>
              <a:t> is an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infinite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length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signal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1640" y="1557912"/>
            <a:ext cx="6228101" cy="1413163"/>
          </a:xfrm>
          <a:prstGeom prst="rect">
            <a:avLst/>
          </a:prstGeom>
        </p:spPr>
        <p:txBody>
          <a:bodyPr vert="horz" wrap="square" lIns="0" tIns="25356" rIns="0" bIns="0" rtlCol="0">
            <a:spAutoFit/>
          </a:bodyPr>
          <a:lstStyle/>
          <a:p>
            <a:pPr marL="334269" marR="16137" indent="-311216">
              <a:lnSpc>
                <a:spcPts val="1906"/>
              </a:lnSpc>
              <a:spcBef>
                <a:spcPts val="199"/>
              </a:spcBef>
              <a:buChar char="•"/>
              <a:tabLst>
                <a:tab pos="333693" algn="l"/>
                <a:tab pos="334269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finite length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 is non-zero over a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finite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set of values of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 </a:t>
            </a:r>
            <a:r>
              <a:rPr sz="1634" spc="-44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independent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variable</a:t>
            </a:r>
            <a:endParaRPr sz="1634">
              <a:latin typeface="Arial MT"/>
              <a:cs typeface="Arial MT"/>
            </a:endParaRPr>
          </a:p>
          <a:p>
            <a:pPr marL="2173902" marR="1901876" indent="50139">
              <a:lnSpc>
                <a:spcPct val="124100"/>
              </a:lnSpc>
              <a:spcBef>
                <a:spcPts val="1239"/>
              </a:spcBef>
            </a:pPr>
            <a:r>
              <a:rPr sz="1815" i="1" spc="9" dirty="0">
                <a:latin typeface="Times New Roman"/>
                <a:cs typeface="Times New Roman"/>
              </a:rPr>
              <a:t>f </a:t>
            </a:r>
            <a:r>
              <a:rPr sz="1815" i="1" spc="-54" dirty="0">
                <a:latin typeface="Times New Roman"/>
                <a:cs typeface="Times New Roman"/>
              </a:rPr>
              <a:t> </a:t>
            </a:r>
            <a:r>
              <a:rPr sz="1815" spc="23" dirty="0">
                <a:latin typeface="Symbol"/>
                <a:cs typeface="Symbol"/>
              </a:rPr>
              <a:t></a:t>
            </a:r>
            <a:r>
              <a:rPr sz="1815" dirty="0">
                <a:latin typeface="Times New Roman"/>
                <a:cs typeface="Times New Roman"/>
              </a:rPr>
              <a:t> </a:t>
            </a:r>
            <a:r>
              <a:rPr sz="1815" spc="-132" dirty="0">
                <a:latin typeface="Times New Roman"/>
                <a:cs typeface="Times New Roman"/>
              </a:rPr>
              <a:t> </a:t>
            </a:r>
            <a:r>
              <a:rPr sz="1815" i="1" spc="9" dirty="0">
                <a:latin typeface="Times New Roman"/>
                <a:cs typeface="Times New Roman"/>
              </a:rPr>
              <a:t>f</a:t>
            </a:r>
            <a:r>
              <a:rPr sz="1815" i="1" spc="141" dirty="0">
                <a:latin typeface="Times New Roman"/>
                <a:cs typeface="Times New Roman"/>
              </a:rPr>
              <a:t> </a:t>
            </a:r>
            <a:r>
              <a:rPr sz="3403" spc="-94" baseline="-2222" dirty="0">
                <a:latin typeface="Symbol"/>
                <a:cs typeface="Symbol"/>
              </a:rPr>
              <a:t></a:t>
            </a:r>
            <a:r>
              <a:rPr sz="1815" i="1" spc="9" dirty="0">
                <a:latin typeface="Times New Roman"/>
                <a:cs typeface="Times New Roman"/>
              </a:rPr>
              <a:t>t</a:t>
            </a:r>
            <a:r>
              <a:rPr sz="1815" i="1" spc="-250" dirty="0">
                <a:latin typeface="Times New Roman"/>
                <a:cs typeface="Times New Roman"/>
              </a:rPr>
              <a:t> </a:t>
            </a:r>
            <a:r>
              <a:rPr sz="3403" spc="14" baseline="-2222" dirty="0">
                <a:latin typeface="Symbol"/>
                <a:cs typeface="Symbol"/>
              </a:rPr>
              <a:t></a:t>
            </a:r>
            <a:r>
              <a:rPr sz="1815" spc="9" dirty="0">
                <a:latin typeface="Times New Roman"/>
                <a:cs typeface="Times New Roman"/>
              </a:rPr>
              <a:t>,</a:t>
            </a:r>
            <a:r>
              <a:rPr sz="1815" spc="-295" dirty="0">
                <a:latin typeface="Times New Roman"/>
                <a:cs typeface="Times New Roman"/>
              </a:rPr>
              <a:t> </a:t>
            </a:r>
            <a:r>
              <a:rPr sz="1815" spc="-23" dirty="0">
                <a:latin typeface="Symbol"/>
                <a:cs typeface="Symbol"/>
              </a:rPr>
              <a:t></a:t>
            </a:r>
            <a:r>
              <a:rPr sz="1815" i="1" spc="9" dirty="0">
                <a:latin typeface="Times New Roman"/>
                <a:cs typeface="Times New Roman"/>
              </a:rPr>
              <a:t>t</a:t>
            </a:r>
            <a:r>
              <a:rPr sz="1815" i="1" spc="-54" dirty="0">
                <a:latin typeface="Times New Roman"/>
                <a:cs typeface="Times New Roman"/>
              </a:rPr>
              <a:t> </a:t>
            </a:r>
            <a:r>
              <a:rPr sz="1815" spc="9" dirty="0">
                <a:latin typeface="Times New Roman"/>
                <a:cs typeface="Times New Roman"/>
              </a:rPr>
              <a:t>:</a:t>
            </a:r>
            <a:r>
              <a:rPr sz="1815" spc="-200" dirty="0">
                <a:latin typeface="Times New Roman"/>
                <a:cs typeface="Times New Roman"/>
              </a:rPr>
              <a:t> </a:t>
            </a:r>
            <a:r>
              <a:rPr sz="1815" i="1" spc="-77" dirty="0">
                <a:latin typeface="Times New Roman"/>
                <a:cs typeface="Times New Roman"/>
              </a:rPr>
              <a:t>t</a:t>
            </a:r>
            <a:r>
              <a:rPr sz="1566" spc="20" baseline="-26570" dirty="0">
                <a:latin typeface="Times New Roman"/>
                <a:cs typeface="Times New Roman"/>
              </a:rPr>
              <a:t>1</a:t>
            </a:r>
            <a:r>
              <a:rPr sz="1566" baseline="-26570" dirty="0">
                <a:latin typeface="Times New Roman"/>
                <a:cs typeface="Times New Roman"/>
              </a:rPr>
              <a:t> </a:t>
            </a:r>
            <a:r>
              <a:rPr sz="1566" spc="34" baseline="-26570" dirty="0">
                <a:latin typeface="Times New Roman"/>
                <a:cs typeface="Times New Roman"/>
              </a:rPr>
              <a:t> </a:t>
            </a:r>
            <a:r>
              <a:rPr sz="1815" spc="23" dirty="0">
                <a:latin typeface="Symbol"/>
                <a:cs typeface="Symbol"/>
              </a:rPr>
              <a:t></a:t>
            </a:r>
            <a:r>
              <a:rPr sz="1815" spc="-82" dirty="0">
                <a:latin typeface="Times New Roman"/>
                <a:cs typeface="Times New Roman"/>
              </a:rPr>
              <a:t> </a:t>
            </a:r>
            <a:r>
              <a:rPr sz="1815" i="1" spc="9" dirty="0">
                <a:latin typeface="Times New Roman"/>
                <a:cs typeface="Times New Roman"/>
              </a:rPr>
              <a:t>t</a:t>
            </a:r>
            <a:r>
              <a:rPr sz="1815" i="1" spc="59" dirty="0">
                <a:latin typeface="Times New Roman"/>
                <a:cs typeface="Times New Roman"/>
              </a:rPr>
              <a:t> </a:t>
            </a:r>
            <a:r>
              <a:rPr sz="1815" spc="23" dirty="0">
                <a:latin typeface="Symbol"/>
                <a:cs typeface="Symbol"/>
              </a:rPr>
              <a:t></a:t>
            </a:r>
            <a:r>
              <a:rPr sz="1815" spc="-82" dirty="0">
                <a:latin typeface="Times New Roman"/>
                <a:cs typeface="Times New Roman"/>
              </a:rPr>
              <a:t> </a:t>
            </a:r>
            <a:r>
              <a:rPr sz="1815" i="1" spc="41" dirty="0">
                <a:latin typeface="Times New Roman"/>
                <a:cs typeface="Times New Roman"/>
              </a:rPr>
              <a:t>t</a:t>
            </a:r>
            <a:r>
              <a:rPr sz="1566" spc="14" baseline="-26570" dirty="0">
                <a:latin typeface="Times New Roman"/>
                <a:cs typeface="Times New Roman"/>
              </a:rPr>
              <a:t>2  </a:t>
            </a:r>
            <a:r>
              <a:rPr sz="1815" i="1" spc="-86" dirty="0">
                <a:latin typeface="Times New Roman"/>
                <a:cs typeface="Times New Roman"/>
              </a:rPr>
              <a:t>t</a:t>
            </a:r>
            <a:r>
              <a:rPr sz="1566" spc="20" baseline="-26570" dirty="0">
                <a:latin typeface="Times New Roman"/>
                <a:cs typeface="Times New Roman"/>
              </a:rPr>
              <a:t>1</a:t>
            </a:r>
            <a:r>
              <a:rPr sz="1566" baseline="-26570" dirty="0">
                <a:latin typeface="Times New Roman"/>
                <a:cs typeface="Times New Roman"/>
              </a:rPr>
              <a:t> </a:t>
            </a:r>
            <a:r>
              <a:rPr sz="1566" spc="81" baseline="-26570" dirty="0">
                <a:latin typeface="Times New Roman"/>
                <a:cs typeface="Times New Roman"/>
              </a:rPr>
              <a:t> </a:t>
            </a:r>
            <a:r>
              <a:rPr sz="1815" spc="23" dirty="0">
                <a:latin typeface="Symbol"/>
                <a:cs typeface="Symbol"/>
              </a:rPr>
              <a:t></a:t>
            </a:r>
            <a:r>
              <a:rPr sz="1815" spc="-23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Symbol"/>
                <a:cs typeface="Symbol"/>
              </a:rPr>
              <a:t></a:t>
            </a:r>
            <a:r>
              <a:rPr sz="1815" spc="14" dirty="0">
                <a:latin typeface="Symbol"/>
                <a:cs typeface="Symbol"/>
              </a:rPr>
              <a:t></a:t>
            </a:r>
            <a:r>
              <a:rPr sz="1815" spc="9" dirty="0">
                <a:latin typeface="Times New Roman"/>
                <a:cs typeface="Times New Roman"/>
              </a:rPr>
              <a:t>,</a:t>
            </a:r>
            <a:r>
              <a:rPr sz="1815" spc="-295" dirty="0">
                <a:latin typeface="Times New Roman"/>
                <a:cs typeface="Times New Roman"/>
              </a:rPr>
              <a:t> </a:t>
            </a:r>
            <a:r>
              <a:rPr sz="1815" i="1" spc="32" dirty="0">
                <a:latin typeface="Times New Roman"/>
                <a:cs typeface="Times New Roman"/>
              </a:rPr>
              <a:t>t</a:t>
            </a:r>
            <a:r>
              <a:rPr sz="1566" spc="20" baseline="-26570" dirty="0">
                <a:latin typeface="Times New Roman"/>
                <a:cs typeface="Times New Roman"/>
              </a:rPr>
              <a:t>2</a:t>
            </a:r>
            <a:r>
              <a:rPr sz="1566" baseline="-26570" dirty="0">
                <a:latin typeface="Times New Roman"/>
                <a:cs typeface="Times New Roman"/>
              </a:rPr>
              <a:t> </a:t>
            </a:r>
            <a:r>
              <a:rPr sz="1566" spc="156" baseline="-26570" dirty="0">
                <a:latin typeface="Times New Roman"/>
                <a:cs typeface="Times New Roman"/>
              </a:rPr>
              <a:t> </a:t>
            </a:r>
            <a:r>
              <a:rPr sz="1815" spc="23" dirty="0">
                <a:latin typeface="Symbol"/>
                <a:cs typeface="Symbol"/>
              </a:rPr>
              <a:t></a:t>
            </a:r>
            <a:r>
              <a:rPr sz="1815" spc="-23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Symbol"/>
                <a:cs typeface="Symbol"/>
              </a:rPr>
              <a:t></a:t>
            </a:r>
            <a:r>
              <a:rPr sz="1815" spc="27" dirty="0">
                <a:latin typeface="Symbol"/>
                <a:cs typeface="Symbol"/>
              </a:rPr>
              <a:t></a:t>
            </a:r>
            <a:endParaRPr sz="1815">
              <a:latin typeface="Symbol"/>
              <a:cs typeface="Symbol"/>
            </a:endParaRPr>
          </a:p>
        </p:txBody>
      </p:sp>
    </p:spTree>
  </p:cSld>
  <p:clrMapOvr>
    <a:masterClrMapping/>
  </p:clrMapOvr>
  <p:transition spd="med"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1367" y="430250"/>
            <a:ext cx="4412997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of a signal: Norms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75751" y="1299405"/>
            <a:ext cx="7230868" cy="1651211"/>
          </a:xfrm>
          <a:prstGeom prst="rect">
            <a:avLst/>
          </a:prstGeom>
        </p:spPr>
        <p:txBody>
          <a:bodyPr vert="horz" wrap="square" lIns="0" tIns="136007" rIns="0" bIns="0" rtlCol="0">
            <a:spAutoFit/>
          </a:bodyPr>
          <a:lstStyle/>
          <a:p>
            <a:pPr marL="322743" indent="-311216">
              <a:spcBef>
                <a:spcPts val="107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"Size"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indicates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largeness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or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strength.</a:t>
            </a:r>
            <a:endParaRPr sz="1634" dirty="0">
              <a:latin typeface="Arial MT"/>
              <a:cs typeface="Arial MT"/>
            </a:endParaRPr>
          </a:p>
          <a:p>
            <a:pPr marL="322743" marR="4611" indent="-311216">
              <a:spcBef>
                <a:spcPts val="980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We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will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use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mathematical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concept of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norm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to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quantify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this notion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for </a:t>
            </a:r>
            <a:r>
              <a:rPr sz="1634" spc="-43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both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continuous-time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and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discrete-time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signals.</a:t>
            </a:r>
            <a:endParaRPr sz="1634" dirty="0">
              <a:latin typeface="Arial MT"/>
              <a:cs typeface="Arial MT"/>
            </a:endParaRPr>
          </a:p>
          <a:p>
            <a:pPr marL="322743" marR="429938" indent="-311216">
              <a:spcBef>
                <a:spcPts val="980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energy is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represented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by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area under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curve (of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squared </a:t>
            </a:r>
            <a:r>
              <a:rPr sz="1634" spc="-44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signal)</a:t>
            </a:r>
            <a:endParaRPr sz="1634" dirty="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76943" y="3624839"/>
            <a:ext cx="4378747" cy="1961157"/>
            <a:chOff x="2681258" y="3994035"/>
            <a:chExt cx="4824730" cy="2160905"/>
          </a:xfrm>
        </p:grpSpPr>
        <p:sp>
          <p:nvSpPr>
            <p:cNvPr id="5" name="object 5"/>
            <p:cNvSpPr/>
            <p:nvPr/>
          </p:nvSpPr>
          <p:spPr>
            <a:xfrm>
              <a:off x="2681258" y="5722823"/>
              <a:ext cx="4799330" cy="0"/>
            </a:xfrm>
            <a:custGeom>
              <a:avLst/>
              <a:gdLst/>
              <a:ahLst/>
              <a:cxnLst/>
              <a:rect l="l" t="t" r="r" b="b"/>
              <a:pathLst>
                <a:path w="4799330">
                  <a:moveTo>
                    <a:pt x="0" y="0"/>
                  </a:moveTo>
                  <a:lnTo>
                    <a:pt x="479901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" name="object 6"/>
            <p:cNvSpPr/>
            <p:nvPr/>
          </p:nvSpPr>
          <p:spPr>
            <a:xfrm>
              <a:off x="7429470" y="568472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" name="object 7"/>
            <p:cNvSpPr/>
            <p:nvPr/>
          </p:nvSpPr>
          <p:spPr>
            <a:xfrm>
              <a:off x="3257520" y="4019435"/>
              <a:ext cx="0" cy="2135505"/>
            </a:xfrm>
            <a:custGeom>
              <a:avLst/>
              <a:gdLst/>
              <a:ahLst/>
              <a:cxnLst/>
              <a:rect l="l" t="t" r="r" b="b"/>
              <a:pathLst>
                <a:path h="2135504">
                  <a:moveTo>
                    <a:pt x="0" y="2135187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3219420" y="3994035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3257520" y="4570298"/>
              <a:ext cx="2016125" cy="1152525"/>
            </a:xfrm>
            <a:custGeom>
              <a:avLst/>
              <a:gdLst/>
              <a:ahLst/>
              <a:cxnLst/>
              <a:rect l="l" t="t" r="r" b="b"/>
              <a:pathLst>
                <a:path w="2016125" h="1152525">
                  <a:moveTo>
                    <a:pt x="0" y="1152524"/>
                  </a:moveTo>
                  <a:lnTo>
                    <a:pt x="2016124" y="0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5273645" y="4570298"/>
              <a:ext cx="0" cy="1152525"/>
            </a:xfrm>
            <a:custGeom>
              <a:avLst/>
              <a:gdLst/>
              <a:ahLst/>
              <a:cxnLst/>
              <a:rect l="l" t="t" r="r" b="b"/>
              <a:pathLst>
                <a:path h="1152525">
                  <a:moveTo>
                    <a:pt x="0" y="0"/>
                  </a:moveTo>
                  <a:lnTo>
                    <a:pt x="1" y="1152524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804134" y="5197857"/>
            <a:ext cx="371715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5" dirty="0">
                <a:latin typeface="Arial MT"/>
                <a:cs typeface="Arial MT"/>
              </a:rPr>
              <a:t>t</a:t>
            </a:r>
            <a:r>
              <a:rPr sz="1452" dirty="0">
                <a:latin typeface="Arial MT"/>
                <a:cs typeface="Arial MT"/>
              </a:rPr>
              <a:t>ime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45992" y="3602296"/>
            <a:ext cx="218008" cy="82296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1527">
              <a:lnSpc>
                <a:spcPts val="1697"/>
              </a:lnSpc>
            </a:pPr>
            <a:r>
              <a:rPr sz="1452" spc="-5" dirty="0">
                <a:latin typeface="Arial MT"/>
                <a:cs typeface="Arial MT"/>
              </a:rPr>
              <a:t>amplitude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09183" y="5288623"/>
            <a:ext cx="125634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0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51321" y="5262690"/>
            <a:ext cx="136007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T</a:t>
            </a:r>
            <a:endParaRPr sz="1452">
              <a:latin typeface="Arial MT"/>
              <a:cs typeface="Arial MT"/>
            </a:endParaRPr>
          </a:p>
        </p:txBody>
      </p:sp>
    </p:spTree>
  </p:cSld>
  <p:clrMapOvr>
    <a:masterClrMapping/>
  </p:clrMapOvr>
  <p:transition spd="med"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6505" y="370555"/>
            <a:ext cx="1979704" cy="50408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Energy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1640" y="1760212"/>
            <a:ext cx="1603274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</a:t>
            </a:r>
            <a:r>
              <a:rPr sz="1634" spc="-77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energy</a:t>
            </a:r>
            <a:endParaRPr sz="1634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85581" y="2997494"/>
            <a:ext cx="0" cy="262218"/>
          </a:xfrm>
          <a:custGeom>
            <a:avLst/>
            <a:gdLst/>
            <a:ahLst/>
            <a:cxnLst/>
            <a:rect l="l" t="t" r="r" b="b"/>
            <a:pathLst>
              <a:path h="288925">
                <a:moveTo>
                  <a:pt x="0" y="0"/>
                </a:moveTo>
                <a:lnTo>
                  <a:pt x="0" y="288331"/>
                </a:lnTo>
              </a:path>
            </a:pathLst>
          </a:custGeom>
          <a:ln w="63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5" name="object 5"/>
          <p:cNvSpPr/>
          <p:nvPr/>
        </p:nvSpPr>
        <p:spPr>
          <a:xfrm>
            <a:off x="5825131" y="2997494"/>
            <a:ext cx="0" cy="262218"/>
          </a:xfrm>
          <a:custGeom>
            <a:avLst/>
            <a:gdLst/>
            <a:ahLst/>
            <a:cxnLst/>
            <a:rect l="l" t="t" r="r" b="b"/>
            <a:pathLst>
              <a:path h="288925">
                <a:moveTo>
                  <a:pt x="0" y="0"/>
                </a:moveTo>
                <a:lnTo>
                  <a:pt x="0" y="288331"/>
                </a:lnTo>
              </a:path>
            </a:pathLst>
          </a:custGeom>
          <a:ln w="63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6" name="object 6"/>
          <p:cNvSpPr txBox="1"/>
          <p:nvPr/>
        </p:nvSpPr>
        <p:spPr>
          <a:xfrm>
            <a:off x="4820841" y="2368213"/>
            <a:ext cx="60512" cy="17348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1044" i="1" dirty="0">
                <a:latin typeface="Times New Roman"/>
                <a:cs typeface="Times New Roman"/>
              </a:rPr>
              <a:t>f</a:t>
            </a:r>
            <a:endParaRPr sz="1044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20841" y="3100742"/>
            <a:ext cx="60512" cy="17348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1044" i="1" dirty="0">
                <a:latin typeface="Times New Roman"/>
                <a:cs typeface="Times New Roman"/>
              </a:rPr>
              <a:t>f</a:t>
            </a:r>
            <a:endParaRPr sz="1044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87798" y="2210974"/>
            <a:ext cx="711734" cy="29152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>
              <a:spcBef>
                <a:spcPts val="95"/>
              </a:spcBef>
            </a:pPr>
            <a:r>
              <a:rPr sz="1815" i="1" dirty="0">
                <a:latin typeface="Times New Roman"/>
                <a:cs typeface="Times New Roman"/>
              </a:rPr>
              <a:t>f</a:t>
            </a:r>
            <a:r>
              <a:rPr sz="1815" i="1" spc="-18" dirty="0">
                <a:latin typeface="Times New Roman"/>
                <a:cs typeface="Times New Roman"/>
              </a:rPr>
              <a:t> </a:t>
            </a:r>
            <a:r>
              <a:rPr sz="1566" spc="6" baseline="43478" dirty="0">
                <a:latin typeface="Times New Roman"/>
                <a:cs typeface="Times New Roman"/>
              </a:rPr>
              <a:t>2</a:t>
            </a:r>
            <a:r>
              <a:rPr sz="1566" spc="-54" baseline="43478" dirty="0">
                <a:latin typeface="Times New Roman"/>
                <a:cs typeface="Times New Roman"/>
              </a:rPr>
              <a:t> </a:t>
            </a:r>
            <a:r>
              <a:rPr sz="1815" spc="32" dirty="0">
                <a:latin typeface="Times New Roman"/>
                <a:cs typeface="Times New Roman"/>
              </a:rPr>
              <a:t>(</a:t>
            </a:r>
            <a:r>
              <a:rPr sz="1815" i="1" spc="32" dirty="0">
                <a:latin typeface="Times New Roman"/>
                <a:cs typeface="Times New Roman"/>
              </a:rPr>
              <a:t>t</a:t>
            </a:r>
            <a:r>
              <a:rPr sz="1815" spc="32" dirty="0">
                <a:latin typeface="Times New Roman"/>
                <a:cs typeface="Times New Roman"/>
              </a:rPr>
              <a:t>)</a:t>
            </a:r>
            <a:r>
              <a:rPr sz="1815" i="1" spc="32" dirty="0">
                <a:latin typeface="Times New Roman"/>
                <a:cs typeface="Times New Roman"/>
              </a:rPr>
              <a:t>dt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19417" y="2943503"/>
            <a:ext cx="768211" cy="29152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>
              <a:spcBef>
                <a:spcPts val="95"/>
              </a:spcBef>
            </a:pPr>
            <a:r>
              <a:rPr sz="1815" i="1" dirty="0">
                <a:latin typeface="Times New Roman"/>
                <a:cs typeface="Times New Roman"/>
              </a:rPr>
              <a:t>f</a:t>
            </a:r>
            <a:r>
              <a:rPr sz="1815" i="1" spc="-18" dirty="0">
                <a:latin typeface="Times New Roman"/>
                <a:cs typeface="Times New Roman"/>
              </a:rPr>
              <a:t> </a:t>
            </a:r>
            <a:r>
              <a:rPr sz="1815" spc="-9" dirty="0">
                <a:latin typeface="Times New Roman"/>
                <a:cs typeface="Times New Roman"/>
              </a:rPr>
              <a:t>(</a:t>
            </a:r>
            <a:r>
              <a:rPr sz="1815" i="1" spc="123" dirty="0">
                <a:latin typeface="Times New Roman"/>
                <a:cs typeface="Times New Roman"/>
              </a:rPr>
              <a:t>t</a:t>
            </a:r>
            <a:r>
              <a:rPr sz="1815" dirty="0">
                <a:latin typeface="Times New Roman"/>
                <a:cs typeface="Times New Roman"/>
              </a:rPr>
              <a:t>)</a:t>
            </a:r>
            <a:r>
              <a:rPr sz="1815" spc="-136" dirty="0">
                <a:latin typeface="Times New Roman"/>
                <a:cs typeface="Times New Roman"/>
              </a:rPr>
              <a:t> </a:t>
            </a:r>
            <a:r>
              <a:rPr sz="1566" spc="6" baseline="55555" dirty="0">
                <a:latin typeface="Times New Roman"/>
                <a:cs typeface="Times New Roman"/>
              </a:rPr>
              <a:t>2</a:t>
            </a:r>
            <a:r>
              <a:rPr sz="1566" baseline="55555" dirty="0">
                <a:latin typeface="Times New Roman"/>
                <a:cs typeface="Times New Roman"/>
              </a:rPr>
              <a:t> </a:t>
            </a:r>
            <a:r>
              <a:rPr sz="1566" spc="-88" baseline="55555" dirty="0">
                <a:latin typeface="Times New Roman"/>
                <a:cs typeface="Times New Roman"/>
              </a:rPr>
              <a:t> </a:t>
            </a:r>
            <a:r>
              <a:rPr sz="1815" i="1" dirty="0">
                <a:latin typeface="Times New Roman"/>
                <a:cs typeface="Times New Roman"/>
              </a:rPr>
              <a:t>dt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07062" y="3290401"/>
            <a:ext cx="3775934" cy="91862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R="832791" algn="r">
              <a:spcBef>
                <a:spcPts val="100"/>
              </a:spcBef>
            </a:pPr>
            <a:r>
              <a:rPr sz="1044" spc="5" dirty="0">
                <a:latin typeface="Symbol"/>
                <a:cs typeface="Symbol"/>
              </a:rPr>
              <a:t></a:t>
            </a:r>
            <a:endParaRPr sz="1044">
              <a:latin typeface="Symbol"/>
              <a:cs typeface="Symbol"/>
            </a:endParaRPr>
          </a:p>
          <a:p>
            <a:pPr>
              <a:lnSpc>
                <a:spcPct val="100000"/>
              </a:lnSpc>
            </a:pPr>
            <a:endParaRPr sz="1089">
              <a:latin typeface="Symbol"/>
              <a:cs typeface="Symbol"/>
            </a:endParaRPr>
          </a:p>
          <a:p>
            <a:pPr marL="357322" indent="-311216">
              <a:buChar char="•"/>
              <a:tabLst>
                <a:tab pos="356746" algn="l"/>
                <a:tab pos="357322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Generalized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energy</a:t>
            </a:r>
            <a:r>
              <a:rPr sz="1634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:</a:t>
            </a:r>
            <a:r>
              <a:rPr sz="1634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L</a:t>
            </a:r>
            <a:r>
              <a:rPr sz="1634" spc="-6" baseline="-20833" dirty="0">
                <a:solidFill>
                  <a:srgbClr val="4353FF"/>
                </a:solidFill>
                <a:latin typeface="Arial MT"/>
                <a:cs typeface="Arial MT"/>
              </a:rPr>
              <a:t>p</a:t>
            </a:r>
            <a:r>
              <a:rPr sz="1634" spc="218" baseline="-20833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norm</a:t>
            </a:r>
            <a:endParaRPr sz="1634">
              <a:latin typeface="Arial MT"/>
              <a:cs typeface="Arial MT"/>
            </a:endParaRPr>
          </a:p>
          <a:p>
            <a:pPr marL="461061">
              <a:spcBef>
                <a:spcPts val="808"/>
              </a:spcBef>
              <a:tabLst>
                <a:tab pos="719831" algn="l"/>
              </a:tabLst>
            </a:pPr>
            <a:r>
              <a:rPr sz="1452" dirty="0">
                <a:latin typeface="Arial MT"/>
                <a:cs typeface="Arial MT"/>
              </a:rPr>
              <a:t>–	</a:t>
            </a:r>
            <a:r>
              <a:rPr sz="1452" spc="-5" dirty="0">
                <a:latin typeface="Arial MT"/>
                <a:cs typeface="Arial MT"/>
              </a:rPr>
              <a:t>For</a:t>
            </a:r>
            <a:r>
              <a:rPr sz="1452" spc="-14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p=2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we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get</a:t>
            </a:r>
            <a:r>
              <a:rPr sz="1452" spc="-14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energy</a:t>
            </a:r>
            <a:r>
              <a:rPr sz="1452" spc="-14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(L</a:t>
            </a:r>
            <a:r>
              <a:rPr sz="1429" baseline="-21164" dirty="0">
                <a:latin typeface="Arial MT"/>
                <a:cs typeface="Arial MT"/>
              </a:rPr>
              <a:t>2</a:t>
            </a:r>
            <a:r>
              <a:rPr sz="1429" spc="197" baseline="-21164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norm)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54759" y="2210974"/>
            <a:ext cx="470262" cy="29152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  <a:tabLst>
                <a:tab pos="331387" algn="l"/>
              </a:tabLst>
            </a:pPr>
            <a:r>
              <a:rPr sz="1815" i="1" dirty="0">
                <a:latin typeface="Times New Roman"/>
                <a:cs typeface="Times New Roman"/>
              </a:rPr>
              <a:t>E	</a:t>
            </a:r>
            <a:r>
              <a:rPr sz="1815" dirty="0">
                <a:latin typeface="Symbol"/>
                <a:cs typeface="Symbol"/>
              </a:rPr>
              <a:t></a:t>
            </a:r>
            <a:endParaRPr sz="1815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4759" y="2943503"/>
            <a:ext cx="470262" cy="29152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  <a:tabLst>
                <a:tab pos="331387" algn="l"/>
              </a:tabLst>
            </a:pPr>
            <a:r>
              <a:rPr sz="1815" i="1" dirty="0">
                <a:latin typeface="Times New Roman"/>
                <a:cs typeface="Times New Roman"/>
              </a:rPr>
              <a:t>E	</a:t>
            </a:r>
            <a:r>
              <a:rPr sz="1815" dirty="0">
                <a:latin typeface="Symbol"/>
                <a:cs typeface="Symbol"/>
              </a:rPr>
              <a:t></a:t>
            </a:r>
            <a:endParaRPr sz="1815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62440" y="2043715"/>
            <a:ext cx="191908" cy="1320853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lnSpc>
                <a:spcPts val="1153"/>
              </a:lnSpc>
              <a:spcBef>
                <a:spcPts val="100"/>
              </a:spcBef>
            </a:pPr>
            <a:r>
              <a:rPr sz="1044" spc="5" dirty="0">
                <a:latin typeface="Symbol"/>
                <a:cs typeface="Symbol"/>
              </a:rPr>
              <a:t></a:t>
            </a:r>
            <a:endParaRPr sz="1044">
              <a:latin typeface="Symbol"/>
              <a:cs typeface="Symbol"/>
            </a:endParaRPr>
          </a:p>
          <a:p>
            <a:pPr marL="48988">
              <a:lnSpc>
                <a:spcPts val="3031"/>
              </a:lnSpc>
            </a:pPr>
            <a:r>
              <a:rPr sz="2723" dirty="0">
                <a:latin typeface="Symbol"/>
                <a:cs typeface="Symbol"/>
              </a:rPr>
              <a:t></a:t>
            </a:r>
            <a:endParaRPr sz="2723">
              <a:latin typeface="Symbol"/>
              <a:cs typeface="Symbol"/>
            </a:endParaRPr>
          </a:p>
          <a:p>
            <a:pPr marL="11527">
              <a:lnSpc>
                <a:spcPts val="1116"/>
              </a:lnSpc>
            </a:pPr>
            <a:r>
              <a:rPr sz="1044" spc="5" dirty="0">
                <a:latin typeface="Symbol"/>
                <a:cs typeface="Symbol"/>
              </a:rPr>
              <a:t></a:t>
            </a:r>
            <a:endParaRPr sz="1044">
              <a:latin typeface="Symbol"/>
              <a:cs typeface="Symbol"/>
            </a:endParaRPr>
          </a:p>
          <a:p>
            <a:pPr marL="11527">
              <a:lnSpc>
                <a:spcPts val="1153"/>
              </a:lnSpc>
              <a:spcBef>
                <a:spcPts val="467"/>
              </a:spcBef>
            </a:pPr>
            <a:r>
              <a:rPr sz="1044" spc="5" dirty="0">
                <a:latin typeface="Symbol"/>
                <a:cs typeface="Symbol"/>
              </a:rPr>
              <a:t></a:t>
            </a:r>
            <a:endParaRPr sz="1044">
              <a:latin typeface="Symbol"/>
              <a:cs typeface="Symbol"/>
            </a:endParaRPr>
          </a:p>
          <a:p>
            <a:pPr marL="48988">
              <a:lnSpc>
                <a:spcPts val="3168"/>
              </a:lnSpc>
            </a:pPr>
            <a:r>
              <a:rPr sz="2723" dirty="0">
                <a:latin typeface="Symbol"/>
                <a:cs typeface="Symbol"/>
              </a:rPr>
              <a:t></a:t>
            </a:r>
            <a:endParaRPr sz="2723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42548" y="4536010"/>
            <a:ext cx="284693" cy="363747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>
              <a:spcBef>
                <a:spcPts val="113"/>
              </a:spcBef>
            </a:pPr>
            <a:r>
              <a:rPr sz="2269" spc="-123" dirty="0">
                <a:latin typeface="Symbol"/>
                <a:cs typeface="Symbol"/>
              </a:rPr>
              <a:t></a:t>
            </a:r>
            <a:r>
              <a:rPr sz="2269" spc="136" dirty="0">
                <a:latin typeface="Times New Roman"/>
                <a:cs typeface="Times New Roman"/>
              </a:rPr>
              <a:t> </a:t>
            </a:r>
            <a:r>
              <a:rPr sz="2269" spc="-123" dirty="0">
                <a:latin typeface="Symbol"/>
                <a:cs typeface="Symbol"/>
              </a:rPr>
              <a:t></a:t>
            </a:r>
            <a:endParaRPr sz="2269">
              <a:latin typeface="Symbol"/>
              <a:cs typeface="Symbo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617820" y="4624481"/>
            <a:ext cx="29391" cy="288728"/>
          </a:xfrm>
          <a:custGeom>
            <a:avLst/>
            <a:gdLst/>
            <a:ahLst/>
            <a:cxnLst/>
            <a:rect l="l" t="t" r="r" b="b"/>
            <a:pathLst>
              <a:path w="32385" h="318135">
                <a:moveTo>
                  <a:pt x="32106" y="0"/>
                </a:moveTo>
                <a:lnTo>
                  <a:pt x="32106" y="317765"/>
                </a:lnTo>
              </a:path>
              <a:path w="32385" h="318135">
                <a:moveTo>
                  <a:pt x="0" y="0"/>
                </a:moveTo>
                <a:lnTo>
                  <a:pt x="0" y="317765"/>
                </a:lnTo>
              </a:path>
            </a:pathLst>
          </a:custGeom>
          <a:ln w="6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6" name="object 16"/>
          <p:cNvSpPr/>
          <p:nvPr/>
        </p:nvSpPr>
        <p:spPr>
          <a:xfrm>
            <a:off x="5126599" y="4624481"/>
            <a:ext cx="29391" cy="288728"/>
          </a:xfrm>
          <a:custGeom>
            <a:avLst/>
            <a:gdLst/>
            <a:ahLst/>
            <a:cxnLst/>
            <a:rect l="l" t="t" r="r" b="b"/>
            <a:pathLst>
              <a:path w="32385" h="318135">
                <a:moveTo>
                  <a:pt x="31800" y="0"/>
                </a:moveTo>
                <a:lnTo>
                  <a:pt x="31800" y="317765"/>
                </a:lnTo>
              </a:path>
              <a:path w="32385" h="318135">
                <a:moveTo>
                  <a:pt x="0" y="0"/>
                </a:moveTo>
                <a:lnTo>
                  <a:pt x="0" y="317765"/>
                </a:lnTo>
              </a:path>
            </a:pathLst>
          </a:custGeom>
          <a:ln w="62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7" name="object 17"/>
          <p:cNvSpPr txBox="1"/>
          <p:nvPr/>
        </p:nvSpPr>
        <p:spPr>
          <a:xfrm>
            <a:off x="5926930" y="4536010"/>
            <a:ext cx="285270" cy="363747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>
              <a:spcBef>
                <a:spcPts val="113"/>
              </a:spcBef>
            </a:pPr>
            <a:r>
              <a:rPr sz="2269" spc="-123" dirty="0">
                <a:latin typeface="Symbol"/>
                <a:cs typeface="Symbol"/>
              </a:rPr>
              <a:t></a:t>
            </a:r>
            <a:r>
              <a:rPr sz="2269" spc="141" dirty="0">
                <a:latin typeface="Times New Roman"/>
                <a:cs typeface="Times New Roman"/>
              </a:rPr>
              <a:t> </a:t>
            </a:r>
            <a:r>
              <a:rPr sz="2269" spc="-123" dirty="0">
                <a:latin typeface="Symbol"/>
                <a:cs typeface="Symbol"/>
              </a:rPr>
              <a:t></a:t>
            </a:r>
            <a:endParaRPr sz="2269">
              <a:latin typeface="Symbol"/>
              <a:cs typeface="Symbo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28521" y="4624481"/>
            <a:ext cx="0" cy="288728"/>
          </a:xfrm>
          <a:custGeom>
            <a:avLst/>
            <a:gdLst/>
            <a:ahLst/>
            <a:cxnLst/>
            <a:rect l="l" t="t" r="r" b="b"/>
            <a:pathLst>
              <a:path h="318135">
                <a:moveTo>
                  <a:pt x="0" y="0"/>
                </a:moveTo>
                <a:lnTo>
                  <a:pt x="0" y="317765"/>
                </a:lnTo>
              </a:path>
            </a:pathLst>
          </a:custGeom>
          <a:ln w="62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19" name="object 19"/>
          <p:cNvSpPr/>
          <p:nvPr/>
        </p:nvSpPr>
        <p:spPr>
          <a:xfrm>
            <a:off x="6211304" y="4624481"/>
            <a:ext cx="0" cy="288728"/>
          </a:xfrm>
          <a:custGeom>
            <a:avLst/>
            <a:gdLst/>
            <a:ahLst/>
            <a:cxnLst/>
            <a:rect l="l" t="t" r="r" b="b"/>
            <a:pathLst>
              <a:path h="318135">
                <a:moveTo>
                  <a:pt x="0" y="0"/>
                </a:moveTo>
                <a:lnTo>
                  <a:pt x="0" y="317765"/>
                </a:lnTo>
              </a:path>
            </a:pathLst>
          </a:custGeom>
          <a:ln w="62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20" name="object 20"/>
          <p:cNvSpPr txBox="1"/>
          <p:nvPr/>
        </p:nvSpPr>
        <p:spPr>
          <a:xfrm>
            <a:off x="5615003" y="4495557"/>
            <a:ext cx="717497" cy="427684"/>
          </a:xfrm>
          <a:prstGeom prst="rect">
            <a:avLst/>
          </a:prstGeom>
        </p:spPr>
        <p:txBody>
          <a:bodyPr vert="horz" wrap="square" lIns="0" tIns="15560" rIns="0" bIns="0" rtlCol="0">
            <a:spAutoFit/>
          </a:bodyPr>
          <a:lstStyle/>
          <a:p>
            <a:pPr marL="11527">
              <a:spcBef>
                <a:spcPts val="123"/>
              </a:spcBef>
              <a:tabLst>
                <a:tab pos="624737" algn="l"/>
              </a:tabLst>
            </a:pPr>
            <a:r>
              <a:rPr sz="2677" spc="-259" dirty="0">
                <a:latin typeface="Symbol"/>
                <a:cs typeface="Symbol"/>
              </a:rPr>
              <a:t></a:t>
            </a:r>
            <a:r>
              <a:rPr sz="2677" spc="-259" dirty="0">
                <a:latin typeface="Times New Roman"/>
                <a:cs typeface="Times New Roman"/>
              </a:rPr>
              <a:t>	</a:t>
            </a:r>
            <a:r>
              <a:rPr sz="2677" spc="-259" dirty="0">
                <a:latin typeface="Symbol"/>
                <a:cs typeface="Symbol"/>
              </a:rPr>
              <a:t></a:t>
            </a:r>
            <a:endParaRPr sz="2677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91040" y="4398948"/>
            <a:ext cx="104311" cy="581961"/>
          </a:xfrm>
          <a:prstGeom prst="rect">
            <a:avLst/>
          </a:prstGeom>
        </p:spPr>
        <p:txBody>
          <a:bodyPr vert="horz" wrap="square" lIns="0" tIns="16136" rIns="0" bIns="0" rtlCol="0">
            <a:spAutoFit/>
          </a:bodyPr>
          <a:lstStyle/>
          <a:p>
            <a:pPr marL="11527">
              <a:spcBef>
                <a:spcPts val="127"/>
              </a:spcBef>
            </a:pPr>
            <a:r>
              <a:rPr sz="3676" spc="-590" dirty="0">
                <a:latin typeface="Symbol"/>
                <a:cs typeface="Symbol"/>
              </a:rPr>
              <a:t></a:t>
            </a:r>
            <a:endParaRPr sz="3676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65380" y="4398948"/>
            <a:ext cx="104311" cy="581961"/>
          </a:xfrm>
          <a:prstGeom prst="rect">
            <a:avLst/>
          </a:prstGeom>
        </p:spPr>
        <p:txBody>
          <a:bodyPr vert="horz" wrap="square" lIns="0" tIns="16136" rIns="0" bIns="0" rtlCol="0">
            <a:spAutoFit/>
          </a:bodyPr>
          <a:lstStyle/>
          <a:p>
            <a:pPr marL="11527">
              <a:spcBef>
                <a:spcPts val="127"/>
              </a:spcBef>
            </a:pPr>
            <a:r>
              <a:rPr sz="3676" spc="-590" dirty="0">
                <a:latin typeface="Symbol"/>
                <a:cs typeface="Symbol"/>
              </a:rPr>
              <a:t></a:t>
            </a:r>
            <a:endParaRPr sz="3676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32240" y="4463346"/>
            <a:ext cx="245505" cy="175234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>
              <a:spcBef>
                <a:spcPts val="113"/>
              </a:spcBef>
            </a:pPr>
            <a:r>
              <a:rPr sz="1044" spc="41" dirty="0">
                <a:latin typeface="Times New Roman"/>
                <a:cs typeface="Times New Roman"/>
              </a:rPr>
              <a:t>1/</a:t>
            </a:r>
            <a:r>
              <a:rPr sz="1044" spc="-9" dirty="0">
                <a:latin typeface="Times New Roman"/>
                <a:cs typeface="Times New Roman"/>
              </a:rPr>
              <a:t> </a:t>
            </a:r>
            <a:r>
              <a:rPr sz="1044" i="1" spc="9" dirty="0">
                <a:latin typeface="Times New Roman"/>
                <a:cs typeface="Times New Roman"/>
              </a:rPr>
              <a:t>p</a:t>
            </a:r>
            <a:endParaRPr sz="1044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326938" y="4523762"/>
            <a:ext cx="91056" cy="175234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>
              <a:spcBef>
                <a:spcPts val="113"/>
              </a:spcBef>
            </a:pPr>
            <a:r>
              <a:rPr sz="1044" i="1" spc="9" dirty="0">
                <a:latin typeface="Times New Roman"/>
                <a:cs typeface="Times New Roman"/>
              </a:rPr>
              <a:t>p</a:t>
            </a:r>
            <a:endParaRPr sz="1044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01142" y="4581904"/>
            <a:ext cx="318695" cy="293856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>
              <a:spcBef>
                <a:spcPts val="113"/>
              </a:spcBef>
              <a:tabLst>
                <a:tab pos="241481" algn="l"/>
              </a:tabLst>
            </a:pPr>
            <a:r>
              <a:rPr sz="1815" i="1" spc="5" dirty="0">
                <a:latin typeface="Times New Roman"/>
                <a:cs typeface="Times New Roman"/>
              </a:rPr>
              <a:t>f	t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85528" y="4581904"/>
            <a:ext cx="318695" cy="293856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>
              <a:spcBef>
                <a:spcPts val="113"/>
              </a:spcBef>
              <a:tabLst>
                <a:tab pos="241481" algn="l"/>
              </a:tabLst>
            </a:pPr>
            <a:r>
              <a:rPr sz="1815" i="1" spc="5" dirty="0">
                <a:latin typeface="Times New Roman"/>
                <a:cs typeface="Times New Roman"/>
              </a:rPr>
              <a:t>f	t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456696" y="4581904"/>
            <a:ext cx="204587" cy="293856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>
              <a:spcBef>
                <a:spcPts val="113"/>
              </a:spcBef>
            </a:pPr>
            <a:r>
              <a:rPr sz="1815" i="1" dirty="0">
                <a:latin typeface="Times New Roman"/>
                <a:cs typeface="Times New Roman"/>
              </a:rPr>
              <a:t>d</a:t>
            </a:r>
            <a:r>
              <a:rPr sz="1815" i="1" spc="5" dirty="0">
                <a:latin typeface="Times New Roman"/>
                <a:cs typeface="Times New Roman"/>
              </a:rPr>
              <a:t>t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12773" y="4581904"/>
            <a:ext cx="152144" cy="293856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>
              <a:spcBef>
                <a:spcPts val="113"/>
              </a:spcBef>
            </a:pPr>
            <a:r>
              <a:rPr sz="1815" spc="14" dirty="0">
                <a:latin typeface="Symbol"/>
                <a:cs typeface="Symbol"/>
              </a:rPr>
              <a:t></a:t>
            </a:r>
            <a:endParaRPr sz="1815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74585" y="5034710"/>
            <a:ext cx="1039650" cy="293856"/>
          </a:xfrm>
          <a:prstGeom prst="rect">
            <a:avLst/>
          </a:prstGeom>
        </p:spPr>
        <p:txBody>
          <a:bodyPr vert="horz" wrap="square" lIns="0" tIns="14408" rIns="0" bIns="0" rtlCol="0">
            <a:spAutoFit/>
          </a:bodyPr>
          <a:lstStyle/>
          <a:p>
            <a:pPr marL="11527">
              <a:spcBef>
                <a:spcPts val="113"/>
              </a:spcBef>
            </a:pPr>
            <a:r>
              <a:rPr sz="1815" spc="14" dirty="0">
                <a:latin typeface="Times New Roman"/>
                <a:cs typeface="Times New Roman"/>
              </a:rPr>
              <a:t>1</a:t>
            </a:r>
            <a:r>
              <a:rPr sz="1815" spc="-204" dirty="0">
                <a:latin typeface="Times New Roman"/>
                <a:cs typeface="Times New Roman"/>
              </a:rPr>
              <a:t> </a:t>
            </a:r>
            <a:r>
              <a:rPr sz="1815" spc="14" dirty="0">
                <a:latin typeface="Symbol"/>
                <a:cs typeface="Symbol"/>
              </a:rPr>
              <a:t></a:t>
            </a:r>
            <a:r>
              <a:rPr sz="1815" spc="218" dirty="0">
                <a:latin typeface="Times New Roman"/>
                <a:cs typeface="Times New Roman"/>
              </a:rPr>
              <a:t> </a:t>
            </a:r>
            <a:r>
              <a:rPr sz="1815" i="1" spc="14" dirty="0">
                <a:latin typeface="Times New Roman"/>
                <a:cs typeface="Times New Roman"/>
              </a:rPr>
              <a:t>p</a:t>
            </a:r>
            <a:r>
              <a:rPr sz="1815" i="1" spc="-5" dirty="0">
                <a:latin typeface="Times New Roman"/>
                <a:cs typeface="Times New Roman"/>
              </a:rPr>
              <a:t> </a:t>
            </a:r>
            <a:r>
              <a:rPr sz="1815" spc="14" dirty="0">
                <a:latin typeface="Symbol"/>
                <a:cs typeface="Symbol"/>
              </a:rPr>
              <a:t></a:t>
            </a:r>
            <a:r>
              <a:rPr sz="1815" spc="-9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Symbol"/>
                <a:cs typeface="Symbol"/>
              </a:rPr>
              <a:t></a:t>
            </a:r>
            <a:r>
              <a:rPr sz="1815" spc="18" dirty="0">
                <a:latin typeface="Symbol"/>
                <a:cs typeface="Symbol"/>
              </a:rPr>
              <a:t></a:t>
            </a:r>
            <a:endParaRPr sz="1815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490167" y="4549130"/>
            <a:ext cx="119871" cy="436425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2768" spc="-5" dirty="0">
                <a:latin typeface="Symbol"/>
                <a:cs typeface="Symbol"/>
              </a:rPr>
              <a:t></a:t>
            </a:r>
            <a:endParaRPr sz="2768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985" y="402782"/>
            <a:ext cx="1353964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63414" y="1403867"/>
            <a:ext cx="10823786" cy="970175"/>
          </a:xfrm>
          <a:prstGeom prst="rect">
            <a:avLst/>
          </a:prstGeom>
        </p:spPr>
        <p:txBody>
          <a:bodyPr vert="horz" wrap="square" lIns="0" tIns="118718" rIns="0" bIns="0" rtlCol="0">
            <a:spAutoFit/>
          </a:bodyPr>
          <a:lstStyle/>
          <a:p>
            <a:pPr marL="322743" indent="-311216">
              <a:spcBef>
                <a:spcPts val="935"/>
              </a:spcBef>
              <a:buChar char="•"/>
              <a:tabLst>
                <a:tab pos="322166" algn="l"/>
                <a:tab pos="322743" algn="l"/>
              </a:tabLst>
            </a:pPr>
            <a:r>
              <a:rPr sz="2000" dirty="0">
                <a:solidFill>
                  <a:srgbClr val="3333FF"/>
                </a:solidFill>
                <a:latin typeface="Arial MT"/>
                <a:cs typeface="Arial MT"/>
              </a:rPr>
              <a:t>Power</a:t>
            </a:r>
            <a:endParaRPr sz="2000" dirty="0">
              <a:latin typeface="Arial MT"/>
              <a:cs typeface="Arial MT"/>
            </a:endParaRPr>
          </a:p>
          <a:p>
            <a:pPr marL="426481">
              <a:lnSpc>
                <a:spcPts val="1737"/>
              </a:lnSpc>
              <a:spcBef>
                <a:spcPts val="753"/>
              </a:spcBef>
              <a:tabLst>
                <a:tab pos="685252" algn="l"/>
              </a:tabLst>
            </a:pPr>
            <a:r>
              <a:rPr sz="2000" dirty="0">
                <a:latin typeface="Arial MT"/>
                <a:cs typeface="Arial MT"/>
              </a:rPr>
              <a:t>–	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dirty="0">
                <a:latin typeface="Arial MT"/>
                <a:cs typeface="Arial MT"/>
              </a:rPr>
              <a:t> power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5" dirty="0">
                <a:latin typeface="Arial MT"/>
                <a:cs typeface="Arial MT"/>
              </a:rPr>
              <a:t> the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time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average (mean)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5" dirty="0">
                <a:latin typeface="Arial MT"/>
                <a:cs typeface="Arial MT"/>
              </a:rPr>
              <a:t> the</a:t>
            </a:r>
            <a:r>
              <a:rPr sz="2000" dirty="0">
                <a:latin typeface="Arial MT"/>
                <a:cs typeface="Arial MT"/>
              </a:rPr>
              <a:t> squared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signal </a:t>
            </a:r>
            <a:r>
              <a:rPr sz="2000" spc="-5" dirty="0">
                <a:latin typeface="Arial MT"/>
                <a:cs typeface="Arial MT"/>
              </a:rPr>
              <a:t>amplitude, that </a:t>
            </a:r>
            <a:r>
              <a:rPr sz="2000" dirty="0">
                <a:latin typeface="Arial MT"/>
                <a:cs typeface="Arial MT"/>
              </a:rPr>
              <a:t>is</a:t>
            </a:r>
            <a:r>
              <a:rPr sz="2000" spc="-5" dirty="0">
                <a:latin typeface="Arial MT"/>
                <a:cs typeface="Arial MT"/>
              </a:rPr>
              <a:t> the</a:t>
            </a:r>
            <a:endParaRPr sz="2000" dirty="0">
              <a:latin typeface="Arial MT"/>
              <a:cs typeface="Arial MT"/>
            </a:endParaRPr>
          </a:p>
          <a:p>
            <a:pPr marL="679488">
              <a:lnSpc>
                <a:spcPts val="1737"/>
              </a:lnSpc>
            </a:pPr>
            <a:r>
              <a:rPr sz="2000" i="1" dirty="0">
                <a:latin typeface="Arial"/>
                <a:cs typeface="Arial"/>
              </a:rPr>
              <a:t>mean-squared</a:t>
            </a:r>
            <a:r>
              <a:rPr sz="2000" i="1" spc="-27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value</a:t>
            </a:r>
            <a:r>
              <a:rPr sz="2000" spc="-18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23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f(t)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16572" y="3308963"/>
            <a:ext cx="153873" cy="0"/>
          </a:xfrm>
          <a:custGeom>
            <a:avLst/>
            <a:gdLst/>
            <a:ahLst/>
            <a:cxnLst/>
            <a:rect l="l" t="t" r="r" b="b"/>
            <a:pathLst>
              <a:path w="169545">
                <a:moveTo>
                  <a:pt x="0" y="0"/>
                </a:moveTo>
                <a:lnTo>
                  <a:pt x="169110" y="0"/>
                </a:lnTo>
              </a:path>
            </a:pathLst>
          </a:custGeom>
          <a:ln w="63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5" name="object 5"/>
          <p:cNvSpPr/>
          <p:nvPr/>
        </p:nvSpPr>
        <p:spPr>
          <a:xfrm>
            <a:off x="5716572" y="4043213"/>
            <a:ext cx="153873" cy="0"/>
          </a:xfrm>
          <a:custGeom>
            <a:avLst/>
            <a:gdLst/>
            <a:ahLst/>
            <a:cxnLst/>
            <a:rect l="l" t="t" r="r" b="b"/>
            <a:pathLst>
              <a:path w="169545">
                <a:moveTo>
                  <a:pt x="0" y="0"/>
                </a:moveTo>
                <a:lnTo>
                  <a:pt x="169110" y="0"/>
                </a:lnTo>
              </a:path>
            </a:pathLst>
          </a:custGeom>
          <a:ln w="63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6" name="object 6"/>
          <p:cNvSpPr/>
          <p:nvPr/>
        </p:nvSpPr>
        <p:spPr>
          <a:xfrm>
            <a:off x="6272136" y="3912375"/>
            <a:ext cx="0" cy="262218"/>
          </a:xfrm>
          <a:custGeom>
            <a:avLst/>
            <a:gdLst/>
            <a:ahLst/>
            <a:cxnLst/>
            <a:rect l="l" t="t" r="r" b="b"/>
            <a:pathLst>
              <a:path h="288925">
                <a:moveTo>
                  <a:pt x="0" y="0"/>
                </a:moveTo>
                <a:lnTo>
                  <a:pt x="0" y="288331"/>
                </a:lnTo>
              </a:path>
            </a:pathLst>
          </a:custGeom>
          <a:ln w="6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7" name="object 7"/>
          <p:cNvSpPr/>
          <p:nvPr/>
        </p:nvSpPr>
        <p:spPr>
          <a:xfrm>
            <a:off x="6712042" y="3912375"/>
            <a:ext cx="0" cy="262218"/>
          </a:xfrm>
          <a:custGeom>
            <a:avLst/>
            <a:gdLst/>
            <a:ahLst/>
            <a:cxnLst/>
            <a:rect l="l" t="t" r="r" b="b"/>
            <a:pathLst>
              <a:path h="288925">
                <a:moveTo>
                  <a:pt x="0" y="0"/>
                </a:moveTo>
                <a:lnTo>
                  <a:pt x="0" y="288331"/>
                </a:lnTo>
              </a:path>
            </a:pathLst>
          </a:custGeom>
          <a:ln w="62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8" name="object 8"/>
          <p:cNvSpPr txBox="1"/>
          <p:nvPr/>
        </p:nvSpPr>
        <p:spPr>
          <a:xfrm>
            <a:off x="6722736" y="3823385"/>
            <a:ext cx="89903" cy="17348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1044" dirty="0">
                <a:latin typeface="Times New Roman"/>
                <a:cs typeface="Times New Roman"/>
              </a:rPr>
              <a:t>2</a:t>
            </a:r>
            <a:endParaRPr sz="1044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23914" y="2980949"/>
            <a:ext cx="138313" cy="29152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1815" spc="-5" dirty="0">
                <a:latin typeface="Times New Roman"/>
                <a:cs typeface="Times New Roman"/>
              </a:rPr>
              <a:t>1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23914" y="3715199"/>
            <a:ext cx="138313" cy="29152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1815" spc="-5" dirty="0">
                <a:latin typeface="Times New Roman"/>
                <a:cs typeface="Times New Roman"/>
              </a:rPr>
              <a:t>1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97696" y="3281082"/>
            <a:ext cx="60512" cy="17348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1044" i="1" dirty="0">
                <a:latin typeface="Times New Roman"/>
                <a:cs typeface="Times New Roman"/>
              </a:rPr>
              <a:t>f</a:t>
            </a:r>
            <a:endParaRPr sz="1044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74276" y="3123844"/>
            <a:ext cx="711157" cy="29152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>
              <a:spcBef>
                <a:spcPts val="95"/>
              </a:spcBef>
            </a:pPr>
            <a:r>
              <a:rPr sz="1815" i="1" spc="-5" dirty="0">
                <a:latin typeface="Times New Roman"/>
                <a:cs typeface="Times New Roman"/>
              </a:rPr>
              <a:t>f</a:t>
            </a:r>
            <a:r>
              <a:rPr sz="1815" i="1" spc="-9" dirty="0">
                <a:latin typeface="Times New Roman"/>
                <a:cs typeface="Times New Roman"/>
              </a:rPr>
              <a:t> </a:t>
            </a:r>
            <a:r>
              <a:rPr sz="1566" baseline="43478" dirty="0">
                <a:latin typeface="Times New Roman"/>
                <a:cs typeface="Times New Roman"/>
              </a:rPr>
              <a:t>2</a:t>
            </a:r>
            <a:r>
              <a:rPr sz="1566" spc="-54" baseline="43478" dirty="0">
                <a:latin typeface="Times New Roman"/>
                <a:cs typeface="Times New Roman"/>
              </a:rPr>
              <a:t> </a:t>
            </a:r>
            <a:r>
              <a:rPr sz="1815" spc="32" dirty="0">
                <a:latin typeface="Times New Roman"/>
                <a:cs typeface="Times New Roman"/>
              </a:rPr>
              <a:t>(</a:t>
            </a:r>
            <a:r>
              <a:rPr sz="1815" i="1" spc="32" dirty="0">
                <a:latin typeface="Times New Roman"/>
                <a:cs typeface="Times New Roman"/>
              </a:rPr>
              <a:t>t</a:t>
            </a:r>
            <a:r>
              <a:rPr sz="1815" spc="32" dirty="0">
                <a:latin typeface="Times New Roman"/>
                <a:cs typeface="Times New Roman"/>
              </a:rPr>
              <a:t>)</a:t>
            </a:r>
            <a:r>
              <a:rPr sz="1815" i="1" spc="32" dirty="0">
                <a:latin typeface="Times New Roman"/>
                <a:cs typeface="Times New Roman"/>
              </a:rPr>
              <a:t>dt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29349" y="3858383"/>
            <a:ext cx="722107" cy="29152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  <a:tabLst>
                <a:tab pos="530796" algn="l"/>
              </a:tabLst>
            </a:pPr>
            <a:r>
              <a:rPr sz="1815" i="1" spc="-5" dirty="0">
                <a:latin typeface="Times New Roman"/>
                <a:cs typeface="Times New Roman"/>
              </a:rPr>
              <a:t>f</a:t>
            </a:r>
            <a:r>
              <a:rPr sz="1815" i="1" spc="-18" dirty="0">
                <a:latin typeface="Times New Roman"/>
                <a:cs typeface="Times New Roman"/>
              </a:rPr>
              <a:t> </a:t>
            </a:r>
            <a:r>
              <a:rPr sz="1815" spc="-9" dirty="0">
                <a:latin typeface="Times New Roman"/>
                <a:cs typeface="Times New Roman"/>
              </a:rPr>
              <a:t>(</a:t>
            </a:r>
            <a:r>
              <a:rPr sz="1815" i="1" spc="118" dirty="0">
                <a:latin typeface="Times New Roman"/>
                <a:cs typeface="Times New Roman"/>
              </a:rPr>
              <a:t>t</a:t>
            </a:r>
            <a:r>
              <a:rPr sz="1815" spc="-5" dirty="0">
                <a:latin typeface="Times New Roman"/>
                <a:cs typeface="Times New Roman"/>
              </a:rPr>
              <a:t>)</a:t>
            </a:r>
            <a:r>
              <a:rPr sz="1815" dirty="0">
                <a:latin typeface="Times New Roman"/>
                <a:cs typeface="Times New Roman"/>
              </a:rPr>
              <a:t>	</a:t>
            </a:r>
            <a:r>
              <a:rPr sz="1815" i="1" spc="-5" dirty="0">
                <a:latin typeface="Times New Roman"/>
                <a:cs typeface="Times New Roman"/>
              </a:rPr>
              <a:t>dt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00257" y="2956515"/>
            <a:ext cx="368257" cy="17348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1044" spc="23" dirty="0">
                <a:latin typeface="Symbol"/>
                <a:cs typeface="Symbol"/>
              </a:rPr>
              <a:t></a:t>
            </a:r>
            <a:r>
              <a:rPr sz="1044" i="1" spc="23" dirty="0">
                <a:latin typeface="Times New Roman"/>
                <a:cs typeface="Times New Roman"/>
              </a:rPr>
              <a:t>T</a:t>
            </a:r>
            <a:r>
              <a:rPr sz="1044" i="1" spc="-9" dirty="0">
                <a:latin typeface="Times New Roman"/>
                <a:cs typeface="Times New Roman"/>
              </a:rPr>
              <a:t> </a:t>
            </a:r>
            <a:r>
              <a:rPr sz="1044" spc="100" dirty="0">
                <a:latin typeface="Times New Roman"/>
                <a:cs typeface="Times New Roman"/>
              </a:rPr>
              <a:t>/2</a:t>
            </a:r>
            <a:r>
              <a:rPr sz="1044" spc="-68" dirty="0">
                <a:latin typeface="Times New Roman"/>
                <a:cs typeface="Times New Roman"/>
              </a:rPr>
              <a:t> </a:t>
            </a:r>
            <a:endParaRPr sz="1044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08171" y="3258128"/>
            <a:ext cx="564776" cy="291592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>
              <a:spcBef>
                <a:spcPts val="95"/>
              </a:spcBef>
            </a:pPr>
            <a:r>
              <a:rPr sz="1044" i="1" dirty="0">
                <a:latin typeface="Times New Roman"/>
                <a:cs typeface="Times New Roman"/>
              </a:rPr>
              <a:t>T</a:t>
            </a:r>
            <a:r>
              <a:rPr sz="1044" i="1" spc="-68" dirty="0">
                <a:latin typeface="Times New Roman"/>
                <a:cs typeface="Times New Roman"/>
              </a:rPr>
              <a:t> </a:t>
            </a:r>
            <a:r>
              <a:rPr sz="1044" spc="59" dirty="0">
                <a:latin typeface="Symbol"/>
                <a:cs typeface="Symbol"/>
              </a:rPr>
              <a:t></a:t>
            </a:r>
            <a:r>
              <a:rPr sz="1044" spc="5" dirty="0">
                <a:latin typeface="Symbol"/>
                <a:cs typeface="Symbol"/>
              </a:rPr>
              <a:t></a:t>
            </a:r>
            <a:r>
              <a:rPr sz="1044" spc="5" dirty="0">
                <a:latin typeface="Times New Roman"/>
                <a:cs typeface="Times New Roman"/>
              </a:rPr>
              <a:t> </a:t>
            </a:r>
            <a:r>
              <a:rPr sz="2723" i="1" spc="-6" baseline="-11111" dirty="0">
                <a:latin typeface="Times New Roman"/>
                <a:cs typeface="Times New Roman"/>
              </a:rPr>
              <a:t>T</a:t>
            </a:r>
            <a:endParaRPr sz="2723" baseline="-11111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00257" y="3411743"/>
            <a:ext cx="368257" cy="458232"/>
          </a:xfrm>
          <a:prstGeom prst="rect">
            <a:avLst/>
          </a:prstGeom>
        </p:spPr>
        <p:txBody>
          <a:bodyPr vert="horz" wrap="square" lIns="0" tIns="72038" rIns="0" bIns="0" rtlCol="0">
            <a:spAutoFit/>
          </a:bodyPr>
          <a:lstStyle/>
          <a:p>
            <a:pPr marL="12103">
              <a:spcBef>
                <a:spcPts val="567"/>
              </a:spcBef>
            </a:pPr>
            <a:r>
              <a:rPr sz="1044" spc="18" dirty="0">
                <a:latin typeface="Symbol"/>
                <a:cs typeface="Symbol"/>
              </a:rPr>
              <a:t></a:t>
            </a:r>
            <a:r>
              <a:rPr sz="1044" i="1" spc="18" dirty="0">
                <a:latin typeface="Times New Roman"/>
                <a:cs typeface="Times New Roman"/>
              </a:rPr>
              <a:t>T</a:t>
            </a:r>
            <a:r>
              <a:rPr sz="1044" i="1" spc="-50" dirty="0">
                <a:latin typeface="Times New Roman"/>
                <a:cs typeface="Times New Roman"/>
              </a:rPr>
              <a:t> </a:t>
            </a:r>
            <a:r>
              <a:rPr sz="1044" spc="100" dirty="0">
                <a:latin typeface="Times New Roman"/>
                <a:cs typeface="Times New Roman"/>
              </a:rPr>
              <a:t>/2</a:t>
            </a:r>
            <a:r>
              <a:rPr sz="1044" spc="-68" dirty="0">
                <a:latin typeface="Times New Roman"/>
                <a:cs typeface="Times New Roman"/>
              </a:rPr>
              <a:t> </a:t>
            </a:r>
            <a:endParaRPr sz="1044">
              <a:latin typeface="Times New Roman"/>
              <a:cs typeface="Times New Roman"/>
            </a:endParaRPr>
          </a:p>
          <a:p>
            <a:pPr marL="11527">
              <a:spcBef>
                <a:spcPts val="481"/>
              </a:spcBef>
            </a:pPr>
            <a:r>
              <a:rPr sz="1044" spc="23" dirty="0">
                <a:latin typeface="Symbol"/>
                <a:cs typeface="Symbol"/>
              </a:rPr>
              <a:t></a:t>
            </a:r>
            <a:r>
              <a:rPr sz="1044" i="1" spc="23" dirty="0">
                <a:latin typeface="Times New Roman"/>
                <a:cs typeface="Times New Roman"/>
              </a:rPr>
              <a:t>T</a:t>
            </a:r>
            <a:r>
              <a:rPr sz="1044" i="1" spc="-50" dirty="0">
                <a:latin typeface="Times New Roman"/>
                <a:cs typeface="Times New Roman"/>
              </a:rPr>
              <a:t> </a:t>
            </a:r>
            <a:r>
              <a:rPr sz="1044" spc="100" dirty="0">
                <a:latin typeface="Times New Roman"/>
                <a:cs typeface="Times New Roman"/>
              </a:rPr>
              <a:t>/2</a:t>
            </a:r>
            <a:r>
              <a:rPr sz="1044" spc="-68" dirty="0">
                <a:latin typeface="Times New Roman"/>
                <a:cs typeface="Times New Roman"/>
              </a:rPr>
              <a:t> </a:t>
            </a:r>
            <a:endParaRPr sz="1044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31223" y="4089653"/>
            <a:ext cx="363647" cy="17348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1044" i="1" dirty="0">
                <a:latin typeface="Times New Roman"/>
                <a:cs typeface="Times New Roman"/>
              </a:rPr>
              <a:t>T</a:t>
            </a:r>
            <a:r>
              <a:rPr sz="1044" i="1" spc="-68" dirty="0">
                <a:latin typeface="Times New Roman"/>
                <a:cs typeface="Times New Roman"/>
              </a:rPr>
              <a:t> </a:t>
            </a:r>
            <a:r>
              <a:rPr sz="1044" spc="59" dirty="0">
                <a:latin typeface="Symbol"/>
                <a:cs typeface="Symbol"/>
              </a:rPr>
              <a:t></a:t>
            </a:r>
            <a:endParaRPr sz="1044">
              <a:latin typeface="Symbol"/>
              <a:cs typeface="Symbo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901109" y="4205282"/>
            <a:ext cx="366528" cy="17348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1044" spc="18" dirty="0">
                <a:latin typeface="Symbol"/>
                <a:cs typeface="Symbol"/>
              </a:rPr>
              <a:t></a:t>
            </a:r>
            <a:r>
              <a:rPr sz="1044" i="1" spc="18" dirty="0">
                <a:latin typeface="Times New Roman"/>
                <a:cs typeface="Times New Roman"/>
              </a:rPr>
              <a:t>T</a:t>
            </a:r>
            <a:r>
              <a:rPr sz="1044" i="1" spc="-9" dirty="0">
                <a:latin typeface="Times New Roman"/>
                <a:cs typeface="Times New Roman"/>
              </a:rPr>
              <a:t> </a:t>
            </a:r>
            <a:r>
              <a:rPr sz="1044" spc="100" dirty="0">
                <a:latin typeface="Times New Roman"/>
                <a:cs typeface="Times New Roman"/>
              </a:rPr>
              <a:t>/2</a:t>
            </a:r>
            <a:r>
              <a:rPr sz="1044" spc="-68" dirty="0">
                <a:latin typeface="Times New Roman"/>
                <a:cs typeface="Times New Roman"/>
              </a:rPr>
              <a:t> </a:t>
            </a:r>
            <a:endParaRPr sz="1044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67940" y="3123844"/>
            <a:ext cx="808552" cy="29152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  <a:tabLst>
                <a:tab pos="295655" algn="l"/>
              </a:tabLst>
            </a:pPr>
            <a:r>
              <a:rPr sz="1815" i="1" spc="-5" dirty="0">
                <a:latin typeface="Times New Roman"/>
                <a:cs typeface="Times New Roman"/>
              </a:rPr>
              <a:t>P	</a:t>
            </a:r>
            <a:r>
              <a:rPr sz="1815" spc="-5" dirty="0">
                <a:latin typeface="Symbol"/>
                <a:cs typeface="Symbol"/>
              </a:rPr>
              <a:t></a:t>
            </a:r>
            <a:r>
              <a:rPr sz="1815" spc="18" dirty="0">
                <a:latin typeface="Times New Roman"/>
                <a:cs typeface="Times New Roman"/>
              </a:rPr>
              <a:t> </a:t>
            </a:r>
            <a:r>
              <a:rPr sz="1815" spc="-9" dirty="0">
                <a:latin typeface="Times New Roman"/>
                <a:cs typeface="Times New Roman"/>
              </a:rPr>
              <a:t>lim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44887" y="3858383"/>
            <a:ext cx="1028124" cy="291592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>
              <a:spcBef>
                <a:spcPts val="95"/>
              </a:spcBef>
              <a:tabLst>
                <a:tab pos="318708" algn="l"/>
              </a:tabLst>
            </a:pPr>
            <a:r>
              <a:rPr sz="1815" i="1" spc="-95" dirty="0">
                <a:latin typeface="Times New Roman"/>
                <a:cs typeface="Times New Roman"/>
              </a:rPr>
              <a:t>P</a:t>
            </a:r>
            <a:r>
              <a:rPr sz="1566" i="1" baseline="-24154" dirty="0">
                <a:latin typeface="Times New Roman"/>
                <a:cs typeface="Times New Roman"/>
              </a:rPr>
              <a:t>f	</a:t>
            </a:r>
            <a:r>
              <a:rPr sz="1815" spc="-5" dirty="0">
                <a:latin typeface="Symbol"/>
                <a:cs typeface="Symbol"/>
              </a:rPr>
              <a:t></a:t>
            </a:r>
            <a:r>
              <a:rPr sz="1815" spc="86" dirty="0">
                <a:latin typeface="Times New Roman"/>
                <a:cs typeface="Times New Roman"/>
              </a:rPr>
              <a:t> </a:t>
            </a:r>
            <a:r>
              <a:rPr sz="1815" spc="-27" dirty="0">
                <a:latin typeface="Times New Roman"/>
                <a:cs typeface="Times New Roman"/>
              </a:rPr>
              <a:t>l</a:t>
            </a:r>
            <a:r>
              <a:rPr sz="1815" dirty="0">
                <a:latin typeface="Times New Roman"/>
                <a:cs typeface="Times New Roman"/>
              </a:rPr>
              <a:t>i</a:t>
            </a:r>
            <a:r>
              <a:rPr sz="1815" spc="-5" dirty="0">
                <a:latin typeface="Times New Roman"/>
                <a:cs typeface="Times New Roman"/>
              </a:rPr>
              <a:t>m</a:t>
            </a:r>
            <a:r>
              <a:rPr sz="1815" spc="-100" dirty="0">
                <a:latin typeface="Times New Roman"/>
                <a:cs typeface="Times New Roman"/>
              </a:rPr>
              <a:t> </a:t>
            </a:r>
            <a:r>
              <a:rPr sz="2723" i="1" spc="-6" baseline="-43055" dirty="0">
                <a:latin typeface="Times New Roman"/>
                <a:cs typeface="Times New Roman"/>
              </a:rPr>
              <a:t>T</a:t>
            </a:r>
            <a:endParaRPr sz="2723" baseline="-43055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012047" y="3091423"/>
            <a:ext cx="118142" cy="43182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2723" spc="-5" dirty="0">
                <a:latin typeface="Symbol"/>
                <a:cs typeface="Symbol"/>
              </a:rPr>
              <a:t></a:t>
            </a:r>
            <a:endParaRPr sz="2723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012047" y="3825673"/>
            <a:ext cx="118142" cy="43182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2723" spc="-5" dirty="0">
                <a:latin typeface="Symbol"/>
                <a:cs typeface="Symbol"/>
              </a:rPr>
              <a:t></a:t>
            </a:r>
            <a:endParaRPr sz="2723">
              <a:latin typeface="Symbol"/>
              <a:cs typeface="Symbol"/>
            </a:endParaRPr>
          </a:p>
        </p:txBody>
      </p:sp>
    </p:spTree>
  </p:cSld>
  <p:clrMapOvr>
    <a:masterClrMapping/>
  </p:clrMapOvr>
  <p:transition spd="med"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2068" y="402735"/>
            <a:ext cx="2964802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- Energy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1641" y="1652848"/>
            <a:ext cx="6601545" cy="1208445"/>
          </a:xfrm>
          <a:prstGeom prst="rect">
            <a:avLst/>
          </a:prstGeom>
        </p:spPr>
        <p:txBody>
          <a:bodyPr vert="horz" wrap="square" lIns="0" tIns="118718" rIns="0" bIns="0" rtlCol="0">
            <a:spAutoFit/>
          </a:bodyPr>
          <a:lstStyle/>
          <a:p>
            <a:pPr marL="322743" indent="-311216">
              <a:spcBef>
                <a:spcPts val="935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square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root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of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power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is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root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mean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square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(</a:t>
            </a:r>
            <a:r>
              <a:rPr sz="1634" i="1" spc="-5" dirty="0">
                <a:solidFill>
                  <a:srgbClr val="3333FF"/>
                </a:solidFill>
                <a:latin typeface="Arial"/>
                <a:cs typeface="Arial"/>
              </a:rPr>
              <a:t>rms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)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value</a:t>
            </a:r>
            <a:endParaRPr sz="1634">
              <a:latin typeface="Arial MT"/>
              <a:cs typeface="Arial MT"/>
            </a:endParaRPr>
          </a:p>
          <a:p>
            <a:pPr marL="679488" marR="4611" lvl="1" indent="-253583">
              <a:spcBef>
                <a:spcPts val="753"/>
              </a:spcBef>
              <a:buChar char="–"/>
              <a:tabLst>
                <a:tab pos="685252" algn="l"/>
                <a:tab pos="685828" algn="l"/>
              </a:tabLst>
            </a:pPr>
            <a:r>
              <a:rPr sz="1452" spc="-5" dirty="0">
                <a:latin typeface="Arial MT"/>
                <a:cs typeface="Arial MT"/>
              </a:rPr>
              <a:t>This </a:t>
            </a:r>
            <a:r>
              <a:rPr sz="1452" dirty="0">
                <a:latin typeface="Arial MT"/>
                <a:cs typeface="Arial MT"/>
              </a:rPr>
              <a:t>is a very </a:t>
            </a:r>
            <a:r>
              <a:rPr sz="1452" spc="-5" dirty="0">
                <a:latin typeface="Arial MT"/>
                <a:cs typeface="Arial MT"/>
              </a:rPr>
              <a:t>important quantity </a:t>
            </a:r>
            <a:r>
              <a:rPr sz="1452" dirty="0">
                <a:latin typeface="Arial MT"/>
                <a:cs typeface="Arial MT"/>
              </a:rPr>
              <a:t>as it is </a:t>
            </a:r>
            <a:r>
              <a:rPr sz="1452" spc="-5" dirty="0">
                <a:latin typeface="Arial MT"/>
                <a:cs typeface="Arial MT"/>
              </a:rPr>
              <a:t>the </a:t>
            </a:r>
            <a:r>
              <a:rPr sz="1452" dirty="0">
                <a:latin typeface="Arial MT"/>
                <a:cs typeface="Arial MT"/>
              </a:rPr>
              <a:t>most widespread measure of </a:t>
            </a:r>
            <a:r>
              <a:rPr sz="1452" spc="-390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similarity/dissimilarity </a:t>
            </a:r>
            <a:r>
              <a:rPr sz="1452" dirty="0">
                <a:latin typeface="Arial MT"/>
                <a:cs typeface="Arial MT"/>
              </a:rPr>
              <a:t>among signals</a:t>
            </a:r>
            <a:endParaRPr sz="1452">
              <a:latin typeface="Arial MT"/>
              <a:cs typeface="Arial MT"/>
            </a:endParaRPr>
          </a:p>
          <a:p>
            <a:pPr marL="685828" lvl="1" indent="-259347">
              <a:spcBef>
                <a:spcPts val="508"/>
              </a:spcBef>
              <a:buChar char="–"/>
              <a:tabLst>
                <a:tab pos="685252" algn="l"/>
                <a:tab pos="685828" algn="l"/>
              </a:tabLst>
            </a:pPr>
            <a:r>
              <a:rPr sz="1452" spc="-5" dirty="0">
                <a:latin typeface="Arial MT"/>
                <a:cs typeface="Arial MT"/>
              </a:rPr>
              <a:t>It </a:t>
            </a:r>
            <a:r>
              <a:rPr sz="1452" dirty="0">
                <a:latin typeface="Arial MT"/>
                <a:cs typeface="Arial MT"/>
              </a:rPr>
              <a:t>is</a:t>
            </a:r>
            <a:r>
              <a:rPr sz="1452" spc="-5" dirty="0">
                <a:latin typeface="Arial MT"/>
                <a:cs typeface="Arial MT"/>
              </a:rPr>
              <a:t> the</a:t>
            </a:r>
            <a:r>
              <a:rPr sz="1452" dirty="0">
                <a:latin typeface="Arial MT"/>
                <a:cs typeface="Arial MT"/>
              </a:rPr>
              <a:t> basis</a:t>
            </a:r>
            <a:r>
              <a:rPr sz="1452" spc="-5" dirty="0">
                <a:latin typeface="Arial MT"/>
                <a:cs typeface="Arial MT"/>
              </a:rPr>
              <a:t> for the</a:t>
            </a:r>
            <a:r>
              <a:rPr sz="1452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definition</a:t>
            </a:r>
            <a:r>
              <a:rPr sz="1452" dirty="0">
                <a:latin typeface="Arial MT"/>
                <a:cs typeface="Arial MT"/>
              </a:rPr>
              <a:t> of 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dirty="0">
                <a:latin typeface="Arial MT"/>
                <a:cs typeface="Arial MT"/>
              </a:rPr>
              <a:t> Signal </a:t>
            </a:r>
            <a:r>
              <a:rPr sz="1452" spc="-5" dirty="0">
                <a:latin typeface="Arial MT"/>
                <a:cs typeface="Arial MT"/>
              </a:rPr>
              <a:t>to</a:t>
            </a:r>
            <a:r>
              <a:rPr sz="1452" dirty="0">
                <a:latin typeface="Arial MT"/>
                <a:cs typeface="Arial MT"/>
              </a:rPr>
              <a:t> Noise </a:t>
            </a:r>
            <a:r>
              <a:rPr sz="1452" spc="-5" dirty="0">
                <a:latin typeface="Arial MT"/>
                <a:cs typeface="Arial MT"/>
              </a:rPr>
              <a:t>Ratio</a:t>
            </a:r>
            <a:r>
              <a:rPr sz="1452" dirty="0">
                <a:latin typeface="Arial MT"/>
                <a:cs typeface="Arial MT"/>
              </a:rPr>
              <a:t> (SNR)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6579" y="3476210"/>
            <a:ext cx="6746196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64534" marR="4611" indent="-253583">
              <a:spcBef>
                <a:spcPts val="91"/>
              </a:spcBef>
              <a:tabLst>
                <a:tab pos="270297" algn="l"/>
              </a:tabLst>
            </a:pPr>
            <a:r>
              <a:rPr sz="1452" dirty="0">
                <a:latin typeface="Arial MT"/>
                <a:cs typeface="Arial MT"/>
              </a:rPr>
              <a:t>–		</a:t>
            </a:r>
            <a:r>
              <a:rPr sz="1452" spc="-5" dirty="0">
                <a:latin typeface="Arial MT"/>
                <a:cs typeface="Arial MT"/>
              </a:rPr>
              <a:t>It </a:t>
            </a:r>
            <a:r>
              <a:rPr sz="1452" dirty="0">
                <a:latin typeface="Arial MT"/>
                <a:cs typeface="Arial MT"/>
              </a:rPr>
              <a:t>is such </a:t>
            </a:r>
            <a:r>
              <a:rPr sz="1452" spc="-5" dirty="0">
                <a:latin typeface="Arial MT"/>
                <a:cs typeface="Arial MT"/>
              </a:rPr>
              <a:t>that </a:t>
            </a:r>
            <a:r>
              <a:rPr sz="1452" dirty="0">
                <a:latin typeface="Arial MT"/>
                <a:cs typeface="Arial MT"/>
              </a:rPr>
              <a:t>a </a:t>
            </a:r>
            <a:r>
              <a:rPr sz="1452" spc="-5" dirty="0">
                <a:latin typeface="Arial MT"/>
                <a:cs typeface="Arial MT"/>
              </a:rPr>
              <a:t>constant </a:t>
            </a:r>
            <a:r>
              <a:rPr sz="1452" dirty="0">
                <a:latin typeface="Arial MT"/>
                <a:cs typeface="Arial MT"/>
              </a:rPr>
              <a:t>signal whose </a:t>
            </a:r>
            <a:r>
              <a:rPr sz="1452" spc="-5" dirty="0">
                <a:latin typeface="Arial MT"/>
                <a:cs typeface="Arial MT"/>
              </a:rPr>
              <a:t>amplitude </a:t>
            </a:r>
            <a:r>
              <a:rPr sz="1452" dirty="0">
                <a:latin typeface="Arial MT"/>
                <a:cs typeface="Arial MT"/>
              </a:rPr>
              <a:t>is =rms holds </a:t>
            </a:r>
            <a:r>
              <a:rPr sz="1452" spc="-5" dirty="0">
                <a:latin typeface="Arial MT"/>
                <a:cs typeface="Arial MT"/>
              </a:rPr>
              <a:t>the </a:t>
            </a:r>
            <a:r>
              <a:rPr sz="1452" dirty="0">
                <a:latin typeface="Arial MT"/>
                <a:cs typeface="Arial MT"/>
              </a:rPr>
              <a:t>same power </a:t>
            </a:r>
            <a:r>
              <a:rPr sz="1452" spc="-390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content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of</a:t>
            </a:r>
            <a:r>
              <a:rPr sz="1452" spc="-5" dirty="0">
                <a:latin typeface="Arial MT"/>
                <a:cs typeface="Arial MT"/>
              </a:rPr>
              <a:t> the</a:t>
            </a:r>
            <a:r>
              <a:rPr sz="1452" dirty="0">
                <a:latin typeface="Arial MT"/>
                <a:cs typeface="Arial MT"/>
              </a:rPr>
              <a:t> signal </a:t>
            </a:r>
            <a:r>
              <a:rPr sz="1452" spc="-5" dirty="0">
                <a:latin typeface="Arial MT"/>
                <a:cs typeface="Arial MT"/>
              </a:rPr>
              <a:t>itself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41641" y="4012403"/>
            <a:ext cx="6965769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There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exist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signals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for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which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neither the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energy nor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the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power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are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finite</a:t>
            </a:r>
            <a:endParaRPr sz="1634" dirty="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127665" y="4668162"/>
            <a:ext cx="3322384" cy="1322614"/>
            <a:chOff x="3177886" y="5143622"/>
            <a:chExt cx="3660775" cy="1457325"/>
          </a:xfrm>
        </p:grpSpPr>
        <p:sp>
          <p:nvSpPr>
            <p:cNvPr id="7" name="object 7"/>
            <p:cNvSpPr/>
            <p:nvPr/>
          </p:nvSpPr>
          <p:spPr>
            <a:xfrm>
              <a:off x="3177886" y="6450199"/>
              <a:ext cx="3635375" cy="0"/>
            </a:xfrm>
            <a:custGeom>
              <a:avLst/>
              <a:gdLst/>
              <a:ahLst/>
              <a:cxnLst/>
              <a:rect l="l" t="t" r="r" b="b"/>
              <a:pathLst>
                <a:path w="3635375">
                  <a:moveTo>
                    <a:pt x="0" y="0"/>
                  </a:moveTo>
                  <a:lnTo>
                    <a:pt x="3635375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6762462" y="641209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3399281" y="5169022"/>
              <a:ext cx="0" cy="1431925"/>
            </a:xfrm>
            <a:custGeom>
              <a:avLst/>
              <a:gdLst/>
              <a:ahLst/>
              <a:cxnLst/>
              <a:rect l="l" t="t" r="r" b="b"/>
              <a:pathLst>
                <a:path h="1431925">
                  <a:moveTo>
                    <a:pt x="0" y="1431924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3361181" y="514362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3399281" y="5495844"/>
              <a:ext cx="2275205" cy="954405"/>
            </a:xfrm>
            <a:custGeom>
              <a:avLst/>
              <a:gdLst/>
              <a:ahLst/>
              <a:cxnLst/>
              <a:rect l="l" t="t" r="r" b="b"/>
              <a:pathLst>
                <a:path w="2275204" h="954404">
                  <a:moveTo>
                    <a:pt x="0" y="954354"/>
                  </a:moveTo>
                  <a:lnTo>
                    <a:pt x="2275115" y="0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5673175" y="5294112"/>
              <a:ext cx="500380" cy="201930"/>
            </a:xfrm>
            <a:custGeom>
              <a:avLst/>
              <a:gdLst/>
              <a:ahLst/>
              <a:cxnLst/>
              <a:rect l="l" t="t" r="r" b="b"/>
              <a:pathLst>
                <a:path w="500379" h="201929">
                  <a:moveTo>
                    <a:pt x="0" y="201733"/>
                  </a:moveTo>
                  <a:lnTo>
                    <a:pt x="500281" y="0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312994" y="5912097"/>
            <a:ext cx="74343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t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140291" y="4634520"/>
            <a:ext cx="74343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f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29915" y="4771331"/>
            <a:ext cx="443753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ramp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65823" y="5866829"/>
            <a:ext cx="125634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0</a:t>
            </a:r>
            <a:endParaRPr sz="1452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970369" y="2905320"/>
            <a:ext cx="594744" cy="598778"/>
            <a:chOff x="5208273" y="3201231"/>
            <a:chExt cx="655320" cy="659765"/>
          </a:xfrm>
        </p:grpSpPr>
        <p:sp>
          <p:nvSpPr>
            <p:cNvPr id="18" name="object 18"/>
            <p:cNvSpPr/>
            <p:nvPr/>
          </p:nvSpPr>
          <p:spPr>
            <a:xfrm>
              <a:off x="5365383" y="3547809"/>
              <a:ext cx="485775" cy="0"/>
            </a:xfrm>
            <a:custGeom>
              <a:avLst/>
              <a:gdLst/>
              <a:ahLst/>
              <a:cxnLst/>
              <a:rect l="l" t="t" r="r" b="b"/>
              <a:pathLst>
                <a:path w="485775">
                  <a:moveTo>
                    <a:pt x="0" y="0"/>
                  </a:moveTo>
                  <a:lnTo>
                    <a:pt x="485484" y="0"/>
                  </a:lnTo>
                </a:path>
              </a:pathLst>
            </a:custGeom>
            <a:ln w="5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" name="object 19"/>
            <p:cNvSpPr/>
            <p:nvPr/>
          </p:nvSpPr>
          <p:spPr>
            <a:xfrm>
              <a:off x="5211382" y="3207223"/>
              <a:ext cx="651510" cy="653415"/>
            </a:xfrm>
            <a:custGeom>
              <a:avLst/>
              <a:gdLst/>
              <a:ahLst/>
              <a:cxnLst/>
              <a:rect l="l" t="t" r="r" b="b"/>
              <a:pathLst>
                <a:path w="651510" h="653414">
                  <a:moveTo>
                    <a:pt x="0" y="437772"/>
                  </a:moveTo>
                  <a:lnTo>
                    <a:pt x="22559" y="404994"/>
                  </a:lnTo>
                  <a:lnTo>
                    <a:pt x="78842" y="652955"/>
                  </a:lnTo>
                  <a:lnTo>
                    <a:pt x="140880" y="0"/>
                  </a:lnTo>
                  <a:lnTo>
                    <a:pt x="651226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" name="object 20"/>
            <p:cNvSpPr/>
            <p:nvPr/>
          </p:nvSpPr>
          <p:spPr>
            <a:xfrm>
              <a:off x="5208273" y="3201231"/>
              <a:ext cx="654685" cy="659130"/>
            </a:xfrm>
            <a:custGeom>
              <a:avLst/>
              <a:gdLst/>
              <a:ahLst/>
              <a:cxnLst/>
              <a:rect l="l" t="t" r="r" b="b"/>
              <a:pathLst>
                <a:path w="654685" h="659129">
                  <a:moveTo>
                    <a:pt x="654334" y="0"/>
                  </a:moveTo>
                  <a:lnTo>
                    <a:pt x="138808" y="0"/>
                  </a:lnTo>
                  <a:lnTo>
                    <a:pt x="81719" y="601663"/>
                  </a:lnTo>
                  <a:lnTo>
                    <a:pt x="32227" y="395602"/>
                  </a:lnTo>
                  <a:lnTo>
                    <a:pt x="0" y="441766"/>
                  </a:lnTo>
                  <a:lnTo>
                    <a:pt x="6560" y="446049"/>
                  </a:lnTo>
                  <a:lnTo>
                    <a:pt x="19105" y="426657"/>
                  </a:lnTo>
                  <a:lnTo>
                    <a:pt x="76310" y="658947"/>
                  </a:lnTo>
                  <a:lnTo>
                    <a:pt x="87704" y="658947"/>
                  </a:lnTo>
                  <a:lnTo>
                    <a:pt x="148822" y="11686"/>
                  </a:lnTo>
                  <a:lnTo>
                    <a:pt x="654334" y="11686"/>
                  </a:lnTo>
                  <a:lnTo>
                    <a:pt x="6543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235451" y="3356802"/>
            <a:ext cx="280659" cy="160027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>
              <a:spcBef>
                <a:spcPts val="103"/>
              </a:spcBef>
            </a:pPr>
            <a:r>
              <a:rPr sz="953" i="1" spc="-5" dirty="0">
                <a:latin typeface="Times New Roman"/>
                <a:cs typeface="Times New Roman"/>
              </a:rPr>
              <a:t>no</a:t>
            </a:r>
            <a:r>
              <a:rPr sz="953" i="1" spc="5" dirty="0">
                <a:latin typeface="Times New Roman"/>
                <a:cs typeface="Times New Roman"/>
              </a:rPr>
              <a:t>i</a:t>
            </a:r>
            <a:r>
              <a:rPr sz="953" i="1" spc="-5" dirty="0">
                <a:latin typeface="Times New Roman"/>
                <a:cs typeface="Times New Roman"/>
              </a:rPr>
              <a:t>s</a:t>
            </a:r>
            <a:r>
              <a:rPr sz="953" i="1" spc="5" dirty="0">
                <a:latin typeface="Times New Roman"/>
                <a:cs typeface="Times New Roman"/>
              </a:rPr>
              <a:t>e</a:t>
            </a:r>
            <a:endParaRPr sz="953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39767" y="3212471"/>
            <a:ext cx="153296" cy="268878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1679" i="1" spc="-5" dirty="0">
                <a:latin typeface="Times New Roman"/>
                <a:cs typeface="Times New Roman"/>
              </a:rPr>
              <a:t>P</a:t>
            </a:r>
            <a:endParaRPr sz="1679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46027" y="2866639"/>
            <a:ext cx="104887" cy="268878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1679" spc="-327" dirty="0">
                <a:latin typeface="Symbol"/>
                <a:cs typeface="Symbol"/>
              </a:rPr>
              <a:t></a:t>
            </a:r>
            <a:endParaRPr sz="1679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092166" y="2945527"/>
            <a:ext cx="618949" cy="268943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34580">
              <a:spcBef>
                <a:spcPts val="82"/>
              </a:spcBef>
            </a:pPr>
            <a:r>
              <a:rPr sz="2519" i="1" spc="-61" baseline="15015" dirty="0">
                <a:latin typeface="Times New Roman"/>
                <a:cs typeface="Times New Roman"/>
              </a:rPr>
              <a:t>P</a:t>
            </a:r>
            <a:r>
              <a:rPr sz="953" i="1" spc="-41" dirty="0">
                <a:latin typeface="Times New Roman"/>
                <a:cs typeface="Times New Roman"/>
              </a:rPr>
              <a:t>signal</a:t>
            </a:r>
            <a:r>
              <a:rPr sz="953" i="1" spc="100" dirty="0">
                <a:latin typeface="Times New Roman"/>
                <a:cs typeface="Times New Roman"/>
              </a:rPr>
              <a:t> </a:t>
            </a:r>
            <a:r>
              <a:rPr sz="2519" spc="-6" baseline="21021" dirty="0">
                <a:latin typeface="Symbol"/>
                <a:cs typeface="Symbol"/>
              </a:rPr>
              <a:t></a:t>
            </a:r>
            <a:endParaRPr sz="2519" baseline="21021">
              <a:latin typeface="Symbol"/>
              <a:cs typeface="Symbo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01304" y="3049256"/>
            <a:ext cx="1108230" cy="268878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1679" i="1" spc="-14" dirty="0">
                <a:latin typeface="Times New Roman"/>
                <a:cs typeface="Times New Roman"/>
              </a:rPr>
              <a:t>SNR</a:t>
            </a:r>
            <a:r>
              <a:rPr sz="1679" i="1" spc="-54" dirty="0">
                <a:latin typeface="Times New Roman"/>
                <a:cs typeface="Times New Roman"/>
              </a:rPr>
              <a:t> </a:t>
            </a:r>
            <a:r>
              <a:rPr sz="1679" spc="-5" dirty="0">
                <a:latin typeface="Symbol"/>
                <a:cs typeface="Symbol"/>
              </a:rPr>
              <a:t></a:t>
            </a:r>
            <a:r>
              <a:rPr sz="1679" spc="-77" dirty="0">
                <a:latin typeface="Times New Roman"/>
                <a:cs typeface="Times New Roman"/>
              </a:rPr>
              <a:t> </a:t>
            </a:r>
            <a:r>
              <a:rPr sz="1679" spc="9" dirty="0">
                <a:latin typeface="Times New Roman"/>
                <a:cs typeface="Times New Roman"/>
              </a:rPr>
              <a:t>20log</a:t>
            </a:r>
            <a:endParaRPr sz="1679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61900" y="3104345"/>
            <a:ext cx="312356" cy="268943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34580">
              <a:spcBef>
                <a:spcPts val="82"/>
              </a:spcBef>
            </a:pPr>
            <a:r>
              <a:rPr sz="953" dirty="0">
                <a:latin typeface="Times New Roman"/>
                <a:cs typeface="Times New Roman"/>
              </a:rPr>
              <a:t>10</a:t>
            </a:r>
            <a:r>
              <a:rPr sz="953" spc="18" dirty="0">
                <a:latin typeface="Times New Roman"/>
                <a:cs typeface="Times New Roman"/>
              </a:rPr>
              <a:t> </a:t>
            </a:r>
            <a:r>
              <a:rPr sz="2519" spc="-769" baseline="-18018" dirty="0">
                <a:latin typeface="Symbol"/>
                <a:cs typeface="Symbol"/>
              </a:rPr>
              <a:t></a:t>
            </a:r>
            <a:endParaRPr sz="2519" baseline="-18018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83284" y="3171344"/>
            <a:ext cx="104887" cy="268878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</a:pPr>
            <a:r>
              <a:rPr sz="1679" spc="-513" dirty="0">
                <a:latin typeface="Symbol"/>
                <a:cs typeface="Symbol"/>
              </a:rPr>
              <a:t></a:t>
            </a:r>
            <a:endParaRPr sz="1679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46028" y="3305073"/>
            <a:ext cx="841978" cy="268878"/>
          </a:xfrm>
          <a:prstGeom prst="rect">
            <a:avLst/>
          </a:prstGeom>
        </p:spPr>
        <p:txBody>
          <a:bodyPr vert="horz" wrap="square" lIns="0" tIns="10373" rIns="0" bIns="0" rtlCol="0">
            <a:spAutoFit/>
          </a:bodyPr>
          <a:lstStyle/>
          <a:p>
            <a:pPr marL="11527">
              <a:spcBef>
                <a:spcPts val="82"/>
              </a:spcBef>
              <a:tabLst>
                <a:tab pos="748647" algn="l"/>
              </a:tabLst>
            </a:pPr>
            <a:r>
              <a:rPr sz="1679" spc="-5" dirty="0">
                <a:latin typeface="Symbol"/>
                <a:cs typeface="Symbol"/>
              </a:rPr>
              <a:t></a:t>
            </a:r>
            <a:r>
              <a:rPr sz="1679" spc="-5" dirty="0">
                <a:latin typeface="Times New Roman"/>
                <a:cs typeface="Times New Roman"/>
              </a:rPr>
              <a:t>	</a:t>
            </a:r>
            <a:r>
              <a:rPr sz="1679" spc="-5" dirty="0">
                <a:latin typeface="Symbol"/>
                <a:cs typeface="Symbol"/>
              </a:rPr>
              <a:t></a:t>
            </a:r>
            <a:endParaRPr sz="1679">
              <a:latin typeface="Symbol"/>
              <a:cs typeface="Symbol"/>
            </a:endParaRPr>
          </a:p>
        </p:txBody>
      </p:sp>
    </p:spTree>
  </p:cSld>
  <p:clrMapOvr>
    <a:masterClrMapping/>
  </p:clrMapOvr>
  <p:transition spd="med"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5063" y="467305"/>
            <a:ext cx="4522554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and Power signals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0650" y="1374552"/>
            <a:ext cx="10147924" cy="3782418"/>
          </a:xfrm>
          <a:prstGeom prst="rect">
            <a:avLst/>
          </a:prstGeom>
        </p:spPr>
        <p:txBody>
          <a:bodyPr vert="horz" wrap="square" lIns="0" tIns="118718" rIns="0" bIns="0" rtlCol="0">
            <a:spAutoFit/>
          </a:bodyPr>
          <a:lstStyle/>
          <a:p>
            <a:pPr marL="322743" indent="-311216">
              <a:spcBef>
                <a:spcPts val="935"/>
              </a:spcBef>
              <a:buChar char="•"/>
              <a:tabLst>
                <a:tab pos="322166" algn="l"/>
                <a:tab pos="322743" algn="l"/>
              </a:tabLst>
            </a:pP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A</a:t>
            </a:r>
            <a:r>
              <a:rPr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signal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 with</a:t>
            </a:r>
            <a:r>
              <a:rPr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finite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energy</a:t>
            </a:r>
            <a:r>
              <a:rPr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is</a:t>
            </a:r>
            <a:r>
              <a:rPr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an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energy</a:t>
            </a:r>
            <a:r>
              <a:rPr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signal</a:t>
            </a:r>
            <a:endParaRPr dirty="0">
              <a:latin typeface="Arial MT"/>
              <a:cs typeface="Arial MT"/>
            </a:endParaRPr>
          </a:p>
          <a:p>
            <a:pPr marL="679488" marR="34580" lvl="1" indent="-253583">
              <a:spcBef>
                <a:spcPts val="753"/>
              </a:spcBef>
              <a:buChar char="–"/>
              <a:tabLst>
                <a:tab pos="685252" algn="l"/>
                <a:tab pos="685828" algn="l"/>
              </a:tabLst>
            </a:pPr>
            <a:r>
              <a:rPr dirty="0">
                <a:latin typeface="Arial MT"/>
                <a:cs typeface="Arial MT"/>
              </a:rPr>
              <a:t>Necessary</a:t>
            </a:r>
            <a:r>
              <a:rPr spc="-5" dirty="0">
                <a:latin typeface="Arial MT"/>
                <a:cs typeface="Arial MT"/>
              </a:rPr>
              <a:t> condition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for</a:t>
            </a:r>
            <a:r>
              <a:rPr dirty="0">
                <a:latin typeface="Arial MT"/>
                <a:cs typeface="Arial MT"/>
              </a:rPr>
              <a:t> a signal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to</a:t>
            </a:r>
            <a:r>
              <a:rPr dirty="0">
                <a:latin typeface="Arial MT"/>
                <a:cs typeface="Arial MT"/>
              </a:rPr>
              <a:t> be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of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energy </a:t>
            </a:r>
            <a:r>
              <a:rPr spc="-5" dirty="0">
                <a:latin typeface="Arial MT"/>
                <a:cs typeface="Arial MT"/>
              </a:rPr>
              <a:t>type</a:t>
            </a:r>
            <a:r>
              <a:rPr dirty="0">
                <a:latin typeface="Arial MT"/>
                <a:cs typeface="Arial MT"/>
              </a:rPr>
              <a:t> is </a:t>
            </a:r>
            <a:r>
              <a:rPr spc="-5" dirty="0">
                <a:latin typeface="Arial MT"/>
                <a:cs typeface="Arial MT"/>
              </a:rPr>
              <a:t>that the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amplitude</a:t>
            </a:r>
            <a:r>
              <a:rPr dirty="0">
                <a:latin typeface="Arial MT"/>
                <a:cs typeface="Arial MT"/>
              </a:rPr>
              <a:t> goes </a:t>
            </a:r>
            <a:r>
              <a:rPr spc="-386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to </a:t>
            </a:r>
            <a:r>
              <a:rPr dirty="0">
                <a:latin typeface="Arial MT"/>
                <a:cs typeface="Arial MT"/>
              </a:rPr>
              <a:t>zero as</a:t>
            </a:r>
            <a:r>
              <a:rPr spc="-5" dirty="0">
                <a:latin typeface="Arial MT"/>
                <a:cs typeface="Arial MT"/>
              </a:rPr>
              <a:t> the</a:t>
            </a:r>
            <a:r>
              <a:rPr dirty="0">
                <a:latin typeface="Arial MT"/>
                <a:cs typeface="Arial MT"/>
              </a:rPr>
              <a:t> independent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variable </a:t>
            </a:r>
            <a:r>
              <a:rPr spc="-5" dirty="0">
                <a:latin typeface="Arial MT"/>
                <a:cs typeface="Arial MT"/>
              </a:rPr>
              <a:t>tends to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infinity</a:t>
            </a:r>
            <a:endParaRPr dirty="0">
              <a:latin typeface="Arial MT"/>
              <a:cs typeface="Arial MT"/>
            </a:endParaRPr>
          </a:p>
          <a:p>
            <a:pPr marL="322743" indent="-311216">
              <a:spcBef>
                <a:spcPts val="735"/>
              </a:spcBef>
              <a:buChar char="•"/>
              <a:tabLst>
                <a:tab pos="322166" algn="l"/>
                <a:tab pos="322743" algn="l"/>
              </a:tabLst>
            </a:pP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A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signal 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with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finite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 and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 different from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zero power</a:t>
            </a:r>
            <a:r>
              <a:rPr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is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a power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signal</a:t>
            </a:r>
            <a:endParaRPr dirty="0">
              <a:latin typeface="Arial MT"/>
              <a:cs typeface="Arial MT"/>
            </a:endParaRPr>
          </a:p>
          <a:p>
            <a:pPr marL="679488" marR="4611" lvl="1" indent="-253583">
              <a:spcBef>
                <a:spcPts val="717"/>
              </a:spcBef>
              <a:buChar char="–"/>
              <a:tabLst>
                <a:tab pos="685252" algn="l"/>
                <a:tab pos="685828" algn="l"/>
              </a:tabLst>
            </a:pPr>
            <a:r>
              <a:rPr spc="-5" dirty="0">
                <a:latin typeface="Arial MT"/>
                <a:cs typeface="Arial MT"/>
              </a:rPr>
              <a:t>The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mean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of an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entity</a:t>
            </a:r>
            <a:r>
              <a:rPr dirty="0">
                <a:latin typeface="Arial MT"/>
                <a:cs typeface="Arial MT"/>
              </a:rPr>
              <a:t> averaged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over an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infinite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interval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exists</a:t>
            </a:r>
            <a:r>
              <a:rPr dirty="0">
                <a:latin typeface="Arial MT"/>
                <a:cs typeface="Arial MT"/>
              </a:rPr>
              <a:t> if </a:t>
            </a:r>
            <a:r>
              <a:rPr spc="-5" dirty="0">
                <a:latin typeface="Arial MT"/>
                <a:cs typeface="Arial MT"/>
              </a:rPr>
              <a:t>either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entity </a:t>
            </a:r>
            <a:r>
              <a:rPr spc="-39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is</a:t>
            </a:r>
            <a:r>
              <a:rPr spc="-9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periodic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or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it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has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some </a:t>
            </a:r>
            <a:r>
              <a:rPr spc="-5" dirty="0">
                <a:latin typeface="Arial MT"/>
                <a:cs typeface="Arial MT"/>
              </a:rPr>
              <a:t>statistical</a:t>
            </a:r>
            <a:r>
              <a:rPr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regularity</a:t>
            </a:r>
            <a:endParaRPr dirty="0">
              <a:latin typeface="Arial MT"/>
              <a:cs typeface="Arial MT"/>
            </a:endParaRPr>
          </a:p>
          <a:p>
            <a:pPr marL="685828" lvl="1" indent="-259347">
              <a:spcBef>
                <a:spcPts val="508"/>
              </a:spcBef>
              <a:buChar char="–"/>
              <a:tabLst>
                <a:tab pos="685252" algn="l"/>
                <a:tab pos="685828" algn="l"/>
              </a:tabLst>
            </a:pPr>
            <a:r>
              <a:rPr dirty="0">
                <a:latin typeface="Arial MT"/>
                <a:cs typeface="Arial MT"/>
              </a:rPr>
              <a:t>A</a:t>
            </a:r>
            <a:r>
              <a:rPr spc="-9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power</a:t>
            </a:r>
            <a:r>
              <a:rPr spc="-9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signal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has</a:t>
            </a:r>
            <a:r>
              <a:rPr spc="-9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infinite </a:t>
            </a:r>
            <a:r>
              <a:rPr dirty="0">
                <a:latin typeface="Arial MT"/>
                <a:cs typeface="Arial MT"/>
              </a:rPr>
              <a:t>energy</a:t>
            </a:r>
            <a:r>
              <a:rPr spc="-9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and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an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energy</a:t>
            </a:r>
            <a:r>
              <a:rPr spc="-9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signal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has</a:t>
            </a:r>
            <a:r>
              <a:rPr spc="-9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zero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power</a:t>
            </a:r>
          </a:p>
          <a:p>
            <a:pPr marL="685828" lvl="1" indent="-259347">
              <a:spcBef>
                <a:spcPts val="526"/>
              </a:spcBef>
              <a:buChar char="–"/>
              <a:tabLst>
                <a:tab pos="685252" algn="l"/>
                <a:tab pos="685828" algn="l"/>
              </a:tabLst>
            </a:pPr>
            <a:r>
              <a:rPr spc="-5" dirty="0">
                <a:latin typeface="Arial MT"/>
                <a:cs typeface="Arial MT"/>
              </a:rPr>
              <a:t>There </a:t>
            </a:r>
            <a:r>
              <a:rPr dirty="0">
                <a:latin typeface="Arial MT"/>
                <a:cs typeface="Arial MT"/>
              </a:rPr>
              <a:t>exist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signals</a:t>
            </a:r>
            <a:r>
              <a:rPr spc="-9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that </a:t>
            </a:r>
            <a:r>
              <a:rPr dirty="0">
                <a:latin typeface="Arial MT"/>
                <a:cs typeface="Arial MT"/>
              </a:rPr>
              <a:t>are </a:t>
            </a:r>
            <a:r>
              <a:rPr spc="-5" dirty="0">
                <a:latin typeface="Arial MT"/>
                <a:cs typeface="Arial MT"/>
              </a:rPr>
              <a:t>neither</a:t>
            </a:r>
            <a:r>
              <a:rPr spc="-9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power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nor</a:t>
            </a:r>
            <a:r>
              <a:rPr spc="-9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energy,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such as</a:t>
            </a:r>
            <a:r>
              <a:rPr spc="-9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the</a:t>
            </a:r>
            <a:r>
              <a:rPr dirty="0">
                <a:latin typeface="Arial MT"/>
                <a:cs typeface="Arial MT"/>
              </a:rPr>
              <a:t> ramp</a:t>
            </a:r>
          </a:p>
          <a:p>
            <a:pPr marL="322743" indent="-311216">
              <a:spcBef>
                <a:spcPts val="753"/>
              </a:spcBef>
              <a:buChar char="•"/>
              <a:tabLst>
                <a:tab pos="322166" algn="l"/>
                <a:tab pos="322743" algn="l"/>
              </a:tabLst>
            </a:pP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All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 practical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 signals</a:t>
            </a:r>
            <a:r>
              <a:rPr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have 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finite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energy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and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 thus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are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energy</a:t>
            </a:r>
            <a:r>
              <a:rPr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3333FF"/>
                </a:solidFill>
                <a:latin typeface="Arial MT"/>
                <a:cs typeface="Arial MT"/>
              </a:rPr>
              <a:t>signals</a:t>
            </a:r>
            <a:endParaRPr dirty="0">
              <a:latin typeface="Arial MT"/>
              <a:cs typeface="Arial MT"/>
            </a:endParaRPr>
          </a:p>
          <a:p>
            <a:pPr marL="679488" marR="34580" lvl="1" indent="-253583">
              <a:spcBef>
                <a:spcPts val="808"/>
              </a:spcBef>
              <a:buChar char="–"/>
              <a:tabLst>
                <a:tab pos="685252" algn="l"/>
                <a:tab pos="685828" algn="l"/>
              </a:tabLst>
            </a:pPr>
            <a:r>
              <a:rPr spc="-5" dirty="0">
                <a:latin typeface="Arial MT"/>
                <a:cs typeface="Arial MT"/>
              </a:rPr>
              <a:t>It </a:t>
            </a:r>
            <a:r>
              <a:rPr dirty="0">
                <a:latin typeface="Arial MT"/>
                <a:cs typeface="Arial MT"/>
              </a:rPr>
              <a:t>is impossible </a:t>
            </a:r>
            <a:r>
              <a:rPr spc="-5" dirty="0">
                <a:latin typeface="Arial MT"/>
                <a:cs typeface="Arial MT"/>
              </a:rPr>
              <a:t>to generate </a:t>
            </a:r>
            <a:r>
              <a:rPr dirty="0">
                <a:latin typeface="Arial MT"/>
                <a:cs typeface="Arial MT"/>
              </a:rPr>
              <a:t>a real power signal because </a:t>
            </a:r>
            <a:r>
              <a:rPr spc="-5" dirty="0">
                <a:latin typeface="Arial MT"/>
                <a:cs typeface="Arial MT"/>
              </a:rPr>
              <a:t>this </a:t>
            </a:r>
            <a:r>
              <a:rPr dirty="0">
                <a:latin typeface="Arial MT"/>
                <a:cs typeface="Arial MT"/>
              </a:rPr>
              <a:t>would have </a:t>
            </a:r>
            <a:r>
              <a:rPr spc="-5" dirty="0">
                <a:latin typeface="Arial MT"/>
                <a:cs typeface="Arial MT"/>
              </a:rPr>
              <a:t>infinite </a:t>
            </a:r>
            <a:r>
              <a:rPr spc="-390" dirty="0">
                <a:latin typeface="Arial MT"/>
                <a:cs typeface="Arial MT"/>
              </a:rPr>
              <a:t> </a:t>
            </a:r>
            <a:r>
              <a:rPr spc="-5" dirty="0">
                <a:latin typeface="Arial MT"/>
                <a:cs typeface="Arial MT"/>
              </a:rPr>
              <a:t>duration </a:t>
            </a:r>
            <a:r>
              <a:rPr dirty="0">
                <a:latin typeface="Arial MT"/>
                <a:cs typeface="Arial MT"/>
              </a:rPr>
              <a:t>and </a:t>
            </a:r>
            <a:r>
              <a:rPr spc="-5" dirty="0">
                <a:latin typeface="Arial MT"/>
                <a:cs typeface="Arial MT"/>
              </a:rPr>
              <a:t>infinite</a:t>
            </a:r>
            <a:r>
              <a:rPr dirty="0">
                <a:latin typeface="Arial MT"/>
                <a:cs typeface="Arial MT"/>
              </a:rPr>
              <a:t> energy,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which is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not</a:t>
            </a:r>
            <a:r>
              <a:rPr spc="-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doable.</a:t>
            </a:r>
          </a:p>
        </p:txBody>
      </p:sp>
    </p:spTree>
  </p:cSld>
  <p:clrMapOvr>
    <a:masterClrMapping/>
  </p:clrMapOvr>
  <p:transition spd="med"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7129" y="377623"/>
            <a:ext cx="8812697" cy="506073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signal operations: shifting, scaling, inversion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59906" y="1349759"/>
            <a:ext cx="7311550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Font typeface="Arial MT"/>
              <a:buChar char="•"/>
              <a:tabLst>
                <a:tab pos="322166" algn="l"/>
                <a:tab pos="322743" algn="l"/>
              </a:tabLst>
            </a:pPr>
            <a:r>
              <a:rPr sz="1634" b="1" spc="-5" dirty="0">
                <a:solidFill>
                  <a:srgbClr val="3333FF"/>
                </a:solidFill>
                <a:latin typeface="Arial"/>
                <a:cs typeface="Arial"/>
              </a:rPr>
              <a:t>Shifting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: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consider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f(t)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and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same signal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delayed/anticipated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by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T</a:t>
            </a:r>
            <a:endParaRPr sz="1634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49261" y="1657702"/>
            <a:ext cx="796449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seconds</a:t>
            </a:r>
            <a:endParaRPr sz="1634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777441" y="1777573"/>
            <a:ext cx="4382781" cy="1245966"/>
            <a:chOff x="2245013" y="2338273"/>
            <a:chExt cx="4829175" cy="1372870"/>
          </a:xfrm>
        </p:grpSpPr>
        <p:sp>
          <p:nvSpPr>
            <p:cNvPr id="6" name="object 6"/>
            <p:cNvSpPr/>
            <p:nvPr/>
          </p:nvSpPr>
          <p:spPr>
            <a:xfrm>
              <a:off x="2249458" y="3490798"/>
              <a:ext cx="4799330" cy="0"/>
            </a:xfrm>
            <a:custGeom>
              <a:avLst/>
              <a:gdLst/>
              <a:ahLst/>
              <a:cxnLst/>
              <a:rect l="l" t="t" r="r" b="b"/>
              <a:pathLst>
                <a:path w="4799330">
                  <a:moveTo>
                    <a:pt x="0" y="0"/>
                  </a:moveTo>
                  <a:lnTo>
                    <a:pt x="4799011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" name="object 7"/>
            <p:cNvSpPr/>
            <p:nvPr/>
          </p:nvSpPr>
          <p:spPr>
            <a:xfrm>
              <a:off x="6997670" y="345269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3257520" y="2363673"/>
              <a:ext cx="0" cy="1343025"/>
            </a:xfrm>
            <a:custGeom>
              <a:avLst/>
              <a:gdLst/>
              <a:ahLst/>
              <a:cxnLst/>
              <a:rect l="l" t="t" r="r" b="b"/>
              <a:pathLst>
                <a:path h="1343025">
                  <a:moveTo>
                    <a:pt x="0" y="1343024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3219420" y="233827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3544858" y="2554173"/>
              <a:ext cx="1440180" cy="936625"/>
            </a:xfrm>
            <a:custGeom>
              <a:avLst/>
              <a:gdLst/>
              <a:ahLst/>
              <a:cxnLst/>
              <a:rect l="l" t="t" r="r" b="b"/>
              <a:pathLst>
                <a:path w="1440179" h="936625">
                  <a:moveTo>
                    <a:pt x="0" y="936624"/>
                  </a:moveTo>
                  <a:lnTo>
                    <a:pt x="1439862" y="0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4984720" y="2554173"/>
              <a:ext cx="360680" cy="936625"/>
            </a:xfrm>
            <a:custGeom>
              <a:avLst/>
              <a:gdLst/>
              <a:ahLst/>
              <a:cxnLst/>
              <a:rect l="l" t="t" r="r" b="b"/>
              <a:pathLst>
                <a:path w="360679" h="936625">
                  <a:moveTo>
                    <a:pt x="0" y="0"/>
                  </a:moveTo>
                  <a:lnTo>
                    <a:pt x="360362" y="936624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374491" y="1676431"/>
            <a:ext cx="248386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5" dirty="0">
                <a:latin typeface="Arial MT"/>
                <a:cs typeface="Arial MT"/>
              </a:rPr>
              <a:t>f</a:t>
            </a:r>
            <a:r>
              <a:rPr sz="1452" dirty="0">
                <a:latin typeface="Arial MT"/>
                <a:cs typeface="Arial MT"/>
              </a:rPr>
              <a:t>(</a:t>
            </a:r>
            <a:r>
              <a:rPr sz="1452" spc="-5" dirty="0">
                <a:latin typeface="Arial MT"/>
                <a:cs typeface="Arial MT"/>
              </a:rPr>
              <a:t>t</a:t>
            </a:r>
            <a:r>
              <a:rPr sz="1452" dirty="0">
                <a:latin typeface="Arial MT"/>
                <a:cs typeface="Arial MT"/>
              </a:rPr>
              <a:t>)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86730" y="2827597"/>
            <a:ext cx="74343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t</a:t>
            </a:r>
            <a:endParaRPr sz="1452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646333" y="3149172"/>
            <a:ext cx="4513601" cy="1245966"/>
            <a:chOff x="2100552" y="3849572"/>
            <a:chExt cx="4973320" cy="1372870"/>
          </a:xfrm>
        </p:grpSpPr>
        <p:sp>
          <p:nvSpPr>
            <p:cNvPr id="15" name="object 15"/>
            <p:cNvSpPr/>
            <p:nvPr/>
          </p:nvSpPr>
          <p:spPr>
            <a:xfrm>
              <a:off x="2104997" y="5002098"/>
              <a:ext cx="4943475" cy="0"/>
            </a:xfrm>
            <a:custGeom>
              <a:avLst/>
              <a:gdLst/>
              <a:ahLst/>
              <a:cxnLst/>
              <a:rect l="l" t="t" r="r" b="b"/>
              <a:pathLst>
                <a:path w="4943475">
                  <a:moveTo>
                    <a:pt x="0" y="0"/>
                  </a:moveTo>
                  <a:lnTo>
                    <a:pt x="4943474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6997670" y="496399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" name="object 17"/>
            <p:cNvSpPr/>
            <p:nvPr/>
          </p:nvSpPr>
          <p:spPr>
            <a:xfrm>
              <a:off x="3281333" y="3874973"/>
              <a:ext cx="0" cy="1343025"/>
            </a:xfrm>
            <a:custGeom>
              <a:avLst/>
              <a:gdLst/>
              <a:ahLst/>
              <a:cxnLst/>
              <a:rect l="l" t="t" r="r" b="b"/>
              <a:pathLst>
                <a:path h="1343025">
                  <a:moveTo>
                    <a:pt x="0" y="1343024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3243233" y="384957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9" name="object 19"/>
            <p:cNvSpPr/>
            <p:nvPr/>
          </p:nvSpPr>
          <p:spPr>
            <a:xfrm>
              <a:off x="2536795" y="4065473"/>
              <a:ext cx="1440180" cy="936625"/>
            </a:xfrm>
            <a:custGeom>
              <a:avLst/>
              <a:gdLst/>
              <a:ahLst/>
              <a:cxnLst/>
              <a:rect l="l" t="t" r="r" b="b"/>
              <a:pathLst>
                <a:path w="1440179" h="936625">
                  <a:moveTo>
                    <a:pt x="0" y="936624"/>
                  </a:moveTo>
                  <a:lnTo>
                    <a:pt x="1439862" y="0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0" name="object 20"/>
            <p:cNvSpPr/>
            <p:nvPr/>
          </p:nvSpPr>
          <p:spPr>
            <a:xfrm>
              <a:off x="3976659" y="4065473"/>
              <a:ext cx="360680" cy="936625"/>
            </a:xfrm>
            <a:custGeom>
              <a:avLst/>
              <a:gdLst/>
              <a:ahLst/>
              <a:cxnLst/>
              <a:rect l="l" t="t" r="r" b="b"/>
              <a:pathLst>
                <a:path w="360679" h="936625">
                  <a:moveTo>
                    <a:pt x="0" y="0"/>
                  </a:moveTo>
                  <a:lnTo>
                    <a:pt x="360362" y="936624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048879" y="2983198"/>
            <a:ext cx="469110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5" dirty="0">
                <a:latin typeface="Arial MT"/>
                <a:cs typeface="Arial MT"/>
              </a:rPr>
              <a:t>f</a:t>
            </a:r>
            <a:r>
              <a:rPr sz="1452" dirty="0">
                <a:latin typeface="Arial MT"/>
                <a:cs typeface="Arial MT"/>
              </a:rPr>
              <a:t>(</a:t>
            </a:r>
            <a:r>
              <a:rPr sz="1452" spc="-5" dirty="0">
                <a:latin typeface="Arial MT"/>
                <a:cs typeface="Arial MT"/>
              </a:rPr>
              <a:t>t</a:t>
            </a:r>
            <a:r>
              <a:rPr sz="1452" dirty="0">
                <a:latin typeface="Arial MT"/>
                <a:cs typeface="Arial MT"/>
              </a:rPr>
              <a:t>+</a:t>
            </a:r>
            <a:r>
              <a:rPr sz="1452" spc="-5" dirty="0">
                <a:latin typeface="Arial MT"/>
                <a:cs typeface="Arial MT"/>
              </a:rPr>
              <a:t>T</a:t>
            </a:r>
            <a:r>
              <a:rPr sz="1452" dirty="0">
                <a:latin typeface="Arial MT"/>
                <a:cs typeface="Arial MT"/>
              </a:rPr>
              <a:t>)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08343" y="4181908"/>
            <a:ext cx="74343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t</a:t>
            </a:r>
            <a:endParaRPr sz="1452">
              <a:latin typeface="Arial MT"/>
              <a:cs typeface="Arial MT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646333" y="4503484"/>
            <a:ext cx="4535501" cy="1245966"/>
            <a:chOff x="2100552" y="5341823"/>
            <a:chExt cx="4997450" cy="1372870"/>
          </a:xfrm>
        </p:grpSpPr>
        <p:sp>
          <p:nvSpPr>
            <p:cNvPr id="24" name="object 24"/>
            <p:cNvSpPr/>
            <p:nvPr/>
          </p:nvSpPr>
          <p:spPr>
            <a:xfrm>
              <a:off x="2104997" y="6441959"/>
              <a:ext cx="4967605" cy="0"/>
            </a:xfrm>
            <a:custGeom>
              <a:avLst/>
              <a:gdLst/>
              <a:ahLst/>
              <a:cxnLst/>
              <a:rect l="l" t="t" r="r" b="b"/>
              <a:pathLst>
                <a:path w="4967605">
                  <a:moveTo>
                    <a:pt x="0" y="0"/>
                  </a:moveTo>
                  <a:lnTo>
                    <a:pt x="4967286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" name="object 25"/>
            <p:cNvSpPr/>
            <p:nvPr/>
          </p:nvSpPr>
          <p:spPr>
            <a:xfrm>
              <a:off x="7021483" y="640385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199"/>
                  </a:lnTo>
                  <a:lnTo>
                    <a:pt x="7620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" name="object 26"/>
            <p:cNvSpPr/>
            <p:nvPr/>
          </p:nvSpPr>
          <p:spPr>
            <a:xfrm>
              <a:off x="3281333" y="5367222"/>
              <a:ext cx="0" cy="1343025"/>
            </a:xfrm>
            <a:custGeom>
              <a:avLst/>
              <a:gdLst/>
              <a:ahLst/>
              <a:cxnLst/>
              <a:rect l="l" t="t" r="r" b="b"/>
              <a:pathLst>
                <a:path h="1343025">
                  <a:moveTo>
                    <a:pt x="0" y="1343024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" name="object 27"/>
            <p:cNvSpPr/>
            <p:nvPr/>
          </p:nvSpPr>
          <p:spPr>
            <a:xfrm>
              <a:off x="3243233" y="534182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8" name="object 28"/>
            <p:cNvSpPr/>
            <p:nvPr/>
          </p:nvSpPr>
          <p:spPr>
            <a:xfrm>
              <a:off x="4624358" y="5506922"/>
              <a:ext cx="1440180" cy="936625"/>
            </a:xfrm>
            <a:custGeom>
              <a:avLst/>
              <a:gdLst/>
              <a:ahLst/>
              <a:cxnLst/>
              <a:rect l="l" t="t" r="r" b="b"/>
              <a:pathLst>
                <a:path w="1440179" h="936625">
                  <a:moveTo>
                    <a:pt x="0" y="936624"/>
                  </a:moveTo>
                  <a:lnTo>
                    <a:pt x="1439862" y="0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9" name="object 29"/>
            <p:cNvSpPr/>
            <p:nvPr/>
          </p:nvSpPr>
          <p:spPr>
            <a:xfrm>
              <a:off x="6064220" y="5506923"/>
              <a:ext cx="360680" cy="936625"/>
            </a:xfrm>
            <a:custGeom>
              <a:avLst/>
              <a:gdLst/>
              <a:ahLst/>
              <a:cxnLst/>
              <a:rect l="l" t="t" r="r" b="b"/>
              <a:pathLst>
                <a:path w="360679" h="936625">
                  <a:moveTo>
                    <a:pt x="0" y="0"/>
                  </a:moveTo>
                  <a:lnTo>
                    <a:pt x="360362" y="936624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208343" y="5553507"/>
            <a:ext cx="74343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t</a:t>
            </a:r>
            <a:endParaRPr sz="1452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039369" y="2823562"/>
            <a:ext cx="1900646" cy="2874597"/>
            <a:chOff x="2533620" y="3490798"/>
            <a:chExt cx="2094230" cy="3167380"/>
          </a:xfrm>
        </p:grpSpPr>
        <p:sp>
          <p:nvSpPr>
            <p:cNvPr id="32" name="object 32"/>
            <p:cNvSpPr/>
            <p:nvPr/>
          </p:nvSpPr>
          <p:spPr>
            <a:xfrm>
              <a:off x="2536795" y="3490798"/>
              <a:ext cx="0" cy="1727200"/>
            </a:xfrm>
            <a:custGeom>
              <a:avLst/>
              <a:gdLst/>
              <a:ahLst/>
              <a:cxnLst/>
              <a:rect l="l" t="t" r="r" b="b"/>
              <a:pathLst>
                <a:path h="1727200">
                  <a:moveTo>
                    <a:pt x="0" y="1727199"/>
                  </a:moveTo>
                  <a:lnTo>
                    <a:pt x="0" y="0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3" name="object 33"/>
            <p:cNvSpPr/>
            <p:nvPr/>
          </p:nvSpPr>
          <p:spPr>
            <a:xfrm>
              <a:off x="3544858" y="3490798"/>
              <a:ext cx="0" cy="1727200"/>
            </a:xfrm>
            <a:custGeom>
              <a:avLst/>
              <a:gdLst/>
              <a:ahLst/>
              <a:cxnLst/>
              <a:rect l="l" t="t" r="r" b="b"/>
              <a:pathLst>
                <a:path h="1727200">
                  <a:moveTo>
                    <a:pt x="0" y="1727199"/>
                  </a:moveTo>
                  <a:lnTo>
                    <a:pt x="1" y="0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4" name="object 34"/>
            <p:cNvSpPr/>
            <p:nvPr/>
          </p:nvSpPr>
          <p:spPr>
            <a:xfrm>
              <a:off x="3544858" y="4930659"/>
              <a:ext cx="0" cy="1727200"/>
            </a:xfrm>
            <a:custGeom>
              <a:avLst/>
              <a:gdLst/>
              <a:ahLst/>
              <a:cxnLst/>
              <a:rect l="l" t="t" r="r" b="b"/>
              <a:pathLst>
                <a:path h="1727200">
                  <a:moveTo>
                    <a:pt x="0" y="1727199"/>
                  </a:moveTo>
                  <a:lnTo>
                    <a:pt x="1" y="0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5" name="object 35"/>
            <p:cNvSpPr/>
            <p:nvPr/>
          </p:nvSpPr>
          <p:spPr>
            <a:xfrm>
              <a:off x="4624358" y="3490798"/>
              <a:ext cx="0" cy="3167380"/>
            </a:xfrm>
            <a:custGeom>
              <a:avLst/>
              <a:gdLst/>
              <a:ahLst/>
              <a:cxnLst/>
              <a:rect l="l" t="t" r="r" b="b"/>
              <a:pathLst>
                <a:path h="3167379">
                  <a:moveTo>
                    <a:pt x="0" y="3167061"/>
                  </a:moveTo>
                  <a:lnTo>
                    <a:pt x="1" y="0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6" name="object 36"/>
            <p:cNvSpPr/>
            <p:nvPr/>
          </p:nvSpPr>
          <p:spPr>
            <a:xfrm>
              <a:off x="2562195" y="5146559"/>
              <a:ext cx="957580" cy="0"/>
            </a:xfrm>
            <a:custGeom>
              <a:avLst/>
              <a:gdLst/>
              <a:ahLst/>
              <a:cxnLst/>
              <a:rect l="l" t="t" r="r" b="b"/>
              <a:pathLst>
                <a:path w="957579">
                  <a:moveTo>
                    <a:pt x="0" y="0"/>
                  </a:moveTo>
                  <a:lnTo>
                    <a:pt x="957262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7" name="object 37"/>
            <p:cNvSpPr/>
            <p:nvPr/>
          </p:nvSpPr>
          <p:spPr>
            <a:xfrm>
              <a:off x="2536787" y="5108460"/>
              <a:ext cx="1008380" cy="76200"/>
            </a:xfrm>
            <a:custGeom>
              <a:avLst/>
              <a:gdLst/>
              <a:ahLst/>
              <a:cxnLst/>
              <a:rect l="l" t="t" r="r" b="b"/>
              <a:pathLst>
                <a:path w="1008379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  <a:path w="1008379" h="76200">
                  <a:moveTo>
                    <a:pt x="1008062" y="38100"/>
                  </a:moveTo>
                  <a:lnTo>
                    <a:pt x="931862" y="0"/>
                  </a:lnTo>
                  <a:lnTo>
                    <a:pt x="931862" y="76200"/>
                  </a:lnTo>
                  <a:lnTo>
                    <a:pt x="1008062" y="3810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8" name="object 38"/>
            <p:cNvSpPr/>
            <p:nvPr/>
          </p:nvSpPr>
          <p:spPr>
            <a:xfrm>
              <a:off x="3570258" y="6586422"/>
              <a:ext cx="957580" cy="0"/>
            </a:xfrm>
            <a:custGeom>
              <a:avLst/>
              <a:gdLst/>
              <a:ahLst/>
              <a:cxnLst/>
              <a:rect l="l" t="t" r="r" b="b"/>
              <a:pathLst>
                <a:path w="957579">
                  <a:moveTo>
                    <a:pt x="0" y="0"/>
                  </a:moveTo>
                  <a:lnTo>
                    <a:pt x="957262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39" name="object 39"/>
            <p:cNvSpPr/>
            <p:nvPr/>
          </p:nvSpPr>
          <p:spPr>
            <a:xfrm>
              <a:off x="3544849" y="6548323"/>
              <a:ext cx="1008380" cy="76200"/>
            </a:xfrm>
            <a:custGeom>
              <a:avLst/>
              <a:gdLst/>
              <a:ahLst/>
              <a:cxnLst/>
              <a:rect l="l" t="t" r="r" b="b"/>
              <a:pathLst>
                <a:path w="1008379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  <a:path w="1008379" h="76200">
                  <a:moveTo>
                    <a:pt x="1008062" y="38100"/>
                  </a:moveTo>
                  <a:lnTo>
                    <a:pt x="931862" y="0"/>
                  </a:lnTo>
                  <a:lnTo>
                    <a:pt x="931862" y="76200"/>
                  </a:lnTo>
                  <a:lnTo>
                    <a:pt x="1008062" y="3810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071931" y="4233196"/>
            <a:ext cx="429921" cy="689194"/>
          </a:xfrm>
          <a:prstGeom prst="rect">
            <a:avLst/>
          </a:prstGeom>
        </p:spPr>
        <p:txBody>
          <a:bodyPr vert="horz" wrap="square" lIns="0" tIns="125634" rIns="0" bIns="0" rtlCol="0">
            <a:spAutoFit/>
          </a:bodyPr>
          <a:lstStyle/>
          <a:p>
            <a:pPr marR="4611" algn="r">
              <a:spcBef>
                <a:spcPts val="989"/>
              </a:spcBef>
            </a:pPr>
            <a:r>
              <a:rPr sz="1452" dirty="0">
                <a:latin typeface="Arial MT"/>
                <a:cs typeface="Arial MT"/>
              </a:rPr>
              <a:t>T</a:t>
            </a:r>
            <a:endParaRPr sz="1452">
              <a:latin typeface="Arial MT"/>
              <a:cs typeface="Arial MT"/>
            </a:endParaRPr>
          </a:p>
          <a:p>
            <a:pPr marL="11527">
              <a:spcBef>
                <a:spcPts val="902"/>
              </a:spcBef>
            </a:pPr>
            <a:r>
              <a:rPr sz="1452" spc="-5" dirty="0">
                <a:latin typeface="Arial MT"/>
                <a:cs typeface="Arial MT"/>
              </a:rPr>
              <a:t>f(t-T)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80725" y="5180350"/>
            <a:ext cx="136007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T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015166" y="1872374"/>
            <a:ext cx="346358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5" dirty="0">
                <a:latin typeface="Arial MT"/>
                <a:cs typeface="Arial MT"/>
              </a:rPr>
              <a:t>T</a:t>
            </a:r>
            <a:r>
              <a:rPr sz="1452" dirty="0">
                <a:latin typeface="Arial MT"/>
                <a:cs typeface="Arial MT"/>
              </a:rPr>
              <a:t>&gt;0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316515" y="3375084"/>
            <a:ext cx="915168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5" dirty="0">
                <a:latin typeface="Arial MT"/>
                <a:cs typeface="Arial MT"/>
              </a:rPr>
              <a:t>anticipated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506694" y="4552181"/>
            <a:ext cx="669664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delayed</a:t>
            </a:r>
            <a:endParaRPr sz="1452">
              <a:latin typeface="Arial MT"/>
              <a:cs typeface="Arial MT"/>
            </a:endParaRPr>
          </a:p>
        </p:txBody>
      </p:sp>
    </p:spTree>
  </p:cSld>
  <p:clrMapOvr>
    <a:masterClrMapping/>
  </p:clrMapOvr>
  <p:transition spd="med"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7681" y="414797"/>
            <a:ext cx="8633121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signal operations: shifting, scaling, inversion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81024" y="2122130"/>
            <a:ext cx="4382781" cy="1245966"/>
            <a:chOff x="2245013" y="2338273"/>
            <a:chExt cx="4829175" cy="1372870"/>
          </a:xfrm>
        </p:grpSpPr>
        <p:sp>
          <p:nvSpPr>
            <p:cNvPr id="4" name="object 4"/>
            <p:cNvSpPr/>
            <p:nvPr/>
          </p:nvSpPr>
          <p:spPr>
            <a:xfrm>
              <a:off x="2249458" y="3490798"/>
              <a:ext cx="4799330" cy="0"/>
            </a:xfrm>
            <a:custGeom>
              <a:avLst/>
              <a:gdLst/>
              <a:ahLst/>
              <a:cxnLst/>
              <a:rect l="l" t="t" r="r" b="b"/>
              <a:pathLst>
                <a:path w="4799330">
                  <a:moveTo>
                    <a:pt x="0" y="0"/>
                  </a:moveTo>
                  <a:lnTo>
                    <a:pt x="4799011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" name="object 5"/>
            <p:cNvSpPr/>
            <p:nvPr/>
          </p:nvSpPr>
          <p:spPr>
            <a:xfrm>
              <a:off x="6997670" y="345269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" name="object 6"/>
            <p:cNvSpPr/>
            <p:nvPr/>
          </p:nvSpPr>
          <p:spPr>
            <a:xfrm>
              <a:off x="3257520" y="2363673"/>
              <a:ext cx="0" cy="1343025"/>
            </a:xfrm>
            <a:custGeom>
              <a:avLst/>
              <a:gdLst/>
              <a:ahLst/>
              <a:cxnLst/>
              <a:rect l="l" t="t" r="r" b="b"/>
              <a:pathLst>
                <a:path h="1343025">
                  <a:moveTo>
                    <a:pt x="0" y="1343024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" name="object 7"/>
            <p:cNvSpPr/>
            <p:nvPr/>
          </p:nvSpPr>
          <p:spPr>
            <a:xfrm>
              <a:off x="3219420" y="233827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3544858" y="2554173"/>
              <a:ext cx="1440180" cy="936625"/>
            </a:xfrm>
            <a:custGeom>
              <a:avLst/>
              <a:gdLst/>
              <a:ahLst/>
              <a:cxnLst/>
              <a:rect l="l" t="t" r="r" b="b"/>
              <a:pathLst>
                <a:path w="1440179" h="936625">
                  <a:moveTo>
                    <a:pt x="0" y="936624"/>
                  </a:moveTo>
                  <a:lnTo>
                    <a:pt x="1439862" y="0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4984720" y="2554173"/>
              <a:ext cx="360680" cy="936625"/>
            </a:xfrm>
            <a:custGeom>
              <a:avLst/>
              <a:gdLst/>
              <a:ahLst/>
              <a:cxnLst/>
              <a:rect l="l" t="t" r="r" b="b"/>
              <a:pathLst>
                <a:path w="360679" h="936625">
                  <a:moveTo>
                    <a:pt x="0" y="0"/>
                  </a:moveTo>
                  <a:lnTo>
                    <a:pt x="360362" y="936624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41641" y="1746922"/>
            <a:ext cx="5881167" cy="512785"/>
          </a:xfrm>
          <a:prstGeom prst="rect">
            <a:avLst/>
          </a:prstGeom>
        </p:spPr>
        <p:txBody>
          <a:bodyPr vert="horz" wrap="square" lIns="0" tIns="24781" rIns="0" bIns="0" rtlCol="0">
            <a:spAutoFit/>
          </a:bodyPr>
          <a:lstStyle/>
          <a:p>
            <a:pPr marL="322743" indent="-311216">
              <a:spcBef>
                <a:spcPts val="195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(Time)</a:t>
            </a:r>
            <a:r>
              <a:rPr sz="1634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Scaling: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compression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or</a:t>
            </a:r>
            <a:r>
              <a:rPr sz="1634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expansion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of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signal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in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time</a:t>
            </a:r>
            <a:endParaRPr sz="1634">
              <a:latin typeface="Arial MT"/>
              <a:cs typeface="Arial MT"/>
            </a:endParaRPr>
          </a:p>
          <a:p>
            <a:pPr marL="1447731">
              <a:spcBef>
                <a:spcPts val="91"/>
              </a:spcBef>
            </a:pPr>
            <a:r>
              <a:rPr sz="1452" spc="-5" dirty="0">
                <a:latin typeface="Arial MT"/>
                <a:cs typeface="Arial MT"/>
              </a:rPr>
              <a:t>f(t)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90313" y="3172154"/>
            <a:ext cx="74343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t</a:t>
            </a:r>
            <a:endParaRPr sz="1452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81024" y="3364061"/>
            <a:ext cx="4382781" cy="1245966"/>
            <a:chOff x="2245013" y="3706697"/>
            <a:chExt cx="4829175" cy="1372870"/>
          </a:xfrm>
        </p:grpSpPr>
        <p:sp>
          <p:nvSpPr>
            <p:cNvPr id="13" name="object 13"/>
            <p:cNvSpPr/>
            <p:nvPr/>
          </p:nvSpPr>
          <p:spPr>
            <a:xfrm>
              <a:off x="2249458" y="4859223"/>
              <a:ext cx="4799330" cy="0"/>
            </a:xfrm>
            <a:custGeom>
              <a:avLst/>
              <a:gdLst/>
              <a:ahLst/>
              <a:cxnLst/>
              <a:rect l="l" t="t" r="r" b="b"/>
              <a:pathLst>
                <a:path w="4799330">
                  <a:moveTo>
                    <a:pt x="0" y="0"/>
                  </a:moveTo>
                  <a:lnTo>
                    <a:pt x="4799011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6997670" y="482112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3257520" y="3732097"/>
              <a:ext cx="0" cy="1343025"/>
            </a:xfrm>
            <a:custGeom>
              <a:avLst/>
              <a:gdLst/>
              <a:ahLst/>
              <a:cxnLst/>
              <a:rect l="l" t="t" r="r" b="b"/>
              <a:pathLst>
                <a:path h="1343025">
                  <a:moveTo>
                    <a:pt x="0" y="1343025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3219420" y="3706697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" name="object 17"/>
            <p:cNvSpPr/>
            <p:nvPr/>
          </p:nvSpPr>
          <p:spPr>
            <a:xfrm>
              <a:off x="4337020" y="3922598"/>
              <a:ext cx="633730" cy="936625"/>
            </a:xfrm>
            <a:custGeom>
              <a:avLst/>
              <a:gdLst/>
              <a:ahLst/>
              <a:cxnLst/>
              <a:rect l="l" t="t" r="r" b="b"/>
              <a:pathLst>
                <a:path w="633729" h="936625">
                  <a:moveTo>
                    <a:pt x="0" y="936624"/>
                  </a:moveTo>
                  <a:lnTo>
                    <a:pt x="633589" y="0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8" name="object 18"/>
            <p:cNvSpPr/>
            <p:nvPr/>
          </p:nvSpPr>
          <p:spPr>
            <a:xfrm>
              <a:off x="4970610" y="3922598"/>
              <a:ext cx="158750" cy="936625"/>
            </a:xfrm>
            <a:custGeom>
              <a:avLst/>
              <a:gdLst/>
              <a:ahLst/>
              <a:cxnLst/>
              <a:rect l="l" t="t" r="r" b="b"/>
              <a:pathLst>
                <a:path w="158750" h="936625">
                  <a:moveTo>
                    <a:pt x="0" y="0"/>
                  </a:moveTo>
                  <a:lnTo>
                    <a:pt x="158572" y="936624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827647" y="3262920"/>
            <a:ext cx="350968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5" dirty="0">
                <a:latin typeface="Arial MT"/>
                <a:cs typeface="Arial MT"/>
              </a:rPr>
              <a:t>f</a:t>
            </a:r>
            <a:r>
              <a:rPr sz="1452" dirty="0">
                <a:latin typeface="Arial MT"/>
                <a:cs typeface="Arial MT"/>
              </a:rPr>
              <a:t>(2</a:t>
            </a:r>
            <a:r>
              <a:rPr sz="1452" spc="-5" dirty="0">
                <a:latin typeface="Arial MT"/>
                <a:cs typeface="Arial MT"/>
              </a:rPr>
              <a:t>t</a:t>
            </a:r>
            <a:r>
              <a:rPr sz="1452" dirty="0">
                <a:latin typeface="Arial MT"/>
                <a:cs typeface="Arial MT"/>
              </a:rPr>
              <a:t>)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690313" y="4414084"/>
            <a:ext cx="74343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t</a:t>
            </a:r>
            <a:endParaRPr sz="1452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281024" y="4605993"/>
            <a:ext cx="4382781" cy="1245966"/>
            <a:chOff x="2245013" y="5075122"/>
            <a:chExt cx="4829175" cy="1372870"/>
          </a:xfrm>
        </p:grpSpPr>
        <p:sp>
          <p:nvSpPr>
            <p:cNvPr id="22" name="object 22"/>
            <p:cNvSpPr/>
            <p:nvPr/>
          </p:nvSpPr>
          <p:spPr>
            <a:xfrm>
              <a:off x="2249458" y="6227648"/>
              <a:ext cx="4799330" cy="0"/>
            </a:xfrm>
            <a:custGeom>
              <a:avLst/>
              <a:gdLst/>
              <a:ahLst/>
              <a:cxnLst/>
              <a:rect l="l" t="t" r="r" b="b"/>
              <a:pathLst>
                <a:path w="4799330">
                  <a:moveTo>
                    <a:pt x="0" y="0"/>
                  </a:moveTo>
                  <a:lnTo>
                    <a:pt x="4799011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3" name="object 23"/>
            <p:cNvSpPr/>
            <p:nvPr/>
          </p:nvSpPr>
          <p:spPr>
            <a:xfrm>
              <a:off x="6997670" y="618954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4" name="object 24"/>
            <p:cNvSpPr/>
            <p:nvPr/>
          </p:nvSpPr>
          <p:spPr>
            <a:xfrm>
              <a:off x="3257520" y="5100522"/>
              <a:ext cx="0" cy="1343025"/>
            </a:xfrm>
            <a:custGeom>
              <a:avLst/>
              <a:gdLst/>
              <a:ahLst/>
              <a:cxnLst/>
              <a:rect l="l" t="t" r="r" b="b"/>
              <a:pathLst>
                <a:path h="1343025">
                  <a:moveTo>
                    <a:pt x="0" y="1343024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5" name="object 25"/>
            <p:cNvSpPr/>
            <p:nvPr/>
          </p:nvSpPr>
          <p:spPr>
            <a:xfrm>
              <a:off x="3219420" y="507512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6" name="object 26"/>
            <p:cNvSpPr/>
            <p:nvPr/>
          </p:nvSpPr>
          <p:spPr>
            <a:xfrm>
              <a:off x="2463771" y="5291023"/>
              <a:ext cx="2534920" cy="936625"/>
            </a:xfrm>
            <a:custGeom>
              <a:avLst/>
              <a:gdLst/>
              <a:ahLst/>
              <a:cxnLst/>
              <a:rect l="l" t="t" r="r" b="b"/>
              <a:pathLst>
                <a:path w="2534920" h="936625">
                  <a:moveTo>
                    <a:pt x="0" y="936624"/>
                  </a:moveTo>
                  <a:lnTo>
                    <a:pt x="2534360" y="0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7" name="object 27"/>
            <p:cNvSpPr/>
            <p:nvPr/>
          </p:nvSpPr>
          <p:spPr>
            <a:xfrm>
              <a:off x="4998131" y="5291023"/>
              <a:ext cx="634365" cy="936625"/>
            </a:xfrm>
            <a:custGeom>
              <a:avLst/>
              <a:gdLst/>
              <a:ahLst/>
              <a:cxnLst/>
              <a:rect l="l" t="t" r="r" b="b"/>
              <a:pathLst>
                <a:path w="634364" h="936625">
                  <a:moveTo>
                    <a:pt x="0" y="0"/>
                  </a:moveTo>
                  <a:lnTo>
                    <a:pt x="634288" y="936624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748405" y="4504852"/>
            <a:ext cx="402259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5" dirty="0">
                <a:latin typeface="Arial MT"/>
                <a:cs typeface="Arial MT"/>
              </a:rPr>
              <a:t>f</a:t>
            </a:r>
            <a:r>
              <a:rPr sz="1452" dirty="0">
                <a:latin typeface="Arial MT"/>
                <a:cs typeface="Arial MT"/>
              </a:rPr>
              <a:t>(</a:t>
            </a:r>
            <a:r>
              <a:rPr sz="1452" spc="-5" dirty="0">
                <a:latin typeface="Arial MT"/>
                <a:cs typeface="Arial MT"/>
              </a:rPr>
              <a:t>t/</a:t>
            </a:r>
            <a:r>
              <a:rPr sz="1452" dirty="0">
                <a:latin typeface="Arial MT"/>
                <a:cs typeface="Arial MT"/>
              </a:rPr>
              <a:t>2)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767480" y="2186963"/>
            <a:ext cx="0" cy="3659521"/>
          </a:xfrm>
          <a:custGeom>
            <a:avLst/>
            <a:gdLst/>
            <a:ahLst/>
            <a:cxnLst/>
            <a:rect l="l" t="t" r="r" b="b"/>
            <a:pathLst>
              <a:path h="4032250">
                <a:moveTo>
                  <a:pt x="0" y="0"/>
                </a:moveTo>
                <a:lnTo>
                  <a:pt x="1" y="4032248"/>
                </a:lnTo>
              </a:path>
            </a:pathLst>
          </a:custGeom>
          <a:ln w="6349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30" name="object 30"/>
          <p:cNvSpPr txBox="1"/>
          <p:nvPr/>
        </p:nvSpPr>
        <p:spPr>
          <a:xfrm>
            <a:off x="6740856" y="3564039"/>
            <a:ext cx="1069041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compression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979035" y="3411715"/>
            <a:ext cx="1269018" cy="369571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>
              <a:spcBef>
                <a:spcPts val="103"/>
              </a:spcBef>
            </a:pPr>
            <a:r>
              <a:rPr sz="1951" spc="-45" dirty="0">
                <a:latin typeface="Symbol"/>
                <a:cs typeface="Symbol"/>
              </a:rPr>
              <a:t></a:t>
            </a:r>
            <a:r>
              <a:rPr sz="1951" spc="-200" dirty="0">
                <a:latin typeface="Times New Roman"/>
                <a:cs typeface="Times New Roman"/>
              </a:rPr>
              <a:t> </a:t>
            </a:r>
            <a:r>
              <a:rPr sz="3472" spc="-115" baseline="-2178" dirty="0">
                <a:latin typeface="Symbol"/>
                <a:cs typeface="Symbol"/>
              </a:rPr>
              <a:t></a:t>
            </a:r>
            <a:r>
              <a:rPr sz="1861" i="1" spc="5" dirty="0">
                <a:latin typeface="Times New Roman"/>
                <a:cs typeface="Times New Roman"/>
              </a:rPr>
              <a:t>t</a:t>
            </a:r>
            <a:r>
              <a:rPr sz="1861" i="1" spc="-268" dirty="0">
                <a:latin typeface="Times New Roman"/>
                <a:cs typeface="Times New Roman"/>
              </a:rPr>
              <a:t> </a:t>
            </a:r>
            <a:r>
              <a:rPr sz="3472" spc="-190" baseline="-2178" dirty="0">
                <a:latin typeface="Symbol"/>
                <a:cs typeface="Symbol"/>
              </a:rPr>
              <a:t></a:t>
            </a:r>
            <a:r>
              <a:rPr sz="3472" spc="-292" baseline="-2178" dirty="0">
                <a:latin typeface="Times New Roman"/>
                <a:cs typeface="Times New Roman"/>
              </a:rPr>
              <a:t> </a:t>
            </a:r>
            <a:r>
              <a:rPr sz="1861" spc="9" dirty="0">
                <a:latin typeface="Symbol"/>
                <a:cs typeface="Symbol"/>
              </a:rPr>
              <a:t></a:t>
            </a:r>
            <a:r>
              <a:rPr sz="1861" dirty="0">
                <a:latin typeface="Times New Roman"/>
                <a:cs typeface="Times New Roman"/>
              </a:rPr>
              <a:t> </a:t>
            </a:r>
            <a:r>
              <a:rPr sz="1861" spc="-163" dirty="0">
                <a:latin typeface="Times New Roman"/>
                <a:cs typeface="Times New Roman"/>
              </a:rPr>
              <a:t> </a:t>
            </a:r>
            <a:r>
              <a:rPr sz="1861" i="1" spc="5" dirty="0">
                <a:latin typeface="Times New Roman"/>
                <a:cs typeface="Times New Roman"/>
              </a:rPr>
              <a:t>f</a:t>
            </a:r>
            <a:r>
              <a:rPr sz="1861" i="1" spc="123" dirty="0">
                <a:latin typeface="Times New Roman"/>
                <a:cs typeface="Times New Roman"/>
              </a:rPr>
              <a:t> </a:t>
            </a:r>
            <a:r>
              <a:rPr sz="3472" spc="-27" baseline="-2178" dirty="0">
                <a:latin typeface="Symbol"/>
                <a:cs typeface="Symbol"/>
              </a:rPr>
              <a:t></a:t>
            </a:r>
            <a:r>
              <a:rPr sz="1861" spc="-50" dirty="0">
                <a:latin typeface="Times New Roman"/>
                <a:cs typeface="Times New Roman"/>
              </a:rPr>
              <a:t>2</a:t>
            </a:r>
            <a:r>
              <a:rPr sz="1861" i="1" spc="5" dirty="0">
                <a:latin typeface="Times New Roman"/>
                <a:cs typeface="Times New Roman"/>
              </a:rPr>
              <a:t>t</a:t>
            </a:r>
            <a:r>
              <a:rPr sz="1861" i="1" spc="-263" dirty="0">
                <a:latin typeface="Times New Roman"/>
                <a:cs typeface="Times New Roman"/>
              </a:rPr>
              <a:t> </a:t>
            </a:r>
            <a:r>
              <a:rPr sz="3472" spc="-190" baseline="-2178" dirty="0">
                <a:latin typeface="Symbol"/>
                <a:cs typeface="Symbol"/>
              </a:rPr>
              <a:t></a:t>
            </a:r>
            <a:endParaRPr sz="3472" baseline="-2178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84932" y="4861574"/>
            <a:ext cx="2437183" cy="1026033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>
              <a:spcBef>
                <a:spcPts val="103"/>
              </a:spcBef>
              <a:tabLst>
                <a:tab pos="1041997" algn="l"/>
              </a:tabLst>
            </a:pPr>
            <a:r>
              <a:rPr sz="2178" baseline="3472" dirty="0">
                <a:latin typeface="Arial MT"/>
                <a:cs typeface="Arial MT"/>
              </a:rPr>
              <a:t>expansion	</a:t>
            </a:r>
            <a:r>
              <a:rPr sz="2927" spc="-74" baseline="2583" dirty="0">
                <a:latin typeface="Symbol"/>
                <a:cs typeface="Symbol"/>
              </a:rPr>
              <a:t></a:t>
            </a:r>
            <a:r>
              <a:rPr sz="2927" spc="-279" baseline="2583" dirty="0">
                <a:latin typeface="Times New Roman"/>
                <a:cs typeface="Times New Roman"/>
              </a:rPr>
              <a:t> </a:t>
            </a:r>
            <a:r>
              <a:rPr sz="2314" spc="-73" dirty="0">
                <a:latin typeface="Symbol"/>
                <a:cs typeface="Symbol"/>
              </a:rPr>
              <a:t></a:t>
            </a:r>
            <a:r>
              <a:rPr sz="2791" i="1" baseline="2710" dirty="0">
                <a:latin typeface="Times New Roman"/>
                <a:cs typeface="Times New Roman"/>
              </a:rPr>
              <a:t>t</a:t>
            </a:r>
            <a:r>
              <a:rPr sz="2791" i="1" spc="-388" baseline="2710" dirty="0">
                <a:latin typeface="Times New Roman"/>
                <a:cs typeface="Times New Roman"/>
              </a:rPr>
              <a:t> </a:t>
            </a:r>
            <a:r>
              <a:rPr sz="2314" spc="-127" dirty="0">
                <a:latin typeface="Symbol"/>
                <a:cs typeface="Symbol"/>
              </a:rPr>
              <a:t></a:t>
            </a:r>
            <a:r>
              <a:rPr sz="2314" spc="-185" dirty="0">
                <a:latin typeface="Times New Roman"/>
                <a:cs typeface="Times New Roman"/>
              </a:rPr>
              <a:t> </a:t>
            </a:r>
            <a:r>
              <a:rPr sz="2791" spc="6" baseline="2710" dirty="0">
                <a:latin typeface="Symbol"/>
                <a:cs typeface="Symbol"/>
              </a:rPr>
              <a:t></a:t>
            </a:r>
            <a:r>
              <a:rPr sz="2791" baseline="2710" dirty="0">
                <a:latin typeface="Times New Roman"/>
                <a:cs typeface="Times New Roman"/>
              </a:rPr>
              <a:t> </a:t>
            </a:r>
            <a:r>
              <a:rPr sz="2791" spc="-231" baseline="2710" dirty="0">
                <a:latin typeface="Times New Roman"/>
                <a:cs typeface="Times New Roman"/>
              </a:rPr>
              <a:t> </a:t>
            </a:r>
            <a:r>
              <a:rPr sz="2791" i="1" baseline="2710" dirty="0">
                <a:latin typeface="Times New Roman"/>
                <a:cs typeface="Times New Roman"/>
              </a:rPr>
              <a:t>f</a:t>
            </a:r>
            <a:r>
              <a:rPr sz="2791" i="1" spc="190" baseline="2710" dirty="0">
                <a:latin typeface="Times New Roman"/>
                <a:cs typeface="Times New Roman"/>
              </a:rPr>
              <a:t> </a:t>
            </a:r>
            <a:r>
              <a:rPr sz="2314" spc="-73" dirty="0">
                <a:latin typeface="Symbol"/>
                <a:cs typeface="Symbol"/>
              </a:rPr>
              <a:t></a:t>
            </a:r>
            <a:r>
              <a:rPr sz="2791" i="1" baseline="2710" dirty="0">
                <a:latin typeface="Times New Roman"/>
                <a:cs typeface="Times New Roman"/>
              </a:rPr>
              <a:t>t</a:t>
            </a:r>
            <a:r>
              <a:rPr sz="2791" i="1" spc="-142" baseline="2710" dirty="0">
                <a:latin typeface="Times New Roman"/>
                <a:cs typeface="Times New Roman"/>
              </a:rPr>
              <a:t> </a:t>
            </a:r>
            <a:r>
              <a:rPr sz="2791" baseline="2710" dirty="0">
                <a:latin typeface="Times New Roman"/>
                <a:cs typeface="Times New Roman"/>
              </a:rPr>
              <a:t>/</a:t>
            </a:r>
            <a:r>
              <a:rPr sz="2791" spc="-238" baseline="2710" dirty="0">
                <a:latin typeface="Times New Roman"/>
                <a:cs typeface="Times New Roman"/>
              </a:rPr>
              <a:t> </a:t>
            </a:r>
            <a:r>
              <a:rPr sz="2791" spc="115" baseline="2710" dirty="0">
                <a:latin typeface="Times New Roman"/>
                <a:cs typeface="Times New Roman"/>
              </a:rPr>
              <a:t>2</a:t>
            </a:r>
            <a:r>
              <a:rPr sz="2314" spc="-127" dirty="0">
                <a:latin typeface="Symbol"/>
                <a:cs typeface="Symbol"/>
              </a:rPr>
              <a:t></a:t>
            </a:r>
            <a:endParaRPr sz="2314">
              <a:latin typeface="Symbol"/>
              <a:cs typeface="Symbol"/>
            </a:endParaRPr>
          </a:p>
          <a:p>
            <a:pPr>
              <a:spcBef>
                <a:spcPts val="14"/>
              </a:spcBef>
            </a:pPr>
            <a:endParaRPr sz="2814">
              <a:latin typeface="Symbol"/>
              <a:cs typeface="Symbol"/>
            </a:endParaRPr>
          </a:p>
          <a:p>
            <a:pPr marR="744612" algn="ctr">
              <a:spcBef>
                <a:spcPts val="5"/>
              </a:spcBef>
            </a:pPr>
            <a:r>
              <a:rPr sz="1452" dirty="0">
                <a:latin typeface="Arial MT"/>
                <a:cs typeface="Arial MT"/>
              </a:rPr>
              <a:t>t</a:t>
            </a:r>
            <a:endParaRPr sz="1452">
              <a:latin typeface="Arial MT"/>
              <a:cs typeface="Arial MT"/>
            </a:endParaRPr>
          </a:p>
        </p:txBody>
      </p:sp>
    </p:spTree>
  </p:cSld>
  <p:clrMapOvr>
    <a:masterClrMapping/>
  </p:clrMapOvr>
  <p:transition spd="med"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41641" y="1760212"/>
            <a:ext cx="2422199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Scaling:</a:t>
            </a:r>
            <a:r>
              <a:rPr sz="1634" spc="-32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generalization</a:t>
            </a:r>
            <a:endParaRPr sz="1634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1725" y="389010"/>
            <a:ext cx="9253666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signal operations: shifting, scaling, inversion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62791" y="2174966"/>
            <a:ext cx="1266137" cy="707712"/>
          </a:xfrm>
          <a:prstGeom prst="rect">
            <a:avLst/>
          </a:prstGeom>
        </p:spPr>
        <p:txBody>
          <a:bodyPr vert="horz" wrap="square" lIns="0" tIns="40341" rIns="0" bIns="0" rtlCol="0">
            <a:spAutoFit/>
          </a:bodyPr>
          <a:lstStyle/>
          <a:p>
            <a:pPr marL="29392">
              <a:spcBef>
                <a:spcPts val="318"/>
              </a:spcBef>
            </a:pPr>
            <a:r>
              <a:rPr sz="1815" i="1" dirty="0">
                <a:latin typeface="Times New Roman"/>
                <a:cs typeface="Times New Roman"/>
              </a:rPr>
              <a:t>a</a:t>
            </a:r>
            <a:r>
              <a:rPr sz="1815" i="1" spc="32" dirty="0">
                <a:latin typeface="Times New Roman"/>
                <a:cs typeface="Times New Roman"/>
              </a:rPr>
              <a:t> </a:t>
            </a:r>
            <a:r>
              <a:rPr sz="1815" dirty="0">
                <a:latin typeface="Symbol"/>
                <a:cs typeface="Symbol"/>
              </a:rPr>
              <a:t></a:t>
            </a:r>
            <a:r>
              <a:rPr sz="1815" spc="-195" dirty="0">
                <a:latin typeface="Times New Roman"/>
                <a:cs typeface="Times New Roman"/>
              </a:rPr>
              <a:t> </a:t>
            </a:r>
            <a:r>
              <a:rPr sz="1815" dirty="0">
                <a:latin typeface="Times New Roman"/>
                <a:cs typeface="Times New Roman"/>
              </a:rPr>
              <a:t>1</a:t>
            </a:r>
            <a:endParaRPr sz="1815">
              <a:latin typeface="Times New Roman"/>
              <a:cs typeface="Times New Roman"/>
            </a:endParaRPr>
          </a:p>
          <a:p>
            <a:pPr marL="11527">
              <a:spcBef>
                <a:spcPts val="281"/>
              </a:spcBef>
            </a:pPr>
            <a:r>
              <a:rPr sz="2859" spc="-81" baseline="2645" dirty="0">
                <a:latin typeface="Symbol"/>
                <a:cs typeface="Symbol"/>
              </a:rPr>
              <a:t></a:t>
            </a:r>
            <a:r>
              <a:rPr sz="2859" spc="-231" baseline="2645" dirty="0">
                <a:latin typeface="Times New Roman"/>
                <a:cs typeface="Times New Roman"/>
              </a:rPr>
              <a:t> </a:t>
            </a:r>
            <a:r>
              <a:rPr sz="2269" spc="-59" dirty="0">
                <a:latin typeface="Symbol"/>
                <a:cs typeface="Symbol"/>
              </a:rPr>
              <a:t></a:t>
            </a:r>
            <a:r>
              <a:rPr sz="2723" i="1" baseline="2777" dirty="0">
                <a:latin typeface="Times New Roman"/>
                <a:cs typeface="Times New Roman"/>
              </a:rPr>
              <a:t>t</a:t>
            </a:r>
            <a:r>
              <a:rPr sz="2723" i="1" spc="-360" baseline="2777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r>
              <a:rPr sz="2269" spc="-163" dirty="0">
                <a:latin typeface="Times New Roman"/>
                <a:cs typeface="Times New Roman"/>
              </a:rPr>
              <a:t> </a:t>
            </a:r>
            <a:r>
              <a:rPr sz="2723" baseline="2777" dirty="0">
                <a:latin typeface="Symbol"/>
                <a:cs typeface="Symbol"/>
              </a:rPr>
              <a:t></a:t>
            </a:r>
            <a:r>
              <a:rPr sz="2723" baseline="2777" dirty="0">
                <a:latin typeface="Times New Roman"/>
                <a:cs typeface="Times New Roman"/>
              </a:rPr>
              <a:t> </a:t>
            </a:r>
            <a:r>
              <a:rPr sz="2723" spc="-170" baseline="2777" dirty="0">
                <a:latin typeface="Times New Roman"/>
                <a:cs typeface="Times New Roman"/>
              </a:rPr>
              <a:t> </a:t>
            </a:r>
            <a:r>
              <a:rPr sz="2723" i="1" baseline="2777" dirty="0">
                <a:latin typeface="Times New Roman"/>
                <a:cs typeface="Times New Roman"/>
              </a:rPr>
              <a:t>f</a:t>
            </a:r>
            <a:r>
              <a:rPr sz="2723" i="1" spc="224" baseline="2777" dirty="0">
                <a:latin typeface="Times New Roman"/>
                <a:cs typeface="Times New Roman"/>
              </a:rPr>
              <a:t> </a:t>
            </a:r>
            <a:r>
              <a:rPr sz="2269" spc="-5" dirty="0">
                <a:latin typeface="Symbol"/>
                <a:cs typeface="Symbol"/>
              </a:rPr>
              <a:t></a:t>
            </a:r>
            <a:r>
              <a:rPr sz="2723" i="1" baseline="2777" dirty="0">
                <a:latin typeface="Times New Roman"/>
                <a:cs typeface="Times New Roman"/>
              </a:rPr>
              <a:t>at</a:t>
            </a:r>
            <a:r>
              <a:rPr sz="2723" i="1" spc="-354" baseline="2777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endParaRPr sz="2269"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54722" y="2562061"/>
            <a:ext cx="2180729" cy="291527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  <a:tabLst>
                <a:tab pos="354440" algn="l"/>
              </a:tabLst>
            </a:pPr>
            <a:r>
              <a:rPr sz="1815" dirty="0">
                <a:latin typeface="Symbol"/>
                <a:cs typeface="Symbol"/>
              </a:rPr>
              <a:t></a:t>
            </a:r>
            <a:r>
              <a:rPr sz="1815" dirty="0">
                <a:latin typeface="Times New Roman"/>
                <a:cs typeface="Times New Roman"/>
              </a:rPr>
              <a:t>	</a:t>
            </a:r>
            <a:r>
              <a:rPr sz="1815" spc="-9" dirty="0">
                <a:latin typeface="Times New Roman"/>
                <a:cs typeface="Times New Roman"/>
              </a:rPr>
              <a:t>compressed</a:t>
            </a:r>
            <a:r>
              <a:rPr sz="1815" spc="-41" dirty="0">
                <a:latin typeface="Times New Roman"/>
                <a:cs typeface="Times New Roman"/>
              </a:rPr>
              <a:t> </a:t>
            </a:r>
            <a:r>
              <a:rPr sz="1815" spc="-9" dirty="0">
                <a:latin typeface="Times New Roman"/>
                <a:cs typeface="Times New Roman"/>
              </a:rPr>
              <a:t>version</a:t>
            </a:r>
            <a:endParaRPr sz="1815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9739" y="3037039"/>
            <a:ext cx="4397765" cy="36083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4580">
              <a:spcBef>
                <a:spcPts val="91"/>
              </a:spcBef>
              <a:tabLst>
                <a:tab pos="1669040" algn="l"/>
              </a:tabLst>
            </a:pPr>
            <a:r>
              <a:rPr sz="2859" spc="-81" baseline="2645" dirty="0">
                <a:latin typeface="Symbol"/>
                <a:cs typeface="Symbol"/>
              </a:rPr>
              <a:t></a:t>
            </a:r>
            <a:r>
              <a:rPr sz="2859" spc="-231" baseline="2645" dirty="0">
                <a:latin typeface="Times New Roman"/>
                <a:cs typeface="Times New Roman"/>
              </a:rPr>
              <a:t> </a:t>
            </a:r>
            <a:r>
              <a:rPr sz="2269" spc="-32" dirty="0">
                <a:latin typeface="Symbol"/>
                <a:cs typeface="Symbol"/>
              </a:rPr>
              <a:t></a:t>
            </a:r>
            <a:r>
              <a:rPr sz="2723" i="1" spc="-47" baseline="2777" dirty="0">
                <a:latin typeface="Times New Roman"/>
                <a:cs typeface="Times New Roman"/>
              </a:rPr>
              <a:t>t</a:t>
            </a:r>
            <a:r>
              <a:rPr sz="2723" i="1" spc="-360" baseline="2777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r>
              <a:rPr sz="2269" spc="-163" dirty="0">
                <a:latin typeface="Times New Roman"/>
                <a:cs typeface="Times New Roman"/>
              </a:rPr>
              <a:t> </a:t>
            </a:r>
            <a:r>
              <a:rPr sz="2723" baseline="2777" dirty="0">
                <a:latin typeface="Symbol"/>
                <a:cs typeface="Symbol"/>
              </a:rPr>
              <a:t></a:t>
            </a:r>
            <a:r>
              <a:rPr sz="2723" spc="516" baseline="2777" dirty="0">
                <a:latin typeface="Times New Roman"/>
                <a:cs typeface="Times New Roman"/>
              </a:rPr>
              <a:t> </a:t>
            </a:r>
            <a:r>
              <a:rPr sz="2723" i="1" baseline="2777" dirty="0">
                <a:latin typeface="Times New Roman"/>
                <a:cs typeface="Times New Roman"/>
              </a:rPr>
              <a:t>f</a:t>
            </a:r>
            <a:r>
              <a:rPr sz="2723" i="1" spc="218" baseline="2777" dirty="0">
                <a:latin typeface="Times New Roman"/>
                <a:cs typeface="Times New Roman"/>
              </a:rPr>
              <a:t> </a:t>
            </a:r>
            <a:r>
              <a:rPr sz="2723" spc="-524" baseline="31944" dirty="0">
                <a:latin typeface="Symbol"/>
                <a:cs typeface="Symbol"/>
              </a:rPr>
              <a:t></a:t>
            </a:r>
            <a:r>
              <a:rPr sz="2723" spc="47" baseline="31944" dirty="0">
                <a:latin typeface="Times New Roman"/>
                <a:cs typeface="Times New Roman"/>
              </a:rPr>
              <a:t> </a:t>
            </a:r>
            <a:r>
              <a:rPr sz="2723" i="1" u="sng" baseline="375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2723" i="1" spc="204" baseline="37500" dirty="0">
                <a:latin typeface="Times New Roman"/>
                <a:cs typeface="Times New Roman"/>
              </a:rPr>
              <a:t> </a:t>
            </a:r>
            <a:r>
              <a:rPr sz="2723" baseline="31944" dirty="0">
                <a:latin typeface="Symbol"/>
                <a:cs typeface="Symbol"/>
              </a:rPr>
              <a:t></a:t>
            </a:r>
            <a:r>
              <a:rPr sz="2723" spc="-54" baseline="31944" dirty="0">
                <a:latin typeface="Times New Roman"/>
                <a:cs typeface="Times New Roman"/>
              </a:rPr>
              <a:t> </a:t>
            </a:r>
            <a:r>
              <a:rPr sz="2723" baseline="2777" dirty="0">
                <a:latin typeface="Symbol"/>
                <a:cs typeface="Symbol"/>
              </a:rPr>
              <a:t></a:t>
            </a:r>
            <a:r>
              <a:rPr sz="2723" baseline="2777" dirty="0">
                <a:latin typeface="Times New Roman"/>
                <a:cs typeface="Times New Roman"/>
              </a:rPr>
              <a:t>	</a:t>
            </a:r>
            <a:r>
              <a:rPr sz="2723" spc="-14" baseline="2777" dirty="0">
                <a:latin typeface="Times New Roman"/>
                <a:cs typeface="Times New Roman"/>
              </a:rPr>
              <a:t>dilated </a:t>
            </a:r>
            <a:r>
              <a:rPr sz="2723" spc="-6" baseline="2777" dirty="0">
                <a:latin typeface="Times New Roman"/>
                <a:cs typeface="Times New Roman"/>
              </a:rPr>
              <a:t>(or</a:t>
            </a:r>
            <a:r>
              <a:rPr sz="2723" spc="-27" baseline="2777" dirty="0">
                <a:latin typeface="Times New Roman"/>
                <a:cs typeface="Times New Roman"/>
              </a:rPr>
              <a:t> </a:t>
            </a:r>
            <a:r>
              <a:rPr sz="2723" spc="-6" baseline="2777" dirty="0">
                <a:latin typeface="Times New Roman"/>
                <a:cs typeface="Times New Roman"/>
              </a:rPr>
              <a:t>expanded)</a:t>
            </a:r>
            <a:r>
              <a:rPr sz="2723" spc="-27" baseline="2777" dirty="0">
                <a:latin typeface="Times New Roman"/>
                <a:cs typeface="Times New Roman"/>
              </a:rPr>
              <a:t> </a:t>
            </a:r>
            <a:r>
              <a:rPr sz="2723" spc="-14" baseline="2777" dirty="0">
                <a:latin typeface="Times New Roman"/>
                <a:cs typeface="Times New Roman"/>
              </a:rPr>
              <a:t>version</a:t>
            </a:r>
            <a:endParaRPr sz="2723" baseline="2777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00237" y="3134845"/>
            <a:ext cx="447210" cy="291592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34580">
              <a:spcBef>
                <a:spcPts val="95"/>
              </a:spcBef>
            </a:pPr>
            <a:r>
              <a:rPr sz="1815" spc="-549" dirty="0">
                <a:latin typeface="Symbol"/>
                <a:cs typeface="Symbol"/>
              </a:rPr>
              <a:t></a:t>
            </a:r>
            <a:r>
              <a:rPr sz="1815" spc="-113" dirty="0">
                <a:latin typeface="Times New Roman"/>
                <a:cs typeface="Times New Roman"/>
              </a:rPr>
              <a:t> </a:t>
            </a:r>
            <a:r>
              <a:rPr sz="2723" i="1" baseline="-30555" dirty="0">
                <a:latin typeface="Times New Roman"/>
                <a:cs typeface="Times New Roman"/>
              </a:rPr>
              <a:t>a</a:t>
            </a:r>
            <a:r>
              <a:rPr sz="2723" i="1" spc="-190" baseline="-30555" dirty="0">
                <a:latin typeface="Times New Roman"/>
                <a:cs typeface="Times New Roman"/>
              </a:rPr>
              <a:t> </a:t>
            </a:r>
            <a:r>
              <a:rPr sz="1815" spc="-549" dirty="0">
                <a:latin typeface="Symbol"/>
                <a:cs typeface="Symbol"/>
              </a:rPr>
              <a:t></a:t>
            </a:r>
            <a:endParaRPr sz="1815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80819" y="3247342"/>
            <a:ext cx="1766944" cy="642478"/>
          </a:xfrm>
          <a:prstGeom prst="rect">
            <a:avLst/>
          </a:prstGeom>
        </p:spPr>
        <p:txBody>
          <a:bodyPr vert="horz" wrap="square" lIns="0" tIns="44952" rIns="0" bIns="0" rtlCol="0">
            <a:spAutoFit/>
          </a:bodyPr>
          <a:lstStyle/>
          <a:p>
            <a:pPr marL="853539">
              <a:spcBef>
                <a:spcPts val="354"/>
              </a:spcBef>
              <a:tabLst>
                <a:tab pos="1142854" algn="l"/>
              </a:tabLst>
            </a:pPr>
            <a:r>
              <a:rPr sz="1815" dirty="0">
                <a:latin typeface="Symbol"/>
                <a:cs typeface="Symbol"/>
              </a:rPr>
              <a:t></a:t>
            </a:r>
            <a:r>
              <a:rPr sz="1815" dirty="0">
                <a:latin typeface="Times New Roman"/>
                <a:cs typeface="Times New Roman"/>
              </a:rPr>
              <a:t>	</a:t>
            </a:r>
            <a:r>
              <a:rPr sz="1815" dirty="0">
                <a:latin typeface="Symbol"/>
                <a:cs typeface="Symbol"/>
              </a:rPr>
              <a:t></a:t>
            </a:r>
            <a:endParaRPr sz="1815">
              <a:latin typeface="Symbol"/>
              <a:cs typeface="Symbol"/>
            </a:endParaRPr>
          </a:p>
          <a:p>
            <a:pPr marL="11527">
              <a:spcBef>
                <a:spcPts val="268"/>
              </a:spcBef>
            </a:pPr>
            <a:r>
              <a:rPr sz="1815" spc="-5" dirty="0">
                <a:latin typeface="Times New Roman"/>
                <a:cs typeface="Times New Roman"/>
              </a:rPr>
              <a:t>Vi</a:t>
            </a:r>
            <a:r>
              <a:rPr sz="1815" spc="-14" dirty="0">
                <a:latin typeface="Times New Roman"/>
                <a:cs typeface="Times New Roman"/>
              </a:rPr>
              <a:t>ce</a:t>
            </a:r>
            <a:r>
              <a:rPr sz="1815" spc="-27" dirty="0">
                <a:latin typeface="Times New Roman"/>
                <a:cs typeface="Times New Roman"/>
              </a:rPr>
              <a:t>v</a:t>
            </a:r>
            <a:r>
              <a:rPr sz="1815" spc="-14" dirty="0">
                <a:latin typeface="Times New Roman"/>
                <a:cs typeface="Times New Roman"/>
              </a:rPr>
              <a:t>e</a:t>
            </a:r>
            <a:r>
              <a:rPr sz="1815" spc="-9" dirty="0">
                <a:latin typeface="Times New Roman"/>
                <a:cs typeface="Times New Roman"/>
              </a:rPr>
              <a:t>r</a:t>
            </a:r>
            <a:r>
              <a:rPr sz="1815" spc="-5" dirty="0">
                <a:latin typeface="Times New Roman"/>
                <a:cs typeface="Times New Roman"/>
              </a:rPr>
              <a:t>s</a:t>
            </a:r>
            <a:r>
              <a:rPr sz="1815" dirty="0">
                <a:latin typeface="Times New Roman"/>
                <a:cs typeface="Times New Roman"/>
              </a:rPr>
              <a:t>a</a:t>
            </a:r>
            <a:r>
              <a:rPr sz="1815" spc="-9" dirty="0">
                <a:latin typeface="Times New Roman"/>
                <a:cs typeface="Times New Roman"/>
              </a:rPr>
              <a:t> f</a:t>
            </a:r>
            <a:r>
              <a:rPr sz="1815" dirty="0">
                <a:latin typeface="Times New Roman"/>
                <a:cs typeface="Times New Roman"/>
              </a:rPr>
              <a:t>or</a:t>
            </a:r>
            <a:r>
              <a:rPr sz="1815" spc="-5" dirty="0">
                <a:latin typeface="Times New Roman"/>
                <a:cs typeface="Times New Roman"/>
              </a:rPr>
              <a:t> </a:t>
            </a:r>
            <a:r>
              <a:rPr sz="1815" i="1" dirty="0">
                <a:latin typeface="Times New Roman"/>
                <a:cs typeface="Times New Roman"/>
              </a:rPr>
              <a:t>a</a:t>
            </a:r>
            <a:r>
              <a:rPr sz="1815" i="1" spc="5" dirty="0">
                <a:latin typeface="Times New Roman"/>
                <a:cs typeface="Times New Roman"/>
              </a:rPr>
              <a:t> </a:t>
            </a:r>
            <a:r>
              <a:rPr sz="1815" dirty="0">
                <a:latin typeface="Symbol"/>
                <a:cs typeface="Symbol"/>
              </a:rPr>
              <a:t></a:t>
            </a:r>
            <a:r>
              <a:rPr sz="1815" spc="-200" dirty="0">
                <a:latin typeface="Times New Roman"/>
                <a:cs typeface="Times New Roman"/>
              </a:rPr>
              <a:t> </a:t>
            </a:r>
            <a:r>
              <a:rPr sz="1815" dirty="0">
                <a:latin typeface="Times New Roman"/>
                <a:cs typeface="Times New Roman"/>
              </a:rPr>
              <a:t>1</a:t>
            </a:r>
            <a:endParaRPr sz="1815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1733" y="4082999"/>
            <a:ext cx="6444575" cy="1803826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832" y="387199"/>
            <a:ext cx="8644066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signal operations: shifting, scaling, inversion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630955" y="2709958"/>
            <a:ext cx="3071692" cy="1241932"/>
            <a:chOff x="1528733" y="2985972"/>
            <a:chExt cx="3384550" cy="1368425"/>
          </a:xfrm>
        </p:grpSpPr>
        <p:sp>
          <p:nvSpPr>
            <p:cNvPr id="4" name="object 4"/>
            <p:cNvSpPr/>
            <p:nvPr/>
          </p:nvSpPr>
          <p:spPr>
            <a:xfrm>
              <a:off x="1528733" y="4138498"/>
              <a:ext cx="3359150" cy="0"/>
            </a:xfrm>
            <a:custGeom>
              <a:avLst/>
              <a:gdLst/>
              <a:ahLst/>
              <a:cxnLst/>
              <a:rect l="l" t="t" r="r" b="b"/>
              <a:pathLst>
                <a:path w="3359150">
                  <a:moveTo>
                    <a:pt x="0" y="0"/>
                  </a:moveTo>
                  <a:lnTo>
                    <a:pt x="3359149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5" name="object 5"/>
            <p:cNvSpPr/>
            <p:nvPr/>
          </p:nvSpPr>
          <p:spPr>
            <a:xfrm>
              <a:off x="4837083" y="410039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6" name="object 6"/>
            <p:cNvSpPr/>
            <p:nvPr/>
          </p:nvSpPr>
          <p:spPr>
            <a:xfrm>
              <a:off x="2536795" y="3011373"/>
              <a:ext cx="0" cy="1343025"/>
            </a:xfrm>
            <a:custGeom>
              <a:avLst/>
              <a:gdLst/>
              <a:ahLst/>
              <a:cxnLst/>
              <a:rect l="l" t="t" r="r" b="b"/>
              <a:pathLst>
                <a:path h="1343025">
                  <a:moveTo>
                    <a:pt x="0" y="1343024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7" name="object 7"/>
            <p:cNvSpPr/>
            <p:nvPr/>
          </p:nvSpPr>
          <p:spPr>
            <a:xfrm>
              <a:off x="2498695" y="298597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8" name="object 8"/>
            <p:cNvSpPr/>
            <p:nvPr/>
          </p:nvSpPr>
          <p:spPr>
            <a:xfrm>
              <a:off x="2824133" y="3201873"/>
              <a:ext cx="1440180" cy="936625"/>
            </a:xfrm>
            <a:custGeom>
              <a:avLst/>
              <a:gdLst/>
              <a:ahLst/>
              <a:cxnLst/>
              <a:rect l="l" t="t" r="r" b="b"/>
              <a:pathLst>
                <a:path w="1440179" h="936625">
                  <a:moveTo>
                    <a:pt x="0" y="936624"/>
                  </a:moveTo>
                  <a:lnTo>
                    <a:pt x="1439862" y="0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9" name="object 9"/>
            <p:cNvSpPr/>
            <p:nvPr/>
          </p:nvSpPr>
          <p:spPr>
            <a:xfrm>
              <a:off x="4263995" y="3201873"/>
              <a:ext cx="360680" cy="936625"/>
            </a:xfrm>
            <a:custGeom>
              <a:avLst/>
              <a:gdLst/>
              <a:ahLst/>
              <a:cxnLst/>
              <a:rect l="l" t="t" r="r" b="b"/>
              <a:pathLst>
                <a:path w="360679" h="936625">
                  <a:moveTo>
                    <a:pt x="0" y="0"/>
                  </a:moveTo>
                  <a:lnTo>
                    <a:pt x="360362" y="936624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441640" y="1693063"/>
            <a:ext cx="5707700" cy="1166748"/>
          </a:xfrm>
          <a:prstGeom prst="rect">
            <a:avLst/>
          </a:prstGeom>
        </p:spPr>
        <p:txBody>
          <a:bodyPr vert="horz" wrap="square" lIns="0" tIns="78377" rIns="0" bIns="0" rtlCol="0">
            <a:spAutoFit/>
          </a:bodyPr>
          <a:lstStyle/>
          <a:p>
            <a:pPr marL="322743" indent="-311216">
              <a:spcBef>
                <a:spcPts val="617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(Time)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inversion: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mirror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image of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f(t)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about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the vertical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axis</a:t>
            </a:r>
            <a:endParaRPr sz="1634">
              <a:latin typeface="Arial MT"/>
              <a:cs typeface="Arial MT"/>
            </a:endParaRPr>
          </a:p>
          <a:p>
            <a:pPr marL="2739277">
              <a:spcBef>
                <a:spcPts val="771"/>
              </a:spcBef>
            </a:pPr>
            <a:r>
              <a:rPr sz="1951" spc="-50" dirty="0">
                <a:latin typeface="Symbol"/>
                <a:cs typeface="Symbol"/>
              </a:rPr>
              <a:t></a:t>
            </a:r>
            <a:r>
              <a:rPr sz="1951" spc="-185" dirty="0">
                <a:latin typeface="Times New Roman"/>
                <a:cs typeface="Times New Roman"/>
              </a:rPr>
              <a:t> </a:t>
            </a:r>
            <a:r>
              <a:rPr sz="3472" spc="-109" baseline="-2178" dirty="0">
                <a:latin typeface="Symbol"/>
                <a:cs typeface="Symbol"/>
              </a:rPr>
              <a:t></a:t>
            </a:r>
            <a:r>
              <a:rPr sz="1861" i="1" dirty="0">
                <a:latin typeface="Times New Roman"/>
                <a:cs typeface="Times New Roman"/>
              </a:rPr>
              <a:t>t</a:t>
            </a:r>
            <a:r>
              <a:rPr sz="1861" i="1" spc="-259" dirty="0">
                <a:latin typeface="Times New Roman"/>
                <a:cs typeface="Times New Roman"/>
              </a:rPr>
              <a:t> </a:t>
            </a:r>
            <a:r>
              <a:rPr sz="3472" spc="-190" baseline="-2178" dirty="0">
                <a:latin typeface="Symbol"/>
                <a:cs typeface="Symbol"/>
              </a:rPr>
              <a:t></a:t>
            </a:r>
            <a:r>
              <a:rPr sz="3472" spc="-279" baseline="-2178" dirty="0">
                <a:latin typeface="Times New Roman"/>
                <a:cs typeface="Times New Roman"/>
              </a:rPr>
              <a:t> </a:t>
            </a:r>
            <a:r>
              <a:rPr sz="1861" spc="5" dirty="0">
                <a:latin typeface="Symbol"/>
                <a:cs typeface="Symbol"/>
              </a:rPr>
              <a:t></a:t>
            </a:r>
            <a:r>
              <a:rPr sz="1861" dirty="0">
                <a:latin typeface="Times New Roman"/>
                <a:cs typeface="Times New Roman"/>
              </a:rPr>
              <a:t> </a:t>
            </a:r>
            <a:r>
              <a:rPr sz="1861" spc="-154" dirty="0">
                <a:latin typeface="Times New Roman"/>
                <a:cs typeface="Times New Roman"/>
              </a:rPr>
              <a:t> </a:t>
            </a:r>
            <a:r>
              <a:rPr sz="1861" i="1" dirty="0">
                <a:latin typeface="Times New Roman"/>
                <a:cs typeface="Times New Roman"/>
              </a:rPr>
              <a:t>f</a:t>
            </a:r>
            <a:r>
              <a:rPr sz="1861" i="1" spc="132" dirty="0">
                <a:latin typeface="Times New Roman"/>
                <a:cs typeface="Times New Roman"/>
              </a:rPr>
              <a:t> </a:t>
            </a:r>
            <a:r>
              <a:rPr sz="3472" spc="-20" baseline="-2178" dirty="0">
                <a:latin typeface="Symbol"/>
                <a:cs typeface="Symbol"/>
              </a:rPr>
              <a:t></a:t>
            </a:r>
            <a:r>
              <a:rPr sz="1861" spc="-23" dirty="0">
                <a:latin typeface="Symbol"/>
                <a:cs typeface="Symbol"/>
              </a:rPr>
              <a:t></a:t>
            </a:r>
            <a:r>
              <a:rPr sz="1861" i="1" dirty="0">
                <a:latin typeface="Times New Roman"/>
                <a:cs typeface="Times New Roman"/>
              </a:rPr>
              <a:t>t</a:t>
            </a:r>
            <a:r>
              <a:rPr sz="1861" i="1" spc="-259" dirty="0">
                <a:latin typeface="Times New Roman"/>
                <a:cs typeface="Times New Roman"/>
              </a:rPr>
              <a:t> </a:t>
            </a:r>
            <a:r>
              <a:rPr sz="3472" spc="-190" baseline="-2178" dirty="0">
                <a:latin typeface="Symbol"/>
                <a:cs typeface="Symbol"/>
              </a:rPr>
              <a:t></a:t>
            </a:r>
            <a:endParaRPr sz="3472" baseline="-2178">
              <a:latin typeface="Symbol"/>
              <a:cs typeface="Symbol"/>
            </a:endParaRPr>
          </a:p>
          <a:p>
            <a:pPr marL="793600">
              <a:spcBef>
                <a:spcPts val="1175"/>
              </a:spcBef>
            </a:pPr>
            <a:r>
              <a:rPr sz="1452" spc="-5" dirty="0">
                <a:latin typeface="Arial MT"/>
                <a:cs typeface="Arial MT"/>
              </a:rPr>
              <a:t>f(t)</a:t>
            </a:r>
            <a:endParaRPr sz="1452">
              <a:latin typeface="Arial MT"/>
              <a:cs typeface="Arial M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66122" y="4147834"/>
            <a:ext cx="3397303" cy="1241932"/>
            <a:chOff x="1457297" y="4570298"/>
            <a:chExt cx="3743325" cy="1368425"/>
          </a:xfrm>
        </p:grpSpPr>
        <p:sp>
          <p:nvSpPr>
            <p:cNvPr id="12" name="object 12"/>
            <p:cNvSpPr/>
            <p:nvPr/>
          </p:nvSpPr>
          <p:spPr>
            <a:xfrm>
              <a:off x="1457297" y="5722823"/>
              <a:ext cx="3717925" cy="0"/>
            </a:xfrm>
            <a:custGeom>
              <a:avLst/>
              <a:gdLst/>
              <a:ahLst/>
              <a:cxnLst/>
              <a:rect l="l" t="t" r="r" b="b"/>
              <a:pathLst>
                <a:path w="3717925">
                  <a:moveTo>
                    <a:pt x="0" y="0"/>
                  </a:moveTo>
                  <a:lnTo>
                    <a:pt x="3717924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" name="object 13"/>
            <p:cNvSpPr/>
            <p:nvPr/>
          </p:nvSpPr>
          <p:spPr>
            <a:xfrm>
              <a:off x="5124420" y="5684723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14"/>
            <p:cNvSpPr/>
            <p:nvPr/>
          </p:nvSpPr>
          <p:spPr>
            <a:xfrm>
              <a:off x="4768820" y="4595698"/>
              <a:ext cx="0" cy="1343025"/>
            </a:xfrm>
            <a:custGeom>
              <a:avLst/>
              <a:gdLst/>
              <a:ahLst/>
              <a:cxnLst/>
              <a:rect l="l" t="t" r="r" b="b"/>
              <a:pathLst>
                <a:path h="1343025">
                  <a:moveTo>
                    <a:pt x="0" y="1343024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5" name="object 15"/>
            <p:cNvSpPr/>
            <p:nvPr/>
          </p:nvSpPr>
          <p:spPr>
            <a:xfrm>
              <a:off x="4730720" y="457029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6" name="object 16"/>
            <p:cNvSpPr/>
            <p:nvPr/>
          </p:nvSpPr>
          <p:spPr>
            <a:xfrm>
              <a:off x="2968596" y="4786198"/>
              <a:ext cx="1440180" cy="936625"/>
            </a:xfrm>
            <a:custGeom>
              <a:avLst/>
              <a:gdLst/>
              <a:ahLst/>
              <a:cxnLst/>
              <a:rect l="l" t="t" r="r" b="b"/>
              <a:pathLst>
                <a:path w="1440179" h="936625">
                  <a:moveTo>
                    <a:pt x="1439862" y="936624"/>
                  </a:moveTo>
                  <a:lnTo>
                    <a:pt x="0" y="0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7" name="object 17"/>
            <p:cNvSpPr/>
            <p:nvPr/>
          </p:nvSpPr>
          <p:spPr>
            <a:xfrm>
              <a:off x="2608234" y="4786196"/>
              <a:ext cx="360680" cy="936625"/>
            </a:xfrm>
            <a:custGeom>
              <a:avLst/>
              <a:gdLst/>
              <a:ahLst/>
              <a:cxnLst/>
              <a:rect l="l" t="t" r="r" b="b"/>
              <a:pathLst>
                <a:path w="360680" h="936625">
                  <a:moveTo>
                    <a:pt x="360362" y="0"/>
                  </a:moveTo>
                  <a:lnTo>
                    <a:pt x="0" y="936624"/>
                  </a:lnTo>
                </a:path>
              </a:pathLst>
            </a:custGeom>
            <a:ln w="6349">
              <a:solidFill>
                <a:srgbClr val="FF4C00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190601" y="4177802"/>
            <a:ext cx="310051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5" dirty="0">
                <a:latin typeface="Arial MT"/>
                <a:cs typeface="Arial MT"/>
              </a:rPr>
              <a:t>f</a:t>
            </a:r>
            <a:r>
              <a:rPr sz="1452" dirty="0">
                <a:latin typeface="Arial MT"/>
                <a:cs typeface="Arial MT"/>
              </a:rPr>
              <a:t>(-</a:t>
            </a:r>
            <a:r>
              <a:rPr sz="1452" spc="-5" dirty="0">
                <a:latin typeface="Arial MT"/>
                <a:cs typeface="Arial MT"/>
              </a:rPr>
              <a:t>t</a:t>
            </a:r>
            <a:r>
              <a:rPr sz="1452" dirty="0">
                <a:latin typeface="Arial MT"/>
                <a:cs typeface="Arial MT"/>
              </a:rPr>
              <a:t>)</a:t>
            </a:r>
            <a:endParaRPr sz="1452">
              <a:latin typeface="Arial MT"/>
              <a:cs typeface="Arial M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5309" y="3382682"/>
            <a:ext cx="3202800" cy="105197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3356519" y="3785916"/>
            <a:ext cx="125634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0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84969" y="5223791"/>
            <a:ext cx="125634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0</a:t>
            </a:r>
            <a:endParaRPr sz="1452">
              <a:latin typeface="Arial MT"/>
              <a:cs typeface="Arial MT"/>
            </a:endParaRPr>
          </a:p>
        </p:txBody>
      </p:sp>
    </p:spTree>
  </p:cSld>
  <p:clrMapOvr>
    <a:masterClrMapping/>
  </p:clrMapOvr>
  <p:transition spd="med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is a Signal Represented?</a:t>
            </a:r>
            <a:endParaRPr lang="en-US" altLang="zh-CN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4015E624-95F1-4226-9296-DBAE593F95D4}"/>
              </a:ext>
            </a:extLst>
          </p:cNvPr>
          <p:cNvSpPr txBox="1"/>
          <p:nvPr/>
        </p:nvSpPr>
        <p:spPr>
          <a:xfrm>
            <a:off x="639763" y="1109659"/>
            <a:ext cx="10138622" cy="286463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368300" indent="-342900">
              <a:lnSpc>
                <a:spcPct val="100000"/>
              </a:lnSpc>
              <a:spcBef>
                <a:spcPts val="1030"/>
              </a:spcBef>
              <a:buChar char="•"/>
              <a:tabLst>
                <a:tab pos="367665" algn="l"/>
                <a:tab pos="368300" algn="l"/>
              </a:tabLst>
            </a:pPr>
            <a:r>
              <a:rPr sz="2800" dirty="0">
                <a:solidFill>
                  <a:srgbClr val="3333FF"/>
                </a:solidFill>
                <a:latin typeface="Arial MT"/>
                <a:cs typeface="Arial MT"/>
              </a:rPr>
              <a:t>A</a:t>
            </a:r>
            <a:r>
              <a:rPr sz="2800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FF"/>
                </a:solidFill>
                <a:latin typeface="Arial MT"/>
                <a:cs typeface="Arial MT"/>
              </a:rPr>
              <a:t>signal</a:t>
            </a:r>
            <a:r>
              <a:rPr sz="2800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FF"/>
                </a:solidFill>
                <a:latin typeface="Arial MT"/>
                <a:cs typeface="Arial MT"/>
              </a:rPr>
              <a:t>is</a:t>
            </a:r>
            <a:r>
              <a:rPr sz="2800" spc="-1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FF"/>
                </a:solidFill>
                <a:latin typeface="Arial MT"/>
                <a:cs typeface="Arial MT"/>
              </a:rPr>
              <a:t>a</a:t>
            </a:r>
            <a:r>
              <a:rPr sz="2800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FF"/>
                </a:solidFill>
                <a:latin typeface="Arial MT"/>
                <a:cs typeface="Arial MT"/>
              </a:rPr>
              <a:t>set</a:t>
            </a:r>
            <a:r>
              <a:rPr sz="2800" spc="-1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33FF"/>
                </a:solidFill>
                <a:latin typeface="Arial MT"/>
                <a:cs typeface="Arial MT"/>
              </a:rPr>
              <a:t>of</a:t>
            </a:r>
            <a:r>
              <a:rPr sz="2800" spc="-10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3333FF"/>
                </a:solidFill>
                <a:latin typeface="Arial MT"/>
                <a:cs typeface="Arial MT"/>
              </a:rPr>
              <a:t>information </a:t>
            </a:r>
            <a:r>
              <a:rPr sz="2800" dirty="0">
                <a:solidFill>
                  <a:srgbClr val="3333FF"/>
                </a:solidFill>
                <a:latin typeface="Arial MT"/>
                <a:cs typeface="Arial MT"/>
              </a:rPr>
              <a:t>of</a:t>
            </a:r>
            <a:r>
              <a:rPr sz="2800" spc="-5" dirty="0">
                <a:solidFill>
                  <a:srgbClr val="3333FF"/>
                </a:solidFill>
                <a:latin typeface="Arial MT"/>
                <a:cs typeface="Arial MT"/>
              </a:rPr>
              <a:t> data</a:t>
            </a:r>
            <a:endParaRPr sz="2800" dirty="0">
              <a:latin typeface="Arial MT"/>
              <a:cs typeface="Arial MT"/>
            </a:endParaRPr>
          </a:p>
          <a:p>
            <a:pPr marL="761365" marR="17780" lvl="1" indent="-279400">
              <a:lnSpc>
                <a:spcPct val="104800"/>
              </a:lnSpc>
              <a:spcBef>
                <a:spcPts val="385"/>
              </a:spcBef>
              <a:buChar char="–"/>
              <a:tabLst>
                <a:tab pos="767715" algn="l"/>
                <a:tab pos="768350" algn="l"/>
              </a:tabLst>
            </a:pPr>
            <a:r>
              <a:rPr sz="2400" spc="-5" dirty="0">
                <a:latin typeface="Arial MT"/>
                <a:cs typeface="Arial MT"/>
              </a:rPr>
              <a:t>Both the </a:t>
            </a:r>
            <a:r>
              <a:rPr sz="2400" dirty="0">
                <a:latin typeface="Arial MT"/>
                <a:cs typeface="Arial MT"/>
              </a:rPr>
              <a:t>independent variable and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physical variable can be </a:t>
            </a:r>
            <a:r>
              <a:rPr sz="2400" spc="-5" dirty="0">
                <a:latin typeface="Arial MT"/>
                <a:cs typeface="Arial MT"/>
              </a:rPr>
              <a:t>either </a:t>
            </a:r>
            <a:r>
              <a:rPr sz="2400" dirty="0">
                <a:latin typeface="Arial MT"/>
                <a:cs typeface="Arial MT"/>
              </a:rPr>
              <a:t>scalars or </a:t>
            </a:r>
            <a:r>
              <a:rPr sz="2400" spc="-43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vectors</a:t>
            </a:r>
            <a:endParaRPr sz="2400" dirty="0">
              <a:latin typeface="Arial MT"/>
              <a:cs typeface="Arial MT"/>
            </a:endParaRPr>
          </a:p>
          <a:p>
            <a:pPr marL="1168400" lvl="2" indent="-228600">
              <a:lnSpc>
                <a:spcPct val="100000"/>
              </a:lnSpc>
              <a:spcBef>
                <a:spcPts val="535"/>
              </a:spcBef>
              <a:buFont typeface="Wingdings"/>
              <a:buChar char=""/>
              <a:tabLst>
                <a:tab pos="1167765" algn="l"/>
                <a:tab pos="1168400" algn="l"/>
              </a:tabLst>
            </a:pPr>
            <a:r>
              <a:rPr sz="2000" dirty="0">
                <a:latin typeface="Arial MT"/>
                <a:cs typeface="Arial MT"/>
              </a:rPr>
              <a:t>Independent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variable: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time </a:t>
            </a:r>
            <a:r>
              <a:rPr sz="2000" spc="-5" dirty="0">
                <a:latin typeface="Arial MT"/>
                <a:cs typeface="Arial MT"/>
              </a:rPr>
              <a:t>(t), </a:t>
            </a:r>
            <a:r>
              <a:rPr sz="2000" dirty="0">
                <a:latin typeface="Arial MT"/>
                <a:cs typeface="Arial MT"/>
              </a:rPr>
              <a:t>space (x,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x</a:t>
            </a:r>
            <a:r>
              <a:rPr sz="2000" dirty="0">
                <a:latin typeface="Arial MT"/>
                <a:cs typeface="Arial MT"/>
              </a:rPr>
              <a:t>=[x</a:t>
            </a:r>
            <a:r>
              <a:rPr baseline="-21604" dirty="0">
                <a:latin typeface="Arial MT"/>
                <a:cs typeface="Arial MT"/>
              </a:rPr>
              <a:t>1</a:t>
            </a:r>
            <a:r>
              <a:rPr sz="2000" dirty="0">
                <a:latin typeface="Arial MT"/>
                <a:cs typeface="Arial MT"/>
              </a:rPr>
              <a:t>,x</a:t>
            </a:r>
            <a:r>
              <a:rPr baseline="-21604" dirty="0">
                <a:latin typeface="Arial MT"/>
                <a:cs typeface="Arial MT"/>
              </a:rPr>
              <a:t>2</a:t>
            </a:r>
            <a:r>
              <a:rPr sz="2000" dirty="0">
                <a:latin typeface="Arial MT"/>
                <a:cs typeface="Arial MT"/>
              </a:rPr>
              <a:t>],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b="1" dirty="0">
                <a:latin typeface="Arial"/>
                <a:cs typeface="Arial"/>
              </a:rPr>
              <a:t>x</a:t>
            </a:r>
            <a:r>
              <a:rPr sz="2000" dirty="0">
                <a:latin typeface="Arial MT"/>
                <a:cs typeface="Arial MT"/>
              </a:rPr>
              <a:t>=[x</a:t>
            </a:r>
            <a:r>
              <a:rPr baseline="-21604" dirty="0">
                <a:latin typeface="Arial MT"/>
                <a:cs typeface="Arial MT"/>
              </a:rPr>
              <a:t>1</a:t>
            </a:r>
            <a:r>
              <a:rPr sz="2000" dirty="0">
                <a:latin typeface="Arial MT"/>
                <a:cs typeface="Arial MT"/>
              </a:rPr>
              <a:t>,x</a:t>
            </a:r>
            <a:r>
              <a:rPr baseline="-21604" dirty="0">
                <a:latin typeface="Arial MT"/>
                <a:cs typeface="Arial MT"/>
              </a:rPr>
              <a:t>2</a:t>
            </a:r>
            <a:r>
              <a:rPr sz="2000" dirty="0">
                <a:latin typeface="Arial MT"/>
                <a:cs typeface="Arial MT"/>
              </a:rPr>
              <a:t>,x</a:t>
            </a:r>
            <a:r>
              <a:rPr baseline="-21604" dirty="0">
                <a:latin typeface="Arial MT"/>
                <a:cs typeface="Arial MT"/>
              </a:rPr>
              <a:t>3</a:t>
            </a:r>
            <a:r>
              <a:rPr sz="2000" dirty="0">
                <a:latin typeface="Arial MT"/>
                <a:cs typeface="Arial MT"/>
              </a:rPr>
              <a:t>])</a:t>
            </a:r>
          </a:p>
          <a:p>
            <a:pPr marL="1168400" lvl="2" indent="-228600">
              <a:lnSpc>
                <a:spcPct val="100000"/>
              </a:lnSpc>
              <a:spcBef>
                <a:spcPts val="420"/>
              </a:spcBef>
              <a:buFont typeface="Wingdings"/>
              <a:buChar char=""/>
              <a:tabLst>
                <a:tab pos="1167765" algn="l"/>
                <a:tab pos="1168400" algn="l"/>
              </a:tabLst>
            </a:pPr>
            <a:r>
              <a:rPr sz="2000" dirty="0">
                <a:latin typeface="Arial MT"/>
                <a:cs typeface="Arial MT"/>
              </a:rPr>
              <a:t>Signal:</a:t>
            </a:r>
          </a:p>
          <a:p>
            <a:pPr marL="1168400" lvl="2" indent="-228600">
              <a:lnSpc>
                <a:spcPct val="100000"/>
              </a:lnSpc>
              <a:spcBef>
                <a:spcPts val="520"/>
              </a:spcBef>
              <a:buFont typeface="Wingdings"/>
              <a:buChar char=""/>
              <a:tabLst>
                <a:tab pos="1167765" algn="l"/>
                <a:tab pos="1168400" algn="l"/>
              </a:tabLst>
            </a:pPr>
            <a:r>
              <a:rPr sz="2000" spc="-5" dirty="0">
                <a:latin typeface="Arial MT"/>
                <a:cs typeface="Arial MT"/>
              </a:rPr>
              <a:t>Electrochardiography</a:t>
            </a:r>
            <a:r>
              <a:rPr sz="2000" dirty="0">
                <a:latin typeface="Arial MT"/>
                <a:cs typeface="Arial MT"/>
              </a:rPr>
              <a:t> signal </a:t>
            </a:r>
            <a:r>
              <a:rPr sz="2000" spc="-5" dirty="0">
                <a:latin typeface="Arial MT"/>
                <a:cs typeface="Arial MT"/>
              </a:rPr>
              <a:t>(EEG)</a:t>
            </a:r>
            <a:r>
              <a:rPr sz="2000" dirty="0">
                <a:latin typeface="Arial MT"/>
                <a:cs typeface="Arial MT"/>
              </a:rPr>
              <a:t> 1D,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voice 1D, music 1D</a:t>
            </a:r>
          </a:p>
          <a:p>
            <a:pPr marL="1168400" lvl="2" indent="-228600">
              <a:lnSpc>
                <a:spcPct val="100000"/>
              </a:lnSpc>
              <a:spcBef>
                <a:spcPts val="520"/>
              </a:spcBef>
              <a:buFont typeface="Wingdings"/>
              <a:buChar char=""/>
              <a:tabLst>
                <a:tab pos="1167765" algn="l"/>
                <a:tab pos="1168400" algn="l"/>
              </a:tabLst>
            </a:pPr>
            <a:r>
              <a:rPr sz="2000" dirty="0">
                <a:latin typeface="Arial MT"/>
                <a:cs typeface="Arial MT"/>
              </a:rPr>
              <a:t>Images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(2D),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video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sequences</a:t>
            </a:r>
            <a:r>
              <a:rPr sz="2000" spc="-5" dirty="0">
                <a:latin typeface="Arial MT"/>
                <a:cs typeface="Arial MT"/>
              </a:rPr>
              <a:t> (2D+time),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volumetric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data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(3D)</a:t>
            </a:r>
          </a:p>
        </p:txBody>
      </p:sp>
    </p:spTree>
    <p:extLst>
      <p:ext uri="{BB962C8B-B14F-4D97-AF65-F5344CB8AC3E}">
        <p14:creationId xmlns:p14="http://schemas.microsoft.com/office/powerpoint/2010/main" val="1780886805"/>
      </p:ext>
    </p:extLst>
  </p:cSld>
  <p:clrMapOvr>
    <a:masterClrMapping/>
  </p:clrMapOvr>
  <p:transition spd="med">
    <p:cut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685" y="1317679"/>
            <a:ext cx="7213579" cy="2303313"/>
          </a:xfrm>
          <a:prstGeom prst="rect">
            <a:avLst/>
          </a:prstGeom>
        </p:spPr>
        <p:txBody>
          <a:bodyPr vert="horz" wrap="square" lIns="0" tIns="136007" rIns="0" bIns="0" rtlCol="0">
            <a:spAutoFit/>
          </a:bodyPr>
          <a:lstStyle/>
          <a:p>
            <a:pPr marL="322743" indent="-311216">
              <a:spcBef>
                <a:spcPts val="107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Combined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operations: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i="1" spc="-5" dirty="0">
                <a:solidFill>
                  <a:srgbClr val="3333FF"/>
                </a:solidFill>
                <a:latin typeface="Times New Roman"/>
                <a:cs typeface="Times New Roman"/>
              </a:rPr>
              <a:t>f(t)</a:t>
            </a:r>
            <a:r>
              <a:rPr sz="1634" i="1" dirty="0">
                <a:solidFill>
                  <a:srgbClr val="3333FF"/>
                </a:solidFill>
                <a:latin typeface="Times New Roman"/>
                <a:cs typeface="Times New Roman"/>
              </a:rPr>
              <a:t> </a:t>
            </a:r>
            <a:r>
              <a:rPr sz="1634" i="1" dirty="0">
                <a:solidFill>
                  <a:srgbClr val="4353FF"/>
                </a:solidFill>
                <a:latin typeface="Times New Roman"/>
                <a:cs typeface="Times New Roman"/>
              </a:rPr>
              <a:t>→</a:t>
            </a:r>
            <a:r>
              <a:rPr sz="1634" i="1" spc="-5" dirty="0">
                <a:solidFill>
                  <a:srgbClr val="4353FF"/>
                </a:solidFill>
                <a:latin typeface="Times New Roman"/>
                <a:cs typeface="Times New Roman"/>
              </a:rPr>
              <a:t> f(at-b)</a:t>
            </a:r>
            <a:endParaRPr sz="1634" dirty="0">
              <a:latin typeface="Times New Roman"/>
              <a:cs typeface="Times New Roman"/>
            </a:endParaRPr>
          </a:p>
          <a:p>
            <a:pPr marL="322743" indent="-311216">
              <a:spcBef>
                <a:spcPts val="980"/>
              </a:spcBef>
              <a:buClr>
                <a:srgbClr val="3333FF"/>
              </a:buClr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4353FF"/>
                </a:solidFill>
                <a:latin typeface="Arial MT"/>
                <a:cs typeface="Arial MT"/>
              </a:rPr>
              <a:t>Two</a:t>
            </a:r>
            <a:r>
              <a:rPr sz="1634" spc="-9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4353FF"/>
                </a:solidFill>
                <a:latin typeface="Arial MT"/>
                <a:cs typeface="Arial MT"/>
              </a:rPr>
              <a:t>possible</a:t>
            </a:r>
            <a:r>
              <a:rPr sz="1634" spc="-9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4353FF"/>
                </a:solidFill>
                <a:latin typeface="Arial MT"/>
                <a:cs typeface="Arial MT"/>
              </a:rPr>
              <a:t>sequences</a:t>
            </a:r>
            <a:r>
              <a:rPr sz="1634" spc="-14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4353FF"/>
                </a:solidFill>
                <a:latin typeface="Arial MT"/>
                <a:cs typeface="Arial MT"/>
              </a:rPr>
              <a:t>of</a:t>
            </a:r>
            <a:r>
              <a:rPr sz="1634" spc="-9" dirty="0">
                <a:solidFill>
                  <a:srgbClr val="435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4353FF"/>
                </a:solidFill>
                <a:latin typeface="Arial MT"/>
                <a:cs typeface="Arial MT"/>
              </a:rPr>
              <a:t>operations</a:t>
            </a:r>
            <a:endParaRPr sz="1634" dirty="0">
              <a:latin typeface="Arial MT"/>
              <a:cs typeface="Arial MT"/>
            </a:endParaRPr>
          </a:p>
          <a:p>
            <a:pPr marL="252431" marR="368272" indent="-252431">
              <a:spcBef>
                <a:spcPts val="944"/>
              </a:spcBef>
              <a:buAutoNum type="arabicPeriod"/>
              <a:tabLst>
                <a:tab pos="252431" algn="l"/>
              </a:tabLst>
            </a:pPr>
            <a:r>
              <a:rPr sz="1634" i="1" spc="-5" dirty="0">
                <a:latin typeface="Times New Roman"/>
                <a:cs typeface="Times New Roman"/>
              </a:rPr>
              <a:t>Time</a:t>
            </a:r>
            <a:r>
              <a:rPr sz="1634" i="1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shift</a:t>
            </a:r>
            <a:r>
              <a:rPr sz="1634" i="1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f(t)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dirty="0">
                <a:latin typeface="Times New Roman"/>
                <a:cs typeface="Times New Roman"/>
              </a:rPr>
              <a:t>by </a:t>
            </a:r>
            <a:r>
              <a:rPr sz="1634" i="1" spc="-5" dirty="0">
                <a:latin typeface="Times New Roman"/>
                <a:cs typeface="Times New Roman"/>
              </a:rPr>
              <a:t>to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obtain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f(t-b).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dirty="0">
                <a:latin typeface="Times New Roman"/>
                <a:cs typeface="Times New Roman"/>
              </a:rPr>
              <a:t>Now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time</a:t>
            </a:r>
            <a:r>
              <a:rPr sz="1634" i="1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scale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the</a:t>
            </a:r>
            <a:r>
              <a:rPr sz="1634" i="1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shifted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signal</a:t>
            </a:r>
            <a:r>
              <a:rPr sz="1634" i="1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f(t-b)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dirty="0">
                <a:latin typeface="Times New Roman"/>
                <a:cs typeface="Times New Roman"/>
              </a:rPr>
              <a:t>by a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to </a:t>
            </a:r>
            <a:r>
              <a:rPr sz="1634" i="1" spc="-394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obtain f(at-b).</a:t>
            </a:r>
            <a:endParaRPr sz="1634" dirty="0">
              <a:latin typeface="Times New Roman"/>
              <a:cs typeface="Times New Roman"/>
            </a:endParaRPr>
          </a:p>
          <a:p>
            <a:pPr marL="251854" indent="-240904">
              <a:spcBef>
                <a:spcPts val="980"/>
              </a:spcBef>
              <a:buAutoNum type="arabicPeriod"/>
              <a:tabLst>
                <a:tab pos="252431" algn="l"/>
              </a:tabLst>
            </a:pPr>
            <a:r>
              <a:rPr sz="1634" i="1" spc="-5" dirty="0">
                <a:latin typeface="Times New Roman"/>
                <a:cs typeface="Times New Roman"/>
              </a:rPr>
              <a:t>Time</a:t>
            </a:r>
            <a:r>
              <a:rPr sz="1634" i="1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scale</a:t>
            </a:r>
            <a:r>
              <a:rPr sz="1634" i="1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f(t)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dirty="0">
                <a:latin typeface="Times New Roman"/>
                <a:cs typeface="Times New Roman"/>
              </a:rPr>
              <a:t>by a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to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obtain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f(at).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dirty="0">
                <a:latin typeface="Times New Roman"/>
                <a:cs typeface="Times New Roman"/>
              </a:rPr>
              <a:t>Now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time</a:t>
            </a:r>
            <a:r>
              <a:rPr sz="1634" i="1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shift</a:t>
            </a:r>
            <a:r>
              <a:rPr sz="1634" i="1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f(at)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dirty="0">
                <a:latin typeface="Times New Roman"/>
                <a:cs typeface="Times New Roman"/>
              </a:rPr>
              <a:t>by </a:t>
            </a:r>
            <a:r>
              <a:rPr sz="1634" i="1" spc="-5" dirty="0">
                <a:latin typeface="Times New Roman"/>
                <a:cs typeface="Times New Roman"/>
              </a:rPr>
              <a:t>b/a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to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obtain</a:t>
            </a:r>
            <a:r>
              <a:rPr sz="1634" i="1" spc="5" dirty="0">
                <a:latin typeface="Times New Roman"/>
                <a:cs typeface="Times New Roman"/>
              </a:rPr>
              <a:t> </a:t>
            </a:r>
            <a:r>
              <a:rPr sz="1634" i="1" spc="-5" dirty="0">
                <a:latin typeface="Times New Roman"/>
                <a:cs typeface="Times New Roman"/>
              </a:rPr>
              <a:t>f(at-b).</a:t>
            </a:r>
            <a:endParaRPr sz="1634" dirty="0">
              <a:latin typeface="Times New Roman"/>
              <a:cs typeface="Times New Roman"/>
            </a:endParaRPr>
          </a:p>
          <a:p>
            <a:pPr marL="703118" marR="4611" lvl="1" indent="-276636">
              <a:spcBef>
                <a:spcPts val="712"/>
              </a:spcBef>
              <a:buFont typeface="Times New Roman"/>
              <a:buChar char="•"/>
              <a:tabLst>
                <a:tab pos="702541" algn="l"/>
                <a:tab pos="703118" algn="l"/>
              </a:tabLst>
            </a:pPr>
            <a:r>
              <a:rPr sz="1452" i="1" spc="-5" dirty="0">
                <a:latin typeface="Times New Roman"/>
                <a:cs typeface="Times New Roman"/>
              </a:rPr>
              <a:t>Note</a:t>
            </a:r>
            <a:r>
              <a:rPr sz="1452" i="1" dirty="0">
                <a:latin typeface="Times New Roman"/>
                <a:cs typeface="Times New Roman"/>
              </a:rPr>
              <a:t> </a:t>
            </a:r>
            <a:r>
              <a:rPr sz="1452" i="1" spc="-5" dirty="0">
                <a:latin typeface="Times New Roman"/>
                <a:cs typeface="Times New Roman"/>
              </a:rPr>
              <a:t>that</a:t>
            </a:r>
            <a:r>
              <a:rPr sz="1452" i="1" dirty="0">
                <a:latin typeface="Times New Roman"/>
                <a:cs typeface="Times New Roman"/>
              </a:rPr>
              <a:t> </a:t>
            </a:r>
            <a:r>
              <a:rPr sz="1452" i="1" spc="-5" dirty="0">
                <a:latin typeface="Times New Roman"/>
                <a:cs typeface="Times New Roman"/>
              </a:rPr>
              <a:t>you</a:t>
            </a:r>
            <a:r>
              <a:rPr sz="1452" i="1" spc="9" dirty="0">
                <a:latin typeface="Times New Roman"/>
                <a:cs typeface="Times New Roman"/>
              </a:rPr>
              <a:t> </a:t>
            </a:r>
            <a:r>
              <a:rPr sz="1452" i="1" spc="-5" dirty="0">
                <a:latin typeface="Times New Roman"/>
                <a:cs typeface="Times New Roman"/>
              </a:rPr>
              <a:t>have</a:t>
            </a:r>
            <a:r>
              <a:rPr sz="1452" i="1" dirty="0">
                <a:latin typeface="Times New Roman"/>
                <a:cs typeface="Times New Roman"/>
              </a:rPr>
              <a:t> </a:t>
            </a:r>
            <a:r>
              <a:rPr sz="1452" i="1" spc="-5" dirty="0">
                <a:latin typeface="Times New Roman"/>
                <a:cs typeface="Times New Roman"/>
              </a:rPr>
              <a:t>to</a:t>
            </a:r>
            <a:r>
              <a:rPr sz="1452" i="1" spc="9" dirty="0">
                <a:latin typeface="Times New Roman"/>
                <a:cs typeface="Times New Roman"/>
              </a:rPr>
              <a:t> </a:t>
            </a:r>
            <a:r>
              <a:rPr sz="1452" i="1" spc="-5" dirty="0">
                <a:latin typeface="Times New Roman"/>
                <a:cs typeface="Times New Roman"/>
              </a:rPr>
              <a:t>replace</a:t>
            </a:r>
            <a:r>
              <a:rPr sz="1452" i="1" dirty="0">
                <a:latin typeface="Times New Roman"/>
                <a:cs typeface="Times New Roman"/>
              </a:rPr>
              <a:t> t</a:t>
            </a:r>
            <a:r>
              <a:rPr sz="1452" i="1" spc="5" dirty="0">
                <a:latin typeface="Times New Roman"/>
                <a:cs typeface="Times New Roman"/>
              </a:rPr>
              <a:t> </a:t>
            </a:r>
            <a:r>
              <a:rPr sz="1452" i="1" dirty="0">
                <a:latin typeface="Times New Roman"/>
                <a:cs typeface="Times New Roman"/>
              </a:rPr>
              <a:t>by </a:t>
            </a:r>
            <a:r>
              <a:rPr sz="1452" i="1" spc="-5" dirty="0">
                <a:latin typeface="Times New Roman"/>
                <a:cs typeface="Times New Roman"/>
              </a:rPr>
              <a:t>(t-b/a)</a:t>
            </a:r>
            <a:r>
              <a:rPr sz="1452" i="1" spc="5" dirty="0">
                <a:latin typeface="Times New Roman"/>
                <a:cs typeface="Times New Roman"/>
              </a:rPr>
              <a:t> </a:t>
            </a:r>
            <a:r>
              <a:rPr sz="1452" i="1" spc="-5" dirty="0">
                <a:latin typeface="Times New Roman"/>
                <a:cs typeface="Times New Roman"/>
              </a:rPr>
              <a:t>to</a:t>
            </a:r>
            <a:r>
              <a:rPr sz="1452" i="1" spc="9" dirty="0">
                <a:latin typeface="Times New Roman"/>
                <a:cs typeface="Times New Roman"/>
              </a:rPr>
              <a:t> </a:t>
            </a:r>
            <a:r>
              <a:rPr sz="1452" i="1" spc="-5" dirty="0">
                <a:latin typeface="Times New Roman"/>
                <a:cs typeface="Times New Roman"/>
              </a:rPr>
              <a:t>obtain</a:t>
            </a:r>
            <a:r>
              <a:rPr sz="1452" i="1" spc="5" dirty="0">
                <a:latin typeface="Times New Roman"/>
                <a:cs typeface="Times New Roman"/>
              </a:rPr>
              <a:t> </a:t>
            </a:r>
            <a:r>
              <a:rPr sz="1452" i="1" spc="-5" dirty="0">
                <a:latin typeface="Times New Roman"/>
                <a:cs typeface="Times New Roman"/>
              </a:rPr>
              <a:t>f(at-b)</a:t>
            </a:r>
            <a:r>
              <a:rPr sz="1452" i="1" spc="9" dirty="0">
                <a:latin typeface="Times New Roman"/>
                <a:cs typeface="Times New Roman"/>
              </a:rPr>
              <a:t> </a:t>
            </a:r>
            <a:r>
              <a:rPr sz="1452" i="1" spc="-5" dirty="0">
                <a:latin typeface="Times New Roman"/>
                <a:cs typeface="Times New Roman"/>
              </a:rPr>
              <a:t>from</a:t>
            </a:r>
            <a:r>
              <a:rPr sz="1452" i="1" spc="5" dirty="0">
                <a:latin typeface="Times New Roman"/>
                <a:cs typeface="Times New Roman"/>
              </a:rPr>
              <a:t> </a:t>
            </a:r>
            <a:r>
              <a:rPr sz="1452" i="1" spc="-5" dirty="0">
                <a:latin typeface="Times New Roman"/>
                <a:cs typeface="Times New Roman"/>
              </a:rPr>
              <a:t>f(at)</a:t>
            </a:r>
            <a:r>
              <a:rPr sz="1452" i="1" spc="9" dirty="0">
                <a:latin typeface="Times New Roman"/>
                <a:cs typeface="Times New Roman"/>
              </a:rPr>
              <a:t> </a:t>
            </a:r>
            <a:r>
              <a:rPr sz="1452" i="1" spc="-5" dirty="0">
                <a:latin typeface="Times New Roman"/>
                <a:cs typeface="Times New Roman"/>
              </a:rPr>
              <a:t>when</a:t>
            </a:r>
            <a:r>
              <a:rPr sz="1452" i="1" spc="5" dirty="0">
                <a:latin typeface="Times New Roman"/>
                <a:cs typeface="Times New Roman"/>
              </a:rPr>
              <a:t> </a:t>
            </a:r>
            <a:r>
              <a:rPr sz="1452" i="1" spc="-5" dirty="0">
                <a:latin typeface="Times New Roman"/>
                <a:cs typeface="Times New Roman"/>
              </a:rPr>
              <a:t>replacing</a:t>
            </a:r>
            <a:r>
              <a:rPr sz="1452" i="1" spc="9" dirty="0">
                <a:latin typeface="Times New Roman"/>
                <a:cs typeface="Times New Roman"/>
              </a:rPr>
              <a:t> </a:t>
            </a:r>
            <a:r>
              <a:rPr sz="1452" i="1" dirty="0">
                <a:latin typeface="Times New Roman"/>
                <a:cs typeface="Times New Roman"/>
              </a:rPr>
              <a:t>t by </a:t>
            </a:r>
            <a:r>
              <a:rPr sz="1452" i="1" spc="-349" dirty="0">
                <a:latin typeface="Times New Roman"/>
                <a:cs typeface="Times New Roman"/>
              </a:rPr>
              <a:t> </a:t>
            </a:r>
            <a:r>
              <a:rPr sz="1452" i="1" spc="-5" dirty="0">
                <a:latin typeface="Times New Roman"/>
                <a:cs typeface="Times New Roman"/>
              </a:rPr>
              <a:t>the translated</a:t>
            </a:r>
            <a:r>
              <a:rPr sz="1452" i="1" dirty="0">
                <a:latin typeface="Times New Roman"/>
                <a:cs typeface="Times New Roman"/>
              </a:rPr>
              <a:t> </a:t>
            </a:r>
            <a:r>
              <a:rPr sz="1452" i="1" spc="-5" dirty="0">
                <a:latin typeface="Times New Roman"/>
                <a:cs typeface="Times New Roman"/>
              </a:rPr>
              <a:t>argument (namely t-b/a))</a:t>
            </a:r>
            <a:endParaRPr sz="1452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8388" y="352311"/>
            <a:ext cx="8736832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signal operations: shifting, scaling, inversion</a:t>
            </a:r>
          </a:p>
        </p:txBody>
      </p:sp>
    </p:spTree>
  </p:cSld>
  <p:clrMapOvr>
    <a:masterClrMapping/>
  </p:clrMapOvr>
  <p:transition spd="med"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olidFill>
                  <a:srgbClr val="527BB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 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1: Introduction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71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E9E08CB-6E52-4569-B919-C34CF08143E8}"/>
              </a:ext>
            </a:extLst>
          </p:cNvPr>
          <p:cNvSpPr/>
          <p:nvPr/>
        </p:nvSpPr>
        <p:spPr>
          <a:xfrm>
            <a:off x="593725" y="1259235"/>
            <a:ext cx="84836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Preliminary</a:t>
            </a:r>
          </a:p>
          <a:p>
            <a:pPr lvl="0">
              <a:spcAft>
                <a:spcPts val="1165"/>
              </a:spcAft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signals </a:t>
            </a:r>
          </a:p>
          <a:p>
            <a:pPr lvl="0">
              <a:spcAft>
                <a:spcPts val="1165"/>
              </a:spcAft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What are the systems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Application of signals and systems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 concepts</a:t>
            </a:r>
          </a:p>
          <a:p>
            <a:pPr lvl="0">
              <a:spcAft>
                <a:spcPts val="1165"/>
              </a:spcAft>
            </a:pP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Types of Signals</a:t>
            </a:r>
          </a:p>
        </p:txBody>
      </p:sp>
    </p:spTree>
    <p:extLst>
      <p:ext uri="{BB962C8B-B14F-4D97-AF65-F5344CB8AC3E}">
        <p14:creationId xmlns:p14="http://schemas.microsoft.com/office/powerpoint/2010/main" val="2584927109"/>
      </p:ext>
    </p:extLst>
  </p:cSld>
  <p:clrMapOvr>
    <a:masterClrMapping/>
  </p:clrMapOvr>
  <p:transition spd="med">
    <p:cut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1497" y="415821"/>
            <a:ext cx="8513430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3255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128" y="1321543"/>
            <a:ext cx="3773053" cy="697408"/>
          </a:xfrm>
          <a:prstGeom prst="rect">
            <a:avLst/>
          </a:prstGeom>
        </p:spPr>
        <p:txBody>
          <a:bodyPr vert="horz" wrap="square" lIns="0" tIns="118718" rIns="0" bIns="0" rtlCol="0">
            <a:spAutoFit/>
          </a:bodyPr>
          <a:lstStyle/>
          <a:p>
            <a:pPr marL="322743" indent="-311216">
              <a:spcBef>
                <a:spcPts val="935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Unit</a:t>
            </a:r>
            <a:r>
              <a:rPr sz="1634" spc="-23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step</a:t>
            </a:r>
            <a:r>
              <a:rPr sz="1634" spc="-1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function</a:t>
            </a:r>
            <a:r>
              <a:rPr lang="en-US"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lang="zh-CN" altLang="en-US" sz="1634" spc="-5" dirty="0">
                <a:solidFill>
                  <a:srgbClr val="3333FF"/>
                </a:solidFill>
                <a:latin typeface="Arial MT"/>
                <a:cs typeface="Arial MT"/>
              </a:rPr>
              <a:t>（单位阶跃函数）</a:t>
            </a:r>
            <a:endParaRPr sz="1634" dirty="0">
              <a:latin typeface="Arial MT"/>
              <a:cs typeface="Arial MT"/>
            </a:endParaRPr>
          </a:p>
          <a:p>
            <a:pPr marL="426481">
              <a:spcBef>
                <a:spcPts val="753"/>
              </a:spcBef>
              <a:tabLst>
                <a:tab pos="685252" algn="l"/>
              </a:tabLst>
            </a:pPr>
            <a:r>
              <a:rPr sz="1452" dirty="0">
                <a:latin typeface="Arial MT"/>
                <a:cs typeface="Arial MT"/>
              </a:rPr>
              <a:t>–	</a:t>
            </a:r>
            <a:r>
              <a:rPr sz="1452" spc="-5" dirty="0">
                <a:latin typeface="Arial MT"/>
                <a:cs typeface="Arial MT"/>
              </a:rPr>
              <a:t>Useful for representing </a:t>
            </a:r>
            <a:r>
              <a:rPr sz="1452" dirty="0">
                <a:latin typeface="Arial MT"/>
                <a:cs typeface="Arial MT"/>
              </a:rPr>
              <a:t>causal signals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93097" y="2330471"/>
            <a:ext cx="948594" cy="364200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34580">
              <a:spcBef>
                <a:spcPts val="118"/>
              </a:spcBef>
            </a:pPr>
            <a:r>
              <a:rPr sz="1815" i="1" spc="14" dirty="0">
                <a:latin typeface="Times New Roman"/>
                <a:cs typeface="Times New Roman"/>
              </a:rPr>
              <a:t>u</a:t>
            </a:r>
            <a:r>
              <a:rPr sz="1815" i="1" spc="-213" dirty="0">
                <a:latin typeface="Times New Roman"/>
                <a:cs typeface="Times New Roman"/>
              </a:rPr>
              <a:t> </a:t>
            </a:r>
            <a:r>
              <a:rPr sz="3403" spc="-94" baseline="-2222" dirty="0">
                <a:latin typeface="Symbol"/>
                <a:cs typeface="Symbol"/>
              </a:rPr>
              <a:t></a:t>
            </a:r>
            <a:r>
              <a:rPr sz="1815" i="1" spc="9" dirty="0">
                <a:latin typeface="Times New Roman"/>
                <a:cs typeface="Times New Roman"/>
              </a:rPr>
              <a:t>t</a:t>
            </a:r>
            <a:r>
              <a:rPr sz="1815" i="1" spc="-245" dirty="0">
                <a:latin typeface="Times New Roman"/>
                <a:cs typeface="Times New Roman"/>
              </a:rPr>
              <a:t> </a:t>
            </a:r>
            <a:r>
              <a:rPr sz="3403" spc="-183" baseline="-2222" dirty="0">
                <a:latin typeface="Symbol"/>
                <a:cs typeface="Symbol"/>
              </a:rPr>
              <a:t></a:t>
            </a:r>
            <a:r>
              <a:rPr sz="3403" spc="-258" baseline="-2222" dirty="0">
                <a:latin typeface="Times New Roman"/>
                <a:cs typeface="Times New Roman"/>
              </a:rPr>
              <a:t> </a:t>
            </a:r>
            <a:r>
              <a:rPr sz="1815" spc="18" dirty="0">
                <a:latin typeface="Symbol"/>
                <a:cs typeface="Symbol"/>
              </a:rPr>
              <a:t></a:t>
            </a:r>
            <a:r>
              <a:rPr sz="1815" spc="-14" dirty="0">
                <a:latin typeface="Times New Roman"/>
                <a:cs typeface="Times New Roman"/>
              </a:rPr>
              <a:t> </a:t>
            </a:r>
            <a:r>
              <a:rPr sz="2723" spc="6" baseline="34722" dirty="0">
                <a:latin typeface="Symbol"/>
                <a:cs typeface="Symbol"/>
              </a:rPr>
              <a:t></a:t>
            </a:r>
            <a:r>
              <a:rPr sz="2723" spc="20" baseline="41666" dirty="0">
                <a:latin typeface="Times New Roman"/>
                <a:cs typeface="Times New Roman"/>
              </a:rPr>
              <a:t>1</a:t>
            </a:r>
            <a:endParaRPr sz="2723" baseline="41666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9079" y="2428347"/>
            <a:ext cx="304288" cy="294502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34580">
              <a:spcBef>
                <a:spcPts val="118"/>
              </a:spcBef>
            </a:pPr>
            <a:r>
              <a:rPr sz="1815" spc="18" dirty="0">
                <a:latin typeface="Symbol"/>
                <a:cs typeface="Symbol"/>
              </a:rPr>
              <a:t></a:t>
            </a:r>
            <a:r>
              <a:rPr sz="2723" spc="27" baseline="-33333" dirty="0">
                <a:latin typeface="Times New Roman"/>
                <a:cs typeface="Times New Roman"/>
              </a:rPr>
              <a:t>0</a:t>
            </a:r>
            <a:endParaRPr sz="2723" baseline="-33333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85061" y="2145902"/>
            <a:ext cx="473143" cy="721685"/>
          </a:xfrm>
          <a:prstGeom prst="rect">
            <a:avLst/>
          </a:prstGeom>
        </p:spPr>
        <p:txBody>
          <a:bodyPr vert="horz" wrap="square" lIns="0" tIns="85293" rIns="0" bIns="0" rtlCol="0">
            <a:spAutoFit/>
          </a:bodyPr>
          <a:lstStyle/>
          <a:p>
            <a:pPr marL="11527">
              <a:spcBef>
                <a:spcPts val="672"/>
              </a:spcBef>
            </a:pPr>
            <a:r>
              <a:rPr sz="1815" i="1" spc="9" dirty="0">
                <a:latin typeface="Times New Roman"/>
                <a:cs typeface="Times New Roman"/>
              </a:rPr>
              <a:t>t</a:t>
            </a:r>
            <a:r>
              <a:rPr sz="1815" i="1" spc="14" dirty="0">
                <a:latin typeface="Times New Roman"/>
                <a:cs typeface="Times New Roman"/>
              </a:rPr>
              <a:t> </a:t>
            </a:r>
            <a:r>
              <a:rPr sz="1815" spc="18" dirty="0">
                <a:latin typeface="Symbol"/>
                <a:cs typeface="Symbol"/>
              </a:rPr>
              <a:t></a:t>
            </a:r>
            <a:r>
              <a:rPr sz="1815" spc="-82" dirty="0">
                <a:latin typeface="Times New Roman"/>
                <a:cs typeface="Times New Roman"/>
              </a:rPr>
              <a:t> </a:t>
            </a:r>
            <a:r>
              <a:rPr sz="1815" spc="14" dirty="0">
                <a:latin typeface="Times New Roman"/>
                <a:cs typeface="Times New Roman"/>
              </a:rPr>
              <a:t>0</a:t>
            </a:r>
            <a:endParaRPr sz="1815">
              <a:latin typeface="Times New Roman"/>
              <a:cs typeface="Times New Roman"/>
            </a:endParaRPr>
          </a:p>
          <a:p>
            <a:pPr marL="31122">
              <a:spcBef>
                <a:spcPts val="585"/>
              </a:spcBef>
            </a:pPr>
            <a:r>
              <a:rPr sz="1815" i="1" spc="9" dirty="0">
                <a:latin typeface="Times New Roman"/>
                <a:cs typeface="Times New Roman"/>
              </a:rPr>
              <a:t>t </a:t>
            </a:r>
            <a:r>
              <a:rPr sz="1815" spc="18" dirty="0">
                <a:latin typeface="Symbol"/>
                <a:cs typeface="Symbol"/>
              </a:rPr>
              <a:t></a:t>
            </a:r>
            <a:r>
              <a:rPr sz="1815" spc="-82" dirty="0">
                <a:latin typeface="Times New Roman"/>
                <a:cs typeface="Times New Roman"/>
              </a:rPr>
              <a:t> </a:t>
            </a:r>
            <a:r>
              <a:rPr sz="1815" spc="14" dirty="0">
                <a:latin typeface="Times New Roman"/>
                <a:cs typeface="Times New Roman"/>
              </a:rPr>
              <a:t>0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62131" y="2615816"/>
            <a:ext cx="139465" cy="294438"/>
          </a:xfrm>
          <a:prstGeom prst="rect">
            <a:avLst/>
          </a:prstGeom>
        </p:spPr>
        <p:txBody>
          <a:bodyPr vert="horz" wrap="square" lIns="0" tIns="14984" rIns="0" bIns="0" rtlCol="0">
            <a:spAutoFit/>
          </a:bodyPr>
          <a:lstStyle/>
          <a:p>
            <a:pPr marL="11527">
              <a:spcBef>
                <a:spcPts val="118"/>
              </a:spcBef>
            </a:pPr>
            <a:r>
              <a:rPr sz="1815" spc="14" dirty="0">
                <a:latin typeface="Symbol"/>
                <a:cs typeface="Symbol"/>
              </a:rPr>
              <a:t></a:t>
            </a:r>
            <a:endParaRPr sz="1815">
              <a:latin typeface="Symbol"/>
              <a:cs typeface="Symbo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218" y="3285757"/>
            <a:ext cx="5459505" cy="192866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13455" y="5503018"/>
            <a:ext cx="2307515" cy="369571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>
              <a:spcBef>
                <a:spcPts val="103"/>
              </a:spcBef>
            </a:pPr>
            <a:r>
              <a:rPr sz="1861" i="1" spc="5" dirty="0">
                <a:latin typeface="Times New Roman"/>
                <a:cs typeface="Times New Roman"/>
              </a:rPr>
              <a:t>f</a:t>
            </a:r>
            <a:r>
              <a:rPr sz="1861" i="1" spc="123" dirty="0">
                <a:latin typeface="Times New Roman"/>
                <a:cs typeface="Times New Roman"/>
              </a:rPr>
              <a:t> </a:t>
            </a:r>
            <a:r>
              <a:rPr sz="3472" spc="-115" baseline="-2178" dirty="0">
                <a:latin typeface="Symbol"/>
                <a:cs typeface="Symbol"/>
              </a:rPr>
              <a:t></a:t>
            </a:r>
            <a:r>
              <a:rPr sz="1861" i="1" spc="5" dirty="0">
                <a:latin typeface="Times New Roman"/>
                <a:cs typeface="Times New Roman"/>
              </a:rPr>
              <a:t>t</a:t>
            </a:r>
            <a:r>
              <a:rPr sz="1861" i="1" spc="-263" dirty="0">
                <a:latin typeface="Times New Roman"/>
                <a:cs typeface="Times New Roman"/>
              </a:rPr>
              <a:t> </a:t>
            </a:r>
            <a:r>
              <a:rPr sz="3472" spc="-190" baseline="-2178" dirty="0">
                <a:latin typeface="Symbol"/>
                <a:cs typeface="Symbol"/>
              </a:rPr>
              <a:t></a:t>
            </a:r>
            <a:r>
              <a:rPr sz="3472" spc="-292" baseline="-2178" dirty="0">
                <a:latin typeface="Times New Roman"/>
                <a:cs typeface="Times New Roman"/>
              </a:rPr>
              <a:t> </a:t>
            </a:r>
            <a:r>
              <a:rPr sz="1861" spc="9" dirty="0">
                <a:latin typeface="Symbol"/>
                <a:cs typeface="Symbol"/>
              </a:rPr>
              <a:t></a:t>
            </a:r>
            <a:r>
              <a:rPr sz="1861" spc="-103" dirty="0">
                <a:latin typeface="Times New Roman"/>
                <a:cs typeface="Times New Roman"/>
              </a:rPr>
              <a:t> </a:t>
            </a:r>
            <a:r>
              <a:rPr sz="1861" i="1" spc="5" dirty="0">
                <a:latin typeface="Times New Roman"/>
                <a:cs typeface="Times New Roman"/>
              </a:rPr>
              <a:t>u</a:t>
            </a:r>
            <a:r>
              <a:rPr sz="1861" i="1" spc="-236" dirty="0">
                <a:latin typeface="Times New Roman"/>
                <a:cs typeface="Times New Roman"/>
              </a:rPr>
              <a:t> </a:t>
            </a:r>
            <a:r>
              <a:rPr sz="3472" spc="-123" baseline="-2178" dirty="0">
                <a:latin typeface="Symbol"/>
                <a:cs typeface="Symbol"/>
              </a:rPr>
              <a:t></a:t>
            </a:r>
            <a:r>
              <a:rPr sz="1861" i="1" spc="5" dirty="0">
                <a:latin typeface="Times New Roman"/>
                <a:cs typeface="Times New Roman"/>
              </a:rPr>
              <a:t>t</a:t>
            </a:r>
            <a:r>
              <a:rPr sz="1861" i="1" spc="-64" dirty="0">
                <a:latin typeface="Times New Roman"/>
                <a:cs typeface="Times New Roman"/>
              </a:rPr>
              <a:t> </a:t>
            </a:r>
            <a:r>
              <a:rPr sz="1861" spc="9" dirty="0">
                <a:latin typeface="Symbol"/>
                <a:cs typeface="Symbol"/>
              </a:rPr>
              <a:t></a:t>
            </a:r>
            <a:r>
              <a:rPr sz="1861" spc="-177" dirty="0">
                <a:latin typeface="Times New Roman"/>
                <a:cs typeface="Times New Roman"/>
              </a:rPr>
              <a:t> </a:t>
            </a:r>
            <a:r>
              <a:rPr sz="1861" spc="68" dirty="0">
                <a:latin typeface="Times New Roman"/>
                <a:cs typeface="Times New Roman"/>
              </a:rPr>
              <a:t>2</a:t>
            </a:r>
            <a:r>
              <a:rPr sz="3472" spc="-190" baseline="-2178" dirty="0">
                <a:latin typeface="Symbol"/>
                <a:cs typeface="Symbol"/>
              </a:rPr>
              <a:t></a:t>
            </a:r>
            <a:r>
              <a:rPr sz="3472" spc="-504" baseline="-2178" dirty="0">
                <a:latin typeface="Times New Roman"/>
                <a:cs typeface="Times New Roman"/>
              </a:rPr>
              <a:t> </a:t>
            </a:r>
            <a:r>
              <a:rPr sz="1861" spc="9" dirty="0">
                <a:latin typeface="Symbol"/>
                <a:cs typeface="Symbol"/>
              </a:rPr>
              <a:t></a:t>
            </a:r>
            <a:r>
              <a:rPr sz="1861" spc="-241" dirty="0">
                <a:latin typeface="Times New Roman"/>
                <a:cs typeface="Times New Roman"/>
              </a:rPr>
              <a:t> </a:t>
            </a:r>
            <a:r>
              <a:rPr sz="1861" i="1" spc="5" dirty="0">
                <a:latin typeface="Times New Roman"/>
                <a:cs typeface="Times New Roman"/>
              </a:rPr>
              <a:t>u</a:t>
            </a:r>
            <a:r>
              <a:rPr sz="1861" i="1" spc="-231" dirty="0">
                <a:latin typeface="Times New Roman"/>
                <a:cs typeface="Times New Roman"/>
              </a:rPr>
              <a:t> </a:t>
            </a:r>
            <a:r>
              <a:rPr sz="3472" spc="-129" baseline="-2178" dirty="0">
                <a:latin typeface="Symbol"/>
                <a:cs typeface="Symbol"/>
              </a:rPr>
              <a:t></a:t>
            </a:r>
            <a:r>
              <a:rPr sz="1861" i="1" spc="5" dirty="0">
                <a:latin typeface="Times New Roman"/>
                <a:cs typeface="Times New Roman"/>
              </a:rPr>
              <a:t>t</a:t>
            </a:r>
            <a:r>
              <a:rPr sz="1861" i="1" spc="-64" dirty="0">
                <a:latin typeface="Times New Roman"/>
                <a:cs typeface="Times New Roman"/>
              </a:rPr>
              <a:t> </a:t>
            </a:r>
            <a:r>
              <a:rPr sz="1861" spc="9" dirty="0">
                <a:latin typeface="Symbol"/>
                <a:cs typeface="Symbol"/>
              </a:rPr>
              <a:t></a:t>
            </a:r>
            <a:r>
              <a:rPr sz="1861" spc="-172" dirty="0">
                <a:latin typeface="Times New Roman"/>
                <a:cs typeface="Times New Roman"/>
              </a:rPr>
              <a:t> </a:t>
            </a:r>
            <a:r>
              <a:rPr sz="1861" spc="73" dirty="0">
                <a:latin typeface="Times New Roman"/>
                <a:cs typeface="Times New Roman"/>
              </a:rPr>
              <a:t>4</a:t>
            </a:r>
            <a:r>
              <a:rPr sz="3472" spc="-190" baseline="-2178" dirty="0">
                <a:latin typeface="Symbol"/>
                <a:cs typeface="Symbol"/>
              </a:rPr>
              <a:t></a:t>
            </a:r>
            <a:endParaRPr sz="3472" baseline="-2178" dirty="0">
              <a:latin typeface="Symbol"/>
              <a:cs typeface="Symbol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65B22978-0341-4708-950D-636AD35B8F6F}"/>
              </a:ext>
            </a:extLst>
          </p:cNvPr>
          <p:cNvSpPr txBox="1"/>
          <p:nvPr/>
        </p:nvSpPr>
        <p:spPr>
          <a:xfrm>
            <a:off x="5966723" y="1402406"/>
            <a:ext cx="4751614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Continuous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and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discrete</a:t>
            </a:r>
            <a:r>
              <a:rPr sz="1634" spc="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time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unit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step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functions</a:t>
            </a:r>
            <a:endParaRPr sz="1634">
              <a:latin typeface="Arial MT"/>
              <a:cs typeface="Arial MT"/>
            </a:endParaRPr>
          </a:p>
        </p:txBody>
      </p:sp>
      <p:pic>
        <p:nvPicPr>
          <p:cNvPr id="13" name="object 4">
            <a:extLst>
              <a:ext uri="{FF2B5EF4-FFF2-40B4-BE49-F238E27FC236}">
                <a16:creationId xmlns:a16="http://schemas.microsoft.com/office/drawing/2014/main" id="{63295C40-DF9A-461B-ABB9-A28361CABBA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06399" y="2515421"/>
            <a:ext cx="4937400" cy="1166383"/>
          </a:xfrm>
          <a:prstGeom prst="rect">
            <a:avLst/>
          </a:prstGeom>
        </p:spPr>
      </p:pic>
      <p:sp>
        <p:nvSpPr>
          <p:cNvPr id="14" name="object 5">
            <a:extLst>
              <a:ext uri="{FF2B5EF4-FFF2-40B4-BE49-F238E27FC236}">
                <a16:creationId xmlns:a16="http://schemas.microsoft.com/office/drawing/2014/main" id="{822027FC-89DE-468E-86F1-A63255C127EF}"/>
              </a:ext>
            </a:extLst>
          </p:cNvPr>
          <p:cNvSpPr txBox="1"/>
          <p:nvPr/>
        </p:nvSpPr>
        <p:spPr>
          <a:xfrm>
            <a:off x="7380103" y="2095409"/>
            <a:ext cx="299677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u(</a:t>
            </a:r>
            <a:r>
              <a:rPr sz="1452" spc="-5" dirty="0">
                <a:latin typeface="Arial MT"/>
                <a:cs typeface="Arial MT"/>
              </a:rPr>
              <a:t>t</a:t>
            </a:r>
            <a:r>
              <a:rPr sz="1452" dirty="0">
                <a:latin typeface="Arial MT"/>
                <a:cs typeface="Arial MT"/>
              </a:rPr>
              <a:t>)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6FD06419-8C9C-4813-9179-80BBF4C5CB24}"/>
              </a:ext>
            </a:extLst>
          </p:cNvPr>
          <p:cNvSpPr txBox="1"/>
          <p:nvPr/>
        </p:nvSpPr>
        <p:spPr>
          <a:xfrm>
            <a:off x="10242885" y="2029134"/>
            <a:ext cx="320424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u</a:t>
            </a:r>
            <a:r>
              <a:rPr sz="1452" spc="-5" dirty="0">
                <a:latin typeface="Arial MT"/>
                <a:cs typeface="Arial MT"/>
              </a:rPr>
              <a:t>[</a:t>
            </a:r>
            <a:r>
              <a:rPr sz="1452" dirty="0">
                <a:latin typeface="Arial MT"/>
                <a:cs typeface="Arial MT"/>
              </a:rPr>
              <a:t>k]</a:t>
            </a:r>
            <a:endParaRPr sz="1452">
              <a:latin typeface="Arial MT"/>
              <a:cs typeface="Arial MT"/>
            </a:endParaRPr>
          </a:p>
        </p:txBody>
      </p:sp>
    </p:spTree>
  </p:cSld>
  <p:clrMapOvr>
    <a:masterClrMapping/>
  </p:clrMapOvr>
  <p:transition spd="med">
    <p:cut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6308" y="362116"/>
            <a:ext cx="8513430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3255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</a:t>
            </a:r>
            <a:r>
              <a:rPr spc="-32" dirty="0"/>
              <a:t> </a:t>
            </a: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6308" y="1508420"/>
            <a:ext cx="3321231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Ramp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function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(continuous time)</a:t>
            </a:r>
            <a:endParaRPr sz="1634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84697" y="2131040"/>
            <a:ext cx="2143844" cy="96696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96325" y="3446179"/>
            <a:ext cx="2263711" cy="1324516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3468" y="389591"/>
            <a:ext cx="8513430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3255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</a:t>
            </a:r>
            <a:r>
              <a:rPr spc="-32" dirty="0"/>
              <a:t> </a:t>
            </a: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20214" y="1308905"/>
            <a:ext cx="2260258" cy="514597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Unit</a:t>
            </a:r>
            <a:r>
              <a:rPr sz="1634" spc="-36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impulse</a:t>
            </a:r>
            <a:r>
              <a:rPr sz="1634" spc="-27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function</a:t>
            </a:r>
            <a:r>
              <a:rPr lang="en-US"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lang="zh-CN" altLang="en-US" sz="1634" spc="-5" dirty="0">
                <a:solidFill>
                  <a:srgbClr val="3333FF"/>
                </a:solidFill>
                <a:latin typeface="Arial MT"/>
                <a:cs typeface="Arial MT"/>
              </a:rPr>
              <a:t>（单位冲激函数）</a:t>
            </a:r>
            <a:endParaRPr sz="1634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4197" y="2041727"/>
            <a:ext cx="808552" cy="361418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2859" spc="-68" baseline="2645" dirty="0">
                <a:latin typeface="Symbol"/>
                <a:cs typeface="Symbol"/>
              </a:rPr>
              <a:t></a:t>
            </a:r>
            <a:r>
              <a:rPr sz="2859" spc="-6" baseline="2645" dirty="0">
                <a:latin typeface="Times New Roman"/>
                <a:cs typeface="Times New Roman"/>
              </a:rPr>
              <a:t> </a:t>
            </a:r>
            <a:r>
              <a:rPr sz="2269" spc="-54" dirty="0">
                <a:latin typeface="Symbol"/>
                <a:cs typeface="Symbol"/>
              </a:rPr>
              <a:t></a:t>
            </a:r>
            <a:r>
              <a:rPr sz="2723" i="1" spc="-6" baseline="2777" dirty="0">
                <a:latin typeface="Times New Roman"/>
                <a:cs typeface="Times New Roman"/>
              </a:rPr>
              <a:t>t</a:t>
            </a:r>
            <a:r>
              <a:rPr sz="2723" i="1" spc="-354" baseline="2777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r>
              <a:rPr sz="2269" spc="-154" dirty="0">
                <a:latin typeface="Times New Roman"/>
                <a:cs typeface="Times New Roman"/>
              </a:rPr>
              <a:t> </a:t>
            </a:r>
            <a:r>
              <a:rPr sz="2723" spc="-6" baseline="2777" dirty="0">
                <a:latin typeface="Symbol"/>
                <a:cs typeface="Symbol"/>
              </a:rPr>
              <a:t></a:t>
            </a:r>
            <a:r>
              <a:rPr sz="2723" spc="-27" baseline="2777" dirty="0">
                <a:latin typeface="Times New Roman"/>
                <a:cs typeface="Times New Roman"/>
              </a:rPr>
              <a:t> </a:t>
            </a:r>
            <a:r>
              <a:rPr sz="2723" spc="-6" baseline="2777" dirty="0">
                <a:latin typeface="Times New Roman"/>
                <a:cs typeface="Times New Roman"/>
              </a:rPr>
              <a:t>0</a:t>
            </a:r>
            <a:endParaRPr sz="2723" baseline="2777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0527" y="2087367"/>
            <a:ext cx="459889" cy="292110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1815" i="1" spc="-5" dirty="0">
                <a:latin typeface="Times New Roman"/>
                <a:cs typeface="Times New Roman"/>
              </a:rPr>
              <a:t>t</a:t>
            </a:r>
            <a:r>
              <a:rPr sz="1815" i="1" spc="64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Symbol"/>
                <a:cs typeface="Symbol"/>
              </a:rPr>
              <a:t></a:t>
            </a:r>
            <a:r>
              <a:rPr sz="1815" spc="-18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Times New Roman"/>
                <a:cs typeface="Times New Roman"/>
              </a:rPr>
              <a:t>0</a:t>
            </a:r>
            <a:endParaRPr sz="1815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47419" y="2476602"/>
            <a:ext cx="1248848" cy="687029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34580">
              <a:lnSpc>
                <a:spcPts val="830"/>
              </a:lnSpc>
              <a:spcBef>
                <a:spcPts val="103"/>
              </a:spcBef>
            </a:pPr>
            <a:r>
              <a:rPr sz="1044" spc="5" dirty="0">
                <a:latin typeface="Symbol"/>
                <a:cs typeface="Symbol"/>
              </a:rPr>
              <a:t></a:t>
            </a:r>
            <a:endParaRPr sz="1044" dirty="0">
              <a:latin typeface="Symbol"/>
              <a:cs typeface="Symbol"/>
            </a:endParaRPr>
          </a:p>
          <a:p>
            <a:pPr marL="72041">
              <a:lnSpc>
                <a:spcPts val="2845"/>
              </a:lnSpc>
            </a:pPr>
            <a:r>
              <a:rPr sz="4084" spc="-6" baseline="-12962" dirty="0">
                <a:latin typeface="Symbol"/>
                <a:cs typeface="Symbol"/>
              </a:rPr>
              <a:t></a:t>
            </a:r>
            <a:r>
              <a:rPr sz="4084" spc="-326" baseline="-12962" dirty="0">
                <a:latin typeface="Times New Roman"/>
                <a:cs typeface="Times New Roman"/>
              </a:rPr>
              <a:t> </a:t>
            </a:r>
            <a:r>
              <a:rPr sz="1906" spc="-45" dirty="0">
                <a:latin typeface="Symbol"/>
                <a:cs typeface="Symbol"/>
              </a:rPr>
              <a:t></a:t>
            </a:r>
            <a:r>
              <a:rPr sz="1906" dirty="0">
                <a:latin typeface="Times New Roman"/>
                <a:cs typeface="Times New Roman"/>
              </a:rPr>
              <a:t> </a:t>
            </a:r>
            <a:r>
              <a:rPr sz="3403" spc="-88" baseline="-2222" dirty="0">
                <a:latin typeface="Symbol"/>
                <a:cs typeface="Symbol"/>
              </a:rPr>
              <a:t></a:t>
            </a:r>
            <a:r>
              <a:rPr sz="1815" i="1" spc="-5" dirty="0">
                <a:latin typeface="Times New Roman"/>
                <a:cs typeface="Times New Roman"/>
              </a:rPr>
              <a:t>t</a:t>
            </a:r>
            <a:r>
              <a:rPr sz="1815" i="1" spc="-236" dirty="0">
                <a:latin typeface="Times New Roman"/>
                <a:cs typeface="Times New Roman"/>
              </a:rPr>
              <a:t> </a:t>
            </a:r>
            <a:r>
              <a:rPr sz="3403" spc="-197" baseline="-2222" dirty="0">
                <a:latin typeface="Symbol"/>
                <a:cs typeface="Symbol"/>
              </a:rPr>
              <a:t></a:t>
            </a:r>
            <a:r>
              <a:rPr sz="3403" spc="-545" baseline="-2222" dirty="0">
                <a:latin typeface="Times New Roman"/>
                <a:cs typeface="Times New Roman"/>
              </a:rPr>
              <a:t> </a:t>
            </a:r>
            <a:r>
              <a:rPr sz="1815" i="1" dirty="0">
                <a:latin typeface="Times New Roman"/>
                <a:cs typeface="Times New Roman"/>
              </a:rPr>
              <a:t>d</a:t>
            </a:r>
            <a:r>
              <a:rPr sz="1815" i="1" spc="-5" dirty="0">
                <a:latin typeface="Times New Roman"/>
                <a:cs typeface="Times New Roman"/>
              </a:rPr>
              <a:t>t</a:t>
            </a:r>
            <a:r>
              <a:rPr sz="1815" i="1" spc="103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Symbol"/>
                <a:cs typeface="Symbol"/>
              </a:rPr>
              <a:t></a:t>
            </a:r>
            <a:r>
              <a:rPr sz="1815" spc="-185" dirty="0">
                <a:latin typeface="Times New Roman"/>
                <a:cs typeface="Times New Roman"/>
              </a:rPr>
              <a:t> </a:t>
            </a:r>
            <a:r>
              <a:rPr sz="1815" spc="-5" dirty="0">
                <a:latin typeface="Times New Roman"/>
                <a:cs typeface="Times New Roman"/>
              </a:rPr>
              <a:t>1</a:t>
            </a:r>
            <a:endParaRPr sz="1815" dirty="0">
              <a:latin typeface="Times New Roman"/>
              <a:cs typeface="Times New Roman"/>
            </a:endParaRPr>
          </a:p>
          <a:p>
            <a:pPr marL="34580">
              <a:spcBef>
                <a:spcPts val="381"/>
              </a:spcBef>
            </a:pPr>
            <a:r>
              <a:rPr sz="1044" spc="5" dirty="0">
                <a:latin typeface="Symbol"/>
                <a:cs typeface="Symbol"/>
              </a:rPr>
              <a:t></a:t>
            </a:r>
            <a:endParaRPr sz="1044" dirty="0">
              <a:latin typeface="Symbol"/>
              <a:cs typeface="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65959" y="5224077"/>
            <a:ext cx="69156" cy="69156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 sz="1634"/>
          </a:p>
        </p:txBody>
      </p:sp>
      <p:grpSp>
        <p:nvGrpSpPr>
          <p:cNvPr id="8" name="object 8"/>
          <p:cNvGrpSpPr/>
          <p:nvPr/>
        </p:nvGrpSpPr>
        <p:grpSpPr>
          <a:xfrm>
            <a:off x="2762065" y="4016725"/>
            <a:ext cx="2940872" cy="1373329"/>
            <a:chOff x="1673197" y="4425835"/>
            <a:chExt cx="3240405" cy="1513205"/>
          </a:xfrm>
        </p:grpSpPr>
        <p:sp>
          <p:nvSpPr>
            <p:cNvPr id="9" name="object 9"/>
            <p:cNvSpPr/>
            <p:nvPr/>
          </p:nvSpPr>
          <p:spPr>
            <a:xfrm>
              <a:off x="1673197" y="5794259"/>
              <a:ext cx="3215005" cy="0"/>
            </a:xfrm>
            <a:custGeom>
              <a:avLst/>
              <a:gdLst/>
              <a:ahLst/>
              <a:cxnLst/>
              <a:rect l="l" t="t" r="r" b="b"/>
              <a:pathLst>
                <a:path w="3215004">
                  <a:moveTo>
                    <a:pt x="0" y="0"/>
                  </a:moveTo>
                  <a:lnTo>
                    <a:pt x="3214687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0" name="object 10"/>
            <p:cNvSpPr/>
            <p:nvPr/>
          </p:nvSpPr>
          <p:spPr>
            <a:xfrm>
              <a:off x="4837083" y="575615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1" name="object 11"/>
            <p:cNvSpPr/>
            <p:nvPr/>
          </p:nvSpPr>
          <p:spPr>
            <a:xfrm>
              <a:off x="3113058" y="4425835"/>
              <a:ext cx="0" cy="1513205"/>
            </a:xfrm>
            <a:custGeom>
              <a:avLst/>
              <a:gdLst/>
              <a:ahLst/>
              <a:cxnLst/>
              <a:rect l="l" t="t" r="r" b="b"/>
              <a:pathLst>
                <a:path h="1513204">
                  <a:moveTo>
                    <a:pt x="0" y="1512887"/>
                  </a:moveTo>
                  <a:lnTo>
                    <a:pt x="0" y="0"/>
                  </a:lnTo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12"/>
            <p:cNvSpPr/>
            <p:nvPr/>
          </p:nvSpPr>
          <p:spPr>
            <a:xfrm>
              <a:off x="3113058" y="4883034"/>
              <a:ext cx="0" cy="911225"/>
            </a:xfrm>
            <a:custGeom>
              <a:avLst/>
              <a:gdLst/>
              <a:ahLst/>
              <a:cxnLst/>
              <a:rect l="l" t="t" r="r" b="b"/>
              <a:pathLst>
                <a:path h="911225">
                  <a:moveTo>
                    <a:pt x="0" y="911224"/>
                  </a:moveTo>
                  <a:lnTo>
                    <a:pt x="0" y="0"/>
                  </a:lnTo>
                </a:path>
              </a:pathLst>
            </a:custGeom>
            <a:ln w="2539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4958" y="485763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337559" y="5262690"/>
            <a:ext cx="74343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t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75191" y="5262690"/>
            <a:ext cx="125634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0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8932245" y="5328964"/>
            <a:ext cx="74343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t</a:t>
            </a:r>
            <a:endParaRPr sz="1452">
              <a:latin typeface="Arial MT"/>
              <a:cs typeface="Arial MT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470811"/>
              </p:ext>
            </p:extLst>
          </p:nvPr>
        </p:nvGraphicFramePr>
        <p:xfrm>
          <a:off x="6090760" y="3820780"/>
          <a:ext cx="2804433" cy="14410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5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5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21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433FF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78840">
                        <a:lnSpc>
                          <a:spcPts val="1240"/>
                        </a:lnSpc>
                        <a:spcBef>
                          <a:spcPts val="935"/>
                        </a:spcBef>
                      </a:pPr>
                      <a:r>
                        <a:rPr sz="1500" spc="-300" dirty="0">
                          <a:latin typeface="Arial MT"/>
                          <a:cs typeface="Arial MT"/>
                        </a:rPr>
                        <a:t>ε→0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107769" marB="0">
                    <a:lnL w="9525">
                      <a:solidFill>
                        <a:srgbClr val="0433FF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5657">
                <a:tc>
                  <a:txBody>
                    <a:bodyPr/>
                    <a:lstStyle/>
                    <a:p>
                      <a:pPr marL="772160">
                        <a:lnSpc>
                          <a:spcPts val="1145"/>
                        </a:lnSpc>
                      </a:pPr>
                      <a:r>
                        <a:rPr sz="1500" spc="-300" dirty="0">
                          <a:latin typeface="Arial MT"/>
                          <a:cs typeface="Arial MT"/>
                        </a:rPr>
                        <a:t>1/</a:t>
                      </a:r>
                      <a:r>
                        <a:rPr lang="en-US" sz="1500" spc="-300" dirty="0">
                          <a:latin typeface="Arial MT"/>
                          <a:cs typeface="Arial MT"/>
                        </a:rPr>
                        <a:t>   </a:t>
                      </a:r>
                      <a:r>
                        <a:rPr sz="1500" spc="-300" dirty="0">
                          <a:latin typeface="Arial MT"/>
                          <a:cs typeface="Arial MT"/>
                        </a:rPr>
                        <a:t>ε</a:t>
                      </a:r>
                      <a:endParaRPr sz="1500" dirty="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6350">
                      <a:solidFill>
                        <a:srgbClr val="0433FF"/>
                      </a:solidFill>
                      <a:prstDash val="solid"/>
                    </a:lnR>
                    <a:lnB w="9525">
                      <a:solidFill>
                        <a:srgbClr val="0433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433FF"/>
                      </a:solidFill>
                      <a:prstDash val="solid"/>
                    </a:lnL>
                    <a:lnR w="9525">
                      <a:solidFill>
                        <a:srgbClr val="0433FF"/>
                      </a:solidFill>
                      <a:prstDash val="solid"/>
                    </a:lnR>
                    <a:lnT w="6350">
                      <a:solidFill>
                        <a:srgbClr val="0433FF"/>
                      </a:solidFill>
                      <a:prstDash val="solid"/>
                    </a:lnT>
                    <a:lnB w="9525">
                      <a:solidFill>
                        <a:srgbClr val="0433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433FF"/>
                      </a:solidFill>
                      <a:prstDash val="solid"/>
                    </a:lnL>
                    <a:lnR w="6350">
                      <a:solidFill>
                        <a:srgbClr val="0433FF"/>
                      </a:solidFill>
                      <a:prstDash val="solid"/>
                    </a:lnR>
                    <a:lnB w="9525">
                      <a:solidFill>
                        <a:srgbClr val="0433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433FF"/>
                      </a:solidFill>
                      <a:prstDash val="solid"/>
                    </a:lnL>
                    <a:lnB w="9525">
                      <a:solidFill>
                        <a:srgbClr val="0433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object 4">
            <a:extLst>
              <a:ext uri="{FF2B5EF4-FFF2-40B4-BE49-F238E27FC236}">
                <a16:creationId xmlns:a16="http://schemas.microsoft.com/office/drawing/2014/main" id="{D406ED32-3C9E-4BA9-AAD2-88D89F449386}"/>
              </a:ext>
            </a:extLst>
          </p:cNvPr>
          <p:cNvSpPr txBox="1"/>
          <p:nvPr/>
        </p:nvSpPr>
        <p:spPr>
          <a:xfrm>
            <a:off x="3550343" y="3886074"/>
            <a:ext cx="518487" cy="361418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sz="2859" spc="-68" baseline="2645" dirty="0">
                <a:latin typeface="Symbol"/>
                <a:cs typeface="Symbol"/>
              </a:rPr>
              <a:t></a:t>
            </a:r>
            <a:r>
              <a:rPr sz="2859" spc="-6" baseline="2645" dirty="0">
                <a:latin typeface="Times New Roman"/>
                <a:cs typeface="Times New Roman"/>
              </a:rPr>
              <a:t> </a:t>
            </a:r>
            <a:r>
              <a:rPr sz="2269" spc="-54" dirty="0">
                <a:latin typeface="Symbol"/>
                <a:cs typeface="Symbol"/>
              </a:rPr>
              <a:t></a:t>
            </a:r>
            <a:r>
              <a:rPr sz="2723" i="1" spc="-6" baseline="2777" dirty="0">
                <a:latin typeface="Times New Roman"/>
                <a:cs typeface="Times New Roman"/>
              </a:rPr>
              <a:t>t</a:t>
            </a:r>
            <a:r>
              <a:rPr sz="2723" i="1" spc="-354" baseline="2777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r>
              <a:rPr sz="2269" spc="-154" dirty="0">
                <a:latin typeface="Times New Roman"/>
                <a:cs typeface="Times New Roman"/>
              </a:rPr>
              <a:t> </a:t>
            </a:r>
            <a:endParaRPr sz="2723" baseline="2777" dirty="0">
              <a:latin typeface="Times New Roman"/>
              <a:cs typeface="Times New Roman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DE44F94-AA6C-48FA-B5BF-B592BA46801A}"/>
              </a:ext>
            </a:extLst>
          </p:cNvPr>
          <p:cNvSpPr txBox="1"/>
          <p:nvPr/>
        </p:nvSpPr>
        <p:spPr>
          <a:xfrm>
            <a:off x="3749772" y="4272665"/>
            <a:ext cx="284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spc="-5" dirty="0">
                <a:latin typeface="Times New Roman"/>
                <a:cs typeface="Times New Roman"/>
              </a:rPr>
              <a:t>1</a:t>
            </a:r>
            <a:endParaRPr lang="zh-CN" altLang="en-US" dirty="0"/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52DF1633-5D68-40B2-A1F7-5C84939787B5}"/>
              </a:ext>
            </a:extLst>
          </p:cNvPr>
          <p:cNvCxnSpPr>
            <a:cxnSpLocks/>
          </p:cNvCxnSpPr>
          <p:nvPr/>
        </p:nvCxnSpPr>
        <p:spPr bwMode="auto">
          <a:xfrm>
            <a:off x="7117583" y="4088212"/>
            <a:ext cx="3687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object 4">
            <a:extLst>
              <a:ext uri="{FF2B5EF4-FFF2-40B4-BE49-F238E27FC236}">
                <a16:creationId xmlns:a16="http://schemas.microsoft.com/office/drawing/2014/main" id="{9654E154-6EE6-40E5-BE0E-255FBBC9EF47}"/>
              </a:ext>
            </a:extLst>
          </p:cNvPr>
          <p:cNvSpPr txBox="1"/>
          <p:nvPr/>
        </p:nvSpPr>
        <p:spPr>
          <a:xfrm>
            <a:off x="7016434" y="5277993"/>
            <a:ext cx="495405" cy="305506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lang="en-US" sz="2859" spc="-68" baseline="2645" dirty="0">
                <a:latin typeface="Symbol"/>
                <a:cs typeface="Times New Roman"/>
              </a:rPr>
              <a:t>0</a:t>
            </a:r>
            <a:endParaRPr sz="2723" baseline="2777" dirty="0">
              <a:latin typeface="Times New Roman"/>
              <a:cs typeface="Times New Roman"/>
            </a:endParaRPr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1CF64E05-F6E0-4BBA-935B-B9738E0A92B2}"/>
              </a:ext>
            </a:extLst>
          </p:cNvPr>
          <p:cNvSpPr txBox="1"/>
          <p:nvPr/>
        </p:nvSpPr>
        <p:spPr>
          <a:xfrm>
            <a:off x="7486334" y="5277993"/>
            <a:ext cx="495405" cy="305506"/>
          </a:xfrm>
          <a:prstGeom prst="rect">
            <a:avLst/>
          </a:prstGeom>
        </p:spPr>
        <p:txBody>
          <a:bodyPr vert="horz" wrap="square" lIns="0" tIns="12102" rIns="0" bIns="0" rtlCol="0">
            <a:spAutoFit/>
          </a:bodyPr>
          <a:lstStyle/>
          <a:p>
            <a:pPr marL="11527">
              <a:spcBef>
                <a:spcPts val="95"/>
              </a:spcBef>
            </a:pPr>
            <a:r>
              <a:rPr lang="en-US" sz="2859" spc="-68" baseline="2645" dirty="0">
                <a:latin typeface="Symbol"/>
                <a:cs typeface="Times New Roman"/>
              </a:rPr>
              <a:t>e</a:t>
            </a:r>
            <a:endParaRPr sz="2723" baseline="2777" dirty="0">
              <a:latin typeface="Times New Roman"/>
              <a:cs typeface="Times New Roman"/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28690F36-BDEF-4FD3-9FAE-F38237921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621" y="2222436"/>
            <a:ext cx="2257425" cy="714375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7291" y="360305"/>
            <a:ext cx="6765718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spc="-9" dirty="0"/>
              <a:t> </a:t>
            </a: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the unit impulse 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56578" y="5458690"/>
            <a:ext cx="6577917" cy="458556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264534" marR="4611" indent="-253583">
              <a:spcBef>
                <a:spcPts val="91"/>
              </a:spcBef>
              <a:tabLst>
                <a:tab pos="270297" algn="l"/>
              </a:tabLst>
            </a:pPr>
            <a:r>
              <a:rPr sz="1452" dirty="0">
                <a:latin typeface="Arial MT"/>
                <a:cs typeface="Arial MT"/>
              </a:rPr>
              <a:t>–		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dirty="0">
                <a:latin typeface="Arial MT"/>
                <a:cs typeface="Arial MT"/>
              </a:rPr>
              <a:t> area under</a:t>
            </a:r>
            <a:r>
              <a:rPr sz="1452" spc="-5" dirty="0">
                <a:latin typeface="Arial MT"/>
                <a:cs typeface="Arial MT"/>
              </a:rPr>
              <a:t> the</a:t>
            </a:r>
            <a:r>
              <a:rPr sz="1452" dirty="0">
                <a:latin typeface="Arial MT"/>
                <a:cs typeface="Arial MT"/>
              </a:rPr>
              <a:t> curve </a:t>
            </a:r>
            <a:r>
              <a:rPr sz="1452" spc="-5" dirty="0">
                <a:latin typeface="Arial MT"/>
                <a:cs typeface="Arial MT"/>
              </a:rPr>
              <a:t>obtained</a:t>
            </a:r>
            <a:r>
              <a:rPr sz="1452" dirty="0">
                <a:latin typeface="Arial MT"/>
                <a:cs typeface="Arial MT"/>
              </a:rPr>
              <a:t> by</a:t>
            </a:r>
            <a:r>
              <a:rPr sz="1452" spc="-5" dirty="0">
                <a:latin typeface="Arial MT"/>
                <a:cs typeface="Arial MT"/>
              </a:rPr>
              <a:t> the</a:t>
            </a:r>
            <a:r>
              <a:rPr sz="1452" dirty="0">
                <a:latin typeface="Arial MT"/>
                <a:cs typeface="Arial MT"/>
              </a:rPr>
              <a:t> product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of</a:t>
            </a:r>
            <a:r>
              <a:rPr sz="1452" spc="-5" dirty="0">
                <a:latin typeface="Arial MT"/>
                <a:cs typeface="Arial MT"/>
              </a:rPr>
              <a:t> the</a:t>
            </a:r>
            <a:r>
              <a:rPr sz="1452" dirty="0">
                <a:latin typeface="Arial MT"/>
                <a:cs typeface="Arial MT"/>
              </a:rPr>
              <a:t> unit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impulse </a:t>
            </a:r>
            <a:r>
              <a:rPr sz="1452" spc="-5" dirty="0">
                <a:latin typeface="Arial MT"/>
                <a:cs typeface="Arial MT"/>
              </a:rPr>
              <a:t>function </a:t>
            </a:r>
            <a:r>
              <a:rPr sz="1452" spc="-386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shifted</a:t>
            </a:r>
            <a:r>
              <a:rPr sz="1452" dirty="0">
                <a:latin typeface="Arial MT"/>
                <a:cs typeface="Arial MT"/>
              </a:rPr>
              <a:t> by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T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and</a:t>
            </a:r>
            <a:r>
              <a:rPr sz="1452" spc="-5" dirty="0">
                <a:latin typeface="Arial MT"/>
                <a:cs typeface="Arial MT"/>
              </a:rPr>
              <a:t> </a:t>
            </a:r>
            <a:r>
              <a:rPr sz="1452" spc="-5" dirty="0">
                <a:latin typeface="Symbol"/>
                <a:cs typeface="Symbol"/>
              </a:rPr>
              <a:t></a:t>
            </a:r>
            <a:r>
              <a:rPr sz="1452" spc="-5" dirty="0">
                <a:latin typeface="Arial MT"/>
                <a:cs typeface="Arial MT"/>
              </a:rPr>
              <a:t>(t) </a:t>
            </a:r>
            <a:r>
              <a:rPr sz="1452" dirty="0">
                <a:latin typeface="Arial MT"/>
                <a:cs typeface="Arial MT"/>
              </a:rPr>
              <a:t>is</a:t>
            </a:r>
            <a:r>
              <a:rPr sz="1452" spc="-5" dirty="0">
                <a:latin typeface="Arial MT"/>
                <a:cs typeface="Arial MT"/>
              </a:rPr>
              <a:t> the</a:t>
            </a:r>
            <a:r>
              <a:rPr sz="1452" dirty="0">
                <a:latin typeface="Arial MT"/>
                <a:cs typeface="Arial MT"/>
              </a:rPr>
              <a:t> value of </a:t>
            </a:r>
            <a:r>
              <a:rPr sz="1452" spc="-5" dirty="0">
                <a:latin typeface="Arial MT"/>
                <a:cs typeface="Arial MT"/>
              </a:rPr>
              <a:t>the</a:t>
            </a:r>
            <a:r>
              <a:rPr sz="1452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function</a:t>
            </a:r>
            <a:r>
              <a:rPr sz="1452" dirty="0">
                <a:latin typeface="Arial MT"/>
                <a:cs typeface="Arial MT"/>
              </a:rPr>
              <a:t> </a:t>
            </a:r>
            <a:r>
              <a:rPr sz="1452" spc="-5" dirty="0">
                <a:latin typeface="Symbol"/>
                <a:cs typeface="Symbol"/>
              </a:rPr>
              <a:t></a:t>
            </a:r>
            <a:r>
              <a:rPr sz="1452" spc="-5" dirty="0">
                <a:latin typeface="Arial MT"/>
                <a:cs typeface="Arial MT"/>
              </a:rPr>
              <a:t>(t) for t=T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1641" y="1693656"/>
            <a:ext cx="4560282" cy="1819871"/>
          </a:xfrm>
          <a:prstGeom prst="rect">
            <a:avLst/>
          </a:prstGeom>
        </p:spPr>
        <p:txBody>
          <a:bodyPr vert="horz" wrap="square" lIns="0" tIns="77801" rIns="0" bIns="0" rtlCol="0">
            <a:spAutoFit/>
          </a:bodyPr>
          <a:lstStyle/>
          <a:p>
            <a:pPr marL="322743" indent="-311216">
              <a:spcBef>
                <a:spcPts val="613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Multiplication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of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a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function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by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impulse</a:t>
            </a:r>
            <a:endParaRPr sz="1634" dirty="0">
              <a:latin typeface="Arial MT"/>
              <a:cs typeface="Arial MT"/>
            </a:endParaRPr>
          </a:p>
          <a:p>
            <a:pPr marL="1824072">
              <a:spcBef>
                <a:spcPts val="749"/>
              </a:spcBef>
            </a:pPr>
            <a:r>
              <a:rPr sz="1906" spc="-45" dirty="0">
                <a:latin typeface="Symbol"/>
                <a:cs typeface="Symbol"/>
              </a:rPr>
              <a:t></a:t>
            </a:r>
            <a:r>
              <a:rPr sz="1906" spc="-150" dirty="0">
                <a:latin typeface="Times New Roman"/>
                <a:cs typeface="Times New Roman"/>
              </a:rPr>
              <a:t> </a:t>
            </a:r>
            <a:r>
              <a:rPr sz="3403" spc="-94" baseline="-2222" dirty="0">
                <a:latin typeface="Symbol"/>
                <a:cs typeface="Symbol"/>
              </a:rPr>
              <a:t></a:t>
            </a:r>
            <a:r>
              <a:rPr sz="1815" i="1" dirty="0">
                <a:latin typeface="Times New Roman"/>
                <a:cs typeface="Times New Roman"/>
              </a:rPr>
              <a:t>t</a:t>
            </a:r>
            <a:r>
              <a:rPr sz="1815" i="1" spc="-241" dirty="0">
                <a:latin typeface="Times New Roman"/>
                <a:cs typeface="Times New Roman"/>
              </a:rPr>
              <a:t> </a:t>
            </a:r>
            <a:r>
              <a:rPr sz="3403" spc="-74" baseline="-2222" dirty="0">
                <a:latin typeface="Symbol"/>
                <a:cs typeface="Symbol"/>
              </a:rPr>
              <a:t></a:t>
            </a:r>
            <a:r>
              <a:rPr sz="1906" spc="-41" dirty="0">
                <a:latin typeface="Symbol"/>
                <a:cs typeface="Symbol"/>
              </a:rPr>
              <a:t></a:t>
            </a:r>
            <a:r>
              <a:rPr sz="1906" spc="-14" dirty="0">
                <a:latin typeface="Times New Roman"/>
                <a:cs typeface="Times New Roman"/>
              </a:rPr>
              <a:t> </a:t>
            </a:r>
            <a:r>
              <a:rPr sz="3403" spc="-94" baseline="-2222" dirty="0">
                <a:latin typeface="Symbol"/>
                <a:cs typeface="Symbol"/>
              </a:rPr>
              <a:t></a:t>
            </a:r>
            <a:r>
              <a:rPr sz="1815" i="1" dirty="0">
                <a:latin typeface="Times New Roman"/>
                <a:cs typeface="Times New Roman"/>
              </a:rPr>
              <a:t>t</a:t>
            </a:r>
            <a:r>
              <a:rPr sz="1815" i="1" spc="-236" dirty="0">
                <a:latin typeface="Times New Roman"/>
                <a:cs typeface="Times New Roman"/>
              </a:rPr>
              <a:t> </a:t>
            </a:r>
            <a:r>
              <a:rPr sz="3403" spc="-197" baseline="-2222" dirty="0">
                <a:latin typeface="Symbol"/>
                <a:cs typeface="Symbol"/>
              </a:rPr>
              <a:t></a:t>
            </a:r>
            <a:r>
              <a:rPr sz="3403" spc="-251" baseline="-2222" dirty="0">
                <a:latin typeface="Times New Roman"/>
                <a:cs typeface="Times New Roman"/>
              </a:rPr>
              <a:t> </a:t>
            </a:r>
            <a:r>
              <a:rPr sz="1815" spc="5" dirty="0">
                <a:latin typeface="Symbol"/>
                <a:cs typeface="Symbol"/>
              </a:rPr>
              <a:t></a:t>
            </a:r>
            <a:r>
              <a:rPr sz="1815" spc="-145" dirty="0">
                <a:latin typeface="Times New Roman"/>
                <a:cs typeface="Times New Roman"/>
              </a:rPr>
              <a:t> </a:t>
            </a:r>
            <a:r>
              <a:rPr sz="1906" spc="-45" dirty="0">
                <a:latin typeface="Symbol"/>
                <a:cs typeface="Symbol"/>
              </a:rPr>
              <a:t></a:t>
            </a:r>
            <a:r>
              <a:rPr sz="1906" spc="-145" dirty="0">
                <a:latin typeface="Times New Roman"/>
                <a:cs typeface="Times New Roman"/>
              </a:rPr>
              <a:t> </a:t>
            </a:r>
            <a:r>
              <a:rPr sz="3403" spc="-54" baseline="-2222" dirty="0">
                <a:latin typeface="Symbol"/>
                <a:cs typeface="Symbol"/>
              </a:rPr>
              <a:t></a:t>
            </a:r>
            <a:r>
              <a:rPr sz="1815" spc="91" dirty="0">
                <a:latin typeface="Times New Roman"/>
                <a:cs typeface="Times New Roman"/>
              </a:rPr>
              <a:t>0</a:t>
            </a:r>
            <a:r>
              <a:rPr sz="3403" spc="-81" baseline="-2222" dirty="0">
                <a:latin typeface="Symbol"/>
                <a:cs typeface="Symbol"/>
              </a:rPr>
              <a:t></a:t>
            </a:r>
            <a:r>
              <a:rPr sz="1906" spc="-41" dirty="0">
                <a:latin typeface="Symbol"/>
                <a:cs typeface="Symbol"/>
              </a:rPr>
              <a:t></a:t>
            </a:r>
            <a:r>
              <a:rPr sz="1906" spc="-9" dirty="0">
                <a:latin typeface="Times New Roman"/>
                <a:cs typeface="Times New Roman"/>
              </a:rPr>
              <a:t> </a:t>
            </a:r>
            <a:r>
              <a:rPr sz="3403" spc="-102" baseline="-2222" dirty="0">
                <a:latin typeface="Symbol"/>
                <a:cs typeface="Symbol"/>
              </a:rPr>
              <a:t></a:t>
            </a:r>
            <a:r>
              <a:rPr sz="1815" i="1" dirty="0">
                <a:latin typeface="Times New Roman"/>
                <a:cs typeface="Times New Roman"/>
              </a:rPr>
              <a:t>t</a:t>
            </a:r>
            <a:r>
              <a:rPr sz="1815" i="1" spc="-236" dirty="0">
                <a:latin typeface="Times New Roman"/>
                <a:cs typeface="Times New Roman"/>
              </a:rPr>
              <a:t> </a:t>
            </a:r>
            <a:r>
              <a:rPr sz="3403" spc="-197" baseline="-2222" dirty="0">
                <a:latin typeface="Symbol"/>
                <a:cs typeface="Symbol"/>
              </a:rPr>
              <a:t></a:t>
            </a:r>
            <a:endParaRPr sz="3403" baseline="-2222" dirty="0">
              <a:latin typeface="Symbol"/>
              <a:cs typeface="Symbol"/>
            </a:endParaRPr>
          </a:p>
          <a:p>
            <a:pPr marL="1824072">
              <a:spcBef>
                <a:spcPts val="268"/>
              </a:spcBef>
            </a:pPr>
            <a:r>
              <a:rPr sz="1906" spc="-45" dirty="0">
                <a:latin typeface="Symbol"/>
                <a:cs typeface="Symbol"/>
              </a:rPr>
              <a:t></a:t>
            </a:r>
            <a:r>
              <a:rPr sz="1906" spc="-150" dirty="0">
                <a:latin typeface="Times New Roman"/>
                <a:cs typeface="Times New Roman"/>
              </a:rPr>
              <a:t> </a:t>
            </a:r>
            <a:r>
              <a:rPr sz="3403" spc="-94" baseline="-2222" dirty="0">
                <a:latin typeface="Symbol"/>
                <a:cs typeface="Symbol"/>
              </a:rPr>
              <a:t></a:t>
            </a:r>
            <a:r>
              <a:rPr sz="1815" i="1" dirty="0">
                <a:latin typeface="Times New Roman"/>
                <a:cs typeface="Times New Roman"/>
              </a:rPr>
              <a:t>t</a:t>
            </a:r>
            <a:r>
              <a:rPr sz="1815" i="1" spc="-241" dirty="0">
                <a:latin typeface="Times New Roman"/>
                <a:cs typeface="Times New Roman"/>
              </a:rPr>
              <a:t> </a:t>
            </a:r>
            <a:r>
              <a:rPr sz="3403" spc="-74" baseline="-2222" dirty="0">
                <a:latin typeface="Symbol"/>
                <a:cs typeface="Symbol"/>
              </a:rPr>
              <a:t></a:t>
            </a:r>
            <a:r>
              <a:rPr sz="1906" spc="-41" dirty="0">
                <a:latin typeface="Symbol"/>
                <a:cs typeface="Symbol"/>
              </a:rPr>
              <a:t></a:t>
            </a:r>
            <a:r>
              <a:rPr sz="1906" spc="-14" dirty="0">
                <a:latin typeface="Times New Roman"/>
                <a:cs typeface="Times New Roman"/>
              </a:rPr>
              <a:t> </a:t>
            </a:r>
            <a:r>
              <a:rPr sz="3403" spc="-94" baseline="-2222" dirty="0">
                <a:latin typeface="Symbol"/>
                <a:cs typeface="Symbol"/>
              </a:rPr>
              <a:t></a:t>
            </a:r>
            <a:r>
              <a:rPr sz="1815" i="1" dirty="0">
                <a:latin typeface="Times New Roman"/>
                <a:cs typeface="Times New Roman"/>
              </a:rPr>
              <a:t>t</a:t>
            </a:r>
            <a:r>
              <a:rPr sz="1815" i="1" spc="-36" dirty="0">
                <a:latin typeface="Times New Roman"/>
                <a:cs typeface="Times New Roman"/>
              </a:rPr>
              <a:t> </a:t>
            </a:r>
            <a:r>
              <a:rPr sz="1815" spc="5" dirty="0">
                <a:latin typeface="Symbol"/>
                <a:cs typeface="Symbol"/>
              </a:rPr>
              <a:t></a:t>
            </a:r>
            <a:r>
              <a:rPr sz="1815" spc="-259" dirty="0">
                <a:latin typeface="Times New Roman"/>
                <a:cs typeface="Times New Roman"/>
              </a:rPr>
              <a:t> </a:t>
            </a:r>
            <a:r>
              <a:rPr sz="1815" i="1" spc="5" dirty="0">
                <a:latin typeface="Times New Roman"/>
                <a:cs typeface="Times New Roman"/>
              </a:rPr>
              <a:t>T</a:t>
            </a:r>
            <a:r>
              <a:rPr sz="1815" i="1" spc="-118" dirty="0">
                <a:latin typeface="Times New Roman"/>
                <a:cs typeface="Times New Roman"/>
              </a:rPr>
              <a:t> </a:t>
            </a:r>
            <a:r>
              <a:rPr sz="3403" spc="-197" baseline="-2222" dirty="0">
                <a:latin typeface="Symbol"/>
                <a:cs typeface="Symbol"/>
              </a:rPr>
              <a:t></a:t>
            </a:r>
            <a:r>
              <a:rPr sz="3403" spc="-251" baseline="-2222" dirty="0">
                <a:latin typeface="Times New Roman"/>
                <a:cs typeface="Times New Roman"/>
              </a:rPr>
              <a:t> </a:t>
            </a:r>
            <a:r>
              <a:rPr sz="1815" spc="5" dirty="0">
                <a:latin typeface="Symbol"/>
                <a:cs typeface="Symbol"/>
              </a:rPr>
              <a:t></a:t>
            </a:r>
            <a:r>
              <a:rPr sz="1815" spc="-141" dirty="0">
                <a:latin typeface="Times New Roman"/>
                <a:cs typeface="Times New Roman"/>
              </a:rPr>
              <a:t> </a:t>
            </a:r>
            <a:r>
              <a:rPr sz="1906" spc="-45" dirty="0">
                <a:latin typeface="Symbol"/>
                <a:cs typeface="Symbol"/>
              </a:rPr>
              <a:t></a:t>
            </a:r>
            <a:r>
              <a:rPr sz="1906" spc="-150" dirty="0">
                <a:latin typeface="Times New Roman"/>
                <a:cs typeface="Times New Roman"/>
              </a:rPr>
              <a:t> </a:t>
            </a:r>
            <a:r>
              <a:rPr sz="3403" spc="-190" baseline="-2222" dirty="0">
                <a:latin typeface="Symbol"/>
                <a:cs typeface="Symbol"/>
              </a:rPr>
              <a:t></a:t>
            </a:r>
            <a:r>
              <a:rPr sz="1815" i="1" spc="5" dirty="0">
                <a:latin typeface="Times New Roman"/>
                <a:cs typeface="Times New Roman"/>
              </a:rPr>
              <a:t>T</a:t>
            </a:r>
            <a:r>
              <a:rPr sz="1815" i="1" spc="-118" dirty="0">
                <a:latin typeface="Times New Roman"/>
                <a:cs typeface="Times New Roman"/>
              </a:rPr>
              <a:t> </a:t>
            </a:r>
            <a:r>
              <a:rPr sz="3403" spc="-74" baseline="-2222" dirty="0">
                <a:latin typeface="Symbol"/>
                <a:cs typeface="Symbol"/>
              </a:rPr>
              <a:t></a:t>
            </a:r>
            <a:r>
              <a:rPr sz="1906" spc="-41" dirty="0">
                <a:latin typeface="Symbol"/>
                <a:cs typeface="Symbol"/>
              </a:rPr>
              <a:t></a:t>
            </a:r>
            <a:r>
              <a:rPr sz="1906" spc="-14" dirty="0">
                <a:latin typeface="Times New Roman"/>
                <a:cs typeface="Times New Roman"/>
              </a:rPr>
              <a:t> </a:t>
            </a:r>
            <a:r>
              <a:rPr sz="3403" spc="-109" baseline="-2222" dirty="0">
                <a:latin typeface="Symbol"/>
                <a:cs typeface="Symbol"/>
              </a:rPr>
              <a:t></a:t>
            </a:r>
            <a:r>
              <a:rPr sz="1815" i="1" dirty="0">
                <a:latin typeface="Times New Roman"/>
                <a:cs typeface="Times New Roman"/>
              </a:rPr>
              <a:t>t</a:t>
            </a:r>
            <a:r>
              <a:rPr sz="1815" i="1" spc="-36" dirty="0">
                <a:latin typeface="Times New Roman"/>
                <a:cs typeface="Times New Roman"/>
              </a:rPr>
              <a:t> </a:t>
            </a:r>
            <a:r>
              <a:rPr sz="1815" spc="5" dirty="0">
                <a:latin typeface="Symbol"/>
                <a:cs typeface="Symbol"/>
              </a:rPr>
              <a:t></a:t>
            </a:r>
            <a:r>
              <a:rPr sz="1815" spc="-259" dirty="0">
                <a:latin typeface="Times New Roman"/>
                <a:cs typeface="Times New Roman"/>
              </a:rPr>
              <a:t> </a:t>
            </a:r>
            <a:r>
              <a:rPr sz="1815" i="1" spc="5" dirty="0">
                <a:latin typeface="Times New Roman"/>
                <a:cs typeface="Times New Roman"/>
              </a:rPr>
              <a:t>T</a:t>
            </a:r>
            <a:r>
              <a:rPr sz="1815" i="1" spc="-113" dirty="0">
                <a:latin typeface="Times New Roman"/>
                <a:cs typeface="Times New Roman"/>
              </a:rPr>
              <a:t> </a:t>
            </a:r>
            <a:r>
              <a:rPr sz="3403" spc="-197" baseline="-2222" dirty="0">
                <a:latin typeface="Symbol"/>
                <a:cs typeface="Symbol"/>
              </a:rPr>
              <a:t></a:t>
            </a:r>
            <a:endParaRPr sz="3403" baseline="-2222" dirty="0">
              <a:latin typeface="Symbol"/>
              <a:cs typeface="Symbol"/>
            </a:endParaRPr>
          </a:p>
          <a:p>
            <a:pPr>
              <a:spcBef>
                <a:spcPts val="41"/>
              </a:spcBef>
            </a:pPr>
            <a:endParaRPr sz="2677" dirty="0">
              <a:latin typeface="Symbol"/>
              <a:cs typeface="Symbol"/>
            </a:endParaRPr>
          </a:p>
          <a:p>
            <a:pPr marL="322743" indent="-311216">
              <a:buChar char="•"/>
              <a:tabLst>
                <a:tab pos="322166" algn="l"/>
                <a:tab pos="322743" algn="l"/>
              </a:tabLst>
            </a:pP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Sampling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property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of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unit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function</a:t>
            </a:r>
            <a:endParaRPr sz="1634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6590" y="3743808"/>
            <a:ext cx="1706432" cy="17348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  <a:tabLst>
                <a:tab pos="1525535" algn="l"/>
              </a:tabLst>
            </a:pPr>
            <a:r>
              <a:rPr sz="1044" spc="5" dirty="0">
                <a:latin typeface="Symbol"/>
                <a:cs typeface="Symbol"/>
              </a:rPr>
              <a:t></a:t>
            </a:r>
            <a:r>
              <a:rPr sz="1044" spc="5" dirty="0">
                <a:latin typeface="Times New Roman"/>
                <a:cs typeface="Times New Roman"/>
              </a:rPr>
              <a:t>	</a:t>
            </a:r>
            <a:r>
              <a:rPr sz="1044" spc="5" dirty="0">
                <a:latin typeface="Symbol"/>
                <a:cs typeface="Symbol"/>
              </a:rPr>
              <a:t></a:t>
            </a:r>
            <a:endParaRPr sz="1044">
              <a:latin typeface="Symbol"/>
              <a:cs typeface="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24994" y="3743808"/>
            <a:ext cx="191908" cy="173488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11527">
              <a:spcBef>
                <a:spcPts val="100"/>
              </a:spcBef>
            </a:pPr>
            <a:r>
              <a:rPr sz="1044" spc="5" dirty="0">
                <a:latin typeface="Symbol"/>
                <a:cs typeface="Symbol"/>
              </a:rPr>
              <a:t></a:t>
            </a:r>
            <a:endParaRPr sz="1044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86590" y="4200401"/>
            <a:ext cx="3730405" cy="456486"/>
          </a:xfrm>
          <a:prstGeom prst="rect">
            <a:avLst/>
          </a:prstGeom>
        </p:spPr>
        <p:txBody>
          <a:bodyPr vert="horz" wrap="square" lIns="0" tIns="70309" rIns="0" bIns="0" rtlCol="0">
            <a:spAutoFit/>
          </a:bodyPr>
          <a:lstStyle/>
          <a:p>
            <a:pPr marL="11527">
              <a:spcBef>
                <a:spcPts val="554"/>
              </a:spcBef>
              <a:tabLst>
                <a:tab pos="1525535" algn="l"/>
                <a:tab pos="3549592" algn="l"/>
              </a:tabLst>
            </a:pPr>
            <a:r>
              <a:rPr sz="1044" spc="5" dirty="0">
                <a:latin typeface="Symbol"/>
                <a:cs typeface="Symbol"/>
              </a:rPr>
              <a:t></a:t>
            </a:r>
            <a:r>
              <a:rPr sz="1044" spc="5" dirty="0">
                <a:latin typeface="Times New Roman"/>
                <a:cs typeface="Times New Roman"/>
              </a:rPr>
              <a:t>	</a:t>
            </a:r>
            <a:r>
              <a:rPr sz="1044" spc="5" dirty="0">
                <a:latin typeface="Symbol"/>
                <a:cs typeface="Symbol"/>
              </a:rPr>
              <a:t></a:t>
            </a:r>
            <a:r>
              <a:rPr sz="1044" spc="5" dirty="0">
                <a:latin typeface="Times New Roman"/>
                <a:cs typeface="Times New Roman"/>
              </a:rPr>
              <a:t>	</a:t>
            </a:r>
            <a:r>
              <a:rPr sz="1044" spc="5" dirty="0">
                <a:latin typeface="Symbol"/>
                <a:cs typeface="Symbol"/>
              </a:rPr>
              <a:t></a:t>
            </a:r>
            <a:endParaRPr sz="1044">
              <a:latin typeface="Symbol"/>
              <a:cs typeface="Symbol"/>
            </a:endParaRPr>
          </a:p>
          <a:p>
            <a:pPr marL="11527">
              <a:spcBef>
                <a:spcPts val="467"/>
              </a:spcBef>
            </a:pPr>
            <a:r>
              <a:rPr sz="1044" spc="5" dirty="0">
                <a:latin typeface="Symbol"/>
                <a:cs typeface="Symbol"/>
              </a:rPr>
              <a:t></a:t>
            </a:r>
            <a:endParaRPr sz="1044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1305" y="3806916"/>
            <a:ext cx="5097396" cy="431764"/>
          </a:xfrm>
          <a:prstGeom prst="rect">
            <a:avLst/>
          </a:prstGeom>
        </p:spPr>
        <p:txBody>
          <a:bodyPr vert="horz" wrap="square" lIns="0" tIns="12679" rIns="0" bIns="0" rtlCol="0">
            <a:spAutoFit/>
          </a:bodyPr>
          <a:lstStyle/>
          <a:p>
            <a:pPr marL="34580">
              <a:spcBef>
                <a:spcPts val="100"/>
              </a:spcBef>
            </a:pPr>
            <a:r>
              <a:rPr sz="4084" baseline="-11111" dirty="0">
                <a:latin typeface="Symbol"/>
                <a:cs typeface="Symbol"/>
              </a:rPr>
              <a:t></a:t>
            </a:r>
            <a:r>
              <a:rPr sz="4084" spc="-388" baseline="-11111" dirty="0">
                <a:latin typeface="Times New Roman"/>
                <a:cs typeface="Times New Roman"/>
              </a:rPr>
              <a:t> </a:t>
            </a:r>
            <a:r>
              <a:rPr sz="2859" spc="-74" baseline="2645" dirty="0">
                <a:latin typeface="Symbol"/>
                <a:cs typeface="Symbol"/>
              </a:rPr>
              <a:t></a:t>
            </a:r>
            <a:r>
              <a:rPr sz="2859" spc="-218" baseline="2645" dirty="0">
                <a:latin typeface="Times New Roman"/>
                <a:cs typeface="Times New Roman"/>
              </a:rPr>
              <a:t> </a:t>
            </a:r>
            <a:r>
              <a:rPr sz="2269" spc="-59" dirty="0">
                <a:latin typeface="Symbol"/>
                <a:cs typeface="Symbol"/>
              </a:rPr>
              <a:t></a:t>
            </a:r>
            <a:r>
              <a:rPr sz="2723" i="1" baseline="2777" dirty="0">
                <a:latin typeface="Times New Roman"/>
                <a:cs typeface="Times New Roman"/>
              </a:rPr>
              <a:t>t</a:t>
            </a:r>
            <a:r>
              <a:rPr sz="2723" i="1" spc="-360" baseline="2777" dirty="0">
                <a:latin typeface="Times New Roman"/>
                <a:cs typeface="Times New Roman"/>
              </a:rPr>
              <a:t> </a:t>
            </a:r>
            <a:r>
              <a:rPr sz="2269" spc="-45" dirty="0">
                <a:latin typeface="Symbol"/>
                <a:cs typeface="Symbol"/>
              </a:rPr>
              <a:t></a:t>
            </a:r>
            <a:r>
              <a:rPr sz="2859" spc="-68" baseline="2645" dirty="0">
                <a:latin typeface="Symbol"/>
                <a:cs typeface="Symbol"/>
              </a:rPr>
              <a:t></a:t>
            </a:r>
            <a:r>
              <a:rPr sz="2859" spc="-20" baseline="2645" dirty="0">
                <a:latin typeface="Times New Roman"/>
                <a:cs typeface="Times New Roman"/>
              </a:rPr>
              <a:t> </a:t>
            </a:r>
            <a:r>
              <a:rPr sz="2269" spc="-64" dirty="0">
                <a:latin typeface="Symbol"/>
                <a:cs typeface="Symbol"/>
              </a:rPr>
              <a:t></a:t>
            </a:r>
            <a:r>
              <a:rPr sz="2723" i="1" baseline="2777" dirty="0">
                <a:latin typeface="Times New Roman"/>
                <a:cs typeface="Times New Roman"/>
              </a:rPr>
              <a:t>t</a:t>
            </a:r>
            <a:r>
              <a:rPr sz="2723" i="1" spc="-354" baseline="2777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r>
              <a:rPr sz="2269" spc="-371" dirty="0">
                <a:latin typeface="Times New Roman"/>
                <a:cs typeface="Times New Roman"/>
              </a:rPr>
              <a:t> </a:t>
            </a:r>
            <a:r>
              <a:rPr sz="2723" i="1" baseline="2777" dirty="0">
                <a:latin typeface="Times New Roman"/>
                <a:cs typeface="Times New Roman"/>
              </a:rPr>
              <a:t>dt</a:t>
            </a:r>
            <a:r>
              <a:rPr sz="2723" i="1" spc="150" baseline="2777" dirty="0">
                <a:latin typeface="Times New Roman"/>
                <a:cs typeface="Times New Roman"/>
              </a:rPr>
              <a:t> </a:t>
            </a:r>
            <a:r>
              <a:rPr sz="2723" baseline="2777" dirty="0">
                <a:latin typeface="Symbol"/>
                <a:cs typeface="Symbol"/>
              </a:rPr>
              <a:t></a:t>
            </a:r>
            <a:r>
              <a:rPr sz="2723" baseline="2777" dirty="0">
                <a:latin typeface="Times New Roman"/>
                <a:cs typeface="Times New Roman"/>
              </a:rPr>
              <a:t> </a:t>
            </a:r>
            <a:r>
              <a:rPr sz="2723" spc="-211" baseline="2777" dirty="0">
                <a:latin typeface="Times New Roman"/>
                <a:cs typeface="Times New Roman"/>
              </a:rPr>
              <a:t> </a:t>
            </a:r>
            <a:r>
              <a:rPr sz="4084" baseline="-11111" dirty="0">
                <a:latin typeface="Symbol"/>
                <a:cs typeface="Symbol"/>
              </a:rPr>
              <a:t></a:t>
            </a:r>
            <a:r>
              <a:rPr sz="4084" spc="-388" baseline="-11111" dirty="0">
                <a:latin typeface="Times New Roman"/>
                <a:cs typeface="Times New Roman"/>
              </a:rPr>
              <a:t> </a:t>
            </a:r>
            <a:r>
              <a:rPr sz="2859" spc="-74" baseline="2645" dirty="0">
                <a:latin typeface="Symbol"/>
                <a:cs typeface="Symbol"/>
              </a:rPr>
              <a:t></a:t>
            </a:r>
            <a:r>
              <a:rPr sz="2859" spc="-218" baseline="2645" dirty="0">
                <a:latin typeface="Times New Roman"/>
                <a:cs typeface="Times New Roman"/>
              </a:rPr>
              <a:t> </a:t>
            </a:r>
            <a:r>
              <a:rPr sz="2269" spc="-32" dirty="0">
                <a:latin typeface="Symbol"/>
                <a:cs typeface="Symbol"/>
              </a:rPr>
              <a:t></a:t>
            </a:r>
            <a:r>
              <a:rPr sz="2723" spc="142" baseline="2777" dirty="0">
                <a:latin typeface="Times New Roman"/>
                <a:cs typeface="Times New Roman"/>
              </a:rPr>
              <a:t>0</a:t>
            </a:r>
            <a:r>
              <a:rPr sz="2269" spc="-50" dirty="0">
                <a:latin typeface="Symbol"/>
                <a:cs typeface="Symbol"/>
              </a:rPr>
              <a:t></a:t>
            </a:r>
            <a:r>
              <a:rPr sz="2859" spc="-68" baseline="2645" dirty="0">
                <a:latin typeface="Symbol"/>
                <a:cs typeface="Symbol"/>
              </a:rPr>
              <a:t></a:t>
            </a:r>
            <a:r>
              <a:rPr sz="2859" spc="-14" baseline="2645" dirty="0">
                <a:latin typeface="Times New Roman"/>
                <a:cs typeface="Times New Roman"/>
              </a:rPr>
              <a:t> </a:t>
            </a:r>
            <a:r>
              <a:rPr sz="2269" spc="-68" dirty="0">
                <a:latin typeface="Symbol"/>
                <a:cs typeface="Symbol"/>
              </a:rPr>
              <a:t></a:t>
            </a:r>
            <a:r>
              <a:rPr sz="2723" i="1" baseline="2777" dirty="0">
                <a:latin typeface="Times New Roman"/>
                <a:cs typeface="Times New Roman"/>
              </a:rPr>
              <a:t>t</a:t>
            </a:r>
            <a:r>
              <a:rPr sz="2723" i="1" spc="-354" baseline="2777" dirty="0">
                <a:latin typeface="Times New Roman"/>
                <a:cs typeface="Times New Roman"/>
              </a:rPr>
              <a:t> </a:t>
            </a:r>
            <a:r>
              <a:rPr sz="2269" spc="59" dirty="0">
                <a:latin typeface="Symbol"/>
                <a:cs typeface="Symbol"/>
              </a:rPr>
              <a:t></a:t>
            </a:r>
            <a:r>
              <a:rPr sz="2723" i="1" baseline="2777" dirty="0">
                <a:latin typeface="Times New Roman"/>
                <a:cs typeface="Times New Roman"/>
              </a:rPr>
              <a:t>dt</a:t>
            </a:r>
            <a:r>
              <a:rPr sz="2723" i="1" spc="156" baseline="2777" dirty="0">
                <a:latin typeface="Times New Roman"/>
                <a:cs typeface="Times New Roman"/>
              </a:rPr>
              <a:t> </a:t>
            </a:r>
            <a:r>
              <a:rPr sz="2723" baseline="2777" dirty="0">
                <a:latin typeface="Symbol"/>
                <a:cs typeface="Symbol"/>
              </a:rPr>
              <a:t></a:t>
            </a:r>
            <a:r>
              <a:rPr sz="2723" spc="-218" baseline="2777" dirty="0">
                <a:latin typeface="Times New Roman"/>
                <a:cs typeface="Times New Roman"/>
              </a:rPr>
              <a:t> </a:t>
            </a:r>
            <a:r>
              <a:rPr sz="2859" spc="-74" baseline="2645" dirty="0">
                <a:latin typeface="Symbol"/>
                <a:cs typeface="Symbol"/>
              </a:rPr>
              <a:t></a:t>
            </a:r>
            <a:r>
              <a:rPr sz="2859" spc="-211" baseline="2645" dirty="0">
                <a:latin typeface="Times New Roman"/>
                <a:cs typeface="Times New Roman"/>
              </a:rPr>
              <a:t> </a:t>
            </a:r>
            <a:r>
              <a:rPr sz="2269" spc="-32" dirty="0">
                <a:latin typeface="Symbol"/>
                <a:cs typeface="Symbol"/>
              </a:rPr>
              <a:t></a:t>
            </a:r>
            <a:r>
              <a:rPr sz="2723" spc="142" baseline="2777" dirty="0">
                <a:latin typeface="Times New Roman"/>
                <a:cs typeface="Times New Roman"/>
              </a:rPr>
              <a:t>0</a:t>
            </a:r>
            <a:r>
              <a:rPr sz="2269" spc="-132" dirty="0">
                <a:latin typeface="Symbol"/>
                <a:cs typeface="Symbol"/>
              </a:rPr>
              <a:t></a:t>
            </a:r>
            <a:r>
              <a:rPr sz="2269" spc="-64" dirty="0">
                <a:latin typeface="Times New Roman"/>
                <a:cs typeface="Times New Roman"/>
              </a:rPr>
              <a:t> </a:t>
            </a:r>
            <a:r>
              <a:rPr sz="4084" baseline="-11111" dirty="0">
                <a:latin typeface="Symbol"/>
                <a:cs typeface="Symbol"/>
              </a:rPr>
              <a:t></a:t>
            </a:r>
            <a:r>
              <a:rPr sz="4084" spc="-340" baseline="-11111" dirty="0">
                <a:latin typeface="Times New Roman"/>
                <a:cs typeface="Times New Roman"/>
              </a:rPr>
              <a:t> </a:t>
            </a:r>
            <a:r>
              <a:rPr sz="2859" spc="-68" baseline="2645" dirty="0">
                <a:latin typeface="Symbol"/>
                <a:cs typeface="Symbol"/>
              </a:rPr>
              <a:t></a:t>
            </a:r>
            <a:r>
              <a:rPr sz="2859" spc="-6" baseline="2645" dirty="0">
                <a:latin typeface="Times New Roman"/>
                <a:cs typeface="Times New Roman"/>
              </a:rPr>
              <a:t> </a:t>
            </a:r>
            <a:r>
              <a:rPr sz="2269" spc="-73" dirty="0">
                <a:latin typeface="Symbol"/>
                <a:cs typeface="Symbol"/>
              </a:rPr>
              <a:t></a:t>
            </a:r>
            <a:r>
              <a:rPr sz="2723" i="1" baseline="2777" dirty="0">
                <a:latin typeface="Times New Roman"/>
                <a:cs typeface="Times New Roman"/>
              </a:rPr>
              <a:t>t</a:t>
            </a:r>
            <a:r>
              <a:rPr sz="2723" i="1" spc="-340" baseline="2777" dirty="0">
                <a:latin typeface="Times New Roman"/>
                <a:cs typeface="Times New Roman"/>
              </a:rPr>
              <a:t> </a:t>
            </a:r>
            <a:r>
              <a:rPr sz="2269" spc="54" dirty="0">
                <a:latin typeface="Symbol"/>
                <a:cs typeface="Symbol"/>
              </a:rPr>
              <a:t></a:t>
            </a:r>
            <a:r>
              <a:rPr sz="2723" i="1" baseline="2777" dirty="0">
                <a:latin typeface="Times New Roman"/>
                <a:cs typeface="Times New Roman"/>
              </a:rPr>
              <a:t>dt</a:t>
            </a:r>
            <a:r>
              <a:rPr sz="2723" i="1" spc="162" baseline="2777" dirty="0">
                <a:latin typeface="Times New Roman"/>
                <a:cs typeface="Times New Roman"/>
              </a:rPr>
              <a:t> </a:t>
            </a:r>
            <a:r>
              <a:rPr sz="2723" baseline="2777" dirty="0">
                <a:latin typeface="Symbol"/>
                <a:cs typeface="Symbol"/>
              </a:rPr>
              <a:t></a:t>
            </a:r>
            <a:r>
              <a:rPr sz="2723" spc="-224" baseline="2777" dirty="0">
                <a:latin typeface="Times New Roman"/>
                <a:cs typeface="Times New Roman"/>
              </a:rPr>
              <a:t> </a:t>
            </a:r>
            <a:r>
              <a:rPr sz="2859" spc="-74" baseline="2645" dirty="0">
                <a:latin typeface="Symbol"/>
                <a:cs typeface="Symbol"/>
              </a:rPr>
              <a:t></a:t>
            </a:r>
            <a:r>
              <a:rPr sz="2859" spc="-204" baseline="2645" dirty="0">
                <a:latin typeface="Times New Roman"/>
                <a:cs typeface="Times New Roman"/>
              </a:rPr>
              <a:t> </a:t>
            </a:r>
            <a:r>
              <a:rPr sz="2269" spc="-32" dirty="0">
                <a:latin typeface="Symbol"/>
                <a:cs typeface="Symbol"/>
              </a:rPr>
              <a:t></a:t>
            </a:r>
            <a:r>
              <a:rPr sz="2723" spc="142" baseline="2777" dirty="0">
                <a:latin typeface="Times New Roman"/>
                <a:cs typeface="Times New Roman"/>
              </a:rPr>
              <a:t>0</a:t>
            </a:r>
            <a:r>
              <a:rPr sz="2269" spc="-132" dirty="0">
                <a:latin typeface="Symbol"/>
                <a:cs typeface="Symbol"/>
              </a:rPr>
              <a:t></a:t>
            </a:r>
            <a:endParaRPr sz="2269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63538" y="4449423"/>
            <a:ext cx="2407792" cy="721702"/>
          </a:xfrm>
          <a:prstGeom prst="rect">
            <a:avLst/>
          </a:prstGeom>
        </p:spPr>
        <p:txBody>
          <a:bodyPr vert="horz" wrap="square" lIns="0" tIns="102582" rIns="0" bIns="0" rtlCol="0">
            <a:spAutoFit/>
          </a:bodyPr>
          <a:lstStyle/>
          <a:p>
            <a:pPr marL="72041">
              <a:spcBef>
                <a:spcPts val="808"/>
              </a:spcBef>
            </a:pPr>
            <a:r>
              <a:rPr sz="4084" baseline="-11111" dirty="0">
                <a:latin typeface="Symbol"/>
                <a:cs typeface="Symbol"/>
              </a:rPr>
              <a:t></a:t>
            </a:r>
            <a:r>
              <a:rPr sz="4084" spc="-388" baseline="-11111" dirty="0">
                <a:latin typeface="Times New Roman"/>
                <a:cs typeface="Times New Roman"/>
              </a:rPr>
              <a:t> </a:t>
            </a:r>
            <a:r>
              <a:rPr sz="2859" spc="-74" baseline="2645" dirty="0">
                <a:latin typeface="Symbol"/>
                <a:cs typeface="Symbol"/>
              </a:rPr>
              <a:t></a:t>
            </a:r>
            <a:r>
              <a:rPr sz="2859" spc="-218" baseline="2645" dirty="0">
                <a:latin typeface="Times New Roman"/>
                <a:cs typeface="Times New Roman"/>
              </a:rPr>
              <a:t> </a:t>
            </a:r>
            <a:r>
              <a:rPr sz="2269" spc="-59" dirty="0">
                <a:latin typeface="Symbol"/>
                <a:cs typeface="Symbol"/>
              </a:rPr>
              <a:t></a:t>
            </a:r>
            <a:r>
              <a:rPr sz="2723" i="1" baseline="2777" dirty="0">
                <a:latin typeface="Times New Roman"/>
                <a:cs typeface="Times New Roman"/>
              </a:rPr>
              <a:t>t</a:t>
            </a:r>
            <a:r>
              <a:rPr sz="2723" i="1" spc="-360" baseline="2777" dirty="0">
                <a:latin typeface="Times New Roman"/>
                <a:cs typeface="Times New Roman"/>
              </a:rPr>
              <a:t> </a:t>
            </a:r>
            <a:r>
              <a:rPr sz="2269" spc="-45" dirty="0">
                <a:latin typeface="Symbol"/>
                <a:cs typeface="Symbol"/>
              </a:rPr>
              <a:t></a:t>
            </a:r>
            <a:r>
              <a:rPr sz="2859" spc="-68" baseline="2645" dirty="0">
                <a:latin typeface="Symbol"/>
                <a:cs typeface="Symbol"/>
              </a:rPr>
              <a:t></a:t>
            </a:r>
            <a:r>
              <a:rPr sz="2859" spc="-20" baseline="2645" dirty="0">
                <a:latin typeface="Times New Roman"/>
                <a:cs typeface="Times New Roman"/>
              </a:rPr>
              <a:t> </a:t>
            </a:r>
            <a:r>
              <a:rPr sz="2269" spc="-64" dirty="0">
                <a:latin typeface="Symbol"/>
                <a:cs typeface="Symbol"/>
              </a:rPr>
              <a:t></a:t>
            </a:r>
            <a:r>
              <a:rPr sz="2723" i="1" baseline="2777" dirty="0">
                <a:latin typeface="Times New Roman"/>
                <a:cs typeface="Times New Roman"/>
              </a:rPr>
              <a:t>t</a:t>
            </a:r>
            <a:r>
              <a:rPr sz="2723" i="1" spc="-54" baseline="2777" dirty="0">
                <a:latin typeface="Times New Roman"/>
                <a:cs typeface="Times New Roman"/>
              </a:rPr>
              <a:t> </a:t>
            </a:r>
            <a:r>
              <a:rPr sz="2723" baseline="2777" dirty="0">
                <a:latin typeface="Symbol"/>
                <a:cs typeface="Symbol"/>
              </a:rPr>
              <a:t></a:t>
            </a:r>
            <a:r>
              <a:rPr sz="2723" spc="-380" baseline="2777" dirty="0">
                <a:latin typeface="Times New Roman"/>
                <a:cs typeface="Times New Roman"/>
              </a:rPr>
              <a:t> </a:t>
            </a:r>
            <a:r>
              <a:rPr sz="2723" i="1" baseline="2777" dirty="0">
                <a:latin typeface="Times New Roman"/>
                <a:cs typeface="Times New Roman"/>
              </a:rPr>
              <a:t>T</a:t>
            </a:r>
            <a:r>
              <a:rPr sz="2723" i="1" spc="-177" baseline="2777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r>
              <a:rPr sz="2269" spc="-371" dirty="0">
                <a:latin typeface="Times New Roman"/>
                <a:cs typeface="Times New Roman"/>
              </a:rPr>
              <a:t> </a:t>
            </a:r>
            <a:r>
              <a:rPr sz="2723" i="1" baseline="2777" dirty="0">
                <a:latin typeface="Times New Roman"/>
                <a:cs typeface="Times New Roman"/>
              </a:rPr>
              <a:t>dt</a:t>
            </a:r>
            <a:r>
              <a:rPr sz="2723" i="1" spc="150" baseline="2777" dirty="0">
                <a:latin typeface="Times New Roman"/>
                <a:cs typeface="Times New Roman"/>
              </a:rPr>
              <a:t> </a:t>
            </a:r>
            <a:r>
              <a:rPr sz="2723" baseline="2777" dirty="0">
                <a:latin typeface="Symbol"/>
                <a:cs typeface="Symbol"/>
              </a:rPr>
              <a:t></a:t>
            </a:r>
            <a:r>
              <a:rPr sz="2723" spc="-211" baseline="2777" dirty="0">
                <a:latin typeface="Times New Roman"/>
                <a:cs typeface="Times New Roman"/>
              </a:rPr>
              <a:t> </a:t>
            </a:r>
            <a:r>
              <a:rPr sz="2859" spc="-74" baseline="2645" dirty="0">
                <a:latin typeface="Symbol"/>
                <a:cs typeface="Symbol"/>
              </a:rPr>
              <a:t></a:t>
            </a:r>
            <a:r>
              <a:rPr sz="2859" spc="-218" baseline="2645" dirty="0">
                <a:latin typeface="Times New Roman"/>
                <a:cs typeface="Times New Roman"/>
              </a:rPr>
              <a:t> </a:t>
            </a:r>
            <a:r>
              <a:rPr sz="2269" spc="-123" dirty="0">
                <a:latin typeface="Symbol"/>
                <a:cs typeface="Symbol"/>
              </a:rPr>
              <a:t></a:t>
            </a:r>
            <a:r>
              <a:rPr sz="2723" i="1" baseline="2777" dirty="0">
                <a:latin typeface="Times New Roman"/>
                <a:cs typeface="Times New Roman"/>
              </a:rPr>
              <a:t>T</a:t>
            </a:r>
            <a:r>
              <a:rPr sz="2723" i="1" spc="-170" baseline="2777" dirty="0">
                <a:latin typeface="Times New Roman"/>
                <a:cs typeface="Times New Roman"/>
              </a:rPr>
              <a:t> </a:t>
            </a:r>
            <a:r>
              <a:rPr sz="2269" spc="-132" dirty="0">
                <a:latin typeface="Symbol"/>
                <a:cs typeface="Symbol"/>
              </a:rPr>
              <a:t></a:t>
            </a:r>
            <a:endParaRPr sz="2269">
              <a:latin typeface="Symbol"/>
              <a:cs typeface="Symbol"/>
            </a:endParaRPr>
          </a:p>
          <a:p>
            <a:pPr marL="34580">
              <a:spcBef>
                <a:spcPts val="286"/>
              </a:spcBef>
            </a:pPr>
            <a:r>
              <a:rPr sz="1044" spc="5" dirty="0">
                <a:latin typeface="Symbol"/>
                <a:cs typeface="Symbol"/>
              </a:rPr>
              <a:t></a:t>
            </a:r>
            <a:endParaRPr sz="1044">
              <a:latin typeface="Symbol"/>
              <a:cs typeface="Symbol"/>
            </a:endParaRPr>
          </a:p>
        </p:txBody>
      </p:sp>
    </p:spTree>
  </p:cSld>
  <p:clrMapOvr>
    <a:masterClrMapping/>
  </p:clrMapOvr>
  <p:transition spd="med">
    <p:cut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976" y="421432"/>
            <a:ext cx="7741558" cy="504081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3200" dirty="0">
                <a:solidFill>
                  <a:srgbClr val="0000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Properties of the unit impulse 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1641" y="1760212"/>
            <a:ext cx="6135893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unit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step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function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is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integral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of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the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unit impulse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function</a:t>
            </a:r>
            <a:endParaRPr sz="1634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6578" y="3971831"/>
            <a:ext cx="692716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  <a:tabLst>
                <a:tab pos="270297" algn="l"/>
              </a:tabLst>
            </a:pPr>
            <a:r>
              <a:rPr sz="1452" dirty="0">
                <a:latin typeface="Arial MT"/>
                <a:cs typeface="Arial MT"/>
              </a:rPr>
              <a:t>–	</a:t>
            </a:r>
            <a:r>
              <a:rPr sz="1452" spc="-5" dirty="0">
                <a:latin typeface="Arial MT"/>
                <a:cs typeface="Arial MT"/>
              </a:rPr>
              <a:t>T</a:t>
            </a:r>
            <a:r>
              <a:rPr sz="1452" dirty="0">
                <a:latin typeface="Arial MT"/>
                <a:cs typeface="Arial MT"/>
              </a:rPr>
              <a:t>hus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71766" y="2481766"/>
            <a:ext cx="251268" cy="0"/>
          </a:xfrm>
          <a:custGeom>
            <a:avLst/>
            <a:gdLst/>
            <a:ahLst/>
            <a:cxnLst/>
            <a:rect l="l" t="t" r="r" b="b"/>
            <a:pathLst>
              <a:path w="276860">
                <a:moveTo>
                  <a:pt x="0" y="0"/>
                </a:moveTo>
                <a:lnTo>
                  <a:pt x="276403" y="0"/>
                </a:lnTo>
              </a:path>
            </a:pathLst>
          </a:custGeom>
          <a:ln w="6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634"/>
          </a:p>
        </p:txBody>
      </p:sp>
      <p:sp>
        <p:nvSpPr>
          <p:cNvPr id="6" name="object 6"/>
          <p:cNvSpPr txBox="1"/>
          <p:nvPr/>
        </p:nvSpPr>
        <p:spPr>
          <a:xfrm>
            <a:off x="5067980" y="2151804"/>
            <a:ext cx="254149" cy="292691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11527">
              <a:spcBef>
                <a:spcPts val="103"/>
              </a:spcBef>
            </a:pPr>
            <a:r>
              <a:rPr sz="1815" i="1" spc="-5" dirty="0">
                <a:latin typeface="Times New Roman"/>
                <a:cs typeface="Times New Roman"/>
              </a:rPr>
              <a:t>du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68437" y="2238265"/>
            <a:ext cx="960120" cy="362453"/>
          </a:xfrm>
          <a:prstGeom prst="rect">
            <a:avLst/>
          </a:prstGeom>
        </p:spPr>
        <p:txBody>
          <a:bodyPr vert="horz" wrap="square" lIns="0" tIns="13254" rIns="0" bIns="0" rtlCol="0">
            <a:spAutoFit/>
          </a:bodyPr>
          <a:lstStyle/>
          <a:p>
            <a:pPr marL="34580">
              <a:spcBef>
                <a:spcPts val="103"/>
              </a:spcBef>
            </a:pPr>
            <a:r>
              <a:rPr sz="2723" i="1" spc="-6" baseline="-43055" dirty="0">
                <a:latin typeface="Times New Roman"/>
                <a:cs typeface="Times New Roman"/>
              </a:rPr>
              <a:t>d</a:t>
            </a:r>
            <a:r>
              <a:rPr sz="2723" i="1" spc="6" baseline="-43055" dirty="0">
                <a:latin typeface="Times New Roman"/>
                <a:cs typeface="Times New Roman"/>
              </a:rPr>
              <a:t>t</a:t>
            </a:r>
            <a:r>
              <a:rPr sz="2723" i="1" baseline="-43055" dirty="0">
                <a:latin typeface="Times New Roman"/>
                <a:cs typeface="Times New Roman"/>
              </a:rPr>
              <a:t> </a:t>
            </a:r>
            <a:r>
              <a:rPr sz="2723" i="1" spc="-123" baseline="-43055" dirty="0">
                <a:latin typeface="Times New Roman"/>
                <a:cs typeface="Times New Roman"/>
              </a:rPr>
              <a:t> </a:t>
            </a:r>
            <a:r>
              <a:rPr sz="1815" spc="9" dirty="0">
                <a:latin typeface="Symbol"/>
                <a:cs typeface="Symbol"/>
              </a:rPr>
              <a:t></a:t>
            </a:r>
            <a:r>
              <a:rPr sz="1815" spc="-123" dirty="0">
                <a:latin typeface="Times New Roman"/>
                <a:cs typeface="Times New Roman"/>
              </a:rPr>
              <a:t> </a:t>
            </a:r>
            <a:r>
              <a:rPr sz="1906" spc="-36" dirty="0">
                <a:latin typeface="Symbol"/>
                <a:cs typeface="Symbol"/>
              </a:rPr>
              <a:t></a:t>
            </a:r>
            <a:r>
              <a:rPr sz="1906" spc="-18" dirty="0">
                <a:latin typeface="Times New Roman"/>
                <a:cs typeface="Times New Roman"/>
              </a:rPr>
              <a:t> </a:t>
            </a:r>
            <a:r>
              <a:rPr sz="3403" spc="-88" baseline="-2222" dirty="0">
                <a:latin typeface="Symbol"/>
                <a:cs typeface="Symbol"/>
              </a:rPr>
              <a:t></a:t>
            </a:r>
            <a:r>
              <a:rPr sz="1815" i="1" spc="5" dirty="0">
                <a:latin typeface="Times New Roman"/>
                <a:cs typeface="Times New Roman"/>
              </a:rPr>
              <a:t>t</a:t>
            </a:r>
            <a:r>
              <a:rPr sz="1815" i="1" spc="-245" dirty="0">
                <a:latin typeface="Times New Roman"/>
                <a:cs typeface="Times New Roman"/>
              </a:rPr>
              <a:t> </a:t>
            </a:r>
            <a:r>
              <a:rPr sz="3403" spc="-183" baseline="-2222" dirty="0">
                <a:latin typeface="Symbol"/>
                <a:cs typeface="Symbol"/>
              </a:rPr>
              <a:t></a:t>
            </a:r>
            <a:endParaRPr sz="3403" baseline="-2222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35181" y="2795528"/>
            <a:ext cx="1557169" cy="700436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95094">
              <a:lnSpc>
                <a:spcPts val="834"/>
              </a:lnSpc>
              <a:spcBef>
                <a:spcPts val="109"/>
              </a:spcBef>
            </a:pPr>
            <a:r>
              <a:rPr sz="1044" i="1" spc="5" dirty="0">
                <a:latin typeface="Times New Roman"/>
                <a:cs typeface="Times New Roman"/>
              </a:rPr>
              <a:t>t</a:t>
            </a:r>
            <a:endParaRPr sz="1044">
              <a:latin typeface="Times New Roman"/>
              <a:cs typeface="Times New Roman"/>
            </a:endParaRPr>
          </a:p>
          <a:p>
            <a:pPr marL="72041">
              <a:lnSpc>
                <a:spcPts val="2850"/>
              </a:lnSpc>
            </a:pPr>
            <a:r>
              <a:rPr sz="4084" spc="14" baseline="-13888" dirty="0">
                <a:latin typeface="Symbol"/>
                <a:cs typeface="Symbol"/>
              </a:rPr>
              <a:t></a:t>
            </a:r>
            <a:r>
              <a:rPr sz="4084" spc="-354" baseline="-13888" dirty="0">
                <a:latin typeface="Times New Roman"/>
                <a:cs typeface="Times New Roman"/>
              </a:rPr>
              <a:t> </a:t>
            </a:r>
            <a:r>
              <a:rPr sz="1906" spc="-36" dirty="0">
                <a:latin typeface="Symbol"/>
                <a:cs typeface="Symbol"/>
              </a:rPr>
              <a:t></a:t>
            </a:r>
            <a:r>
              <a:rPr sz="1906" spc="-23" dirty="0">
                <a:latin typeface="Times New Roman"/>
                <a:cs typeface="Times New Roman"/>
              </a:rPr>
              <a:t> </a:t>
            </a:r>
            <a:r>
              <a:rPr sz="3403" spc="-88" baseline="-2222" dirty="0">
                <a:latin typeface="Symbol"/>
                <a:cs typeface="Symbol"/>
              </a:rPr>
              <a:t></a:t>
            </a:r>
            <a:r>
              <a:rPr sz="1815" i="1" spc="5" dirty="0">
                <a:latin typeface="Times New Roman"/>
                <a:cs typeface="Times New Roman"/>
              </a:rPr>
              <a:t>t</a:t>
            </a:r>
            <a:r>
              <a:rPr sz="1815" i="1" spc="-241" dirty="0">
                <a:latin typeface="Times New Roman"/>
                <a:cs typeface="Times New Roman"/>
              </a:rPr>
              <a:t> </a:t>
            </a:r>
            <a:r>
              <a:rPr sz="3403" spc="102" baseline="-2222" dirty="0">
                <a:latin typeface="Symbol"/>
                <a:cs typeface="Symbol"/>
              </a:rPr>
              <a:t></a:t>
            </a:r>
            <a:r>
              <a:rPr sz="1815" i="1" spc="-5" dirty="0">
                <a:latin typeface="Times New Roman"/>
                <a:cs typeface="Times New Roman"/>
              </a:rPr>
              <a:t>d</a:t>
            </a:r>
            <a:r>
              <a:rPr sz="1815" i="1" spc="5" dirty="0">
                <a:latin typeface="Times New Roman"/>
                <a:cs typeface="Times New Roman"/>
              </a:rPr>
              <a:t>t</a:t>
            </a:r>
            <a:r>
              <a:rPr sz="1815" i="1" spc="95" dirty="0">
                <a:latin typeface="Times New Roman"/>
                <a:cs typeface="Times New Roman"/>
              </a:rPr>
              <a:t> </a:t>
            </a:r>
            <a:r>
              <a:rPr sz="1815" spc="9" dirty="0">
                <a:latin typeface="Symbol"/>
                <a:cs typeface="Symbol"/>
              </a:rPr>
              <a:t></a:t>
            </a:r>
            <a:r>
              <a:rPr sz="1815" spc="-73" dirty="0">
                <a:latin typeface="Times New Roman"/>
                <a:cs typeface="Times New Roman"/>
              </a:rPr>
              <a:t> </a:t>
            </a:r>
            <a:r>
              <a:rPr sz="1815" i="1" spc="9" dirty="0">
                <a:latin typeface="Times New Roman"/>
                <a:cs typeface="Times New Roman"/>
              </a:rPr>
              <a:t>u</a:t>
            </a:r>
            <a:r>
              <a:rPr sz="1815" i="1" spc="-204" dirty="0">
                <a:latin typeface="Times New Roman"/>
                <a:cs typeface="Times New Roman"/>
              </a:rPr>
              <a:t> </a:t>
            </a:r>
            <a:r>
              <a:rPr sz="3403" spc="-102" baseline="-2222" dirty="0">
                <a:latin typeface="Symbol"/>
                <a:cs typeface="Symbol"/>
              </a:rPr>
              <a:t></a:t>
            </a:r>
            <a:r>
              <a:rPr sz="1815" i="1" spc="5" dirty="0">
                <a:latin typeface="Times New Roman"/>
                <a:cs typeface="Times New Roman"/>
              </a:rPr>
              <a:t>t</a:t>
            </a:r>
            <a:r>
              <a:rPr sz="1815" i="1" spc="-236" dirty="0">
                <a:latin typeface="Times New Roman"/>
                <a:cs typeface="Times New Roman"/>
              </a:rPr>
              <a:t> </a:t>
            </a:r>
            <a:r>
              <a:rPr sz="3403" spc="-183" baseline="-2222" dirty="0">
                <a:latin typeface="Symbol"/>
                <a:cs typeface="Symbol"/>
              </a:rPr>
              <a:t></a:t>
            </a:r>
            <a:endParaRPr sz="3403" baseline="-2222">
              <a:latin typeface="Symbol"/>
              <a:cs typeface="Symbol"/>
            </a:endParaRPr>
          </a:p>
          <a:p>
            <a:pPr marL="34580">
              <a:spcBef>
                <a:spcPts val="390"/>
              </a:spcBef>
            </a:pPr>
            <a:r>
              <a:rPr sz="1044" dirty="0">
                <a:latin typeface="Symbol"/>
                <a:cs typeface="Symbol"/>
              </a:rPr>
              <a:t></a:t>
            </a:r>
            <a:endParaRPr sz="1044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69867" y="4361930"/>
            <a:ext cx="61088" cy="174651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</a:pPr>
            <a:r>
              <a:rPr sz="1044" i="1" spc="5" dirty="0">
                <a:latin typeface="Times New Roman"/>
                <a:cs typeface="Times New Roman"/>
              </a:rPr>
              <a:t>t</a:t>
            </a:r>
            <a:endParaRPr sz="1044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09263" y="4880410"/>
            <a:ext cx="191908" cy="174651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</a:pPr>
            <a:r>
              <a:rPr sz="1044" dirty="0">
                <a:latin typeface="Symbol"/>
                <a:cs typeface="Symbol"/>
              </a:rPr>
              <a:t></a:t>
            </a:r>
            <a:endParaRPr sz="1044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98757" y="4289851"/>
            <a:ext cx="952628" cy="720003"/>
          </a:xfrm>
          <a:prstGeom prst="rect">
            <a:avLst/>
          </a:prstGeom>
        </p:spPr>
        <p:txBody>
          <a:bodyPr vert="horz" wrap="square" lIns="0" tIns="83564" rIns="0" bIns="0" rtlCol="0">
            <a:spAutoFit/>
          </a:bodyPr>
          <a:lstStyle/>
          <a:p>
            <a:pPr marR="27664" algn="r">
              <a:spcBef>
                <a:spcPts val="658"/>
              </a:spcBef>
              <a:tabLst>
                <a:tab pos="442042" algn="l"/>
              </a:tabLst>
            </a:pPr>
            <a:r>
              <a:rPr sz="2723" spc="27" baseline="-5555" dirty="0">
                <a:latin typeface="Symbol"/>
                <a:cs typeface="Symbol"/>
              </a:rPr>
              <a:t></a:t>
            </a:r>
            <a:r>
              <a:rPr sz="1815" spc="18" dirty="0">
                <a:latin typeface="Times New Roman"/>
                <a:cs typeface="Times New Roman"/>
              </a:rPr>
              <a:t>0	</a:t>
            </a:r>
            <a:r>
              <a:rPr sz="1815" i="1" spc="5" dirty="0">
                <a:latin typeface="Times New Roman"/>
                <a:cs typeface="Times New Roman"/>
              </a:rPr>
              <a:t>t</a:t>
            </a:r>
            <a:r>
              <a:rPr sz="1815" i="1" spc="18" dirty="0">
                <a:latin typeface="Times New Roman"/>
                <a:cs typeface="Times New Roman"/>
              </a:rPr>
              <a:t> </a:t>
            </a:r>
            <a:r>
              <a:rPr sz="1815" spc="9" dirty="0">
                <a:latin typeface="Symbol"/>
                <a:cs typeface="Symbol"/>
              </a:rPr>
              <a:t></a:t>
            </a:r>
            <a:r>
              <a:rPr sz="1815" spc="-73" dirty="0">
                <a:latin typeface="Times New Roman"/>
                <a:cs typeface="Times New Roman"/>
              </a:rPr>
              <a:t> </a:t>
            </a:r>
            <a:r>
              <a:rPr sz="1815" spc="9" dirty="0">
                <a:latin typeface="Times New Roman"/>
                <a:cs typeface="Times New Roman"/>
              </a:rPr>
              <a:t>0</a:t>
            </a:r>
            <a:endParaRPr sz="1815">
              <a:latin typeface="Times New Roman"/>
              <a:cs typeface="Times New Roman"/>
            </a:endParaRPr>
          </a:p>
          <a:p>
            <a:pPr marR="47835" algn="r">
              <a:spcBef>
                <a:spcPts val="576"/>
              </a:spcBef>
            </a:pPr>
            <a:r>
              <a:rPr sz="1815" i="1" spc="5" dirty="0">
                <a:latin typeface="Times New Roman"/>
                <a:cs typeface="Times New Roman"/>
              </a:rPr>
              <a:t>t</a:t>
            </a:r>
            <a:r>
              <a:rPr sz="1815" i="1" spc="18" dirty="0">
                <a:latin typeface="Times New Roman"/>
                <a:cs typeface="Times New Roman"/>
              </a:rPr>
              <a:t> </a:t>
            </a:r>
            <a:r>
              <a:rPr sz="1815" spc="9" dirty="0">
                <a:latin typeface="Symbol"/>
                <a:cs typeface="Symbol"/>
              </a:rPr>
              <a:t></a:t>
            </a:r>
            <a:r>
              <a:rPr sz="1815" spc="-77" dirty="0">
                <a:latin typeface="Times New Roman"/>
                <a:cs typeface="Times New Roman"/>
              </a:rPr>
              <a:t> </a:t>
            </a:r>
            <a:r>
              <a:rPr sz="1815" spc="9" dirty="0">
                <a:latin typeface="Times New Roman"/>
                <a:cs typeface="Times New Roman"/>
              </a:rPr>
              <a:t>0</a:t>
            </a:r>
            <a:endParaRPr sz="181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33335" y="4757417"/>
            <a:ext cx="138889" cy="293273"/>
          </a:xfrm>
          <a:prstGeom prst="rect">
            <a:avLst/>
          </a:prstGeom>
        </p:spPr>
        <p:txBody>
          <a:bodyPr vert="horz" wrap="square" lIns="0" tIns="13831" rIns="0" bIns="0" rtlCol="0">
            <a:spAutoFit/>
          </a:bodyPr>
          <a:lstStyle/>
          <a:p>
            <a:pPr marL="11527">
              <a:spcBef>
                <a:spcPts val="109"/>
              </a:spcBef>
            </a:pPr>
            <a:r>
              <a:rPr sz="1815" spc="9" dirty="0">
                <a:latin typeface="Symbol"/>
                <a:cs typeface="Symbol"/>
              </a:rPr>
              <a:t></a:t>
            </a:r>
            <a:endParaRPr sz="1815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23659" y="4414151"/>
            <a:ext cx="1988244" cy="434673"/>
          </a:xfrm>
          <a:prstGeom prst="rect">
            <a:avLst/>
          </a:prstGeom>
        </p:spPr>
        <p:txBody>
          <a:bodyPr vert="horz" wrap="square" lIns="0" tIns="15560" rIns="0" bIns="0" rtlCol="0">
            <a:spAutoFit/>
          </a:bodyPr>
          <a:lstStyle/>
          <a:p>
            <a:pPr marL="34580">
              <a:spcBef>
                <a:spcPts val="123"/>
              </a:spcBef>
            </a:pPr>
            <a:r>
              <a:rPr sz="4084" spc="14" baseline="-13888" dirty="0">
                <a:latin typeface="Symbol"/>
                <a:cs typeface="Symbol"/>
              </a:rPr>
              <a:t></a:t>
            </a:r>
            <a:r>
              <a:rPr sz="4084" spc="-354" baseline="-13888" dirty="0">
                <a:latin typeface="Times New Roman"/>
                <a:cs typeface="Times New Roman"/>
              </a:rPr>
              <a:t> </a:t>
            </a:r>
            <a:r>
              <a:rPr sz="1906" spc="-36" dirty="0">
                <a:latin typeface="Symbol"/>
                <a:cs typeface="Symbol"/>
              </a:rPr>
              <a:t></a:t>
            </a:r>
            <a:r>
              <a:rPr sz="1906" spc="-18" dirty="0">
                <a:latin typeface="Times New Roman"/>
                <a:cs typeface="Times New Roman"/>
              </a:rPr>
              <a:t> </a:t>
            </a:r>
            <a:r>
              <a:rPr sz="3403" spc="-88" baseline="-2222" dirty="0">
                <a:latin typeface="Symbol"/>
                <a:cs typeface="Symbol"/>
              </a:rPr>
              <a:t></a:t>
            </a:r>
            <a:r>
              <a:rPr sz="1815" i="1" spc="5" dirty="0">
                <a:latin typeface="Times New Roman"/>
                <a:cs typeface="Times New Roman"/>
              </a:rPr>
              <a:t>t</a:t>
            </a:r>
            <a:r>
              <a:rPr sz="1815" i="1" spc="-245" dirty="0">
                <a:latin typeface="Times New Roman"/>
                <a:cs typeface="Times New Roman"/>
              </a:rPr>
              <a:t> </a:t>
            </a:r>
            <a:r>
              <a:rPr sz="3403" spc="-183" baseline="-2222" dirty="0">
                <a:latin typeface="Symbol"/>
                <a:cs typeface="Symbol"/>
              </a:rPr>
              <a:t></a:t>
            </a:r>
            <a:r>
              <a:rPr sz="3403" spc="-558" baseline="-2222" dirty="0">
                <a:latin typeface="Times New Roman"/>
                <a:cs typeface="Times New Roman"/>
              </a:rPr>
              <a:t> </a:t>
            </a:r>
            <a:r>
              <a:rPr sz="1815" i="1" dirty="0">
                <a:latin typeface="Times New Roman"/>
                <a:cs typeface="Times New Roman"/>
              </a:rPr>
              <a:t>d</a:t>
            </a:r>
            <a:r>
              <a:rPr sz="1815" i="1" spc="5" dirty="0">
                <a:latin typeface="Times New Roman"/>
                <a:cs typeface="Times New Roman"/>
              </a:rPr>
              <a:t>t</a:t>
            </a:r>
            <a:r>
              <a:rPr sz="1815" i="1" spc="91" dirty="0">
                <a:latin typeface="Times New Roman"/>
                <a:cs typeface="Times New Roman"/>
              </a:rPr>
              <a:t> </a:t>
            </a:r>
            <a:r>
              <a:rPr sz="1815" spc="9" dirty="0">
                <a:latin typeface="Symbol"/>
                <a:cs typeface="Symbol"/>
              </a:rPr>
              <a:t></a:t>
            </a:r>
            <a:r>
              <a:rPr sz="1815" spc="-64" dirty="0">
                <a:latin typeface="Times New Roman"/>
                <a:cs typeface="Times New Roman"/>
              </a:rPr>
              <a:t> </a:t>
            </a:r>
            <a:r>
              <a:rPr sz="1815" i="1" spc="9" dirty="0">
                <a:latin typeface="Times New Roman"/>
                <a:cs typeface="Times New Roman"/>
              </a:rPr>
              <a:t>u</a:t>
            </a:r>
            <a:r>
              <a:rPr sz="1815" i="1" spc="-208" dirty="0">
                <a:latin typeface="Times New Roman"/>
                <a:cs typeface="Times New Roman"/>
              </a:rPr>
              <a:t> </a:t>
            </a:r>
            <a:r>
              <a:rPr sz="3403" spc="-88" baseline="-2222" dirty="0">
                <a:latin typeface="Symbol"/>
                <a:cs typeface="Symbol"/>
              </a:rPr>
              <a:t></a:t>
            </a:r>
            <a:r>
              <a:rPr sz="1815" i="1" spc="5" dirty="0">
                <a:latin typeface="Times New Roman"/>
                <a:cs typeface="Times New Roman"/>
              </a:rPr>
              <a:t>t</a:t>
            </a:r>
            <a:r>
              <a:rPr sz="1815" i="1" spc="-241" dirty="0">
                <a:latin typeface="Times New Roman"/>
                <a:cs typeface="Times New Roman"/>
              </a:rPr>
              <a:t> </a:t>
            </a:r>
            <a:r>
              <a:rPr sz="3403" spc="-183" baseline="-2222" dirty="0">
                <a:latin typeface="Symbol"/>
                <a:cs typeface="Symbol"/>
              </a:rPr>
              <a:t></a:t>
            </a:r>
            <a:r>
              <a:rPr sz="3403" spc="-258" baseline="-2222" dirty="0">
                <a:latin typeface="Times New Roman"/>
                <a:cs typeface="Times New Roman"/>
              </a:rPr>
              <a:t> </a:t>
            </a:r>
            <a:r>
              <a:rPr sz="1815" spc="9" dirty="0">
                <a:latin typeface="Symbol"/>
                <a:cs typeface="Symbol"/>
              </a:rPr>
              <a:t></a:t>
            </a:r>
            <a:r>
              <a:rPr sz="1815" spc="-5" dirty="0">
                <a:latin typeface="Times New Roman"/>
                <a:cs typeface="Times New Roman"/>
              </a:rPr>
              <a:t> </a:t>
            </a:r>
            <a:r>
              <a:rPr sz="2723" spc="6" baseline="-9722" dirty="0">
                <a:latin typeface="Symbol"/>
                <a:cs typeface="Symbol"/>
              </a:rPr>
              <a:t></a:t>
            </a:r>
            <a:r>
              <a:rPr sz="2723" spc="14" baseline="-43055" dirty="0">
                <a:latin typeface="Times New Roman"/>
                <a:cs typeface="Times New Roman"/>
              </a:rPr>
              <a:t>1</a:t>
            </a:r>
            <a:endParaRPr sz="2723" baseline="-4305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0542" y="433288"/>
            <a:ext cx="7097023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the unit impulse 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1640" y="1760212"/>
            <a:ext cx="3102236" cy="26311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322743" indent="-311216">
              <a:spcBef>
                <a:spcPts val="91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Discrete</a:t>
            </a:r>
            <a:r>
              <a:rPr sz="1634" spc="-9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time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impulse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function</a:t>
            </a:r>
            <a:endParaRPr sz="1634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7010" y="2371365"/>
            <a:ext cx="2008658" cy="7731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5566" y="3576439"/>
            <a:ext cx="1882192" cy="1314772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lnSpc>
                <a:spcPct val="200000"/>
              </a:lnSpc>
              <a:defRPr/>
            </a:pPr>
            <a:r>
              <a:rPr lang="en-US" altLang="zh-TW" sz="36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Unit Impulse and Unit Step Functions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78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43393BD-4828-40E1-9D55-928E91417A8A}"/>
              </a:ext>
            </a:extLst>
          </p:cNvPr>
          <p:cNvSpPr/>
          <p:nvPr/>
        </p:nvSpPr>
        <p:spPr>
          <a:xfrm>
            <a:off x="327815" y="1323201"/>
            <a:ext cx="3021020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30800" lvl="1" indent="-285750">
              <a:spcBef>
                <a:spcPts val="6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Discrete-time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B1B7A08-C39A-4AE4-B868-2F7FD122A092}"/>
              </a:ext>
            </a:extLst>
          </p:cNvPr>
          <p:cNvSpPr/>
          <p:nvPr/>
        </p:nvSpPr>
        <p:spPr>
          <a:xfrm>
            <a:off x="733425" y="1914526"/>
            <a:ext cx="6096000" cy="37087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1162800" lvl="3" indent="-285750">
              <a:spcBef>
                <a:spcPts val="600"/>
              </a:spcBef>
              <a:buFont typeface="Arial" pitchFamily="34" charset="0"/>
              <a:buChar char="–"/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First difference</a:t>
            </a:r>
          </a:p>
          <a:p>
            <a:pPr marL="1251450" lvl="3">
              <a:spcBef>
                <a:spcPts val="600"/>
              </a:spcBef>
              <a:defRPr/>
            </a:pPr>
            <a:endParaRPr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162800" lvl="3" indent="-28575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–"/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Running Sum</a:t>
            </a:r>
          </a:p>
          <a:p>
            <a:pPr marL="877050" lvl="3">
              <a:spcBef>
                <a:spcPts val="600"/>
              </a:spcBef>
              <a:defRPr/>
            </a:pPr>
            <a:endParaRPr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537200" lvl="3" indent="-285750">
              <a:spcBef>
                <a:spcPts val="600"/>
              </a:spcBef>
              <a:buFont typeface="Arial" pitchFamily="34" charset="0"/>
              <a:buChar char="–"/>
              <a:defRPr/>
            </a:pPr>
            <a:endParaRPr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537200" lvl="3" indent="-285750">
              <a:spcBef>
                <a:spcPts val="600"/>
              </a:spcBef>
              <a:buFont typeface="Arial" pitchFamily="34" charset="0"/>
              <a:buChar char="–"/>
              <a:defRPr/>
            </a:pPr>
            <a:endParaRPr lang="en-US" altLang="zh-TW" sz="2600" dirty="0">
              <a:solidFill>
                <a:prstClr val="black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pPr marL="1162800" lvl="3" indent="-285750">
              <a:spcBef>
                <a:spcPts val="1800"/>
              </a:spcBef>
              <a:buFont typeface="Arial" pitchFamily="34" charset="0"/>
              <a:buChar char="–"/>
              <a:defRPr/>
            </a:pPr>
            <a:r>
              <a:rPr lang="en-US" altLang="zh-TW" sz="2600" dirty="0">
                <a:solidFill>
                  <a:prstClr val="black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Sampling property</a:t>
            </a:r>
          </a:p>
        </p:txBody>
      </p:sp>
      <p:graphicFrame>
        <p:nvGraphicFramePr>
          <p:cNvPr id="6" name="物件 1">
            <a:extLst>
              <a:ext uri="{FF2B5EF4-FFF2-40B4-BE49-F238E27FC236}">
                <a16:creationId xmlns:a16="http://schemas.microsoft.com/office/drawing/2014/main" id="{220AEE5E-9B28-43D8-8145-27F050A792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1170" y="1186639"/>
          <a:ext cx="5326062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05100" imgH="457200" progId="Equation.3">
                  <p:embed/>
                </p:oleObj>
              </mc:Choice>
              <mc:Fallback>
                <p:oleObj name="Equation" r:id="rId3" imgW="2705100" imgH="457200" progId="Equation.3">
                  <p:embed/>
                  <p:pic>
                    <p:nvPicPr>
                      <p:cNvPr id="6" name="物件 1">
                        <a:extLst>
                          <a:ext uri="{FF2B5EF4-FFF2-40B4-BE49-F238E27FC236}">
                            <a16:creationId xmlns:a16="http://schemas.microsoft.com/office/drawing/2014/main" id="{220AEE5E-9B28-43D8-8145-27F050A792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170" y="1186639"/>
                        <a:ext cx="5326062" cy="900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物件 2">
                <a:extLst>
                  <a:ext uri="{FF2B5EF4-FFF2-40B4-BE49-F238E27FC236}">
                    <a16:creationId xmlns:a16="http://schemas.microsoft.com/office/drawing/2014/main" id="{F1324B76-D016-426F-BB6B-5C153DDF2140}"/>
                  </a:ext>
                </a:extLst>
              </p:cNvPr>
              <p:cNvSpPr txBox="1"/>
              <p:nvPr/>
            </p:nvSpPr>
            <p:spPr bwMode="auto">
              <a:xfrm>
                <a:off x="3087688" y="2392363"/>
                <a:ext cx="6924675" cy="8461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 [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]−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−1] 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物件 2">
                <a:extLst>
                  <a:ext uri="{FF2B5EF4-FFF2-40B4-BE49-F238E27FC236}">
                    <a16:creationId xmlns:a16="http://schemas.microsoft.com/office/drawing/2014/main" id="{F1324B76-D016-426F-BB6B-5C153DDF2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87688" y="2392363"/>
                <a:ext cx="6924675" cy="846137"/>
              </a:xfrm>
              <a:prstGeom prst="rect">
                <a:avLst/>
              </a:prstGeom>
              <a:blipFill>
                <a:blip r:embed="rId5"/>
                <a:stretch>
                  <a:fillRect t="-71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物件 3">
                <a:extLst>
                  <a:ext uri="{FF2B5EF4-FFF2-40B4-BE49-F238E27FC236}">
                    <a16:creationId xmlns:a16="http://schemas.microsoft.com/office/drawing/2014/main" id="{4E2DB71B-3270-4DCE-9002-AF01AAB08812}"/>
                  </a:ext>
                </a:extLst>
              </p:cNvPr>
              <p:cNvSpPr txBox="1"/>
              <p:nvPr/>
            </p:nvSpPr>
            <p:spPr bwMode="auto">
              <a:xfrm>
                <a:off x="3948114" y="3270251"/>
                <a:ext cx="3322637" cy="18478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:br>
                  <a:rPr lang="zh-CN" altLang="en-US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altLang="zh-CN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 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物件 3">
                <a:extLst>
                  <a:ext uri="{FF2B5EF4-FFF2-40B4-BE49-F238E27FC236}">
                    <a16:creationId xmlns:a16="http://schemas.microsoft.com/office/drawing/2014/main" id="{4E2DB71B-3270-4DCE-9002-AF01AAB08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48114" y="3270251"/>
                <a:ext cx="3322637" cy="18478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物件 5">
            <a:extLst>
              <a:ext uri="{FF2B5EF4-FFF2-40B4-BE49-F238E27FC236}">
                <a16:creationId xmlns:a16="http://schemas.microsoft.com/office/drawing/2014/main" id="{E5D0DCD9-A0AE-4C9E-BF07-77D97CAE22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8114" y="5814527"/>
          <a:ext cx="347503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1943100" imgH="228600" progId="Equation.3">
                  <p:embed/>
                </p:oleObj>
              </mc:Choice>
              <mc:Fallback>
                <p:oleObj name="方程式" r:id="rId7" imgW="1943100" imgH="228600" progId="Equation.3">
                  <p:embed/>
                  <p:pic>
                    <p:nvPicPr>
                      <p:cNvPr id="9" name="物件 5">
                        <a:extLst>
                          <a:ext uri="{FF2B5EF4-FFF2-40B4-BE49-F238E27FC236}">
                            <a16:creationId xmlns:a16="http://schemas.microsoft.com/office/drawing/2014/main" id="{E5D0DCD9-A0AE-4C9E-BF07-77D97CAE22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8114" y="5814527"/>
                        <a:ext cx="347503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3129814"/>
      </p:ext>
    </p:extLst>
  </p:cSld>
  <p:clrMapOvr>
    <a:masterClrMapping/>
  </p:clrMapOvr>
  <p:transition spd="med">
    <p:cut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25C303-6879-D547-8125-F07718E6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altLang="zh-TW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Unit Impulse &amp; Unit Step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E636C3-A315-5A44-AEB6-E4984775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79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8A8008-2472-4C03-BE21-91110A40ECF1}"/>
              </a:ext>
            </a:extLst>
          </p:cNvPr>
          <p:cNvSpPr/>
          <p:nvPr/>
        </p:nvSpPr>
        <p:spPr>
          <a:xfrm>
            <a:off x="94277" y="1249310"/>
            <a:ext cx="322139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30800" lvl="1">
              <a:spcBef>
                <a:spcPts val="600"/>
              </a:spcBef>
              <a:buSzPct val="70000"/>
              <a:buFont typeface="Wingdings" pitchFamily="2" charset="2"/>
              <a:buChar char="l"/>
              <a:defRPr/>
            </a:pPr>
            <a:r>
              <a:rPr lang="en-US" altLang="zh-TW" sz="3000" dirty="0">
                <a:solidFill>
                  <a:prstClr val="black"/>
                </a:solidFill>
                <a:latin typeface="Times New Roman" pitchFamily="18" charset="0"/>
                <a:ea typeface="新細明體" charset="-120"/>
                <a:cs typeface="Times New Roman" pitchFamily="18" charset="0"/>
              </a:rPr>
              <a:t>Discrete-time</a:t>
            </a:r>
          </a:p>
        </p:txBody>
      </p:sp>
      <p:sp>
        <p:nvSpPr>
          <p:cNvPr id="11" name="文字方塊 13">
            <a:extLst>
              <a:ext uri="{FF2B5EF4-FFF2-40B4-BE49-F238E27FC236}">
                <a16:creationId xmlns:a16="http://schemas.microsoft.com/office/drawing/2014/main" id="{7DA3C17E-7ED0-4C1A-9B45-7FD7ED9628B3}"/>
              </a:ext>
            </a:extLst>
          </p:cNvPr>
          <p:cNvSpPr txBox="1"/>
          <p:nvPr/>
        </p:nvSpPr>
        <p:spPr>
          <a:xfrm>
            <a:off x="5214655" y="5537426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[n] = u[n] – u[n – 1]</a:t>
            </a:r>
            <a:endParaRPr lang="zh-TW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圖片 3">
            <a:extLst>
              <a:ext uri="{FF2B5EF4-FFF2-40B4-BE49-F238E27FC236}">
                <a16:creationId xmlns:a16="http://schemas.microsoft.com/office/drawing/2014/main" id="{44580B7C-DE31-4B7F-99FB-824E0C985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433" y="1747801"/>
            <a:ext cx="4248472" cy="3769404"/>
          </a:xfrm>
          <a:prstGeom prst="rect">
            <a:avLst/>
          </a:prstGeom>
        </p:spPr>
      </p:pic>
      <p:sp>
        <p:nvSpPr>
          <p:cNvPr id="13" name="文字方塊 10">
            <a:extLst>
              <a:ext uri="{FF2B5EF4-FFF2-40B4-BE49-F238E27FC236}">
                <a16:creationId xmlns:a16="http://schemas.microsoft.com/office/drawing/2014/main" id="{64D2FB9A-7971-4AF4-BFE7-3F3F34D02437}"/>
              </a:ext>
            </a:extLst>
          </p:cNvPr>
          <p:cNvSpPr txBox="1"/>
          <p:nvPr/>
        </p:nvSpPr>
        <p:spPr>
          <a:xfrm>
            <a:off x="6867411" y="3630348"/>
            <a:ext cx="3082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8">
            <a:extLst>
              <a:ext uri="{FF2B5EF4-FFF2-40B4-BE49-F238E27FC236}">
                <a16:creationId xmlns:a16="http://schemas.microsoft.com/office/drawing/2014/main" id="{12E0BF1E-F075-4AD2-A08A-5674A27627EB}"/>
              </a:ext>
            </a:extLst>
          </p:cNvPr>
          <p:cNvSpPr txBox="1"/>
          <p:nvPr/>
        </p:nvSpPr>
        <p:spPr>
          <a:xfrm>
            <a:off x="6843881" y="2512877"/>
            <a:ext cx="3082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1">
            <a:extLst>
              <a:ext uri="{FF2B5EF4-FFF2-40B4-BE49-F238E27FC236}">
                <a16:creationId xmlns:a16="http://schemas.microsoft.com/office/drawing/2014/main" id="{F33A0459-3A31-4690-AC0E-5DA97580B5D7}"/>
              </a:ext>
            </a:extLst>
          </p:cNvPr>
          <p:cNvSpPr txBox="1"/>
          <p:nvPr/>
        </p:nvSpPr>
        <p:spPr>
          <a:xfrm>
            <a:off x="6843881" y="4777150"/>
            <a:ext cx="30824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7">
            <a:extLst>
              <a:ext uri="{FF2B5EF4-FFF2-40B4-BE49-F238E27FC236}">
                <a16:creationId xmlns:a16="http://schemas.microsoft.com/office/drawing/2014/main" id="{FD6FE9FF-1A1A-47BF-BE9C-BBCB89163525}"/>
              </a:ext>
            </a:extLst>
          </p:cNvPr>
          <p:cNvSpPr txBox="1"/>
          <p:nvPr/>
        </p:nvSpPr>
        <p:spPr>
          <a:xfrm>
            <a:off x="7338891" y="1984338"/>
            <a:ext cx="864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[n]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9">
            <a:extLst>
              <a:ext uri="{FF2B5EF4-FFF2-40B4-BE49-F238E27FC236}">
                <a16:creationId xmlns:a16="http://schemas.microsoft.com/office/drawing/2014/main" id="{CBDDF011-7C2A-41D4-A20D-2FAC92214B0E}"/>
              </a:ext>
            </a:extLst>
          </p:cNvPr>
          <p:cNvSpPr txBox="1"/>
          <p:nvPr/>
        </p:nvSpPr>
        <p:spPr>
          <a:xfrm>
            <a:off x="7363934" y="3147787"/>
            <a:ext cx="8640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[n]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字方塊 12">
            <a:extLst>
              <a:ext uri="{FF2B5EF4-FFF2-40B4-BE49-F238E27FC236}">
                <a16:creationId xmlns:a16="http://schemas.microsoft.com/office/drawing/2014/main" id="{4FD7C6D6-2E2D-42FC-94F0-4EAF75C3F387}"/>
              </a:ext>
            </a:extLst>
          </p:cNvPr>
          <p:cNvSpPr txBox="1"/>
          <p:nvPr/>
        </p:nvSpPr>
        <p:spPr>
          <a:xfrm>
            <a:off x="7363934" y="4421056"/>
            <a:ext cx="136627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[n – 1]</a:t>
            </a:r>
            <a:endParaRPr lang="zh-TW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974617"/>
      </p:ext>
    </p:extLst>
  </p:cSld>
  <p:clrMapOvr>
    <a:masterClrMapping/>
  </p:clrMapOvr>
  <p:transition spd="med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463221-8D04-4E27-A64D-7C6004B6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1D biological signals: ECG</a:t>
            </a:r>
          </a:p>
        </p:txBody>
      </p:sp>
      <p:sp>
        <p:nvSpPr>
          <p:cNvPr id="23" name="object 3">
            <a:extLst>
              <a:ext uri="{FF2B5EF4-FFF2-40B4-BE49-F238E27FC236}">
                <a16:creationId xmlns:a16="http://schemas.microsoft.com/office/drawing/2014/main" id="{DB69FEA5-A54F-4F7B-8B38-A2A7349DF423}"/>
              </a:ext>
            </a:extLst>
          </p:cNvPr>
          <p:cNvSpPr/>
          <p:nvPr/>
        </p:nvSpPr>
        <p:spPr>
          <a:xfrm>
            <a:off x="525021" y="1825232"/>
            <a:ext cx="3874701" cy="29588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3">
            <a:extLst>
              <a:ext uri="{FF2B5EF4-FFF2-40B4-BE49-F238E27FC236}">
                <a16:creationId xmlns:a16="http://schemas.microsoft.com/office/drawing/2014/main" id="{38D71296-D915-48AA-A5A7-A488D4FD2756}"/>
              </a:ext>
            </a:extLst>
          </p:cNvPr>
          <p:cNvSpPr/>
          <p:nvPr/>
        </p:nvSpPr>
        <p:spPr>
          <a:xfrm>
            <a:off x="5312992" y="1306813"/>
            <a:ext cx="5791200" cy="13049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8AE4D906-AB8B-421A-AEF1-69CA1385780D}"/>
              </a:ext>
            </a:extLst>
          </p:cNvPr>
          <p:cNvSpPr txBox="1"/>
          <p:nvPr/>
        </p:nvSpPr>
        <p:spPr>
          <a:xfrm>
            <a:off x="5077923" y="1380400"/>
            <a:ext cx="252729" cy="90678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sz="1600" spc="-5" dirty="0">
                <a:latin typeface="Arial"/>
                <a:cs typeface="Arial"/>
              </a:rPr>
              <a:t>amplitude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27" name="object 5">
            <a:extLst>
              <a:ext uri="{FF2B5EF4-FFF2-40B4-BE49-F238E27FC236}">
                <a16:creationId xmlns:a16="http://schemas.microsoft.com/office/drawing/2014/main" id="{073BFC4D-226C-4C6A-B218-6863AC09A8C6}"/>
              </a:ext>
            </a:extLst>
          </p:cNvPr>
          <p:cNvSpPr txBox="1"/>
          <p:nvPr/>
        </p:nvSpPr>
        <p:spPr>
          <a:xfrm>
            <a:off x="10144707" y="2487595"/>
            <a:ext cx="4095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"/>
                <a:cs typeface="Arial"/>
              </a:rPr>
              <a:t>t</a:t>
            </a:r>
            <a:r>
              <a:rPr sz="1600" dirty="0">
                <a:latin typeface="Arial"/>
                <a:cs typeface="Arial"/>
              </a:rPr>
              <a:t>ime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6">
            <a:extLst>
              <a:ext uri="{FF2B5EF4-FFF2-40B4-BE49-F238E27FC236}">
                <a16:creationId xmlns:a16="http://schemas.microsoft.com/office/drawing/2014/main" id="{1296846A-88DF-419C-B583-08393472E47D}"/>
              </a:ext>
            </a:extLst>
          </p:cNvPr>
          <p:cNvSpPr/>
          <p:nvPr/>
        </p:nvSpPr>
        <p:spPr>
          <a:xfrm>
            <a:off x="4593855" y="2957813"/>
            <a:ext cx="7289800" cy="29622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26059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cut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3468" y="374250"/>
            <a:ext cx="8513430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3255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1640" y="5016727"/>
            <a:ext cx="3494121" cy="679347"/>
          </a:xfrm>
          <a:prstGeom prst="rect">
            <a:avLst/>
          </a:prstGeom>
        </p:spPr>
        <p:txBody>
          <a:bodyPr vert="horz" wrap="square" lIns="0" tIns="113532" rIns="0" bIns="0" rtlCol="0">
            <a:spAutoFit/>
          </a:bodyPr>
          <a:lstStyle/>
          <a:p>
            <a:pPr marL="322743" indent="-311216">
              <a:spcBef>
                <a:spcPts val="894"/>
              </a:spcBef>
              <a:buChar char="•"/>
              <a:tabLst>
                <a:tab pos="322166" algn="l"/>
                <a:tab pos="322743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Discrete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time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 complex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exponential</a:t>
            </a:r>
            <a:endParaRPr sz="1634">
              <a:latin typeface="Arial MT"/>
              <a:cs typeface="Arial MT"/>
            </a:endParaRPr>
          </a:p>
          <a:p>
            <a:pPr marL="426481">
              <a:spcBef>
                <a:spcPts val="717"/>
              </a:spcBef>
              <a:tabLst>
                <a:tab pos="685252" algn="l"/>
              </a:tabLst>
            </a:pPr>
            <a:r>
              <a:rPr sz="1452" dirty="0">
                <a:latin typeface="Arial MT"/>
                <a:cs typeface="Arial MT"/>
              </a:rPr>
              <a:t>–	k=nT</a:t>
            </a:r>
            <a:endParaRPr sz="1452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91825" y="3232952"/>
            <a:ext cx="2863586" cy="192196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18588" y="1651682"/>
            <a:ext cx="3828954" cy="1504113"/>
          </a:xfrm>
          <a:prstGeom prst="rect">
            <a:avLst/>
          </a:prstGeom>
        </p:spPr>
        <p:txBody>
          <a:bodyPr vert="horz" wrap="square" lIns="0" tIns="119871" rIns="0" bIns="0" rtlCol="0">
            <a:spAutoFit/>
          </a:bodyPr>
          <a:lstStyle/>
          <a:p>
            <a:pPr marL="345796" indent="-311216">
              <a:spcBef>
                <a:spcPts val="944"/>
              </a:spcBef>
              <a:buChar char="•"/>
              <a:tabLst>
                <a:tab pos="345219" algn="l"/>
                <a:tab pos="345796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Continuous time</a:t>
            </a:r>
            <a:r>
              <a:rPr sz="1634" spc="5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dirty="0">
                <a:solidFill>
                  <a:srgbClr val="3333FF"/>
                </a:solidFill>
                <a:latin typeface="Arial MT"/>
                <a:cs typeface="Arial MT"/>
              </a:rPr>
              <a:t>complex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 exponential</a:t>
            </a:r>
            <a:endParaRPr sz="1634">
              <a:latin typeface="Arial MT"/>
              <a:cs typeface="Arial MT"/>
            </a:endParaRPr>
          </a:p>
          <a:p>
            <a:pPr marR="66277" algn="r">
              <a:spcBef>
                <a:spcPts val="1239"/>
              </a:spcBef>
            </a:pPr>
            <a:r>
              <a:rPr sz="1815" i="1" spc="5" dirty="0">
                <a:latin typeface="Times New Roman"/>
                <a:cs typeface="Times New Roman"/>
              </a:rPr>
              <a:t>f</a:t>
            </a:r>
            <a:r>
              <a:rPr sz="1815" i="1" spc="150" dirty="0">
                <a:latin typeface="Times New Roman"/>
                <a:cs typeface="Times New Roman"/>
              </a:rPr>
              <a:t> </a:t>
            </a:r>
            <a:r>
              <a:rPr sz="3403" spc="-94" baseline="-2222" dirty="0">
                <a:latin typeface="Symbol"/>
                <a:cs typeface="Symbol"/>
              </a:rPr>
              <a:t></a:t>
            </a:r>
            <a:r>
              <a:rPr sz="1815" i="1" spc="5" dirty="0">
                <a:latin typeface="Times New Roman"/>
                <a:cs typeface="Times New Roman"/>
              </a:rPr>
              <a:t>t</a:t>
            </a:r>
            <a:r>
              <a:rPr sz="1815" i="1" spc="-236" dirty="0">
                <a:latin typeface="Times New Roman"/>
                <a:cs typeface="Times New Roman"/>
              </a:rPr>
              <a:t> </a:t>
            </a:r>
            <a:r>
              <a:rPr sz="3403" spc="-190" baseline="-2222" dirty="0">
                <a:latin typeface="Symbol"/>
                <a:cs typeface="Symbol"/>
              </a:rPr>
              <a:t></a:t>
            </a:r>
            <a:r>
              <a:rPr sz="3403" spc="-251" baseline="-2222" dirty="0">
                <a:latin typeface="Times New Roman"/>
                <a:cs typeface="Times New Roman"/>
              </a:rPr>
              <a:t> </a:t>
            </a:r>
            <a:r>
              <a:rPr sz="1815" spc="9" dirty="0">
                <a:latin typeface="Symbol"/>
                <a:cs typeface="Symbol"/>
              </a:rPr>
              <a:t></a:t>
            </a:r>
            <a:r>
              <a:rPr sz="1815" spc="136" dirty="0">
                <a:latin typeface="Times New Roman"/>
                <a:cs typeface="Times New Roman"/>
              </a:rPr>
              <a:t> </a:t>
            </a:r>
            <a:r>
              <a:rPr sz="1815" i="1" dirty="0">
                <a:latin typeface="Times New Roman"/>
                <a:cs typeface="Times New Roman"/>
              </a:rPr>
              <a:t>A</a:t>
            </a:r>
            <a:r>
              <a:rPr sz="1815" i="1" spc="5" dirty="0">
                <a:latin typeface="Times New Roman"/>
                <a:cs typeface="Times New Roman"/>
              </a:rPr>
              <a:t>e</a:t>
            </a:r>
            <a:r>
              <a:rPr sz="1815" i="1" spc="-195" dirty="0">
                <a:latin typeface="Times New Roman"/>
                <a:cs typeface="Times New Roman"/>
              </a:rPr>
              <a:t> </a:t>
            </a:r>
            <a:r>
              <a:rPr sz="1566" i="1" spc="-14" baseline="43478" dirty="0">
                <a:latin typeface="Times New Roman"/>
                <a:cs typeface="Times New Roman"/>
              </a:rPr>
              <a:t>j</a:t>
            </a:r>
            <a:r>
              <a:rPr sz="1702" spc="-27" baseline="40000" dirty="0">
                <a:latin typeface="Symbol"/>
                <a:cs typeface="Symbol"/>
              </a:rPr>
              <a:t></a:t>
            </a:r>
            <a:r>
              <a:rPr sz="1566" i="1" spc="6" baseline="43478" dirty="0">
                <a:latin typeface="Times New Roman"/>
                <a:cs typeface="Times New Roman"/>
              </a:rPr>
              <a:t>t</a:t>
            </a:r>
            <a:endParaRPr sz="1566" baseline="43478">
              <a:latin typeface="Times New Roman"/>
              <a:cs typeface="Times New Roman"/>
            </a:endParaRPr>
          </a:p>
          <a:p>
            <a:pPr>
              <a:spcBef>
                <a:spcPts val="9"/>
              </a:spcBef>
            </a:pPr>
            <a:endParaRPr sz="2451">
              <a:latin typeface="Times New Roman"/>
              <a:cs typeface="Times New Roman"/>
            </a:endParaRPr>
          </a:p>
          <a:p>
            <a:pPr marL="345796" indent="-311216">
              <a:buChar char="•"/>
              <a:tabLst>
                <a:tab pos="345219" algn="l"/>
                <a:tab pos="345796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Euler</a:t>
            </a:r>
            <a:r>
              <a:rPr sz="1634" spc="-5" dirty="0">
                <a:solidFill>
                  <a:srgbClr val="4353FF"/>
                </a:solidFill>
                <a:latin typeface="MS PGothic"/>
                <a:cs typeface="MS PGothic"/>
              </a:rPr>
              <a:t>’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s</a:t>
            </a:r>
            <a:r>
              <a:rPr sz="1634" spc="-18" dirty="0">
                <a:solidFill>
                  <a:srgbClr val="3333FF"/>
                </a:solidFill>
                <a:latin typeface="Arial MT"/>
                <a:cs typeface="Arial MT"/>
              </a:rPr>
              <a:t> </a:t>
            </a: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relations</a:t>
            </a:r>
            <a:endParaRPr sz="1634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25548" y="2841066"/>
            <a:ext cx="3071691" cy="47256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68564" y="5364418"/>
            <a:ext cx="1554040" cy="501751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3468" y="444582"/>
            <a:ext cx="8513430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3255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4366" y="1414309"/>
            <a:ext cx="3863532" cy="1171447"/>
          </a:xfrm>
          <a:prstGeom prst="rect">
            <a:avLst/>
          </a:prstGeom>
        </p:spPr>
        <p:txBody>
          <a:bodyPr vert="horz" wrap="square" lIns="0" tIns="118718" rIns="0" bIns="0" rtlCol="0">
            <a:spAutoFit/>
          </a:bodyPr>
          <a:lstStyle/>
          <a:p>
            <a:pPr marL="357322" indent="-311216">
              <a:spcBef>
                <a:spcPts val="935"/>
              </a:spcBef>
              <a:buChar char="•"/>
              <a:tabLst>
                <a:tab pos="356746" algn="l"/>
                <a:tab pos="357322" algn="l"/>
              </a:tabLst>
            </a:pPr>
            <a:r>
              <a:rPr sz="1634" spc="-5" dirty="0">
                <a:solidFill>
                  <a:srgbClr val="3333FF"/>
                </a:solidFill>
                <a:latin typeface="Arial MT"/>
                <a:cs typeface="Arial MT"/>
              </a:rPr>
              <a:t>Exponential function e</a:t>
            </a:r>
            <a:r>
              <a:rPr sz="1634" spc="-6" baseline="25462" dirty="0">
                <a:solidFill>
                  <a:srgbClr val="4353FF"/>
                </a:solidFill>
                <a:latin typeface="Arial MT"/>
                <a:cs typeface="Arial MT"/>
              </a:rPr>
              <a:t>st</a:t>
            </a:r>
            <a:endParaRPr sz="1634" baseline="25462" dirty="0">
              <a:latin typeface="Arial MT"/>
              <a:cs typeface="Arial MT"/>
            </a:endParaRPr>
          </a:p>
          <a:p>
            <a:pPr marL="461061">
              <a:spcBef>
                <a:spcPts val="753"/>
              </a:spcBef>
              <a:tabLst>
                <a:tab pos="719831" algn="l"/>
              </a:tabLst>
            </a:pPr>
            <a:r>
              <a:rPr sz="1452" dirty="0">
                <a:latin typeface="Arial MT"/>
                <a:cs typeface="Arial MT"/>
              </a:rPr>
              <a:t>–	</a:t>
            </a:r>
            <a:r>
              <a:rPr sz="1452" spc="-5" dirty="0">
                <a:latin typeface="Arial MT"/>
                <a:cs typeface="Arial MT"/>
              </a:rPr>
              <a:t>Generalization</a:t>
            </a:r>
            <a:r>
              <a:rPr sz="1452" dirty="0">
                <a:latin typeface="Arial MT"/>
                <a:cs typeface="Arial MT"/>
              </a:rPr>
              <a:t> of</a:t>
            </a:r>
            <a:r>
              <a:rPr sz="1452" spc="-5" dirty="0">
                <a:latin typeface="Arial MT"/>
                <a:cs typeface="Arial MT"/>
              </a:rPr>
              <a:t> the</a:t>
            </a:r>
            <a:r>
              <a:rPr sz="1452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function</a:t>
            </a:r>
            <a:r>
              <a:rPr sz="1452" dirty="0">
                <a:latin typeface="Arial MT"/>
                <a:cs typeface="Arial MT"/>
              </a:rPr>
              <a:t> </a:t>
            </a:r>
            <a:r>
              <a:rPr sz="1452" spc="-50" dirty="0">
                <a:latin typeface="Arial MT"/>
                <a:cs typeface="Arial MT"/>
              </a:rPr>
              <a:t>e</a:t>
            </a:r>
            <a:r>
              <a:rPr sz="1429" spc="-74" baseline="26455" dirty="0">
                <a:latin typeface="Arial MT"/>
                <a:cs typeface="Arial MT"/>
              </a:rPr>
              <a:t>jωt</a:t>
            </a:r>
            <a:endParaRPr sz="1429" baseline="26455" dirty="0">
              <a:latin typeface="Arial MT"/>
              <a:cs typeface="Arial MT"/>
            </a:endParaRPr>
          </a:p>
          <a:p>
            <a:pPr marR="16137" algn="r">
              <a:spcBef>
                <a:spcPts val="1330"/>
              </a:spcBef>
            </a:pPr>
            <a:r>
              <a:rPr sz="1906" i="1" spc="9" dirty="0">
                <a:latin typeface="Times New Roman"/>
                <a:cs typeface="Times New Roman"/>
              </a:rPr>
              <a:t>s</a:t>
            </a:r>
            <a:r>
              <a:rPr sz="1906" i="1" spc="-27" dirty="0">
                <a:latin typeface="Times New Roman"/>
                <a:cs typeface="Times New Roman"/>
              </a:rPr>
              <a:t> </a:t>
            </a:r>
            <a:r>
              <a:rPr sz="1906" spc="14" dirty="0">
                <a:latin typeface="Symbol"/>
                <a:cs typeface="Symbol"/>
              </a:rPr>
              <a:t></a:t>
            </a:r>
            <a:r>
              <a:rPr sz="1906" spc="-218" dirty="0">
                <a:latin typeface="Times New Roman"/>
                <a:cs typeface="Times New Roman"/>
              </a:rPr>
              <a:t> </a:t>
            </a:r>
            <a:r>
              <a:rPr sz="1997" spc="-41" dirty="0">
                <a:latin typeface="Symbol"/>
                <a:cs typeface="Symbol"/>
              </a:rPr>
              <a:t></a:t>
            </a:r>
            <a:r>
              <a:rPr sz="1997" spc="23" dirty="0">
                <a:latin typeface="Times New Roman"/>
                <a:cs typeface="Times New Roman"/>
              </a:rPr>
              <a:t> </a:t>
            </a:r>
            <a:r>
              <a:rPr sz="1906" spc="14" dirty="0">
                <a:latin typeface="Symbol"/>
                <a:cs typeface="Symbol"/>
              </a:rPr>
              <a:t></a:t>
            </a:r>
            <a:r>
              <a:rPr sz="1906" spc="154" dirty="0">
                <a:latin typeface="Times New Roman"/>
                <a:cs typeface="Times New Roman"/>
              </a:rPr>
              <a:t> </a:t>
            </a:r>
            <a:r>
              <a:rPr sz="1906" i="1" spc="-59" dirty="0">
                <a:latin typeface="Times New Roman"/>
                <a:cs typeface="Times New Roman"/>
              </a:rPr>
              <a:t>j</a:t>
            </a:r>
            <a:r>
              <a:rPr sz="1997" spc="-45" dirty="0">
                <a:latin typeface="Symbol"/>
                <a:cs typeface="Symbol"/>
              </a:rPr>
              <a:t></a:t>
            </a:r>
            <a:endParaRPr sz="1997" dirty="0">
              <a:latin typeface="Symbol"/>
              <a:cs typeface="Symbo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8571" y="2948712"/>
            <a:ext cx="6922521" cy="1930024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0952" y="312077"/>
            <a:ext cx="5333831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exponential function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1250" y="1871392"/>
            <a:ext cx="6611428" cy="38569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51172" y="1863947"/>
            <a:ext cx="337137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s=</a:t>
            </a:r>
            <a:r>
              <a:rPr sz="1452" spc="-558" dirty="0">
                <a:latin typeface="Arial MT"/>
                <a:cs typeface="Arial MT"/>
              </a:rPr>
              <a:t>σ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82316" y="1889881"/>
            <a:ext cx="408022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s=j</a:t>
            </a:r>
            <a:r>
              <a:rPr sz="1452" spc="-322" dirty="0">
                <a:latin typeface="Arial MT"/>
                <a:cs typeface="Arial MT"/>
              </a:rPr>
              <a:t>ω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FD27D6-229B-4D91-AFBF-CFFF8D8D8391}"/>
              </a:ext>
            </a:extLst>
          </p:cNvPr>
          <p:cNvSpPr txBox="1"/>
          <p:nvPr/>
        </p:nvSpPr>
        <p:spPr>
          <a:xfrm>
            <a:off x="4299980" y="4046691"/>
            <a:ext cx="123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6137" algn="r">
              <a:spcBef>
                <a:spcPts val="1330"/>
              </a:spcBef>
            </a:pPr>
            <a:r>
              <a:rPr lang="en-GB" altLang="zh-CN" sz="1800" i="1" spc="9" dirty="0">
                <a:latin typeface="Times New Roman"/>
                <a:cs typeface="Times New Roman"/>
              </a:rPr>
              <a:t>s</a:t>
            </a:r>
            <a:r>
              <a:rPr lang="en-GB" altLang="zh-CN" sz="1800" i="1" spc="-27" dirty="0">
                <a:latin typeface="Times New Roman"/>
                <a:cs typeface="Times New Roman"/>
              </a:rPr>
              <a:t> </a:t>
            </a:r>
            <a:r>
              <a:rPr lang="en-GB" altLang="zh-CN" sz="1800" spc="14" dirty="0">
                <a:latin typeface="Symbol"/>
                <a:cs typeface="Symbol"/>
              </a:rPr>
              <a:t></a:t>
            </a:r>
            <a:r>
              <a:rPr lang="en-GB" altLang="zh-CN" sz="1800" spc="-218" dirty="0">
                <a:latin typeface="Times New Roman"/>
                <a:cs typeface="Times New Roman"/>
              </a:rPr>
              <a:t> </a:t>
            </a:r>
            <a:r>
              <a:rPr lang="en-GB" altLang="zh-CN" sz="1800" spc="-41" dirty="0">
                <a:latin typeface="Symbol"/>
                <a:cs typeface="Symbol"/>
              </a:rPr>
              <a:t></a:t>
            </a:r>
            <a:r>
              <a:rPr lang="en-GB" altLang="zh-CN" sz="1800" spc="23" dirty="0">
                <a:latin typeface="Times New Roman"/>
                <a:cs typeface="Times New Roman"/>
              </a:rPr>
              <a:t> </a:t>
            </a:r>
            <a:r>
              <a:rPr lang="en-GB" altLang="zh-CN" sz="1800" spc="14" dirty="0">
                <a:latin typeface="Symbol"/>
                <a:cs typeface="Symbol"/>
              </a:rPr>
              <a:t></a:t>
            </a:r>
            <a:r>
              <a:rPr lang="en-GB" altLang="zh-CN" sz="1800" spc="154" dirty="0">
                <a:latin typeface="Times New Roman"/>
                <a:cs typeface="Times New Roman"/>
              </a:rPr>
              <a:t> </a:t>
            </a:r>
            <a:r>
              <a:rPr lang="en-GB" altLang="zh-CN" sz="1800" i="1" spc="-59" dirty="0">
                <a:latin typeface="Times New Roman"/>
                <a:cs typeface="Times New Roman"/>
              </a:rPr>
              <a:t>j</a:t>
            </a:r>
            <a:r>
              <a:rPr lang="en-GB" altLang="zh-CN" sz="1800" spc="-45" dirty="0">
                <a:latin typeface="Symbol"/>
                <a:cs typeface="Symbol"/>
              </a:rPr>
              <a:t></a:t>
            </a:r>
            <a:endParaRPr lang="en-GB" altLang="zh-CN" sz="1800" dirty="0">
              <a:latin typeface="Symbol"/>
              <a:cs typeface="Symbol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118FB2-5DDD-42FB-B5ED-5FD80C8AF077}"/>
              </a:ext>
            </a:extLst>
          </p:cNvPr>
          <p:cNvSpPr txBox="1"/>
          <p:nvPr/>
        </p:nvSpPr>
        <p:spPr>
          <a:xfrm>
            <a:off x="8570578" y="3866822"/>
            <a:ext cx="123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6137" algn="r">
              <a:spcBef>
                <a:spcPts val="1330"/>
              </a:spcBef>
            </a:pPr>
            <a:r>
              <a:rPr lang="en-GB" altLang="zh-CN" sz="1800" i="1" spc="9" dirty="0">
                <a:latin typeface="Times New Roman"/>
                <a:cs typeface="Times New Roman"/>
              </a:rPr>
              <a:t>s</a:t>
            </a:r>
            <a:r>
              <a:rPr lang="en-GB" altLang="zh-CN" sz="1800" i="1" spc="-27" dirty="0">
                <a:latin typeface="Times New Roman"/>
                <a:cs typeface="Times New Roman"/>
              </a:rPr>
              <a:t> </a:t>
            </a:r>
            <a:r>
              <a:rPr lang="en-GB" altLang="zh-CN" sz="1800" spc="14" dirty="0">
                <a:latin typeface="Symbol"/>
                <a:cs typeface="Symbol"/>
              </a:rPr>
              <a:t></a:t>
            </a:r>
            <a:r>
              <a:rPr lang="en-GB" altLang="zh-CN" sz="1800" spc="-218" dirty="0">
                <a:latin typeface="Times New Roman"/>
                <a:cs typeface="Times New Roman"/>
              </a:rPr>
              <a:t> </a:t>
            </a:r>
            <a:r>
              <a:rPr lang="en-GB" altLang="zh-CN" sz="1800" spc="-41" dirty="0">
                <a:latin typeface="Symbol"/>
                <a:cs typeface="Symbol"/>
              </a:rPr>
              <a:t></a:t>
            </a:r>
            <a:r>
              <a:rPr lang="en-GB" altLang="zh-CN" sz="1800" spc="23" dirty="0">
                <a:latin typeface="Times New Roman"/>
                <a:cs typeface="Times New Roman"/>
              </a:rPr>
              <a:t> </a:t>
            </a:r>
            <a:r>
              <a:rPr lang="en-GB" altLang="zh-CN" sz="1800" spc="14" dirty="0">
                <a:latin typeface="Symbol"/>
                <a:cs typeface="Symbol"/>
              </a:rPr>
              <a:t></a:t>
            </a:r>
            <a:r>
              <a:rPr lang="en-GB" altLang="zh-CN" sz="1800" spc="154" dirty="0">
                <a:latin typeface="Times New Roman"/>
                <a:cs typeface="Times New Roman"/>
              </a:rPr>
              <a:t> </a:t>
            </a:r>
            <a:r>
              <a:rPr lang="en-GB" altLang="zh-CN" sz="1800" i="1" spc="-59" dirty="0">
                <a:latin typeface="Times New Roman"/>
                <a:cs typeface="Times New Roman"/>
              </a:rPr>
              <a:t>j</a:t>
            </a:r>
            <a:r>
              <a:rPr lang="en-GB" altLang="zh-CN" sz="1800" spc="-45" dirty="0">
                <a:latin typeface="Symbol"/>
                <a:cs typeface="Symbol"/>
              </a:rPr>
              <a:t></a:t>
            </a:r>
            <a:endParaRPr lang="en-GB" altLang="zh-CN" sz="1800" dirty="0">
              <a:latin typeface="Symbol"/>
              <a:cs typeface="Symbol"/>
            </a:endParaRPr>
          </a:p>
        </p:txBody>
      </p:sp>
      <p:pic>
        <p:nvPicPr>
          <p:cNvPr id="8" name="object 4">
            <a:extLst>
              <a:ext uri="{FF2B5EF4-FFF2-40B4-BE49-F238E27FC236}">
                <a16:creationId xmlns:a16="http://schemas.microsoft.com/office/drawing/2014/main" id="{49F1FFC3-9D74-43A9-A3DF-30D6FA4221FB}"/>
              </a:ext>
            </a:extLst>
          </p:cNvPr>
          <p:cNvPicPr/>
          <p:nvPr/>
        </p:nvPicPr>
        <p:blipFill rotWithShape="1">
          <a:blip r:embed="rId3" cstate="print"/>
          <a:srcRect l="19199" r="20448" b="76600"/>
          <a:stretch/>
        </p:blipFill>
        <p:spPr>
          <a:xfrm>
            <a:off x="512956" y="1246506"/>
            <a:ext cx="4177991" cy="451623"/>
          </a:xfrm>
          <a:prstGeom prst="rect">
            <a:avLst/>
          </a:prstGeom>
        </p:spPr>
      </p:pic>
    </p:spTree>
  </p:cSld>
  <p:clrMapOvr>
    <a:masterClrMapping/>
  </p:clrMapOvr>
  <p:transition spd="med">
    <p:cut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1">
            <a:extLst>
              <a:ext uri="{FF2B5EF4-FFF2-40B4-BE49-F238E27FC236}">
                <a16:creationId xmlns:a16="http://schemas.microsoft.com/office/drawing/2014/main" id="{1AB17B52-2CD6-423F-9A94-EA17F097E40A}"/>
              </a:ext>
            </a:extLst>
          </p:cNvPr>
          <p:cNvSpPr/>
          <p:nvPr/>
        </p:nvSpPr>
        <p:spPr>
          <a:xfrm>
            <a:off x="9267780" y="1847793"/>
            <a:ext cx="1916866" cy="3724642"/>
          </a:xfrm>
          <a:custGeom>
            <a:avLst/>
            <a:gdLst/>
            <a:ahLst/>
            <a:cxnLst/>
            <a:rect l="l" t="t" r="r" b="b"/>
            <a:pathLst>
              <a:path w="2520950" h="4104004">
                <a:moveTo>
                  <a:pt x="2520950" y="0"/>
                </a:moveTo>
                <a:lnTo>
                  <a:pt x="0" y="0"/>
                </a:lnTo>
                <a:lnTo>
                  <a:pt x="0" y="4103686"/>
                </a:lnTo>
                <a:lnTo>
                  <a:pt x="2520950" y="4103686"/>
                </a:lnTo>
                <a:lnTo>
                  <a:pt x="2520950" y="0"/>
                </a:lnTo>
                <a:close/>
              </a:path>
            </a:pathLst>
          </a:custGeom>
          <a:solidFill>
            <a:srgbClr val="FFFB00">
              <a:alpha val="38038"/>
            </a:srgbClr>
          </a:solidFill>
        </p:spPr>
        <p:txBody>
          <a:bodyPr wrap="square" lIns="0" tIns="0" rIns="0" bIns="0" rtlCol="0"/>
          <a:lstStyle/>
          <a:p>
            <a:endParaRPr sz="1634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0952" y="312077"/>
            <a:ext cx="5333831" cy="504081"/>
          </a:xfrm>
          <a:prstGeom prst="rect">
            <a:avLst/>
          </a:prstGeom>
        </p:spPr>
        <p:txBody>
          <a:bodyPr vert="horz" wrap="square" lIns="0" tIns="11526" rIns="0" bIns="0" numCol="1" rtlCol="0" anchor="b" anchorCtr="0" compatLnSpc="1">
            <a:spAutoFit/>
          </a:bodyPr>
          <a:lstStyle/>
          <a:p>
            <a:pPr marL="11527">
              <a:lnSpc>
                <a:spcPct val="100000"/>
              </a:lnSpc>
              <a:spcBef>
                <a:spcPts val="91"/>
              </a:spcBef>
            </a:pPr>
            <a:r>
              <a:rPr sz="3200" kern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exponential function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40" y="1871392"/>
            <a:ext cx="6611428" cy="385695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42262" y="1863947"/>
            <a:ext cx="337137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s=</a:t>
            </a:r>
            <a:r>
              <a:rPr sz="1452" spc="-558" dirty="0">
                <a:latin typeface="Arial MT"/>
                <a:cs typeface="Arial MT"/>
              </a:rPr>
              <a:t>σ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73406" y="1889881"/>
            <a:ext cx="408022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dirty="0">
                <a:latin typeface="Arial MT"/>
                <a:cs typeface="Arial MT"/>
              </a:rPr>
              <a:t>s=j</a:t>
            </a:r>
            <a:r>
              <a:rPr sz="1452" spc="-322" dirty="0">
                <a:latin typeface="Arial MT"/>
                <a:cs typeface="Arial MT"/>
              </a:rPr>
              <a:t>ω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FD27D6-229B-4D91-AFBF-CFFF8D8D8391}"/>
              </a:ext>
            </a:extLst>
          </p:cNvPr>
          <p:cNvSpPr txBox="1"/>
          <p:nvPr/>
        </p:nvSpPr>
        <p:spPr>
          <a:xfrm>
            <a:off x="1591070" y="4046691"/>
            <a:ext cx="123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6137" algn="r">
              <a:spcBef>
                <a:spcPts val="1330"/>
              </a:spcBef>
            </a:pPr>
            <a:r>
              <a:rPr lang="en-GB" altLang="zh-CN" sz="1800" i="1" spc="9" dirty="0">
                <a:latin typeface="Times New Roman"/>
                <a:cs typeface="Times New Roman"/>
              </a:rPr>
              <a:t>s</a:t>
            </a:r>
            <a:r>
              <a:rPr lang="en-GB" altLang="zh-CN" sz="1800" i="1" spc="-27" dirty="0">
                <a:latin typeface="Times New Roman"/>
                <a:cs typeface="Times New Roman"/>
              </a:rPr>
              <a:t> </a:t>
            </a:r>
            <a:r>
              <a:rPr lang="en-GB" altLang="zh-CN" sz="1800" spc="14" dirty="0">
                <a:latin typeface="Symbol"/>
                <a:cs typeface="Symbol"/>
              </a:rPr>
              <a:t></a:t>
            </a:r>
            <a:r>
              <a:rPr lang="en-GB" altLang="zh-CN" sz="1800" spc="-218" dirty="0">
                <a:latin typeface="Times New Roman"/>
                <a:cs typeface="Times New Roman"/>
              </a:rPr>
              <a:t> </a:t>
            </a:r>
            <a:r>
              <a:rPr lang="en-GB" altLang="zh-CN" sz="1800" spc="-41" dirty="0">
                <a:latin typeface="Symbol"/>
                <a:cs typeface="Symbol"/>
              </a:rPr>
              <a:t></a:t>
            </a:r>
            <a:r>
              <a:rPr lang="en-GB" altLang="zh-CN" sz="1800" spc="23" dirty="0">
                <a:latin typeface="Times New Roman"/>
                <a:cs typeface="Times New Roman"/>
              </a:rPr>
              <a:t> </a:t>
            </a:r>
            <a:r>
              <a:rPr lang="en-GB" altLang="zh-CN" sz="1800" spc="14" dirty="0">
                <a:latin typeface="Symbol"/>
                <a:cs typeface="Symbol"/>
              </a:rPr>
              <a:t></a:t>
            </a:r>
            <a:r>
              <a:rPr lang="en-GB" altLang="zh-CN" sz="1800" spc="154" dirty="0">
                <a:latin typeface="Times New Roman"/>
                <a:cs typeface="Times New Roman"/>
              </a:rPr>
              <a:t> </a:t>
            </a:r>
            <a:r>
              <a:rPr lang="en-GB" altLang="zh-CN" sz="1800" i="1" spc="-59" dirty="0">
                <a:latin typeface="Times New Roman"/>
                <a:cs typeface="Times New Roman"/>
              </a:rPr>
              <a:t>j</a:t>
            </a:r>
            <a:r>
              <a:rPr lang="en-GB" altLang="zh-CN" sz="1800" spc="-45" dirty="0">
                <a:latin typeface="Symbol"/>
                <a:cs typeface="Symbol"/>
              </a:rPr>
              <a:t></a:t>
            </a:r>
            <a:endParaRPr lang="en-GB" altLang="zh-CN" sz="1800" dirty="0">
              <a:latin typeface="Symbol"/>
              <a:cs typeface="Symbol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6118FB2-5DDD-42FB-B5ED-5FD80C8AF077}"/>
              </a:ext>
            </a:extLst>
          </p:cNvPr>
          <p:cNvSpPr txBox="1"/>
          <p:nvPr/>
        </p:nvSpPr>
        <p:spPr>
          <a:xfrm>
            <a:off x="5861668" y="3866822"/>
            <a:ext cx="1239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16137" algn="r">
              <a:spcBef>
                <a:spcPts val="1330"/>
              </a:spcBef>
            </a:pPr>
            <a:r>
              <a:rPr lang="en-GB" altLang="zh-CN" sz="1800" i="1" spc="9" dirty="0">
                <a:latin typeface="Times New Roman"/>
                <a:cs typeface="Times New Roman"/>
              </a:rPr>
              <a:t>s</a:t>
            </a:r>
            <a:r>
              <a:rPr lang="en-GB" altLang="zh-CN" sz="1800" i="1" spc="-27" dirty="0">
                <a:latin typeface="Times New Roman"/>
                <a:cs typeface="Times New Roman"/>
              </a:rPr>
              <a:t> </a:t>
            </a:r>
            <a:r>
              <a:rPr lang="en-GB" altLang="zh-CN" sz="1800" spc="14" dirty="0">
                <a:latin typeface="Symbol"/>
                <a:cs typeface="Symbol"/>
              </a:rPr>
              <a:t></a:t>
            </a:r>
            <a:r>
              <a:rPr lang="en-GB" altLang="zh-CN" sz="1800" spc="-218" dirty="0">
                <a:latin typeface="Times New Roman"/>
                <a:cs typeface="Times New Roman"/>
              </a:rPr>
              <a:t> </a:t>
            </a:r>
            <a:r>
              <a:rPr lang="en-GB" altLang="zh-CN" sz="1800" spc="-41" dirty="0">
                <a:latin typeface="Symbol"/>
                <a:cs typeface="Symbol"/>
              </a:rPr>
              <a:t></a:t>
            </a:r>
            <a:r>
              <a:rPr lang="en-GB" altLang="zh-CN" sz="1800" spc="23" dirty="0">
                <a:latin typeface="Times New Roman"/>
                <a:cs typeface="Times New Roman"/>
              </a:rPr>
              <a:t> </a:t>
            </a:r>
            <a:r>
              <a:rPr lang="en-GB" altLang="zh-CN" sz="1800" spc="14" dirty="0">
                <a:latin typeface="Symbol"/>
                <a:cs typeface="Symbol"/>
              </a:rPr>
              <a:t></a:t>
            </a:r>
            <a:r>
              <a:rPr lang="en-GB" altLang="zh-CN" sz="1800" spc="154" dirty="0">
                <a:latin typeface="Times New Roman"/>
                <a:cs typeface="Times New Roman"/>
              </a:rPr>
              <a:t> </a:t>
            </a:r>
            <a:r>
              <a:rPr lang="en-GB" altLang="zh-CN" sz="1800" i="1" spc="-59" dirty="0">
                <a:latin typeface="Times New Roman"/>
                <a:cs typeface="Times New Roman"/>
              </a:rPr>
              <a:t>j</a:t>
            </a:r>
            <a:r>
              <a:rPr lang="en-GB" altLang="zh-CN" sz="1800" spc="-45" dirty="0">
                <a:latin typeface="Symbol"/>
                <a:cs typeface="Symbol"/>
              </a:rPr>
              <a:t></a:t>
            </a:r>
            <a:endParaRPr lang="en-GB" altLang="zh-CN" sz="1800" dirty="0">
              <a:latin typeface="Symbol"/>
              <a:cs typeface="Symbol"/>
            </a:endParaRPr>
          </a:p>
        </p:txBody>
      </p:sp>
      <p:grpSp>
        <p:nvGrpSpPr>
          <p:cNvPr id="8" name="object 3">
            <a:extLst>
              <a:ext uri="{FF2B5EF4-FFF2-40B4-BE49-F238E27FC236}">
                <a16:creationId xmlns:a16="http://schemas.microsoft.com/office/drawing/2014/main" id="{E98BA7FC-4F3F-49E8-ABC6-65729CF67323}"/>
              </a:ext>
            </a:extLst>
          </p:cNvPr>
          <p:cNvGrpSpPr/>
          <p:nvPr/>
        </p:nvGrpSpPr>
        <p:grpSpPr>
          <a:xfrm>
            <a:off x="7145012" y="1863946"/>
            <a:ext cx="4186838" cy="3532734"/>
            <a:chOff x="2748250" y="2338272"/>
            <a:chExt cx="4613275" cy="3892550"/>
          </a:xfrm>
        </p:grpSpPr>
        <p:sp>
          <p:nvSpPr>
            <p:cNvPr id="11" name="object 4">
              <a:extLst>
                <a:ext uri="{FF2B5EF4-FFF2-40B4-BE49-F238E27FC236}">
                  <a16:creationId xmlns:a16="http://schemas.microsoft.com/office/drawing/2014/main" id="{37D1C9AB-8094-4BDF-A748-5299E546F199}"/>
                </a:ext>
              </a:extLst>
            </p:cNvPr>
            <p:cNvSpPr/>
            <p:nvPr/>
          </p:nvSpPr>
          <p:spPr>
            <a:xfrm>
              <a:off x="2752695" y="4138498"/>
              <a:ext cx="4583430" cy="0"/>
            </a:xfrm>
            <a:custGeom>
              <a:avLst/>
              <a:gdLst/>
              <a:ahLst/>
              <a:cxnLst/>
              <a:rect l="l" t="t" r="r" b="b"/>
              <a:pathLst>
                <a:path w="4583430">
                  <a:moveTo>
                    <a:pt x="0" y="0"/>
                  </a:moveTo>
                  <a:lnTo>
                    <a:pt x="4583111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2" name="object 5">
              <a:extLst>
                <a:ext uri="{FF2B5EF4-FFF2-40B4-BE49-F238E27FC236}">
                  <a16:creationId xmlns:a16="http://schemas.microsoft.com/office/drawing/2014/main" id="{461EEA71-5042-4A1B-9714-FD2FCD3A6DA0}"/>
                </a:ext>
              </a:extLst>
            </p:cNvPr>
            <p:cNvSpPr/>
            <p:nvPr/>
          </p:nvSpPr>
          <p:spPr>
            <a:xfrm>
              <a:off x="7285008" y="410039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3" name="object 6">
              <a:extLst>
                <a:ext uri="{FF2B5EF4-FFF2-40B4-BE49-F238E27FC236}">
                  <a16:creationId xmlns:a16="http://schemas.microsoft.com/office/drawing/2014/main" id="{1FC3CCD2-C974-4E16-8B09-0C2E6BB6B32B}"/>
                </a:ext>
              </a:extLst>
            </p:cNvPr>
            <p:cNvSpPr/>
            <p:nvPr/>
          </p:nvSpPr>
          <p:spPr>
            <a:xfrm>
              <a:off x="5057745" y="2363672"/>
              <a:ext cx="0" cy="3862704"/>
            </a:xfrm>
            <a:custGeom>
              <a:avLst/>
              <a:gdLst/>
              <a:ahLst/>
              <a:cxnLst/>
              <a:rect l="l" t="t" r="r" b="b"/>
              <a:pathLst>
                <a:path h="3862704">
                  <a:moveTo>
                    <a:pt x="0" y="3862386"/>
                  </a:moveTo>
                  <a:lnTo>
                    <a:pt x="0" y="0"/>
                  </a:lnTo>
                </a:path>
              </a:pathLst>
            </a:custGeom>
            <a:ln w="8312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14" name="object 7">
              <a:extLst>
                <a:ext uri="{FF2B5EF4-FFF2-40B4-BE49-F238E27FC236}">
                  <a16:creationId xmlns:a16="http://schemas.microsoft.com/office/drawing/2014/main" id="{460DD0F5-4945-4045-908D-43A2D12FA8D3}"/>
                </a:ext>
              </a:extLst>
            </p:cNvPr>
            <p:cNvSpPr/>
            <p:nvPr/>
          </p:nvSpPr>
          <p:spPr>
            <a:xfrm>
              <a:off x="5019645" y="233827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433FF"/>
            </a:solidFill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15" name="object 8">
            <a:extLst>
              <a:ext uri="{FF2B5EF4-FFF2-40B4-BE49-F238E27FC236}">
                <a16:creationId xmlns:a16="http://schemas.microsoft.com/office/drawing/2014/main" id="{9756EA71-6BDF-44B9-B07F-6FBCEF7FF37A}"/>
              </a:ext>
            </a:extLst>
          </p:cNvPr>
          <p:cNvSpPr txBox="1"/>
          <p:nvPr/>
        </p:nvSpPr>
        <p:spPr>
          <a:xfrm>
            <a:off x="11142246" y="3592565"/>
            <a:ext cx="137160" cy="235098"/>
          </a:xfrm>
          <a:prstGeom prst="rect">
            <a:avLst/>
          </a:prstGeom>
        </p:spPr>
        <p:txBody>
          <a:bodyPr vert="horz" wrap="square" lIns="0" tIns="11526" rIns="0" bIns="0" rtlCol="0">
            <a:spAutoFit/>
          </a:bodyPr>
          <a:lstStyle/>
          <a:p>
            <a:pPr marL="11527">
              <a:spcBef>
                <a:spcPts val="91"/>
              </a:spcBef>
            </a:pPr>
            <a:r>
              <a:rPr sz="1452" spc="-558" dirty="0">
                <a:latin typeface="Arial MT"/>
                <a:cs typeface="Arial MT"/>
              </a:rPr>
              <a:t>σ</a:t>
            </a:r>
            <a:endParaRPr sz="1452">
              <a:latin typeface="Arial MT"/>
              <a:cs typeface="Arial MT"/>
            </a:endParaRPr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9C73095E-E42E-465B-8166-781EBDB29876}"/>
              </a:ext>
            </a:extLst>
          </p:cNvPr>
          <p:cNvSpPr txBox="1"/>
          <p:nvPr/>
        </p:nvSpPr>
        <p:spPr>
          <a:xfrm>
            <a:off x="7235257" y="1863948"/>
            <a:ext cx="2005767" cy="3731021"/>
          </a:xfrm>
          <a:prstGeom prst="rect">
            <a:avLst/>
          </a:prstGeom>
          <a:solidFill>
            <a:srgbClr val="D6D7FF">
              <a:alpha val="38038"/>
            </a:srgbClr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34" dirty="0">
              <a:latin typeface="Times New Roman"/>
              <a:cs typeface="Times New Roman"/>
            </a:endParaRPr>
          </a:p>
          <a:p>
            <a:pPr>
              <a:spcBef>
                <a:spcPts val="41"/>
              </a:spcBef>
            </a:pPr>
            <a:endParaRPr sz="1361" dirty="0">
              <a:latin typeface="Times New Roman"/>
              <a:cs typeface="Times New Roman"/>
            </a:endParaRPr>
          </a:p>
          <a:p>
            <a:pPr marL="393631" marR="359051" indent="-576" algn="ctr">
              <a:lnSpc>
                <a:spcPts val="1724"/>
              </a:lnSpc>
            </a:pPr>
            <a:r>
              <a:rPr sz="1452" spc="-5" dirty="0">
                <a:latin typeface="Arial MT"/>
                <a:cs typeface="Arial MT"/>
              </a:rPr>
              <a:t>left half </a:t>
            </a:r>
            <a:r>
              <a:rPr sz="1452" dirty="0">
                <a:latin typeface="Arial MT"/>
                <a:cs typeface="Arial MT"/>
              </a:rPr>
              <a:t>plan 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exponentially </a:t>
            </a:r>
            <a:r>
              <a:rPr sz="1452" dirty="0">
                <a:latin typeface="Arial MT"/>
                <a:cs typeface="Arial MT"/>
              </a:rPr>
              <a:t> decreasing</a:t>
            </a:r>
            <a:r>
              <a:rPr sz="1452" spc="-91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signals</a:t>
            </a:r>
            <a:endParaRPr lang="en-US" sz="1452" dirty="0">
              <a:latin typeface="Arial MT"/>
              <a:cs typeface="Arial MT"/>
            </a:endParaRPr>
          </a:p>
          <a:p>
            <a:pPr marL="393631" marR="359051" indent="-576" algn="ctr">
              <a:lnSpc>
                <a:spcPts val="1724"/>
              </a:lnSpc>
            </a:pPr>
            <a:endParaRPr lang="en-US" sz="1452" dirty="0">
              <a:latin typeface="Arial MT"/>
              <a:cs typeface="Arial MT"/>
            </a:endParaRPr>
          </a:p>
          <a:p>
            <a:pPr marL="393631" marR="359051" indent="-576" algn="ctr">
              <a:lnSpc>
                <a:spcPts val="1724"/>
              </a:lnSpc>
            </a:pPr>
            <a:endParaRPr lang="en-US" sz="1452" dirty="0">
              <a:latin typeface="Arial MT"/>
              <a:cs typeface="Arial MT"/>
            </a:endParaRPr>
          </a:p>
          <a:p>
            <a:pPr marL="393631" marR="359051" indent="-576" algn="ctr">
              <a:lnSpc>
                <a:spcPts val="1724"/>
              </a:lnSpc>
            </a:pPr>
            <a:endParaRPr lang="en-US" sz="1452" dirty="0">
              <a:latin typeface="Arial MT"/>
              <a:cs typeface="Arial MT"/>
            </a:endParaRPr>
          </a:p>
          <a:p>
            <a:pPr marL="393631" marR="359051" indent="-576" algn="ctr">
              <a:lnSpc>
                <a:spcPts val="1724"/>
              </a:lnSpc>
            </a:pPr>
            <a:endParaRPr lang="en-US" sz="1452" dirty="0">
              <a:latin typeface="Arial MT"/>
              <a:cs typeface="Arial MT"/>
            </a:endParaRPr>
          </a:p>
          <a:p>
            <a:pPr marL="393631" marR="359051" indent="-576" algn="ctr">
              <a:lnSpc>
                <a:spcPts val="1724"/>
              </a:lnSpc>
            </a:pPr>
            <a:endParaRPr lang="en-US" sz="1452" dirty="0">
              <a:latin typeface="Arial MT"/>
              <a:cs typeface="Arial MT"/>
            </a:endParaRPr>
          </a:p>
          <a:p>
            <a:pPr marL="393631" marR="359051" indent="-576" algn="ctr">
              <a:lnSpc>
                <a:spcPts val="1724"/>
              </a:lnSpc>
            </a:pPr>
            <a:endParaRPr lang="en-US" sz="1452" dirty="0">
              <a:latin typeface="Arial MT"/>
              <a:cs typeface="Arial MT"/>
            </a:endParaRPr>
          </a:p>
          <a:p>
            <a:pPr marL="393631" marR="359051" indent="-576" algn="ctr">
              <a:lnSpc>
                <a:spcPts val="1724"/>
              </a:lnSpc>
            </a:pPr>
            <a:endParaRPr lang="en-US" sz="1452" dirty="0">
              <a:latin typeface="Arial MT"/>
              <a:cs typeface="Arial MT"/>
            </a:endParaRPr>
          </a:p>
          <a:p>
            <a:pPr marL="393631" marR="359051" indent="-576" algn="ctr">
              <a:lnSpc>
                <a:spcPts val="1724"/>
              </a:lnSpc>
            </a:pPr>
            <a:endParaRPr lang="en-US" sz="1452" dirty="0">
              <a:latin typeface="Arial MT"/>
              <a:cs typeface="Arial MT"/>
            </a:endParaRPr>
          </a:p>
          <a:p>
            <a:pPr marL="393631" marR="359051" indent="-576" algn="ctr">
              <a:lnSpc>
                <a:spcPts val="1724"/>
              </a:lnSpc>
            </a:pPr>
            <a:endParaRPr lang="en-US" sz="1452" dirty="0">
              <a:latin typeface="Arial MT"/>
              <a:cs typeface="Arial MT"/>
            </a:endParaRPr>
          </a:p>
          <a:p>
            <a:pPr marL="393631" marR="359051" indent="-576" algn="ctr">
              <a:lnSpc>
                <a:spcPts val="1724"/>
              </a:lnSpc>
            </a:pPr>
            <a:endParaRPr lang="en-US" sz="1452" dirty="0">
              <a:latin typeface="Arial MT"/>
              <a:cs typeface="Arial MT"/>
            </a:endParaRPr>
          </a:p>
          <a:p>
            <a:pPr marL="393631" marR="359051" indent="-576" algn="ctr">
              <a:lnSpc>
                <a:spcPts val="1724"/>
              </a:lnSpc>
            </a:pPr>
            <a:endParaRPr sz="1452" dirty="0">
              <a:latin typeface="Arial MT"/>
              <a:cs typeface="Arial MT"/>
            </a:endParaRPr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12F5E313-291A-4B40-AA69-67FF13139354}"/>
              </a:ext>
            </a:extLst>
          </p:cNvPr>
          <p:cNvSpPr txBox="1"/>
          <p:nvPr/>
        </p:nvSpPr>
        <p:spPr>
          <a:xfrm>
            <a:off x="9386381" y="2326526"/>
            <a:ext cx="1489165" cy="674975"/>
          </a:xfrm>
          <a:prstGeom prst="rect">
            <a:avLst/>
          </a:prstGeom>
        </p:spPr>
        <p:txBody>
          <a:bodyPr vert="horz" wrap="square" lIns="0" tIns="20747" rIns="0" bIns="0" rtlCol="0">
            <a:spAutoFit/>
          </a:bodyPr>
          <a:lstStyle/>
          <a:p>
            <a:pPr marL="10950" marR="4611" indent="-576" algn="ctr">
              <a:lnSpc>
                <a:spcPts val="1724"/>
              </a:lnSpc>
              <a:spcBef>
                <a:spcPts val="163"/>
              </a:spcBef>
            </a:pPr>
            <a:r>
              <a:rPr sz="1452" dirty="0">
                <a:latin typeface="Arial MT"/>
                <a:cs typeface="Arial MT"/>
              </a:rPr>
              <a:t>right half plan </a:t>
            </a:r>
            <a:r>
              <a:rPr sz="1452" spc="5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exponentially </a:t>
            </a:r>
            <a:r>
              <a:rPr sz="1452" dirty="0">
                <a:latin typeface="Arial MT"/>
                <a:cs typeface="Arial MT"/>
              </a:rPr>
              <a:t> increasing</a:t>
            </a:r>
            <a:r>
              <a:rPr sz="1452" spc="-91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signals</a:t>
            </a:r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B5E32E3E-A67B-40AF-898F-FDF1842047CC}"/>
              </a:ext>
            </a:extLst>
          </p:cNvPr>
          <p:cNvSpPr txBox="1"/>
          <p:nvPr/>
        </p:nvSpPr>
        <p:spPr>
          <a:xfrm>
            <a:off x="8789492" y="1276132"/>
            <a:ext cx="3054403" cy="536600"/>
          </a:xfrm>
          <a:prstGeom prst="rect">
            <a:avLst/>
          </a:prstGeom>
        </p:spPr>
        <p:txBody>
          <a:bodyPr vert="horz" wrap="square" lIns="0" tIns="50715" rIns="0" bIns="0" rtlCol="0">
            <a:spAutoFit/>
          </a:bodyPr>
          <a:lstStyle/>
          <a:p>
            <a:pPr marL="663928">
              <a:spcBef>
                <a:spcPts val="399"/>
              </a:spcBef>
            </a:pPr>
            <a:r>
              <a:rPr sz="1452" dirty="0">
                <a:latin typeface="Arial MT"/>
                <a:cs typeface="Arial MT"/>
              </a:rPr>
              <a:t>signals</a:t>
            </a:r>
            <a:r>
              <a:rPr sz="1452" spc="-14" dirty="0">
                <a:latin typeface="Arial MT"/>
                <a:cs typeface="Arial MT"/>
              </a:rPr>
              <a:t> </a:t>
            </a:r>
            <a:r>
              <a:rPr sz="1452" dirty="0">
                <a:latin typeface="Arial MT"/>
                <a:cs typeface="Arial MT"/>
              </a:rPr>
              <a:t>of</a:t>
            </a:r>
            <a:r>
              <a:rPr sz="1452" spc="-14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constant</a:t>
            </a:r>
            <a:r>
              <a:rPr sz="1452" spc="-9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amplitude</a:t>
            </a:r>
            <a:endParaRPr sz="1452">
              <a:latin typeface="Arial MT"/>
              <a:cs typeface="Arial MT"/>
            </a:endParaRPr>
          </a:p>
          <a:p>
            <a:pPr marL="11527">
              <a:spcBef>
                <a:spcPts val="313"/>
              </a:spcBef>
            </a:pPr>
            <a:r>
              <a:rPr sz="1452" spc="-163" dirty="0">
                <a:latin typeface="Arial MT"/>
                <a:cs typeface="Arial MT"/>
              </a:rPr>
              <a:t>jω</a:t>
            </a:r>
            <a:endParaRPr sz="1452">
              <a:latin typeface="Arial MT"/>
              <a:cs typeface="Arial MT"/>
            </a:endParaRPr>
          </a:p>
        </p:txBody>
      </p:sp>
      <p:grpSp>
        <p:nvGrpSpPr>
          <p:cNvPr id="20" name="object 13">
            <a:extLst>
              <a:ext uri="{FF2B5EF4-FFF2-40B4-BE49-F238E27FC236}">
                <a16:creationId xmlns:a16="http://schemas.microsoft.com/office/drawing/2014/main" id="{704C7644-2A8F-4AC7-B004-D0224FF7B6C6}"/>
              </a:ext>
            </a:extLst>
          </p:cNvPr>
          <p:cNvGrpSpPr/>
          <p:nvPr/>
        </p:nvGrpSpPr>
        <p:grpSpPr>
          <a:xfrm>
            <a:off x="9305855" y="1668004"/>
            <a:ext cx="1660407" cy="2719255"/>
            <a:chOff x="5129183" y="2122373"/>
            <a:chExt cx="1829524" cy="2996217"/>
          </a:xfrm>
        </p:grpSpPr>
        <p:sp>
          <p:nvSpPr>
            <p:cNvPr id="21" name="object 14">
              <a:extLst>
                <a:ext uri="{FF2B5EF4-FFF2-40B4-BE49-F238E27FC236}">
                  <a16:creationId xmlns:a16="http://schemas.microsoft.com/office/drawing/2014/main" id="{BB7226E8-304E-4F82-B6A8-FA354D1B0C60}"/>
                </a:ext>
              </a:extLst>
            </p:cNvPr>
            <p:cNvSpPr/>
            <p:nvPr/>
          </p:nvSpPr>
          <p:spPr>
            <a:xfrm>
              <a:off x="5129183" y="2122373"/>
              <a:ext cx="503555" cy="503555"/>
            </a:xfrm>
            <a:custGeom>
              <a:avLst/>
              <a:gdLst/>
              <a:ahLst/>
              <a:cxnLst/>
              <a:rect l="l" t="t" r="r" b="b"/>
              <a:pathLst>
                <a:path w="503554" h="503555">
                  <a:moveTo>
                    <a:pt x="359465" y="0"/>
                  </a:moveTo>
                  <a:lnTo>
                    <a:pt x="215670" y="143771"/>
                  </a:lnTo>
                  <a:lnTo>
                    <a:pt x="287567" y="143771"/>
                  </a:lnTo>
                  <a:lnTo>
                    <a:pt x="287567" y="287567"/>
                  </a:lnTo>
                  <a:lnTo>
                    <a:pt x="143772" y="287567"/>
                  </a:lnTo>
                  <a:lnTo>
                    <a:pt x="143772" y="215669"/>
                  </a:lnTo>
                  <a:lnTo>
                    <a:pt x="0" y="359464"/>
                  </a:lnTo>
                  <a:lnTo>
                    <a:pt x="143772" y="503236"/>
                  </a:lnTo>
                  <a:lnTo>
                    <a:pt x="143772" y="431339"/>
                  </a:lnTo>
                  <a:lnTo>
                    <a:pt x="431339" y="431339"/>
                  </a:lnTo>
                  <a:lnTo>
                    <a:pt x="431339" y="143771"/>
                  </a:lnTo>
                  <a:lnTo>
                    <a:pt x="503237" y="143771"/>
                  </a:lnTo>
                  <a:lnTo>
                    <a:pt x="359465" y="0"/>
                  </a:lnTo>
                  <a:close/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  <p:sp>
          <p:nvSpPr>
            <p:cNvPr id="22" name="object 15">
              <a:extLst>
                <a:ext uri="{FF2B5EF4-FFF2-40B4-BE49-F238E27FC236}">
                  <a16:creationId xmlns:a16="http://schemas.microsoft.com/office/drawing/2014/main" id="{4BA4D1E7-6D79-4C49-A17D-6DA51D0A5267}"/>
                </a:ext>
              </a:extLst>
            </p:cNvPr>
            <p:cNvSpPr/>
            <p:nvPr/>
          </p:nvSpPr>
          <p:spPr>
            <a:xfrm rot="16369688">
              <a:off x="6261905" y="4421787"/>
              <a:ext cx="833294" cy="560311"/>
            </a:xfrm>
            <a:custGeom>
              <a:avLst/>
              <a:gdLst/>
              <a:ahLst/>
              <a:cxnLst/>
              <a:rect l="l" t="t" r="r" b="b"/>
              <a:pathLst>
                <a:path w="423545" h="370204">
                  <a:moveTo>
                    <a:pt x="128602" y="369588"/>
                  </a:moveTo>
                  <a:lnTo>
                    <a:pt x="246405" y="260294"/>
                  </a:lnTo>
                  <a:lnTo>
                    <a:pt x="184798" y="263535"/>
                  </a:lnTo>
                  <a:lnTo>
                    <a:pt x="179388" y="160707"/>
                  </a:lnTo>
                  <a:lnTo>
                    <a:pt x="302600" y="154225"/>
                  </a:lnTo>
                  <a:lnTo>
                    <a:pt x="305306" y="205638"/>
                  </a:lnTo>
                  <a:lnTo>
                    <a:pt x="423088" y="96329"/>
                  </a:lnTo>
                  <a:lnTo>
                    <a:pt x="294485" y="0"/>
                  </a:lnTo>
                  <a:lnTo>
                    <a:pt x="297191" y="51413"/>
                  </a:lnTo>
                  <a:lnTo>
                    <a:pt x="50786" y="64378"/>
                  </a:lnTo>
                  <a:lnTo>
                    <a:pt x="61606" y="270017"/>
                  </a:lnTo>
                  <a:lnTo>
                    <a:pt x="0" y="273258"/>
                  </a:lnTo>
                  <a:lnTo>
                    <a:pt x="128602" y="369588"/>
                  </a:lnTo>
                  <a:close/>
                </a:path>
              </a:pathLst>
            </a:custGeom>
            <a:ln w="6349">
              <a:solidFill>
                <a:srgbClr val="0433FF"/>
              </a:solidFill>
            </a:ln>
          </p:spPr>
          <p:txBody>
            <a:bodyPr wrap="square" lIns="0" tIns="0" rIns="0" bIns="0" rtlCol="0"/>
            <a:lstStyle/>
            <a:p>
              <a:endParaRPr sz="1634"/>
            </a:p>
          </p:txBody>
        </p:sp>
      </p:grpSp>
      <p:sp>
        <p:nvSpPr>
          <p:cNvPr id="23" name="object 16">
            <a:extLst>
              <a:ext uri="{FF2B5EF4-FFF2-40B4-BE49-F238E27FC236}">
                <a16:creationId xmlns:a16="http://schemas.microsoft.com/office/drawing/2014/main" id="{D573F454-9C10-4BC9-878B-301A6AAD3F06}"/>
              </a:ext>
            </a:extLst>
          </p:cNvPr>
          <p:cNvSpPr txBox="1"/>
          <p:nvPr/>
        </p:nvSpPr>
        <p:spPr>
          <a:xfrm>
            <a:off x="10673084" y="4324391"/>
            <a:ext cx="1223159" cy="892983"/>
          </a:xfrm>
          <a:prstGeom prst="rect">
            <a:avLst/>
          </a:prstGeom>
        </p:spPr>
        <p:txBody>
          <a:bodyPr vert="horz" wrap="square" lIns="0" tIns="20747" rIns="0" bIns="0" rtlCol="0">
            <a:spAutoFit/>
          </a:bodyPr>
          <a:lstStyle/>
          <a:p>
            <a:pPr marL="11527" marR="4611">
              <a:lnSpc>
                <a:spcPts val="1724"/>
              </a:lnSpc>
              <a:spcBef>
                <a:spcPts val="163"/>
              </a:spcBef>
            </a:pPr>
            <a:r>
              <a:rPr sz="1452" spc="-5" dirty="0">
                <a:latin typeface="Arial MT"/>
                <a:cs typeface="Arial MT"/>
              </a:rPr>
              <a:t>monotonically </a:t>
            </a:r>
            <a:r>
              <a:rPr sz="1452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increasing/decreasing </a:t>
            </a:r>
            <a:r>
              <a:rPr sz="1452" spc="-390" dirty="0">
                <a:latin typeface="Arial MT"/>
                <a:cs typeface="Arial MT"/>
              </a:rPr>
              <a:t> </a:t>
            </a:r>
            <a:r>
              <a:rPr sz="1452" spc="-5" dirty="0">
                <a:latin typeface="Arial MT"/>
                <a:cs typeface="Arial MT"/>
              </a:rPr>
              <a:t>exponentials</a:t>
            </a:r>
            <a:endParaRPr sz="1452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755447294"/>
      </p:ext>
    </p:extLst>
  </p:cSld>
  <p:clrMapOvr>
    <a:masterClrMapping/>
  </p:clrMapOvr>
  <p:transition spd="med">
    <p:cut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71439-03A8-4934-816F-8148BC44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b="1" dirty="0">
                <a:solidFill>
                  <a:schemeClr val="tx1"/>
                </a:solidFill>
              </a:rPr>
              <a:t>本章部分关键词汇中英文对照表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D2839F0-CFC3-4545-9336-A2AF069DA3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3445166"/>
              </p:ext>
            </p:extLst>
          </p:nvPr>
        </p:nvGraphicFramePr>
        <p:xfrm>
          <a:off x="639762" y="1222375"/>
          <a:ext cx="5171758" cy="519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85879">
                  <a:extLst>
                    <a:ext uri="{9D8B030D-6E8A-4147-A177-3AD203B41FA5}">
                      <a16:colId xmlns:a16="http://schemas.microsoft.com/office/drawing/2014/main" val="4021193674"/>
                    </a:ext>
                  </a:extLst>
                </a:gridCol>
                <a:gridCol w="2585879">
                  <a:extLst>
                    <a:ext uri="{9D8B030D-6E8A-4147-A177-3AD203B41FA5}">
                      <a16:colId xmlns:a16="http://schemas.microsoft.com/office/drawing/2014/main" val="3799409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离散时间信号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Discrete-time signal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50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连续时间信号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Continuous-time signal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93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指数信号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Exponential signal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517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正弦信号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Sinusoidal signal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649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余弦信号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Cosinusoidal</a:t>
                      </a:r>
                      <a:r>
                        <a:rPr lang="en-US" altLang="zh-CN" sz="1600" dirty="0"/>
                        <a:t> signal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266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阶跃函数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Step function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776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冲激函数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Impulse signal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0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斜坡函数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Ramp signal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62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因果系统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Casual system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019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模拟信号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Analog signal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806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数字信号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Digital signal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202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复数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Complex number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328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实数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Real number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36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虚数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Imaginary number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870265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1AC4D2-80AE-4CCF-9F52-DF58F2C0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84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6679073"/>
      </p:ext>
    </p:extLst>
  </p:cSld>
  <p:clrMapOvr>
    <a:masterClrMapping/>
  </p:clrMapOvr>
  <p:transition spd="med">
    <p:cut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/>
        </p:nvSpPr>
        <p:spPr>
          <a:xfrm>
            <a:off x="1983275" y="242688"/>
            <a:ext cx="4004945" cy="75120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normAutofit/>
          </a:bodyPr>
          <a:lstStyle/>
          <a:p>
            <a:pPr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3200" b="1" kern="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48349" y="1997690"/>
            <a:ext cx="8296910" cy="9220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listening!</a:t>
            </a:r>
          </a:p>
        </p:txBody>
      </p:sp>
      <p:sp>
        <p:nvSpPr>
          <p:cNvPr id="7" name="矩形 6"/>
          <p:cNvSpPr/>
          <p:nvPr/>
        </p:nvSpPr>
        <p:spPr>
          <a:xfrm>
            <a:off x="-10795" y="3924300"/>
            <a:ext cx="12214225" cy="2950210"/>
          </a:xfrm>
          <a:prstGeom prst="rect">
            <a:avLst/>
          </a:prstGeom>
          <a:solidFill>
            <a:srgbClr val="00447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pic>
        <p:nvPicPr>
          <p:cNvPr id="12" name="图片 11" descr="SHU_VI_LOGO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745" y="4260215"/>
            <a:ext cx="1795780" cy="225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67089"/>
      </p:ext>
    </p:extLst>
  </p:cSld>
  <p:clrMapOvr>
    <a:masterClrMapping/>
  </p:clrMapOvr>
  <p:transition spd="med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B24A1-1B62-4B6E-A8C0-449A23E0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2D biological signals: MI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E9730-DA2A-46CA-915F-75C15AC0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14B3-731A-4352-BC82-B1993596BD11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57A99763-13A4-4F13-8720-EC374C90A82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085" y="1368745"/>
            <a:ext cx="2160586" cy="2160586"/>
          </a:xfrm>
          <a:prstGeom prst="rect">
            <a:avLst/>
          </a:prstGeom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51D92881-A652-4F13-B315-854529B43CB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49337" y="3739835"/>
            <a:ext cx="2447923" cy="2447925"/>
          </a:xfrm>
          <a:prstGeom prst="rect">
            <a:avLst/>
          </a:prstGeom>
        </p:spPr>
      </p:pic>
      <p:grpSp>
        <p:nvGrpSpPr>
          <p:cNvPr id="7" name="object 5">
            <a:extLst>
              <a:ext uri="{FF2B5EF4-FFF2-40B4-BE49-F238E27FC236}">
                <a16:creationId xmlns:a16="http://schemas.microsoft.com/office/drawing/2014/main" id="{54A12789-2C71-49E3-98B1-9293B93EC011}"/>
              </a:ext>
            </a:extLst>
          </p:cNvPr>
          <p:cNvGrpSpPr/>
          <p:nvPr/>
        </p:nvGrpSpPr>
        <p:grpSpPr>
          <a:xfrm>
            <a:off x="4040620" y="1368744"/>
            <a:ext cx="6132830" cy="4930775"/>
            <a:chOff x="3400395" y="1690573"/>
            <a:chExt cx="6132830" cy="4930775"/>
          </a:xfrm>
        </p:grpSpPr>
        <p:pic>
          <p:nvPicPr>
            <p:cNvPr id="8" name="object 6">
              <a:extLst>
                <a:ext uri="{FF2B5EF4-FFF2-40B4-BE49-F238E27FC236}">
                  <a16:creationId xmlns:a16="http://schemas.microsoft.com/office/drawing/2014/main" id="{4AE73A7D-D7FC-46A4-8403-EFAECA25094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00395" y="1690573"/>
              <a:ext cx="2149475" cy="2149473"/>
            </a:xfrm>
            <a:prstGeom prst="rect">
              <a:avLst/>
            </a:prstGeom>
          </p:spPr>
        </p:pic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70A7C73F-A66E-468A-9F21-0A811517F500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60983" y="2049348"/>
              <a:ext cx="3971923" cy="4571999"/>
            </a:xfrm>
            <a:prstGeom prst="rect">
              <a:avLst/>
            </a:prstGeom>
          </p:spPr>
        </p:pic>
      </p:grpSp>
      <p:sp>
        <p:nvSpPr>
          <p:cNvPr id="10" name="object 8">
            <a:extLst>
              <a:ext uri="{FF2B5EF4-FFF2-40B4-BE49-F238E27FC236}">
                <a16:creationId xmlns:a16="http://schemas.microsoft.com/office/drawing/2014/main" id="{F9A10487-7104-4726-866A-3F8DC4FE0EA4}"/>
              </a:ext>
            </a:extLst>
          </p:cNvPr>
          <p:cNvSpPr txBox="1"/>
          <p:nvPr/>
        </p:nvSpPr>
        <p:spPr>
          <a:xfrm>
            <a:off x="1692912" y="1012827"/>
            <a:ext cx="3981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MRI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E8BEF228-F3F0-4442-9815-A09EE46BF309}"/>
              </a:ext>
            </a:extLst>
          </p:cNvPr>
          <p:cNvSpPr txBox="1"/>
          <p:nvPr/>
        </p:nvSpPr>
        <p:spPr>
          <a:xfrm>
            <a:off x="2608901" y="3605215"/>
            <a:ext cx="2965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CT</a:t>
            </a:r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A8DD2099-611B-4601-B634-7E813D035974}"/>
              </a:ext>
            </a:extLst>
          </p:cNvPr>
          <p:cNvSpPr txBox="1"/>
          <p:nvPr/>
        </p:nvSpPr>
        <p:spPr>
          <a:xfrm>
            <a:off x="6276024" y="1373190"/>
            <a:ext cx="3079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US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3" name="object 3">
            <a:extLst>
              <a:ext uri="{FF2B5EF4-FFF2-40B4-BE49-F238E27FC236}">
                <a16:creationId xmlns:a16="http://schemas.microsoft.com/office/drawing/2014/main" id="{D194936A-26D8-4985-B197-2A0B1EC4B91D}"/>
              </a:ext>
            </a:extLst>
          </p:cNvPr>
          <p:cNvSpPr/>
          <p:nvPr/>
        </p:nvSpPr>
        <p:spPr>
          <a:xfrm>
            <a:off x="1195914" y="3950339"/>
            <a:ext cx="2149475" cy="23395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8708300"/>
      </p:ext>
    </p:extLst>
  </p:cSld>
  <p:clrMapOvr>
    <a:masterClrMapping/>
  </p:clrMapOvr>
  <p:transition spd="med"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B4DA2"/>
      </a:dk2>
      <a:lt2>
        <a:srgbClr val="EEECE1"/>
      </a:lt2>
      <a:accent1>
        <a:srgbClr val="0B4DA2"/>
      </a:accent1>
      <a:accent2>
        <a:srgbClr val="AE1831"/>
      </a:accent2>
      <a:accent3>
        <a:srgbClr val="FFFFFF"/>
      </a:accent3>
      <a:accent4>
        <a:srgbClr val="000000"/>
      </a:accent4>
      <a:accent5>
        <a:srgbClr val="AAB2CE"/>
      </a:accent5>
      <a:accent6>
        <a:srgbClr val="9D152B"/>
      </a:accent6>
      <a:hlink>
        <a:srgbClr val="0000FF"/>
      </a:hlink>
      <a:folHlink>
        <a:srgbClr val="800080"/>
      </a:folHlink>
    </a:clrScheme>
    <a:fontScheme name="默认设计模板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alibri" panose="020F0502020204030204" pitchFamily="34" charset="0"/>
            <a:ea typeface="宋体" panose="02010600030101010101" pitchFamily="2" charset="-122"/>
            <a:sym typeface="Calibri" panose="020F0502020204030204" pitchFamily="34" charset="0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B4DA2"/>
        </a:dk2>
        <a:lt2>
          <a:srgbClr val="EEECE1"/>
        </a:lt2>
        <a:accent1>
          <a:srgbClr val="0B4DA2"/>
        </a:accent1>
        <a:accent2>
          <a:srgbClr val="AE1831"/>
        </a:accent2>
        <a:accent3>
          <a:srgbClr val="FFFFFF"/>
        </a:accent3>
        <a:accent4>
          <a:srgbClr val="000000"/>
        </a:accent4>
        <a:accent5>
          <a:srgbClr val="AAB2CE"/>
        </a:accent5>
        <a:accent6>
          <a:srgbClr val="9D152B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B4DA2"/>
    </a:dk2>
    <a:lt2>
      <a:srgbClr val="EEECE1"/>
    </a:lt2>
    <a:accent1>
      <a:srgbClr val="0B4DA2"/>
    </a:accent1>
    <a:accent2>
      <a:srgbClr val="AE1831"/>
    </a:accent2>
    <a:accent3>
      <a:srgbClr val="FFFFFF"/>
    </a:accent3>
    <a:accent4>
      <a:srgbClr val="000000"/>
    </a:accent4>
    <a:accent5>
      <a:srgbClr val="AAB2CE"/>
    </a:accent5>
    <a:accent6>
      <a:srgbClr val="9D152B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B4DA2"/>
    </a:dk2>
    <a:lt2>
      <a:srgbClr val="EEECE1"/>
    </a:lt2>
    <a:accent1>
      <a:srgbClr val="0B4DA2"/>
    </a:accent1>
    <a:accent2>
      <a:srgbClr val="AE1831"/>
    </a:accent2>
    <a:accent3>
      <a:srgbClr val="FFFFFF"/>
    </a:accent3>
    <a:accent4>
      <a:srgbClr val="000000"/>
    </a:accent4>
    <a:accent5>
      <a:srgbClr val="AAB2CE"/>
    </a:accent5>
    <a:accent6>
      <a:srgbClr val="9D152B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9906</TotalTime>
  <Words>5501</Words>
  <Application>Microsoft Office PowerPoint</Application>
  <PresentationFormat>宽屏</PresentationFormat>
  <Paragraphs>1018</Paragraphs>
  <Slides>85</Slides>
  <Notes>38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85</vt:i4>
      </vt:variant>
    </vt:vector>
  </HeadingPairs>
  <TitlesOfParts>
    <vt:vector size="102" baseType="lpstr">
      <vt:lpstr>Arial MT</vt:lpstr>
      <vt:lpstr>MS PGothic</vt:lpstr>
      <vt:lpstr>华文中宋</vt:lpstr>
      <vt:lpstr>微软雅黑</vt:lpstr>
      <vt:lpstr>Arial</vt:lpstr>
      <vt:lpstr>Calibri</vt:lpstr>
      <vt:lpstr>Calibri Light</vt:lpstr>
      <vt:lpstr>Cambria</vt:lpstr>
      <vt:lpstr>Cambria Math</vt:lpstr>
      <vt:lpstr>Lucida Sans Unicode</vt:lpstr>
      <vt:lpstr>Symbol</vt:lpstr>
      <vt:lpstr>Times New Roman</vt:lpstr>
      <vt:lpstr>Wingdings</vt:lpstr>
      <vt:lpstr>默认设计模板</vt:lpstr>
      <vt:lpstr>1_默认设计模板</vt:lpstr>
      <vt:lpstr>Equation</vt:lpstr>
      <vt:lpstr>方程式</vt:lpstr>
      <vt:lpstr>PowerPoint 演示文稿</vt:lpstr>
      <vt:lpstr>Outline: Lecture 1: Introduction</vt:lpstr>
      <vt:lpstr>Outline: Lecture 1: Introduction</vt:lpstr>
      <vt:lpstr>信号是什么？</vt:lpstr>
      <vt:lpstr>What is a Signal?</vt:lpstr>
      <vt:lpstr>How is a Signal Represented?</vt:lpstr>
      <vt:lpstr>How is a Signal Represented?</vt:lpstr>
      <vt:lpstr>Example: 1D biological signals: ECG</vt:lpstr>
      <vt:lpstr>Example: 2D biological signals: MI</vt:lpstr>
      <vt:lpstr>Example : Natural image</vt:lpstr>
      <vt:lpstr>Signals as functions</vt:lpstr>
      <vt:lpstr>Example : function</vt:lpstr>
      <vt:lpstr>Continuous &amp; Discrete-Time Signals</vt:lpstr>
      <vt:lpstr>连续时间与离散时间信号</vt:lpstr>
      <vt:lpstr>连续时间与离散时间信号</vt:lpstr>
      <vt:lpstr>连续时间与离散时间信号</vt:lpstr>
      <vt:lpstr>Continuous &amp; Discrete-Time Signals</vt:lpstr>
      <vt:lpstr>Continuous &amp; Discrete-Time Signals</vt:lpstr>
      <vt:lpstr>Signal Properties </vt:lpstr>
      <vt:lpstr>What is a System?</vt:lpstr>
      <vt:lpstr>What is a System?</vt:lpstr>
      <vt:lpstr>How is a system Represented?</vt:lpstr>
      <vt:lpstr>系统</vt:lpstr>
      <vt:lpstr>Continuous &amp; Discrete-Time Mathematical Models of  Systems</vt:lpstr>
      <vt:lpstr>Properties of a System</vt:lpstr>
      <vt:lpstr>系统的因果性（Causality）</vt:lpstr>
      <vt:lpstr>线性（Linear）系统</vt:lpstr>
      <vt:lpstr>时不变（Time-invariant）系统</vt:lpstr>
      <vt:lpstr>Typical Examples of Signals/Systems Concerned</vt:lpstr>
      <vt:lpstr>Typical Examples of Signals/Systems Concerned</vt:lpstr>
      <vt:lpstr>Typical Examples of Signals/Systems Concerned</vt:lpstr>
      <vt:lpstr>Internet</vt:lpstr>
      <vt:lpstr>Internet</vt:lpstr>
      <vt:lpstr>Typical Examples of Signals/Systems Concerned</vt:lpstr>
      <vt:lpstr>Typical Examples of Signals/Systems Concerned</vt:lpstr>
      <vt:lpstr>信号处理与人工智能</vt:lpstr>
      <vt:lpstr>信号处理与人工智能</vt:lpstr>
      <vt:lpstr>信号处理与人工智能</vt:lpstr>
      <vt:lpstr>信号处理与人工智能</vt:lpstr>
      <vt:lpstr>Outline: Lecture 1: Introduction</vt:lpstr>
      <vt:lpstr>Classification of signals</vt:lpstr>
      <vt:lpstr>Continuous time – discrete time</vt:lpstr>
      <vt:lpstr>Continuous time – discrete time</vt:lpstr>
      <vt:lpstr>Analog - Digital</vt:lpstr>
      <vt:lpstr>Analog - Digital</vt:lpstr>
      <vt:lpstr>Example</vt:lpstr>
      <vt:lpstr>Summary</vt:lpstr>
      <vt:lpstr>Periodic - Aperiodic</vt:lpstr>
      <vt:lpstr>Examples</vt:lpstr>
      <vt:lpstr>Examples</vt:lpstr>
      <vt:lpstr>Causal and non-Causal signals</vt:lpstr>
      <vt:lpstr>Causal and non-causal signals</vt:lpstr>
      <vt:lpstr>Even and Odd signals</vt:lpstr>
      <vt:lpstr>Decomposition in even and odd components</vt:lpstr>
      <vt:lpstr>Example</vt:lpstr>
      <vt:lpstr>Example</vt:lpstr>
      <vt:lpstr>Some properties of even and odd functions</vt:lpstr>
      <vt:lpstr>Deterministic - Probabilistic</vt:lpstr>
      <vt:lpstr>Example</vt:lpstr>
      <vt:lpstr>Finite and Infinite length signals</vt:lpstr>
      <vt:lpstr>Size of a signal: Norms</vt:lpstr>
      <vt:lpstr>PowerPoint 演示文稿</vt:lpstr>
      <vt:lpstr>Power</vt:lpstr>
      <vt:lpstr>Power - Energy</vt:lpstr>
      <vt:lpstr>Energy and Power signals</vt:lpstr>
      <vt:lpstr>Useful signal operations: shifting, scaling, inversion</vt:lpstr>
      <vt:lpstr>Useful signal operations: shifting, scaling, inversion</vt:lpstr>
      <vt:lpstr>Useful signal operations: shifting, scaling, inversion</vt:lpstr>
      <vt:lpstr>Useful signal operations: shifting, scaling, inversion</vt:lpstr>
      <vt:lpstr>Useful signal operations: shifting, scaling, inversion</vt:lpstr>
      <vt:lpstr>Outline: Lecture 1: Introduction</vt:lpstr>
      <vt:lpstr>Useful functions</vt:lpstr>
      <vt:lpstr>Useful functions</vt:lpstr>
      <vt:lpstr>Useful functions</vt:lpstr>
      <vt:lpstr>Properties of the unit impulse function</vt:lpstr>
      <vt:lpstr>PowerPoint 演示文稿</vt:lpstr>
      <vt:lpstr>Properties of the unit impulse function</vt:lpstr>
      <vt:lpstr>Unit Impulse and Unit Step Functions</vt:lpstr>
      <vt:lpstr>Unit Impulse &amp; Unit Step</vt:lpstr>
      <vt:lpstr>Useful functions</vt:lpstr>
      <vt:lpstr>Useful functions</vt:lpstr>
      <vt:lpstr>The exponential function</vt:lpstr>
      <vt:lpstr>The exponential function</vt:lpstr>
      <vt:lpstr>本章部分关键词汇中英文对照表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知识工程与机器学习</dc:title>
  <dc:creator>biubiu</dc:creator>
  <cp:lastModifiedBy>Duan</cp:lastModifiedBy>
  <cp:revision>457</cp:revision>
  <dcterms:created xsi:type="dcterms:W3CDTF">2018-10-18T11:34:23Z</dcterms:created>
  <dcterms:modified xsi:type="dcterms:W3CDTF">2023-08-27T06:35:19Z</dcterms:modified>
</cp:coreProperties>
</file>